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3" r:id="rId1"/>
  </p:sldMasterIdLst>
  <p:notesMasterIdLst>
    <p:notesMasterId r:id="rId14"/>
  </p:notesMasterIdLst>
  <p:sldIdLst>
    <p:sldId id="256" r:id="rId2"/>
    <p:sldId id="260" r:id="rId3"/>
    <p:sldId id="261" r:id="rId4"/>
    <p:sldId id="257" r:id="rId5"/>
    <p:sldId id="264" r:id="rId6"/>
    <p:sldId id="262" r:id="rId7"/>
    <p:sldId id="263" r:id="rId8"/>
    <p:sldId id="265" r:id="rId9"/>
    <p:sldId id="270" r:id="rId10"/>
    <p:sldId id="268" r:id="rId11"/>
    <p:sldId id="267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26" autoAdjust="0"/>
    <p:restoredTop sz="80443" autoAdjust="0"/>
  </p:normalViewPr>
  <p:slideViewPr>
    <p:cSldViewPr snapToGrid="0">
      <p:cViewPr varScale="1">
        <p:scale>
          <a:sx n="73" d="100"/>
          <a:sy n="73" d="100"/>
        </p:scale>
        <p:origin x="14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953D7C-D430-4FF3-8364-EC77645772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E595D4-9543-4305-A3EB-06CA015407BD}">
      <dgm:prSet custT="1"/>
      <dgm:spPr/>
      <dgm:t>
        <a:bodyPr/>
        <a:lstStyle/>
        <a:p>
          <a:r>
            <a:rPr lang="fr-FR" sz="2400" dirty="0"/>
            <a:t>Un contexte et une problématique différents</a:t>
          </a:r>
        </a:p>
      </dgm:t>
    </dgm:pt>
    <dgm:pt modelId="{9E4CF4DD-CEE3-459F-BCC3-6A9CF5DB3BB6}" type="parTrans" cxnId="{71CAFF97-98E7-4B6F-AE08-EBA855D9DDB2}">
      <dgm:prSet/>
      <dgm:spPr/>
      <dgm:t>
        <a:bodyPr/>
        <a:lstStyle/>
        <a:p>
          <a:endParaRPr lang="en-US" sz="1600"/>
        </a:p>
      </dgm:t>
    </dgm:pt>
    <dgm:pt modelId="{E5F4547F-6FBC-4DE2-A85C-AC3E8B6C1D12}" type="sibTrans" cxnId="{71CAFF97-98E7-4B6F-AE08-EBA855D9DDB2}">
      <dgm:prSet/>
      <dgm:spPr/>
      <dgm:t>
        <a:bodyPr/>
        <a:lstStyle/>
        <a:p>
          <a:endParaRPr lang="en-US" sz="1600"/>
        </a:p>
      </dgm:t>
    </dgm:pt>
    <dgm:pt modelId="{40D06B33-73B6-714B-A200-C427D7F108AA}">
      <dgm:prSet custT="1"/>
      <dgm:spPr/>
      <dgm:t>
        <a:bodyPr/>
        <a:lstStyle/>
        <a:p>
          <a:r>
            <a:rPr lang="fr-FR" sz="2400" dirty="0"/>
            <a:t>Une question de synthèse différente</a:t>
          </a:r>
        </a:p>
      </dgm:t>
    </dgm:pt>
    <dgm:pt modelId="{A12AAFF9-4B72-4E47-92D9-9FBDA1E4AAFD}" type="parTrans" cxnId="{4AA97D67-B8F0-FE42-8081-98A3390A9E12}">
      <dgm:prSet/>
      <dgm:spPr/>
      <dgm:t>
        <a:bodyPr/>
        <a:lstStyle/>
        <a:p>
          <a:endParaRPr lang="fr-FR" sz="1600"/>
        </a:p>
      </dgm:t>
    </dgm:pt>
    <dgm:pt modelId="{BE777707-35FB-1440-B723-7439F00E77D4}" type="sibTrans" cxnId="{4AA97D67-B8F0-FE42-8081-98A3390A9E12}">
      <dgm:prSet/>
      <dgm:spPr/>
      <dgm:t>
        <a:bodyPr/>
        <a:lstStyle/>
        <a:p>
          <a:endParaRPr lang="fr-FR" sz="1600"/>
        </a:p>
      </dgm:t>
    </dgm:pt>
    <dgm:pt modelId="{B8CB9A87-8870-7441-AE68-ECB2FDDFCEED}">
      <dgm:prSet custT="1"/>
      <dgm:spPr/>
      <dgm:t>
        <a:bodyPr/>
        <a:lstStyle/>
        <a:p>
          <a:r>
            <a:rPr lang="fr-FR" sz="2000" dirty="0"/>
            <a:t>Questions et documents</a:t>
          </a:r>
        </a:p>
      </dgm:t>
    </dgm:pt>
    <dgm:pt modelId="{7BA70B6F-F07C-AD49-9B8D-B4BA01E25470}" type="parTrans" cxnId="{8A59235B-31EC-A544-8DBE-EF162BB5A4BD}">
      <dgm:prSet/>
      <dgm:spPr/>
      <dgm:t>
        <a:bodyPr/>
        <a:lstStyle/>
        <a:p>
          <a:endParaRPr lang="fr-FR" sz="1600"/>
        </a:p>
      </dgm:t>
    </dgm:pt>
    <dgm:pt modelId="{27B4426A-4D28-494F-8555-6DDB1EFD4B30}" type="sibTrans" cxnId="{8A59235B-31EC-A544-8DBE-EF162BB5A4BD}">
      <dgm:prSet/>
      <dgm:spPr/>
      <dgm:t>
        <a:bodyPr/>
        <a:lstStyle/>
        <a:p>
          <a:endParaRPr lang="fr-FR" sz="1600"/>
        </a:p>
      </dgm:t>
    </dgm:pt>
    <dgm:pt modelId="{27DCCEED-B57C-5C42-BCE5-8152FD777D9E}">
      <dgm:prSet custT="1"/>
      <dgm:spPr/>
      <dgm:t>
        <a:bodyPr/>
        <a:lstStyle/>
        <a:p>
          <a:r>
            <a:rPr lang="fr-FR" sz="2000" dirty="0"/>
            <a:t>Parties de programme mobilisées </a:t>
          </a:r>
          <a:r>
            <a:rPr lang="fr-FR" sz="1400" dirty="0"/>
            <a:t>(au moins en partie)</a:t>
          </a:r>
        </a:p>
      </dgm:t>
    </dgm:pt>
    <dgm:pt modelId="{7918F5AD-7B73-0A4F-9BF4-9598E07AB6C7}" type="parTrans" cxnId="{5CD480ED-9013-D340-AA97-300A0C24EB6E}">
      <dgm:prSet/>
      <dgm:spPr/>
      <dgm:t>
        <a:bodyPr/>
        <a:lstStyle/>
        <a:p>
          <a:endParaRPr lang="fr-FR" sz="1600"/>
        </a:p>
      </dgm:t>
    </dgm:pt>
    <dgm:pt modelId="{F579CB88-EF29-A347-BE1B-6D4BD66FF371}" type="sibTrans" cxnId="{5CD480ED-9013-D340-AA97-300A0C24EB6E}">
      <dgm:prSet/>
      <dgm:spPr/>
      <dgm:t>
        <a:bodyPr/>
        <a:lstStyle/>
        <a:p>
          <a:endParaRPr lang="fr-FR" sz="1600"/>
        </a:p>
      </dgm:t>
    </dgm:pt>
    <dgm:pt modelId="{AB29E35B-3D84-144F-939F-16F7BA0CC4BD}">
      <dgm:prSet custT="1"/>
      <dgm:spPr/>
      <dgm:t>
        <a:bodyPr/>
        <a:lstStyle/>
        <a:p>
          <a:r>
            <a:rPr lang="fr-FR" sz="2000" dirty="0"/>
            <a:t>Concepts-clés associés </a:t>
          </a:r>
          <a:r>
            <a:rPr lang="fr-FR" sz="1400" dirty="0"/>
            <a:t>(au moins en partie)</a:t>
          </a:r>
          <a:endParaRPr lang="fr-FR" sz="2000" dirty="0"/>
        </a:p>
      </dgm:t>
    </dgm:pt>
    <dgm:pt modelId="{FA0A7F8D-074A-8744-AFCE-B4872147FABA}" type="parTrans" cxnId="{06335409-04AB-D747-95F1-5ACC30F96C9C}">
      <dgm:prSet/>
      <dgm:spPr/>
      <dgm:t>
        <a:bodyPr/>
        <a:lstStyle/>
        <a:p>
          <a:endParaRPr lang="fr-FR" sz="1600"/>
        </a:p>
      </dgm:t>
    </dgm:pt>
    <dgm:pt modelId="{68F9BA4D-8AA7-A041-8C64-BD0FDD637E2E}" type="sibTrans" cxnId="{06335409-04AB-D747-95F1-5ACC30F96C9C}">
      <dgm:prSet/>
      <dgm:spPr/>
      <dgm:t>
        <a:bodyPr/>
        <a:lstStyle/>
        <a:p>
          <a:endParaRPr lang="fr-FR" sz="1600"/>
        </a:p>
      </dgm:t>
    </dgm:pt>
    <dgm:pt modelId="{6A80AE26-D225-D544-98A0-11ADF69DA75A}" type="pres">
      <dgm:prSet presAssocID="{BE953D7C-D430-4FF3-8364-EC776457729F}" presName="linear" presStyleCnt="0">
        <dgm:presLayoutVars>
          <dgm:animLvl val="lvl"/>
          <dgm:resizeHandles val="exact"/>
        </dgm:presLayoutVars>
      </dgm:prSet>
      <dgm:spPr/>
    </dgm:pt>
    <dgm:pt modelId="{A350516A-6155-3448-9F7D-29A2A0CF7644}" type="pres">
      <dgm:prSet presAssocID="{0DE595D4-9543-4305-A3EB-06CA015407BD}" presName="parentText" presStyleLbl="node1" presStyleIdx="0" presStyleCnt="2" custScaleY="102028">
        <dgm:presLayoutVars>
          <dgm:chMax val="0"/>
          <dgm:bulletEnabled val="1"/>
        </dgm:presLayoutVars>
      </dgm:prSet>
      <dgm:spPr/>
    </dgm:pt>
    <dgm:pt modelId="{32B1DF9F-A244-E546-845B-954291F19181}" type="pres">
      <dgm:prSet presAssocID="{0DE595D4-9543-4305-A3EB-06CA015407BD}" presName="childText" presStyleLbl="revTx" presStyleIdx="0" presStyleCnt="1">
        <dgm:presLayoutVars>
          <dgm:bulletEnabled val="1"/>
        </dgm:presLayoutVars>
      </dgm:prSet>
      <dgm:spPr/>
    </dgm:pt>
    <dgm:pt modelId="{3775A618-6A27-1B46-B895-50B880B36269}" type="pres">
      <dgm:prSet presAssocID="{40D06B33-73B6-714B-A200-C427D7F108AA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C9963D09-AC99-D84D-B84C-7BF9F6F07129}" type="presOf" srcId="{0DE595D4-9543-4305-A3EB-06CA015407BD}" destId="{A350516A-6155-3448-9F7D-29A2A0CF7644}" srcOrd="0" destOrd="0" presId="urn:microsoft.com/office/officeart/2005/8/layout/vList2"/>
    <dgm:cxn modelId="{06335409-04AB-D747-95F1-5ACC30F96C9C}" srcId="{0DE595D4-9543-4305-A3EB-06CA015407BD}" destId="{AB29E35B-3D84-144F-939F-16F7BA0CC4BD}" srcOrd="2" destOrd="0" parTransId="{FA0A7F8D-074A-8744-AFCE-B4872147FABA}" sibTransId="{68F9BA4D-8AA7-A041-8C64-BD0FDD637E2E}"/>
    <dgm:cxn modelId="{313F5351-44CB-3D48-8463-6CB3AB636FA8}" type="presOf" srcId="{40D06B33-73B6-714B-A200-C427D7F108AA}" destId="{3775A618-6A27-1B46-B895-50B880B36269}" srcOrd="0" destOrd="0" presId="urn:microsoft.com/office/officeart/2005/8/layout/vList2"/>
    <dgm:cxn modelId="{8A59235B-31EC-A544-8DBE-EF162BB5A4BD}" srcId="{0DE595D4-9543-4305-A3EB-06CA015407BD}" destId="{B8CB9A87-8870-7441-AE68-ECB2FDDFCEED}" srcOrd="0" destOrd="0" parTransId="{7BA70B6F-F07C-AD49-9B8D-B4BA01E25470}" sibTransId="{27B4426A-4D28-494F-8555-6DDB1EFD4B30}"/>
    <dgm:cxn modelId="{4AA97D67-B8F0-FE42-8081-98A3390A9E12}" srcId="{BE953D7C-D430-4FF3-8364-EC776457729F}" destId="{40D06B33-73B6-714B-A200-C427D7F108AA}" srcOrd="1" destOrd="0" parTransId="{A12AAFF9-4B72-4E47-92D9-9FBDA1E4AAFD}" sibTransId="{BE777707-35FB-1440-B723-7439F00E77D4}"/>
    <dgm:cxn modelId="{A915C483-11A7-1C4C-BAE1-A6DBF50DE96D}" type="presOf" srcId="{27DCCEED-B57C-5C42-BCE5-8152FD777D9E}" destId="{32B1DF9F-A244-E546-845B-954291F19181}" srcOrd="0" destOrd="1" presId="urn:microsoft.com/office/officeart/2005/8/layout/vList2"/>
    <dgm:cxn modelId="{2CAE458C-5960-6E4C-9B8D-53A4C42A8D1B}" type="presOf" srcId="{B8CB9A87-8870-7441-AE68-ECB2FDDFCEED}" destId="{32B1DF9F-A244-E546-845B-954291F19181}" srcOrd="0" destOrd="0" presId="urn:microsoft.com/office/officeart/2005/8/layout/vList2"/>
    <dgm:cxn modelId="{71CAFF97-98E7-4B6F-AE08-EBA855D9DDB2}" srcId="{BE953D7C-D430-4FF3-8364-EC776457729F}" destId="{0DE595D4-9543-4305-A3EB-06CA015407BD}" srcOrd="0" destOrd="0" parTransId="{9E4CF4DD-CEE3-459F-BCC3-6A9CF5DB3BB6}" sibTransId="{E5F4547F-6FBC-4DE2-A85C-AC3E8B6C1D12}"/>
    <dgm:cxn modelId="{DE8A63CB-8EC5-F943-9550-610916CD1CCA}" type="presOf" srcId="{BE953D7C-D430-4FF3-8364-EC776457729F}" destId="{6A80AE26-D225-D544-98A0-11ADF69DA75A}" srcOrd="0" destOrd="0" presId="urn:microsoft.com/office/officeart/2005/8/layout/vList2"/>
    <dgm:cxn modelId="{5CD480ED-9013-D340-AA97-300A0C24EB6E}" srcId="{0DE595D4-9543-4305-A3EB-06CA015407BD}" destId="{27DCCEED-B57C-5C42-BCE5-8152FD777D9E}" srcOrd="1" destOrd="0" parTransId="{7918F5AD-7B73-0A4F-9BF4-9598E07AB6C7}" sibTransId="{F579CB88-EF29-A347-BE1B-6D4BD66FF371}"/>
    <dgm:cxn modelId="{63EA0DEF-F6B7-BF41-B961-BFCCE7E6AB2E}" type="presOf" srcId="{AB29E35B-3D84-144F-939F-16F7BA0CC4BD}" destId="{32B1DF9F-A244-E546-845B-954291F19181}" srcOrd="0" destOrd="2" presId="urn:microsoft.com/office/officeart/2005/8/layout/vList2"/>
    <dgm:cxn modelId="{80CF0029-D5E8-E04D-9817-77E71A0144B3}" type="presParOf" srcId="{6A80AE26-D225-D544-98A0-11ADF69DA75A}" destId="{A350516A-6155-3448-9F7D-29A2A0CF7644}" srcOrd="0" destOrd="0" presId="urn:microsoft.com/office/officeart/2005/8/layout/vList2"/>
    <dgm:cxn modelId="{CA5A40C1-20A2-D843-9392-BC4982A53CB8}" type="presParOf" srcId="{6A80AE26-D225-D544-98A0-11ADF69DA75A}" destId="{32B1DF9F-A244-E546-845B-954291F19181}" srcOrd="1" destOrd="0" presId="urn:microsoft.com/office/officeart/2005/8/layout/vList2"/>
    <dgm:cxn modelId="{7C8CFDC4-FE9F-1947-AFF9-9B20DC0C0BFB}" type="presParOf" srcId="{6A80AE26-D225-D544-98A0-11ADF69DA75A}" destId="{3775A618-6A27-1B46-B895-50B880B3626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953D7C-D430-4FF3-8364-EC776457729F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DE595D4-9543-4305-A3EB-06CA015407BD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pPr algn="ctr"/>
          <a:r>
            <a:rPr lang="fr-FR" sz="2000" dirty="0"/>
            <a:t>Analyses, </a:t>
          </a:r>
        </a:p>
        <a:p>
          <a:pPr algn="ctr"/>
          <a:r>
            <a:rPr lang="fr-FR" sz="2000" dirty="0"/>
            <a:t>Calculs, </a:t>
          </a:r>
        </a:p>
        <a:p>
          <a:pPr algn="ctr"/>
          <a:r>
            <a:rPr lang="fr-FR" sz="2000" dirty="0"/>
            <a:t>Interprétations, </a:t>
          </a:r>
        </a:p>
        <a:p>
          <a:pPr algn="ctr"/>
          <a:r>
            <a:rPr lang="fr-FR" sz="2000" dirty="0"/>
            <a:t>Argumentations et </a:t>
          </a:r>
        </a:p>
        <a:p>
          <a:pPr algn="ctr"/>
          <a:r>
            <a:rPr lang="fr-FR" sz="2000" dirty="0"/>
            <a:t>démarche de Synthèse </a:t>
          </a:r>
        </a:p>
        <a:p>
          <a:pPr algn="ctr"/>
          <a:r>
            <a:rPr lang="fr-FR" sz="2000" b="1" dirty="0"/>
            <a:t>propres au sujet. </a:t>
          </a:r>
        </a:p>
      </dgm:t>
    </dgm:pt>
    <dgm:pt modelId="{9E4CF4DD-CEE3-459F-BCC3-6A9CF5DB3BB6}" type="parTrans" cxnId="{71CAFF97-98E7-4B6F-AE08-EBA855D9DDB2}">
      <dgm:prSet/>
      <dgm:spPr/>
      <dgm:t>
        <a:bodyPr/>
        <a:lstStyle/>
        <a:p>
          <a:endParaRPr lang="en-US" sz="2400"/>
        </a:p>
      </dgm:t>
    </dgm:pt>
    <dgm:pt modelId="{E5F4547F-6FBC-4DE2-A85C-AC3E8B6C1D12}" type="sibTrans" cxnId="{71CAFF97-98E7-4B6F-AE08-EBA855D9DDB2}">
      <dgm:prSet/>
      <dgm:spPr/>
      <dgm:t>
        <a:bodyPr/>
        <a:lstStyle/>
        <a:p>
          <a:endParaRPr lang="en-US" sz="2400"/>
        </a:p>
      </dgm:t>
    </dgm:pt>
    <dgm:pt modelId="{6A80AE26-D225-D544-98A0-11ADF69DA75A}" type="pres">
      <dgm:prSet presAssocID="{BE953D7C-D430-4FF3-8364-EC776457729F}" presName="linear" presStyleCnt="0">
        <dgm:presLayoutVars>
          <dgm:animLvl val="lvl"/>
          <dgm:resizeHandles val="exact"/>
        </dgm:presLayoutVars>
      </dgm:prSet>
      <dgm:spPr/>
    </dgm:pt>
    <dgm:pt modelId="{A350516A-6155-3448-9F7D-29A2A0CF7644}" type="pres">
      <dgm:prSet presAssocID="{0DE595D4-9543-4305-A3EB-06CA015407BD}" presName="parentText" presStyleLbl="node1" presStyleIdx="0" presStyleCnt="1" custScaleY="432009" custLinFactNeighborY="9194">
        <dgm:presLayoutVars>
          <dgm:chMax val="0"/>
          <dgm:bulletEnabled val="1"/>
        </dgm:presLayoutVars>
      </dgm:prSet>
      <dgm:spPr/>
    </dgm:pt>
  </dgm:ptLst>
  <dgm:cxnLst>
    <dgm:cxn modelId="{412C9274-1FB2-E046-95FA-5FAA96FCB620}" type="presOf" srcId="{0DE595D4-9543-4305-A3EB-06CA015407BD}" destId="{A350516A-6155-3448-9F7D-29A2A0CF7644}" srcOrd="0" destOrd="0" presId="urn:microsoft.com/office/officeart/2005/8/layout/vList2"/>
    <dgm:cxn modelId="{71CAFF97-98E7-4B6F-AE08-EBA855D9DDB2}" srcId="{BE953D7C-D430-4FF3-8364-EC776457729F}" destId="{0DE595D4-9543-4305-A3EB-06CA015407BD}" srcOrd="0" destOrd="0" parTransId="{9E4CF4DD-CEE3-459F-BCC3-6A9CF5DB3BB6}" sibTransId="{E5F4547F-6FBC-4DE2-A85C-AC3E8B6C1D12}"/>
    <dgm:cxn modelId="{DE8A63CB-8EC5-F943-9550-610916CD1CCA}" type="presOf" srcId="{BE953D7C-D430-4FF3-8364-EC776457729F}" destId="{6A80AE26-D225-D544-98A0-11ADF69DA75A}" srcOrd="0" destOrd="0" presId="urn:microsoft.com/office/officeart/2005/8/layout/vList2"/>
    <dgm:cxn modelId="{003605D9-C853-A04E-AF9A-6B0064F3E1EE}" type="presParOf" srcId="{6A80AE26-D225-D544-98A0-11ADF69DA75A}" destId="{A350516A-6155-3448-9F7D-29A2A0CF764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953D7C-D430-4FF3-8364-EC77645772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EC735B-462B-744A-A7E6-9C467A85FD89}">
      <dgm:prSet/>
      <dgm:spPr>
        <a:solidFill>
          <a:schemeClr val="accent2">
            <a:lumMod val="75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dirty="0"/>
            <a:t>Une </a:t>
          </a:r>
          <a:r>
            <a:rPr lang="en-US" b="1" dirty="0" err="1"/>
            <a:t>pondération</a:t>
          </a:r>
          <a:r>
            <a:rPr lang="en-US" b="1" dirty="0"/>
            <a:t> </a:t>
          </a:r>
          <a:r>
            <a:rPr lang="en-US" b="1" dirty="0" err="1"/>
            <a:t>identique</a:t>
          </a:r>
          <a:r>
            <a:rPr lang="en-US" b="1" dirty="0"/>
            <a:t> </a:t>
          </a:r>
          <a:r>
            <a:rPr lang="en-US" b="0" dirty="0"/>
            <a:t>pour les </a:t>
          </a:r>
          <a:r>
            <a:rPr lang="en-US" dirty="0" err="1"/>
            <a:t>compétences</a:t>
          </a:r>
          <a:endParaRPr lang="fr-FR" dirty="0"/>
        </a:p>
      </dgm:t>
    </dgm:pt>
    <dgm:pt modelId="{780EE34E-FAEE-5947-AFAB-D90030C6A19A}" type="parTrans" cxnId="{09874E71-8407-4240-BCF4-30C5455B3A7A}">
      <dgm:prSet/>
      <dgm:spPr/>
      <dgm:t>
        <a:bodyPr/>
        <a:lstStyle/>
        <a:p>
          <a:endParaRPr lang="fr-FR"/>
        </a:p>
      </dgm:t>
    </dgm:pt>
    <dgm:pt modelId="{988B532A-6023-F046-8B3A-5E900BAAD4C8}" type="sibTrans" cxnId="{09874E71-8407-4240-BCF4-30C5455B3A7A}">
      <dgm:prSet/>
      <dgm:spPr/>
      <dgm:t>
        <a:bodyPr/>
        <a:lstStyle/>
        <a:p>
          <a:endParaRPr lang="fr-FR"/>
        </a:p>
      </dgm:t>
    </dgm:pt>
    <dgm:pt modelId="{6A80AE26-D225-D544-98A0-11ADF69DA75A}" type="pres">
      <dgm:prSet presAssocID="{BE953D7C-D430-4FF3-8364-EC776457729F}" presName="linear" presStyleCnt="0">
        <dgm:presLayoutVars>
          <dgm:animLvl val="lvl"/>
          <dgm:resizeHandles val="exact"/>
        </dgm:presLayoutVars>
      </dgm:prSet>
      <dgm:spPr/>
    </dgm:pt>
    <dgm:pt modelId="{4FAD6253-FF04-4744-B658-33D887982882}" type="pres">
      <dgm:prSet presAssocID="{0BEC735B-462B-744A-A7E6-9C467A85FD89}" presName="parentText" presStyleLbl="node1" presStyleIdx="0" presStyleCnt="1" custLinFactNeighborY="-33527">
        <dgm:presLayoutVars>
          <dgm:chMax val="0"/>
          <dgm:bulletEnabled val="1"/>
        </dgm:presLayoutVars>
      </dgm:prSet>
      <dgm:spPr/>
    </dgm:pt>
  </dgm:ptLst>
  <dgm:cxnLst>
    <dgm:cxn modelId="{F5A6761D-4DB9-3D43-B867-7AC2BD91C633}" type="presOf" srcId="{0BEC735B-462B-744A-A7E6-9C467A85FD89}" destId="{4FAD6253-FF04-4744-B658-33D887982882}" srcOrd="0" destOrd="0" presId="urn:microsoft.com/office/officeart/2005/8/layout/vList2"/>
    <dgm:cxn modelId="{09874E71-8407-4240-BCF4-30C5455B3A7A}" srcId="{BE953D7C-D430-4FF3-8364-EC776457729F}" destId="{0BEC735B-462B-744A-A7E6-9C467A85FD89}" srcOrd="0" destOrd="0" parTransId="{780EE34E-FAEE-5947-AFAB-D90030C6A19A}" sibTransId="{988B532A-6023-F046-8B3A-5E900BAAD4C8}"/>
    <dgm:cxn modelId="{DE8A63CB-8EC5-F943-9550-610916CD1CCA}" type="presOf" srcId="{BE953D7C-D430-4FF3-8364-EC776457729F}" destId="{6A80AE26-D225-D544-98A0-11ADF69DA75A}" srcOrd="0" destOrd="0" presId="urn:microsoft.com/office/officeart/2005/8/layout/vList2"/>
    <dgm:cxn modelId="{C8185A2E-EE65-C34E-A16B-281F139A9087}" type="presParOf" srcId="{6A80AE26-D225-D544-98A0-11ADF69DA75A}" destId="{4FAD6253-FF04-4744-B658-33D88798288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50516A-6155-3448-9F7D-29A2A0CF7644}">
      <dsp:nvSpPr>
        <dsp:cNvPr id="0" name=""/>
        <dsp:cNvSpPr/>
      </dsp:nvSpPr>
      <dsp:spPr>
        <a:xfrm>
          <a:off x="0" y="2544"/>
          <a:ext cx="5011616" cy="11841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Un contexte et une problématique différents</a:t>
          </a:r>
        </a:p>
      </dsp:txBody>
      <dsp:txXfrm>
        <a:off x="57807" y="60351"/>
        <a:ext cx="4896002" cy="1068563"/>
      </dsp:txXfrm>
    </dsp:sp>
    <dsp:sp modelId="{32B1DF9F-A244-E546-845B-954291F19181}">
      <dsp:nvSpPr>
        <dsp:cNvPr id="0" name=""/>
        <dsp:cNvSpPr/>
      </dsp:nvSpPr>
      <dsp:spPr>
        <a:xfrm>
          <a:off x="0" y="1186722"/>
          <a:ext cx="5011616" cy="14117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119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000" kern="1200" dirty="0"/>
            <a:t>Questions et documents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000" kern="1200" dirty="0"/>
            <a:t>Parties de programme mobilisées </a:t>
          </a:r>
          <a:r>
            <a:rPr lang="fr-FR" sz="1400" kern="1200" dirty="0"/>
            <a:t>(au moins en partie)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000" kern="1200" dirty="0"/>
            <a:t>Concepts-clés associés </a:t>
          </a:r>
          <a:r>
            <a:rPr lang="fr-FR" sz="1400" kern="1200" dirty="0"/>
            <a:t>(au moins en partie)</a:t>
          </a:r>
          <a:endParaRPr lang="fr-FR" sz="2000" kern="1200" dirty="0"/>
        </a:p>
      </dsp:txBody>
      <dsp:txXfrm>
        <a:off x="0" y="1186722"/>
        <a:ext cx="5011616" cy="1411739"/>
      </dsp:txXfrm>
    </dsp:sp>
    <dsp:sp modelId="{3775A618-6A27-1B46-B895-50B880B36269}">
      <dsp:nvSpPr>
        <dsp:cNvPr id="0" name=""/>
        <dsp:cNvSpPr/>
      </dsp:nvSpPr>
      <dsp:spPr>
        <a:xfrm>
          <a:off x="0" y="2598462"/>
          <a:ext cx="5011616" cy="1160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Une question de synthèse différente</a:t>
          </a:r>
        </a:p>
      </dsp:txBody>
      <dsp:txXfrm>
        <a:off x="56658" y="2655120"/>
        <a:ext cx="4898300" cy="10473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50516A-6155-3448-9F7D-29A2A0CF7644}">
      <dsp:nvSpPr>
        <dsp:cNvPr id="0" name=""/>
        <dsp:cNvSpPr/>
      </dsp:nvSpPr>
      <dsp:spPr>
        <a:xfrm>
          <a:off x="0" y="3008"/>
          <a:ext cx="3609120" cy="3077229"/>
        </a:xfrm>
        <a:prstGeom prst="roundRect">
          <a:avLst/>
        </a:prstGeom>
        <a:solidFill>
          <a:schemeClr val="accent2">
            <a:lumMod val="7500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Analyses,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Calculs,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Interprétations,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Argumentations et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démarche de Synthèse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/>
            <a:t>propres au sujet. </a:t>
          </a:r>
        </a:p>
      </dsp:txBody>
      <dsp:txXfrm>
        <a:off x="150218" y="153226"/>
        <a:ext cx="3308684" cy="27767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AD6253-FF04-4744-B658-33D887982882}">
      <dsp:nvSpPr>
        <dsp:cNvPr id="0" name=""/>
        <dsp:cNvSpPr/>
      </dsp:nvSpPr>
      <dsp:spPr>
        <a:xfrm>
          <a:off x="0" y="0"/>
          <a:ext cx="3450858" cy="755820"/>
        </a:xfrm>
        <a:prstGeom prst="roundRect">
          <a:avLst/>
        </a:prstGeom>
        <a:solidFill>
          <a:schemeClr val="accent2">
            <a:lumMod val="75000"/>
          </a:schemeClr>
        </a:solidFill>
        <a:ln w="15875" cap="rnd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Une </a:t>
          </a:r>
          <a:r>
            <a:rPr lang="en-US" sz="1900" b="1" kern="1200" dirty="0" err="1"/>
            <a:t>pondération</a:t>
          </a:r>
          <a:r>
            <a:rPr lang="en-US" sz="1900" b="1" kern="1200" dirty="0"/>
            <a:t> </a:t>
          </a:r>
          <a:r>
            <a:rPr lang="en-US" sz="1900" b="1" kern="1200" dirty="0" err="1"/>
            <a:t>identique</a:t>
          </a:r>
          <a:r>
            <a:rPr lang="en-US" sz="1900" b="1" kern="1200" dirty="0"/>
            <a:t> </a:t>
          </a:r>
          <a:r>
            <a:rPr lang="en-US" sz="1900" b="0" kern="1200" dirty="0"/>
            <a:t>pour les </a:t>
          </a:r>
          <a:r>
            <a:rPr lang="en-US" sz="1900" kern="1200" dirty="0" err="1"/>
            <a:t>compétences</a:t>
          </a:r>
          <a:endParaRPr lang="fr-FR" sz="1900" kern="1200" dirty="0"/>
        </a:p>
      </dsp:txBody>
      <dsp:txXfrm>
        <a:off x="36896" y="36896"/>
        <a:ext cx="3377066" cy="6820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12C315-BBD3-425D-B0DC-24B21C4BEF66}" type="datetimeFigureOut">
              <a:rPr lang="fr-FR" smtClean="0"/>
              <a:t>09/12/2020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63F0C-867E-4CC8-924B-8A86DE17D4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2373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63F0C-867E-4CC8-924B-8A86DE17D4E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2153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209A-AB89-4288-AFDB-C9BF336E4E09}" type="datetimeFigureOut">
              <a:rPr lang="fr-FR" smtClean="0"/>
              <a:t>09/12/2020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5586325-9088-458E-A39F-772E17E652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4392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209A-AB89-4288-AFDB-C9BF336E4E09}" type="datetimeFigureOut">
              <a:rPr lang="fr-FR" smtClean="0"/>
              <a:t>09/12/2020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5586325-9088-458E-A39F-772E17E652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8404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209A-AB89-4288-AFDB-C9BF336E4E09}" type="datetimeFigureOut">
              <a:rPr lang="fr-FR" smtClean="0"/>
              <a:t>09/12/2020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5586325-9088-458E-A39F-772E17E6523C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7447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209A-AB89-4288-AFDB-C9BF336E4E09}" type="datetimeFigureOut">
              <a:rPr lang="fr-FR" smtClean="0"/>
              <a:t>09/12/2020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5586325-9088-458E-A39F-772E17E652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3467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209A-AB89-4288-AFDB-C9BF336E4E09}" type="datetimeFigureOut">
              <a:rPr lang="fr-FR" smtClean="0"/>
              <a:t>09/12/2020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5586325-9088-458E-A39F-772E17E6523C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95711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209A-AB89-4288-AFDB-C9BF336E4E09}" type="datetimeFigureOut">
              <a:rPr lang="fr-FR" smtClean="0"/>
              <a:t>09/12/2020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5586325-9088-458E-A39F-772E17E652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5722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209A-AB89-4288-AFDB-C9BF336E4E09}" type="datetimeFigureOut">
              <a:rPr lang="fr-FR" smtClean="0"/>
              <a:t>09/12/2020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6325-9088-458E-A39F-772E17E652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0671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209A-AB89-4288-AFDB-C9BF336E4E09}" type="datetimeFigureOut">
              <a:rPr lang="fr-FR" smtClean="0"/>
              <a:t>09/12/2020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6325-9088-458E-A39F-772E17E652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7719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209A-AB89-4288-AFDB-C9BF336E4E09}" type="datetimeFigureOut">
              <a:rPr lang="fr-FR" smtClean="0"/>
              <a:t>09/12/2020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6325-9088-458E-A39F-772E17E652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579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209A-AB89-4288-AFDB-C9BF336E4E09}" type="datetimeFigureOut">
              <a:rPr lang="fr-FR" smtClean="0"/>
              <a:t>09/12/2020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6325-9088-458E-A39F-772E17E652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064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209A-AB89-4288-AFDB-C9BF336E4E09}" type="datetimeFigureOut">
              <a:rPr lang="fr-FR" smtClean="0"/>
              <a:t>09/12/2020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5586325-9088-458E-A39F-772E17E652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6767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209A-AB89-4288-AFDB-C9BF336E4E09}" type="datetimeFigureOut">
              <a:rPr lang="fr-FR" smtClean="0"/>
              <a:t>09/12/2020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5586325-9088-458E-A39F-772E17E652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5152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209A-AB89-4288-AFDB-C9BF336E4E09}" type="datetimeFigureOut">
              <a:rPr lang="fr-FR" smtClean="0"/>
              <a:t>09/12/2020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5586325-9088-458E-A39F-772E17E652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4198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209A-AB89-4288-AFDB-C9BF336E4E09}" type="datetimeFigureOut">
              <a:rPr lang="fr-FR" smtClean="0"/>
              <a:t>09/12/2020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6325-9088-458E-A39F-772E17E652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3210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209A-AB89-4288-AFDB-C9BF336E4E09}" type="datetimeFigureOut">
              <a:rPr lang="fr-FR" smtClean="0"/>
              <a:t>09/12/2020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6325-9088-458E-A39F-772E17E652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101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209A-AB89-4288-AFDB-C9BF336E4E09}" type="datetimeFigureOut">
              <a:rPr lang="fr-FR" smtClean="0"/>
              <a:t>09/12/2020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6325-9088-458E-A39F-772E17E652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1815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209A-AB89-4288-AFDB-C9BF336E4E09}" type="datetimeFigureOut">
              <a:rPr lang="fr-FR" smtClean="0"/>
              <a:t>09/12/2020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5586325-9088-458E-A39F-772E17E652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8806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3209A-AB89-4288-AFDB-C9BF336E4E09}" type="datetimeFigureOut">
              <a:rPr lang="fr-FR" smtClean="0"/>
              <a:t>09/12/2020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5586325-9088-458E-A39F-772E17E652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25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  <p:sldLayoutId id="2147483895" r:id="rId12"/>
    <p:sldLayoutId id="2147483896" r:id="rId13"/>
    <p:sldLayoutId id="2147483897" r:id="rId14"/>
    <p:sldLayoutId id="2147483898" r:id="rId15"/>
    <p:sldLayoutId id="2147483899" r:id="rId16"/>
    <p:sldLayoutId id="214748390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89213" y="2514601"/>
            <a:ext cx="8915399" cy="1640332"/>
          </a:xfrm>
        </p:spPr>
        <p:txBody>
          <a:bodyPr>
            <a:noAutofit/>
          </a:bodyPr>
          <a:lstStyle/>
          <a:p>
            <a:r>
              <a:rPr lang="fr-FR" sz="3600" dirty="0"/>
              <a:t>Epreuve de </a:t>
            </a:r>
            <a:br>
              <a:rPr lang="fr-FR" sz="3600" dirty="0"/>
            </a:br>
            <a:r>
              <a:rPr lang="fr-FR" sz="3600" dirty="0"/>
              <a:t>Biochimie, biologie et biotechnologies </a:t>
            </a:r>
            <a:br>
              <a:rPr lang="fr-FR" sz="3600" dirty="0"/>
            </a:br>
            <a:r>
              <a:rPr lang="fr-FR" sz="3600" dirty="0"/>
              <a:t>en STL-biotechnologies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89212" y="4154932"/>
            <a:ext cx="8078787" cy="1655762"/>
          </a:xfrm>
        </p:spPr>
        <p:txBody>
          <a:bodyPr>
            <a:normAutofit fontScale="70000" lnSpcReduction="20000"/>
          </a:bodyPr>
          <a:lstStyle/>
          <a:p>
            <a:r>
              <a:rPr lang="fr-FR" sz="3200" dirty="0"/>
              <a:t>Partie écrite </a:t>
            </a:r>
          </a:p>
          <a:p>
            <a:r>
              <a:rPr lang="fr-FR" sz="3200" dirty="0"/>
              <a:t>	16 Mars</a:t>
            </a:r>
          </a:p>
          <a:p>
            <a:r>
              <a:rPr lang="fr-FR" sz="3200" dirty="0"/>
              <a:t>	durée 3h</a:t>
            </a:r>
          </a:p>
          <a:p>
            <a:r>
              <a:rPr lang="fr-FR" sz="3200" dirty="0"/>
              <a:t>	coefficient 7</a:t>
            </a:r>
          </a:p>
          <a:p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948744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F597FF0B-B37C-024E-BA24-3AE858BE3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FF77F6F-7640-BC41-8AF2-B456E78BF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08087" y="1328738"/>
            <a:ext cx="3992732" cy="576262"/>
          </a:xfrm>
        </p:spPr>
        <p:txBody>
          <a:bodyPr/>
          <a:lstStyle/>
          <a:p>
            <a:r>
              <a:rPr lang="fr-FR" dirty="0"/>
              <a:t>BOEN</a:t>
            </a:r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1A510F65-4290-A246-8A84-DCED9601259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493" y="1937140"/>
            <a:ext cx="2490246" cy="3965185"/>
          </a:xfrm>
        </p:spPr>
      </p:pic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327AF28-6595-AE4D-B29E-BB3473F340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505610" y="1264555"/>
            <a:ext cx="3999001" cy="576262"/>
          </a:xfrm>
        </p:spPr>
        <p:txBody>
          <a:bodyPr/>
          <a:lstStyle/>
          <a:p>
            <a:r>
              <a:rPr lang="fr-FR" dirty="0"/>
              <a:t>Document ressource</a:t>
            </a:r>
          </a:p>
        </p:txBody>
      </p:sp>
      <p:pic>
        <p:nvPicPr>
          <p:cNvPr id="9" name="Espace réservé du contenu 8">
            <a:extLst>
              <a:ext uri="{FF2B5EF4-FFF2-40B4-BE49-F238E27FC236}">
                <a16:creationId xmlns:a16="http://schemas.microsoft.com/office/drawing/2014/main" id="{D6307807-0887-9347-A04B-64751F120BA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0820" y="1956651"/>
            <a:ext cx="2846378" cy="3942499"/>
          </a:xfrm>
        </p:spPr>
      </p:pic>
    </p:spTree>
    <p:extLst>
      <p:ext uri="{BB962C8B-B14F-4D97-AF65-F5344CB8AC3E}">
        <p14:creationId xmlns:p14="http://schemas.microsoft.com/office/powerpoint/2010/main" val="1388354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A84C49-22E2-9A4E-BDE8-8B1C60430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Document d’accompagnement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84ABD13F-23F3-BF40-B937-08652BBFEC4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3" y="2507263"/>
            <a:ext cx="4313237" cy="3030923"/>
          </a:xfrm>
        </p:spPr>
      </p:pic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7B6C11C-8A6A-FD40-9933-85995AF87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90747" y="2507262"/>
            <a:ext cx="4313864" cy="3396581"/>
          </a:xfrm>
        </p:spPr>
        <p:txBody>
          <a:bodyPr/>
          <a:lstStyle/>
          <a:p>
            <a:r>
              <a:rPr lang="fr-FR" dirty="0"/>
              <a:t>Objectif : mieux délimiter le niveau de maitrise attendu des concepts-clés </a:t>
            </a:r>
          </a:p>
          <a:p>
            <a:r>
              <a:rPr lang="fr-FR" dirty="0"/>
              <a:t>Un niveau d’approfondissement qui dépend de la complexité du concept</a:t>
            </a:r>
          </a:p>
          <a:p>
            <a:r>
              <a:rPr lang="fr-FR" dirty="0"/>
              <a:t>Concerne les parties S et </a:t>
            </a:r>
            <a:r>
              <a:rPr lang="fr-FR" dirty="0" err="1"/>
              <a:t>T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7870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gnalisation droite 9">
            <a:extLst>
              <a:ext uri="{FF2B5EF4-FFF2-40B4-BE49-F238E27FC236}">
                <a16:creationId xmlns:a16="http://schemas.microsoft.com/office/drawing/2014/main" id="{E54E4BAF-E1B6-5B4E-9297-38011C2F341E}"/>
              </a:ext>
            </a:extLst>
          </p:cNvPr>
          <p:cNvSpPr/>
          <p:nvPr/>
        </p:nvSpPr>
        <p:spPr>
          <a:xfrm>
            <a:off x="4481097" y="3727400"/>
            <a:ext cx="527539" cy="199293"/>
          </a:xfrm>
          <a:prstGeom prst="homeP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Signalisation droite 10">
            <a:extLst>
              <a:ext uri="{FF2B5EF4-FFF2-40B4-BE49-F238E27FC236}">
                <a16:creationId xmlns:a16="http://schemas.microsoft.com/office/drawing/2014/main" id="{1790998B-4A0B-E345-947F-15BEF9DCB504}"/>
              </a:ext>
            </a:extLst>
          </p:cNvPr>
          <p:cNvSpPr/>
          <p:nvPr/>
        </p:nvSpPr>
        <p:spPr>
          <a:xfrm rot="10800000">
            <a:off x="9385905" y="4574465"/>
            <a:ext cx="527539" cy="199293"/>
          </a:xfrm>
          <a:prstGeom prst="homeP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Signalisation droite 12">
            <a:extLst>
              <a:ext uri="{FF2B5EF4-FFF2-40B4-BE49-F238E27FC236}">
                <a16:creationId xmlns:a16="http://schemas.microsoft.com/office/drawing/2014/main" id="{C5D75161-79BA-924C-9A71-27D1F5385055}"/>
              </a:ext>
            </a:extLst>
          </p:cNvPr>
          <p:cNvSpPr/>
          <p:nvPr/>
        </p:nvSpPr>
        <p:spPr>
          <a:xfrm rot="10800000">
            <a:off x="9385906" y="2606839"/>
            <a:ext cx="527539" cy="199293"/>
          </a:xfrm>
          <a:prstGeom prst="homeP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Signalisation droite 13">
            <a:extLst>
              <a:ext uri="{FF2B5EF4-FFF2-40B4-BE49-F238E27FC236}">
                <a16:creationId xmlns:a16="http://schemas.microsoft.com/office/drawing/2014/main" id="{EDD5150F-CC72-A34F-BC40-0C89E57F8557}"/>
              </a:ext>
            </a:extLst>
          </p:cNvPr>
          <p:cNvSpPr/>
          <p:nvPr/>
        </p:nvSpPr>
        <p:spPr>
          <a:xfrm>
            <a:off x="4551404" y="2610707"/>
            <a:ext cx="527539" cy="199293"/>
          </a:xfrm>
          <a:prstGeom prst="homeP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E8CD6DAF-0A83-7D4A-B809-8DD44664CAF8}"/>
              </a:ext>
            </a:extLst>
          </p:cNvPr>
          <p:cNvSpPr txBox="1"/>
          <p:nvPr/>
        </p:nvSpPr>
        <p:spPr>
          <a:xfrm>
            <a:off x="1868595" y="2387187"/>
            <a:ext cx="2535382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Un savoir-faire non approfondi 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2D0A5750-12A1-FB40-9C8A-2989D684D62B}"/>
              </a:ext>
            </a:extLst>
          </p:cNvPr>
          <p:cNvSpPr txBox="1"/>
          <p:nvPr/>
        </p:nvSpPr>
        <p:spPr>
          <a:xfrm>
            <a:off x="1868595" y="3365381"/>
            <a:ext cx="2535382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Un savoir-faire approfondi, central dans le programme</a:t>
            </a:r>
          </a:p>
        </p:txBody>
      </p:sp>
      <p:pic>
        <p:nvPicPr>
          <p:cNvPr id="24" name="Espace réservé du contenu 23">
            <a:extLst>
              <a:ext uri="{FF2B5EF4-FFF2-40B4-BE49-F238E27FC236}">
                <a16:creationId xmlns:a16="http://schemas.microsoft.com/office/drawing/2014/main" id="{FDA29C44-EF24-0540-BDCD-536DCE8A59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918" y="325156"/>
            <a:ext cx="3980872" cy="5044013"/>
          </a:xfrm>
        </p:spPr>
      </p:pic>
      <p:sp>
        <p:nvSpPr>
          <p:cNvPr id="25" name="ZoneTexte 24">
            <a:extLst>
              <a:ext uri="{FF2B5EF4-FFF2-40B4-BE49-F238E27FC236}">
                <a16:creationId xmlns:a16="http://schemas.microsoft.com/office/drawing/2014/main" id="{8DCE0B37-41AF-9C4C-AF4F-19009E3FF3F9}"/>
              </a:ext>
            </a:extLst>
          </p:cNvPr>
          <p:cNvSpPr txBox="1"/>
          <p:nvPr/>
        </p:nvSpPr>
        <p:spPr>
          <a:xfrm>
            <a:off x="10051839" y="2287543"/>
            <a:ext cx="202293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sz="1600" dirty="0"/>
              <a:t>Des concepts complexes non approfondis</a:t>
            </a:r>
          </a:p>
        </p:txBody>
      </p:sp>
      <p:sp>
        <p:nvSpPr>
          <p:cNvPr id="26" name="Signalisation droite 25">
            <a:extLst>
              <a:ext uri="{FF2B5EF4-FFF2-40B4-BE49-F238E27FC236}">
                <a16:creationId xmlns:a16="http://schemas.microsoft.com/office/drawing/2014/main" id="{850D63CF-FAB5-E049-8FA0-C3B66EE8A70F}"/>
              </a:ext>
            </a:extLst>
          </p:cNvPr>
          <p:cNvSpPr/>
          <p:nvPr/>
        </p:nvSpPr>
        <p:spPr>
          <a:xfrm rot="10800000">
            <a:off x="9428518" y="3727399"/>
            <a:ext cx="527539" cy="199293"/>
          </a:xfrm>
          <a:prstGeom prst="homeP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8114F20A-FB19-BB45-BFAC-EB22284734BB}"/>
              </a:ext>
            </a:extLst>
          </p:cNvPr>
          <p:cNvSpPr txBox="1"/>
          <p:nvPr/>
        </p:nvSpPr>
        <p:spPr>
          <a:xfrm>
            <a:off x="10051839" y="4312094"/>
            <a:ext cx="20229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accent4">
                    <a:lumMod val="75000"/>
                  </a:schemeClr>
                </a:solidFill>
              </a:rPr>
              <a:t>Des concepts (ou savoir-faire) exclus du programme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BD80417D-BC50-D142-B28A-05C9C2EFDEA6}"/>
              </a:ext>
            </a:extLst>
          </p:cNvPr>
          <p:cNvSpPr txBox="1"/>
          <p:nvPr/>
        </p:nvSpPr>
        <p:spPr>
          <a:xfrm>
            <a:off x="10051839" y="3385139"/>
            <a:ext cx="20229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/>
              <a:t>Des concept dont la maîtrise n’est pas attendue </a:t>
            </a:r>
          </a:p>
        </p:txBody>
      </p:sp>
      <p:sp>
        <p:nvSpPr>
          <p:cNvPr id="29" name="Accolade fermante 28">
            <a:extLst>
              <a:ext uri="{FF2B5EF4-FFF2-40B4-BE49-F238E27FC236}">
                <a16:creationId xmlns:a16="http://schemas.microsoft.com/office/drawing/2014/main" id="{BD6C792F-5E78-B842-BE61-955FF71C9B8B}"/>
              </a:ext>
            </a:extLst>
          </p:cNvPr>
          <p:cNvSpPr/>
          <p:nvPr/>
        </p:nvSpPr>
        <p:spPr>
          <a:xfrm rot="5400000">
            <a:off x="8253045" y="4923696"/>
            <a:ext cx="228601" cy="136573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63247CA5-3BFE-7F43-8F0B-6668DAFD4C27}"/>
              </a:ext>
            </a:extLst>
          </p:cNvPr>
          <p:cNvSpPr txBox="1"/>
          <p:nvPr/>
        </p:nvSpPr>
        <p:spPr>
          <a:xfrm>
            <a:off x="7537983" y="5661911"/>
            <a:ext cx="21570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Un commentaire pour expliciter et délimiter le niveau de maitrise retenu</a:t>
            </a:r>
          </a:p>
        </p:txBody>
      </p:sp>
    </p:spTree>
    <p:extLst>
      <p:ext uri="{BB962C8B-B14F-4D97-AF65-F5344CB8AC3E}">
        <p14:creationId xmlns:p14="http://schemas.microsoft.com/office/powerpoint/2010/main" val="973133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Extrait de la lettre d’information aux CE N°21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913775" y="2214694"/>
            <a:ext cx="10363826" cy="3888394"/>
          </a:xfrm>
        </p:spPr>
        <p:txBody>
          <a:bodyPr>
            <a:noAutofit/>
          </a:bodyPr>
          <a:lstStyle/>
          <a:p>
            <a:r>
              <a:rPr lang="fr-FR" b="1" dirty="0"/>
              <a:t>2. Deux sujets au choix pour les épreuves terminales des enseignements de spécialité :</a:t>
            </a:r>
            <a:br>
              <a:rPr lang="fr-FR" b="1" dirty="0"/>
            </a:br>
            <a:endParaRPr lang="fr-FR" dirty="0"/>
          </a:p>
          <a:p>
            <a:r>
              <a:rPr lang="fr-FR" dirty="0"/>
              <a:t>Les épreuves des enseignements de spécialité se tiendront aux dates prévues : du 15 au 17 mars 2021.</a:t>
            </a:r>
          </a:p>
          <a:p>
            <a:r>
              <a:rPr lang="fr-FR" dirty="0"/>
              <a:t>Pour garantir que les élèves seront interrogés sur des éléments effectivement étudiés dans le cadre des programmes, toutes les disciplines concernées proposeront </a:t>
            </a:r>
            <a:r>
              <a:rPr lang="fr-FR" b="1" dirty="0"/>
              <a:t>deux sujets ou des exercices au choix </a:t>
            </a:r>
            <a:r>
              <a:rPr lang="fr-FR" dirty="0"/>
              <a:t>élaborés à partir des entrées prépondérantes des programmes.</a:t>
            </a:r>
            <a:br>
              <a:rPr lang="fr-FR" dirty="0"/>
            </a:b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8101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776352-4A8B-E64E-8CD2-439E2C4D5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Définition des épreuves &amp; cahier des charges publié sur </a:t>
            </a:r>
            <a:r>
              <a:rPr lang="fr-FR" dirty="0" err="1"/>
              <a:t>éduscol</a:t>
            </a:r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76FC5D5-B890-E141-962E-20D7450B2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39373" y="1814440"/>
            <a:ext cx="3992732" cy="576262"/>
          </a:xfrm>
        </p:spPr>
        <p:txBody>
          <a:bodyPr/>
          <a:lstStyle/>
          <a:p>
            <a:r>
              <a:rPr lang="fr-FR" dirty="0"/>
              <a:t>Définition des épreuves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1AADD8-4984-5542-998D-2103F4207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89212" y="2390702"/>
            <a:ext cx="4342893" cy="4021651"/>
          </a:xfrm>
        </p:spPr>
        <p:txBody>
          <a:bodyPr>
            <a:normAutofit fontScale="85000" lnSpcReduction="20000"/>
          </a:bodyPr>
          <a:lstStyle/>
          <a:p>
            <a:r>
              <a:rPr lang="fr-FR" dirty="0"/>
              <a:t>La première partie (…) se présente sous forme de questionnements scientifiques et technologiques en appui sur 6 à 9 documents (…) </a:t>
            </a:r>
            <a:r>
              <a:rPr lang="fr-FR" b="1" dirty="0"/>
              <a:t>L'énoncé amène le candidat à répondre à une problématique </a:t>
            </a:r>
            <a:r>
              <a:rPr lang="fr-FR" dirty="0"/>
              <a:t>concernant l'application des propriétés du vivant dans un des domaines des biotechnologies.</a:t>
            </a:r>
          </a:p>
          <a:p>
            <a:r>
              <a:rPr lang="fr-FR" dirty="0"/>
              <a:t>La deuxième partie (…)se présente sous forme d'une question de synthèse (…). La réflexion personnelle menée par le candidat peut être de nature scientifique ou technologique </a:t>
            </a:r>
            <a:r>
              <a:rPr lang="fr-FR" b="1" dirty="0"/>
              <a:t>en lien avec la problématique étudiée</a:t>
            </a:r>
            <a:r>
              <a:rPr lang="fr-FR" dirty="0"/>
              <a:t> dans la première partie. </a:t>
            </a:r>
          </a:p>
          <a:p>
            <a:endParaRPr lang="fr-FR" dirty="0"/>
          </a:p>
          <a:p>
            <a:r>
              <a:rPr lang="fr-FR" dirty="0"/>
              <a:t>Cette partie écrite de l'épreuve permet </a:t>
            </a:r>
            <a:r>
              <a:rPr lang="fr-FR" b="1" dirty="0"/>
              <a:t>d'évaluer les compétences (…)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55C88C6-C057-F343-8275-51AA004CDE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506629" y="1811212"/>
            <a:ext cx="3999001" cy="576262"/>
          </a:xfrm>
        </p:spPr>
        <p:txBody>
          <a:bodyPr/>
          <a:lstStyle/>
          <a:p>
            <a:r>
              <a:rPr lang="fr-FR" dirty="0"/>
              <a:t>Cahier des charges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37E19B4-F2B7-264A-90F6-CDAF8A82CE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165937" y="2390703"/>
            <a:ext cx="4338674" cy="4021650"/>
          </a:xfrm>
        </p:spPr>
        <p:txBody>
          <a:bodyPr>
            <a:normAutofit fontScale="85000" lnSpcReduction="20000"/>
          </a:bodyPr>
          <a:lstStyle/>
          <a:p>
            <a:r>
              <a:rPr lang="fr-FR" dirty="0"/>
              <a:t>Les consignes doivent permettre </a:t>
            </a:r>
            <a:r>
              <a:rPr lang="fr-FR" b="1" dirty="0"/>
              <a:t>d'avancer dans la résolution</a:t>
            </a:r>
            <a:r>
              <a:rPr lang="fr-FR" dirty="0"/>
              <a:t> de questions qui visent un but clairement annoncé. </a:t>
            </a:r>
          </a:p>
          <a:p>
            <a:r>
              <a:rPr lang="fr-FR" dirty="0"/>
              <a:t>La </a:t>
            </a:r>
            <a:r>
              <a:rPr lang="fr-FR" b="1" dirty="0"/>
              <a:t>démarche du candidat </a:t>
            </a:r>
            <a:r>
              <a:rPr lang="fr-FR" dirty="0"/>
              <a:t>mobilisera des concepts et savoir-faire pouvant relever du domaine de la biologie humaine, de la biologie de l'environnement, de la biologie appliquée à l'industrie. </a:t>
            </a:r>
          </a:p>
          <a:p>
            <a:endParaRPr lang="fr-FR" dirty="0"/>
          </a:p>
          <a:p>
            <a:r>
              <a:rPr lang="fr-FR" b="1" dirty="0"/>
              <a:t>Le contexte permet d'ancrer la question de synthèse </a:t>
            </a:r>
            <a:r>
              <a:rPr lang="fr-FR" dirty="0"/>
              <a:t>de la deuxième partie de l'épreuve.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2461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 choix entre deux sujets pour la partie écrite de l’épreuve de BBB</a:t>
            </a:r>
          </a:p>
        </p:txBody>
      </p:sp>
      <p:graphicFrame>
        <p:nvGraphicFramePr>
          <p:cNvPr id="15" name="Espace réservé du contenu 2">
            <a:extLst>
              <a:ext uri="{FF2B5EF4-FFF2-40B4-BE49-F238E27FC236}">
                <a16:creationId xmlns:a16="http://schemas.microsoft.com/office/drawing/2014/main" id="{C60590B3-2956-49DA-A45B-34F03CCD66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2068377"/>
              </p:ext>
            </p:extLst>
          </p:nvPr>
        </p:nvGraphicFramePr>
        <p:xfrm>
          <a:off x="1758462" y="2520461"/>
          <a:ext cx="5011616" cy="3761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Espace réservé du contenu 2">
            <a:extLst>
              <a:ext uri="{FF2B5EF4-FFF2-40B4-BE49-F238E27FC236}">
                <a16:creationId xmlns:a16="http://schemas.microsoft.com/office/drawing/2014/main" id="{F25452FC-70A4-FE46-AC42-5FDF32637E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5197110"/>
              </p:ext>
            </p:extLst>
          </p:nvPr>
        </p:nvGraphicFramePr>
        <p:xfrm>
          <a:off x="8172574" y="2514598"/>
          <a:ext cx="3609120" cy="3080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" name="Espace réservé du contenu 2">
            <a:extLst>
              <a:ext uri="{FF2B5EF4-FFF2-40B4-BE49-F238E27FC236}">
                <a16:creationId xmlns:a16="http://schemas.microsoft.com/office/drawing/2014/main" id="{B2310C1B-1DAE-DD41-BD02-C1F69ED651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0205625"/>
              </p:ext>
            </p:extLst>
          </p:nvPr>
        </p:nvGraphicFramePr>
        <p:xfrm>
          <a:off x="8251705" y="5821719"/>
          <a:ext cx="3450858" cy="1053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5" name="Accolade fermante 4">
            <a:extLst>
              <a:ext uri="{FF2B5EF4-FFF2-40B4-BE49-F238E27FC236}">
                <a16:creationId xmlns:a16="http://schemas.microsoft.com/office/drawing/2014/main" id="{E00C69B2-155A-5B4B-A8F3-8482791370C2}"/>
              </a:ext>
            </a:extLst>
          </p:cNvPr>
          <p:cNvSpPr/>
          <p:nvPr/>
        </p:nvSpPr>
        <p:spPr>
          <a:xfrm>
            <a:off x="6770078" y="2514598"/>
            <a:ext cx="1125414" cy="376751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2903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Espace réservé du contenu 13">
            <a:extLst>
              <a:ext uri="{FF2B5EF4-FFF2-40B4-BE49-F238E27FC236}">
                <a16:creationId xmlns:a16="http://schemas.microsoft.com/office/drawing/2014/main" id="{4E30D131-E072-E443-A6B9-47DCCF0533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323" y="381000"/>
            <a:ext cx="6450011" cy="6045200"/>
          </a:xfrm>
        </p:spPr>
      </p:pic>
    </p:spTree>
    <p:extLst>
      <p:ext uri="{BB962C8B-B14F-4D97-AF65-F5344CB8AC3E}">
        <p14:creationId xmlns:p14="http://schemas.microsoft.com/office/powerpoint/2010/main" val="2666469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EC4C4D-DD7A-D447-BDEB-14B338483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6600" y="624110"/>
            <a:ext cx="8228012" cy="1280890"/>
          </a:xfrm>
        </p:spPr>
        <p:txBody>
          <a:bodyPr>
            <a:normAutofit fontScale="90000"/>
          </a:bodyPr>
          <a:lstStyle/>
          <a:p>
            <a:r>
              <a:rPr lang="fr-FR" dirty="0"/>
              <a:t>La page de choix de sujet pour aider à la prise de décision par le candidat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F75F10E-58AE-414B-A10B-354E7FDF068C}"/>
              </a:ext>
            </a:extLst>
          </p:cNvPr>
          <p:cNvSpPr txBox="1"/>
          <p:nvPr/>
        </p:nvSpPr>
        <p:spPr>
          <a:xfrm>
            <a:off x="9034227" y="3935994"/>
            <a:ext cx="2985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Une pagination continue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2278EB5-4905-444C-BA1C-4B1A4C0CCF8C}"/>
              </a:ext>
            </a:extLst>
          </p:cNvPr>
          <p:cNvSpPr txBox="1"/>
          <p:nvPr/>
        </p:nvSpPr>
        <p:spPr>
          <a:xfrm>
            <a:off x="1613507" y="4296505"/>
            <a:ext cx="28311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 nombre de </a:t>
            </a:r>
          </a:p>
          <a:p>
            <a:r>
              <a:rPr lang="fr-FR" dirty="0"/>
              <a:t>parties équivalent</a:t>
            </a:r>
          </a:p>
          <a:p>
            <a:r>
              <a:rPr lang="fr-FR" dirty="0"/>
              <a:t> entre les deux sujets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F1FD56F-06C4-1043-B052-36B913E2D116}"/>
              </a:ext>
            </a:extLst>
          </p:cNvPr>
          <p:cNvSpPr txBox="1"/>
          <p:nvPr/>
        </p:nvSpPr>
        <p:spPr>
          <a:xfrm>
            <a:off x="9034227" y="2762877"/>
            <a:ext cx="2831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 titre explicite pour chaque sujet</a:t>
            </a:r>
          </a:p>
        </p:txBody>
      </p:sp>
      <p:sp>
        <p:nvSpPr>
          <p:cNvPr id="11" name="Signalisation droite 10">
            <a:extLst>
              <a:ext uri="{FF2B5EF4-FFF2-40B4-BE49-F238E27FC236}">
                <a16:creationId xmlns:a16="http://schemas.microsoft.com/office/drawing/2014/main" id="{8CEE4D0C-FC13-434A-823D-54C25F5B8748}"/>
              </a:ext>
            </a:extLst>
          </p:cNvPr>
          <p:cNvSpPr/>
          <p:nvPr/>
        </p:nvSpPr>
        <p:spPr>
          <a:xfrm rot="10800000">
            <a:off x="8493373" y="4021013"/>
            <a:ext cx="527539" cy="199293"/>
          </a:xfrm>
          <a:prstGeom prst="homeP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Signalisation droite 11">
            <a:extLst>
              <a:ext uri="{FF2B5EF4-FFF2-40B4-BE49-F238E27FC236}">
                <a16:creationId xmlns:a16="http://schemas.microsoft.com/office/drawing/2014/main" id="{9066F773-CECD-7A41-B9BA-DCF374C11CE8}"/>
              </a:ext>
            </a:extLst>
          </p:cNvPr>
          <p:cNvSpPr/>
          <p:nvPr/>
        </p:nvSpPr>
        <p:spPr>
          <a:xfrm rot="10800000">
            <a:off x="8464859" y="2986397"/>
            <a:ext cx="527539" cy="199293"/>
          </a:xfrm>
          <a:prstGeom prst="homeP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Signalisation droite 12">
            <a:extLst>
              <a:ext uri="{FF2B5EF4-FFF2-40B4-BE49-F238E27FC236}">
                <a16:creationId xmlns:a16="http://schemas.microsoft.com/office/drawing/2014/main" id="{E58D22BC-1FD8-BD4E-B1F0-F6090E932995}"/>
              </a:ext>
            </a:extLst>
          </p:cNvPr>
          <p:cNvSpPr/>
          <p:nvPr/>
        </p:nvSpPr>
        <p:spPr>
          <a:xfrm>
            <a:off x="3965584" y="4604149"/>
            <a:ext cx="527539" cy="199293"/>
          </a:xfrm>
          <a:prstGeom prst="homeP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Espace réservé du contenu 15">
            <a:extLst>
              <a:ext uri="{FF2B5EF4-FFF2-40B4-BE49-F238E27FC236}">
                <a16:creationId xmlns:a16="http://schemas.microsoft.com/office/drawing/2014/main" id="{F93F3C0F-0028-294B-891F-17F0FE0C3C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181" y="1641231"/>
            <a:ext cx="3781075" cy="4883890"/>
          </a:xfrm>
        </p:spPr>
      </p:pic>
    </p:spTree>
    <p:extLst>
      <p:ext uri="{BB962C8B-B14F-4D97-AF65-F5344CB8AC3E}">
        <p14:creationId xmlns:p14="http://schemas.microsoft.com/office/powerpoint/2010/main" val="3739602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EE1353A5-6DD3-1B45-8E41-F6C7834FF8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203" y="2133600"/>
            <a:ext cx="2491642" cy="377626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1699275A-770B-A34B-A021-72EF56B88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Deux sujets individualisés avec des documents explicitement attribués au sujet</a:t>
            </a: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0564FDF0-9C34-B944-BCC6-7178325F40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8877" y="4444869"/>
            <a:ext cx="2785615" cy="21507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DC7A9756-1A67-6F42-9DF7-82EFA46C7E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1780" y="2133600"/>
            <a:ext cx="2512850" cy="3778250"/>
          </a:xfr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F4EDA256-5604-F144-8A65-E2C4EEDA5DF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774"/>
          <a:stretch/>
        </p:blipFill>
        <p:spPr>
          <a:xfrm>
            <a:off x="3868615" y="4493288"/>
            <a:ext cx="3031597" cy="20534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46867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352F4B-113C-BA4A-83B0-DAA9B0274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Après les épreuves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4B28C6-DDD2-8942-8520-2B6205A38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Importance de la </a:t>
            </a:r>
            <a:r>
              <a:rPr lang="fr-FR" sz="2400" b="1" dirty="0"/>
              <a:t>réunion d’entente </a:t>
            </a:r>
            <a:r>
              <a:rPr lang="fr-FR" sz="2400" dirty="0"/>
              <a:t>pour ajuster le niveau d’exigence des différentes compétences pour chaque sujet</a:t>
            </a:r>
          </a:p>
          <a:p>
            <a:r>
              <a:rPr lang="fr-FR" sz="2400" dirty="0"/>
              <a:t>Adaptation possible de l’évaluation à la situation particulière de l’année </a:t>
            </a:r>
            <a:r>
              <a:rPr lang="fr-FR" sz="2400"/>
              <a:t>en cours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184799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89213" y="2514601"/>
            <a:ext cx="8915399" cy="1640332"/>
          </a:xfrm>
        </p:spPr>
        <p:txBody>
          <a:bodyPr>
            <a:noAutofit/>
          </a:bodyPr>
          <a:lstStyle/>
          <a:p>
            <a:r>
              <a:rPr lang="fr-FR" sz="3600" dirty="0"/>
              <a:t>Document ressource du programme de </a:t>
            </a:r>
            <a:br>
              <a:rPr lang="fr-FR" sz="3600" dirty="0"/>
            </a:br>
            <a:r>
              <a:rPr lang="fr-FR" sz="3600" dirty="0"/>
              <a:t>Biochimie, biologie et biotechnologies</a:t>
            </a:r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18669481-6E7B-C844-833E-1F7CED7E2F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279054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{4D326A1D-9485-5A4B-92C1-BB12E2A99BFC}tf10001069</Template>
  <TotalTime>428</TotalTime>
  <Words>509</Words>
  <Application>Microsoft Macintosh PowerPoint</Application>
  <PresentationFormat>Grand écran</PresentationFormat>
  <Paragraphs>59</Paragraphs>
  <Slides>12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Brin</vt:lpstr>
      <vt:lpstr>Epreuve de  Biochimie, biologie et biotechnologies  en STL-biotechnologies</vt:lpstr>
      <vt:lpstr>Extrait de la lettre d’information aux CE N°21</vt:lpstr>
      <vt:lpstr>Définition des épreuves &amp; cahier des charges publié sur éduscol</vt:lpstr>
      <vt:lpstr>Un choix entre deux sujets pour la partie écrite de l’épreuve de BBB</vt:lpstr>
      <vt:lpstr>Présentation PowerPoint</vt:lpstr>
      <vt:lpstr>La page de choix de sujet pour aider à la prise de décision par le candidat</vt:lpstr>
      <vt:lpstr>Deux sujets individualisés avec des documents explicitement attribués au sujet</vt:lpstr>
      <vt:lpstr>Après les épreuves</vt:lpstr>
      <vt:lpstr>Document ressource du programme de  Biochimie, biologie et biotechnologies</vt:lpstr>
      <vt:lpstr>Présentation PowerPoint</vt:lpstr>
      <vt:lpstr>Document d’accompagnement</vt:lpstr>
      <vt:lpstr>Présentation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Epreuve de chimie-biologie et physiopathologie humaine</dc:title>
  <dc:creator>Sabine Carotti</dc:creator>
  <cp:lastModifiedBy>Géraldine Carayol</cp:lastModifiedBy>
  <cp:revision>36</cp:revision>
  <dcterms:created xsi:type="dcterms:W3CDTF">2020-11-16T21:07:57Z</dcterms:created>
  <dcterms:modified xsi:type="dcterms:W3CDTF">2020-12-09T14:06:36Z</dcterms:modified>
</cp:coreProperties>
</file>