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f3b48d5087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f3b48d5087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c204169b8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c204169b8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c0e72c2a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c0e72c2a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c0e72c2af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c0e72c2af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c0e72c2af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c0e72c2af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f3b48d508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f3b48d508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c0e72c2af3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c0e72c2af3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c1fc5b60d5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c1fc5b60d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f3b48d5087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f3b48d508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f3b48d5087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f3b48d5087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education.gouv.fr/bo/22/Hebdo4/MENE2202370C.ht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2763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fr" sz="3880"/>
              <a:t>CONSTRUIRE </a:t>
            </a:r>
            <a:endParaRPr b="1" sz="38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fr" sz="3880"/>
              <a:t>UN PARCOURS </a:t>
            </a:r>
            <a:r>
              <a:rPr b="1" lang="fr" sz="3880"/>
              <a:t>D'ÉDUCATION</a:t>
            </a:r>
            <a:r>
              <a:rPr b="1" lang="fr" sz="3880"/>
              <a:t> AUX </a:t>
            </a:r>
            <a:r>
              <a:rPr b="1" lang="fr" sz="3880"/>
              <a:t>MÉDIAS</a:t>
            </a:r>
            <a:r>
              <a:rPr b="1" lang="fr" sz="3880"/>
              <a:t> ET À L’INFORMATION (EMI) </a:t>
            </a:r>
            <a:endParaRPr b="1" sz="388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07300" y="4078200"/>
            <a:ext cx="1904999" cy="757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444" y="3559775"/>
            <a:ext cx="1671625" cy="12763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title"/>
          </p:nvPr>
        </p:nvSpPr>
        <p:spPr>
          <a:xfrm>
            <a:off x="0" y="71375"/>
            <a:ext cx="8836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Quelle formalisation du parcours EMI ?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2244">
                <a:solidFill>
                  <a:srgbClr val="0000FF"/>
                </a:solidFill>
              </a:rPr>
              <a:t>Nb : à prévoir avant diffusion du diaporama en Conseil pédagogique : insérer la maquette (ou son lien) </a:t>
            </a:r>
            <a:r>
              <a:rPr i="1" lang="fr" sz="2244">
                <a:solidFill>
                  <a:srgbClr val="0000FF"/>
                </a:solidFill>
              </a:rPr>
              <a:t>correspondant à  votre établissement</a:t>
            </a:r>
            <a:endParaRPr i="1" sz="2244">
              <a:solidFill>
                <a:srgbClr val="0000FF"/>
              </a:solidFill>
            </a:endParaRPr>
          </a:p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277225" y="18997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Maquette parcours EMI pour le lycée polyvalent</a:t>
            </a:r>
            <a:endParaRPr sz="1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Maquette parcours EMI pour le lycée professionnel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Maquette parcours EMI pour le collège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Maquette parcours EMI pour le lycée général et technologique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311700" y="318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 nous de mettre en musique notre parcours d’éducation aux médias et à l’information (EMI) </a:t>
            </a:r>
            <a:endParaRPr/>
          </a:p>
        </p:txBody>
      </p:sp>
      <p:pic>
        <p:nvPicPr>
          <p:cNvPr id="145" name="Google Shape;14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2550" y="1292450"/>
            <a:ext cx="6438900" cy="36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3077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Qu’est-ce que l’EMI ?</a:t>
            </a:r>
            <a:endParaRPr b="1"/>
          </a:p>
        </p:txBody>
      </p:sp>
      <p:sp>
        <p:nvSpPr>
          <p:cNvPr id="62" name="Google Shape;62;p14"/>
          <p:cNvSpPr txBox="1"/>
          <p:nvPr/>
        </p:nvSpPr>
        <p:spPr>
          <a:xfrm>
            <a:off x="388650" y="1017125"/>
            <a:ext cx="8575200" cy="10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fr" sz="1450">
                <a:solidFill>
                  <a:srgbClr val="545454"/>
                </a:solidFill>
                <a:highlight>
                  <a:srgbClr val="FFFFFF"/>
                </a:highlight>
              </a:rPr>
              <a:t>L'Éducation</a:t>
            </a:r>
            <a:r>
              <a:rPr lang="fr" sz="1450">
                <a:solidFill>
                  <a:srgbClr val="545454"/>
                </a:solidFill>
                <a:highlight>
                  <a:srgbClr val="FFFFFF"/>
                </a:highlight>
              </a:rPr>
              <a:t> aux Médias et à l’Information est une éducation qui contribue à </a:t>
            </a:r>
            <a:r>
              <a:rPr b="1" lang="fr" sz="1450">
                <a:solidFill>
                  <a:srgbClr val="545454"/>
                </a:solidFill>
                <a:highlight>
                  <a:srgbClr val="FFFFFF"/>
                </a:highlight>
              </a:rPr>
              <a:t>la formation du citoyen</a:t>
            </a:r>
            <a:r>
              <a:rPr lang="fr" sz="1450">
                <a:solidFill>
                  <a:srgbClr val="545454"/>
                </a:solidFill>
                <a:highlight>
                  <a:srgbClr val="FFFFFF"/>
                </a:highlight>
              </a:rPr>
              <a:t> en permettant aux élèves de</a:t>
            </a:r>
            <a:r>
              <a:rPr b="1" lang="fr" sz="1450">
                <a:solidFill>
                  <a:srgbClr val="545454"/>
                </a:solidFill>
                <a:highlight>
                  <a:srgbClr val="FFFFFF"/>
                </a:highlight>
              </a:rPr>
              <a:t> connaître les médias</a:t>
            </a:r>
            <a:r>
              <a:rPr lang="fr" sz="1450">
                <a:solidFill>
                  <a:srgbClr val="545454"/>
                </a:solidFill>
                <a:highlight>
                  <a:srgbClr val="FFFFFF"/>
                </a:highlight>
              </a:rPr>
              <a:t>, d’</a:t>
            </a:r>
            <a:r>
              <a:rPr b="1" lang="fr" sz="1450">
                <a:solidFill>
                  <a:srgbClr val="545454"/>
                </a:solidFill>
                <a:highlight>
                  <a:srgbClr val="FFFFFF"/>
                </a:highlight>
              </a:rPr>
              <a:t>appréhender avec esprit critique les discours médiatiques</a:t>
            </a:r>
            <a:r>
              <a:rPr lang="fr" sz="1450">
                <a:solidFill>
                  <a:srgbClr val="545454"/>
                </a:solidFill>
                <a:highlight>
                  <a:srgbClr val="FFFFFF"/>
                </a:highlight>
              </a:rPr>
              <a:t> et de </a:t>
            </a:r>
            <a:r>
              <a:rPr b="1" lang="fr" sz="1450">
                <a:solidFill>
                  <a:srgbClr val="545454"/>
                </a:solidFill>
                <a:highlight>
                  <a:srgbClr val="FFFFFF"/>
                </a:highlight>
              </a:rPr>
              <a:t>produire de l’information</a:t>
            </a:r>
            <a:r>
              <a:rPr lang="fr" sz="1450">
                <a:solidFill>
                  <a:srgbClr val="545454"/>
                </a:solidFill>
                <a:highlight>
                  <a:srgbClr val="FFFFFF"/>
                </a:highlight>
              </a:rPr>
              <a:t> - </a:t>
            </a:r>
            <a:r>
              <a:rPr lang="fr" sz="1150">
                <a:solidFill>
                  <a:srgbClr val="545454"/>
                </a:solidFill>
                <a:highlight>
                  <a:srgbClr val="FFFFFF"/>
                </a:highlight>
              </a:rPr>
              <a:t>CLEMI</a:t>
            </a:r>
            <a:endParaRPr sz="1150">
              <a:solidFill>
                <a:srgbClr val="545454"/>
              </a:solidFill>
              <a:highlight>
                <a:srgbClr val="FFFFFF"/>
              </a:highlight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430000" y="2269950"/>
            <a:ext cx="2290500" cy="603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Education</a:t>
            </a:r>
            <a:endParaRPr b="1"/>
          </a:p>
        </p:txBody>
      </p:sp>
      <p:sp>
        <p:nvSpPr>
          <p:cNvPr id="64" name="Google Shape;64;p14"/>
          <p:cNvSpPr/>
          <p:nvPr/>
        </p:nvSpPr>
        <p:spPr>
          <a:xfrm>
            <a:off x="3005338" y="2269938"/>
            <a:ext cx="2290500" cy="603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Médias</a:t>
            </a:r>
            <a:endParaRPr b="1"/>
          </a:p>
        </p:txBody>
      </p:sp>
      <p:sp>
        <p:nvSpPr>
          <p:cNvPr id="65" name="Google Shape;65;p14"/>
          <p:cNvSpPr/>
          <p:nvPr/>
        </p:nvSpPr>
        <p:spPr>
          <a:xfrm>
            <a:off x="5927925" y="2307150"/>
            <a:ext cx="2290500" cy="603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Information</a:t>
            </a:r>
            <a:endParaRPr b="1"/>
          </a:p>
        </p:txBody>
      </p:sp>
      <p:sp>
        <p:nvSpPr>
          <p:cNvPr id="66" name="Google Shape;66;p14"/>
          <p:cNvSpPr/>
          <p:nvPr/>
        </p:nvSpPr>
        <p:spPr>
          <a:xfrm>
            <a:off x="1587700" y="1819250"/>
            <a:ext cx="157200" cy="330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4047225" y="1819250"/>
            <a:ext cx="157200" cy="330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6994575" y="1819250"/>
            <a:ext cx="157200" cy="330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268650" y="3382125"/>
            <a:ext cx="2530500" cy="95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-"/>
            </a:pPr>
            <a:r>
              <a:rPr lang="fr">
                <a:solidFill>
                  <a:schemeClr val="dk2"/>
                </a:solidFill>
              </a:rPr>
              <a:t>Savoir</a:t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-"/>
            </a:pPr>
            <a:r>
              <a:rPr lang="fr">
                <a:solidFill>
                  <a:schemeClr val="dk2"/>
                </a:solidFill>
              </a:rPr>
              <a:t>Savoir-faire</a:t>
            </a:r>
            <a:endParaRPr>
              <a:solidFill>
                <a:schemeClr val="dk2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-"/>
            </a:pPr>
            <a:r>
              <a:rPr lang="fr">
                <a:solidFill>
                  <a:schemeClr val="dk2"/>
                </a:solidFill>
              </a:rPr>
              <a:t>Savoir-être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079750" y="3473075"/>
            <a:ext cx="2141700" cy="9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300">
                <a:solidFill>
                  <a:schemeClr val="dk1"/>
                </a:solidFill>
                <a:highlight>
                  <a:schemeClr val="lt1"/>
                </a:highlight>
              </a:rPr>
              <a:t>- Moyens d’information (internet, réseaux sociaux, presse écrite, radiophonie et télévision…)</a:t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2"/>
              </a:solidFill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6036575" y="3382125"/>
            <a:ext cx="2323800" cy="17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  <a:highlight>
                  <a:schemeClr val="lt1"/>
                </a:highlight>
              </a:rPr>
              <a:t>- </a:t>
            </a:r>
            <a:r>
              <a:rPr lang="fr">
                <a:solidFill>
                  <a:schemeClr val="dk1"/>
                </a:solidFill>
                <a:highlight>
                  <a:schemeClr val="lt1"/>
                </a:highlight>
              </a:rPr>
              <a:t>C</a:t>
            </a:r>
            <a:r>
              <a:rPr lang="fr">
                <a:solidFill>
                  <a:schemeClr val="dk1"/>
                </a:solidFill>
                <a:highlight>
                  <a:schemeClr val="lt1"/>
                </a:highlight>
              </a:rPr>
              <a:t>ontenus de connaissances ou opinions que diffusent  certains médias (production, régulation, validation)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1587700" y="2993350"/>
            <a:ext cx="157200" cy="330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/>
          <p:nvPr/>
        </p:nvSpPr>
        <p:spPr>
          <a:xfrm>
            <a:off x="4072000" y="3084475"/>
            <a:ext cx="157200" cy="330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4"/>
          <p:cNvSpPr/>
          <p:nvPr/>
        </p:nvSpPr>
        <p:spPr>
          <a:xfrm>
            <a:off x="6994575" y="3067750"/>
            <a:ext cx="157200" cy="330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157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Qui sont les acteurs de l</a:t>
            </a:r>
            <a:r>
              <a:rPr b="1" lang="fr"/>
              <a:t>’EMI ?</a:t>
            </a:r>
            <a:endParaRPr b="1"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 rotWithShape="1">
          <a:blip r:embed="rId3">
            <a:alphaModFix/>
          </a:blip>
          <a:srcRect b="0" l="0" r="0" t="3465"/>
          <a:stretch/>
        </p:blipFill>
        <p:spPr>
          <a:xfrm>
            <a:off x="215250" y="958100"/>
            <a:ext cx="8617050" cy="41220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 txBox="1"/>
          <p:nvPr/>
        </p:nvSpPr>
        <p:spPr>
          <a:xfrm>
            <a:off x="215250" y="4704275"/>
            <a:ext cx="8520600" cy="3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700">
                <a:solidFill>
                  <a:schemeClr val="dk1"/>
                </a:solidFill>
              </a:rPr>
              <a:t>Source : thème des traAM Documentation 21-22 : Construire et accompagner l'apprentissage des compétences info-documentaires</a:t>
            </a:r>
            <a:endParaRPr sz="7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700">
                <a:solidFill>
                  <a:schemeClr val="dk1"/>
                </a:solidFill>
              </a:rPr>
              <a:t>https://view.genial.ly/62587d300b3e740018445693/interactive-content-emi-en-eple</a:t>
            </a:r>
            <a:endParaRPr sz="7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311700" y="3517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Quels sont les enjeux de l’EMI ?</a:t>
            </a:r>
            <a:endParaRPr b="1"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311700" y="11581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000">
                <a:solidFill>
                  <a:schemeClr val="dk1"/>
                </a:solidFill>
              </a:rPr>
              <a:t>Enjeux de quatre ordres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9" name="Google Shape;89;p16"/>
          <p:cNvSpPr/>
          <p:nvPr/>
        </p:nvSpPr>
        <p:spPr>
          <a:xfrm>
            <a:off x="157125" y="1944400"/>
            <a:ext cx="2100300" cy="6201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2200">
                <a:solidFill>
                  <a:schemeClr val="dk1"/>
                </a:solidFill>
              </a:rPr>
              <a:t>pédagogique</a:t>
            </a:r>
            <a:endParaRPr b="1"/>
          </a:p>
        </p:txBody>
      </p:sp>
      <p:sp>
        <p:nvSpPr>
          <p:cNvPr id="90" name="Google Shape;90;p16"/>
          <p:cNvSpPr/>
          <p:nvPr/>
        </p:nvSpPr>
        <p:spPr>
          <a:xfrm>
            <a:off x="2448200" y="1920700"/>
            <a:ext cx="1976400" cy="6201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/>
              <a:t>éducatif</a:t>
            </a:r>
            <a:endParaRPr b="1" sz="2200"/>
          </a:p>
        </p:txBody>
      </p:sp>
      <p:sp>
        <p:nvSpPr>
          <p:cNvPr id="91" name="Google Shape;91;p16"/>
          <p:cNvSpPr/>
          <p:nvPr/>
        </p:nvSpPr>
        <p:spPr>
          <a:xfrm>
            <a:off x="4615375" y="1920700"/>
            <a:ext cx="2100300" cy="6201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2200">
                <a:solidFill>
                  <a:schemeClr val="dk1"/>
                </a:solidFill>
              </a:rPr>
              <a:t>éthique</a:t>
            </a:r>
            <a:endParaRPr b="1"/>
          </a:p>
        </p:txBody>
      </p:sp>
      <p:sp>
        <p:nvSpPr>
          <p:cNvPr id="92" name="Google Shape;92;p16"/>
          <p:cNvSpPr/>
          <p:nvPr/>
        </p:nvSpPr>
        <p:spPr>
          <a:xfrm>
            <a:off x="6906450" y="1920700"/>
            <a:ext cx="2139900" cy="620100"/>
          </a:xfrm>
          <a:prstGeom prst="round2DiagRect">
            <a:avLst>
              <a:gd fmla="val 16667" name="adj1"/>
              <a:gd fmla="val 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00"/>
              </a:spcBef>
              <a:spcAft>
                <a:spcPts val="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" sz="2200">
                <a:solidFill>
                  <a:schemeClr val="dk1"/>
                </a:solidFill>
              </a:rPr>
              <a:t>démocratique</a:t>
            </a:r>
            <a:endParaRPr b="1"/>
          </a:p>
        </p:txBody>
      </p:sp>
      <p:sp>
        <p:nvSpPr>
          <p:cNvPr id="93" name="Google Shape;93;p16"/>
          <p:cNvSpPr txBox="1"/>
          <p:nvPr/>
        </p:nvSpPr>
        <p:spPr>
          <a:xfrm>
            <a:off x="2447750" y="3191950"/>
            <a:ext cx="1976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</a:rPr>
              <a:t>  Usages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4" name="Google Shape;94;p16"/>
          <p:cNvSpPr/>
          <p:nvPr/>
        </p:nvSpPr>
        <p:spPr>
          <a:xfrm>
            <a:off x="3357350" y="2622475"/>
            <a:ext cx="157200" cy="487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6"/>
          <p:cNvSpPr txBox="1"/>
          <p:nvPr/>
        </p:nvSpPr>
        <p:spPr>
          <a:xfrm>
            <a:off x="4672150" y="3183675"/>
            <a:ext cx="2282400" cy="8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</a:rPr>
              <a:t>Posture de l’élève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</a:rPr>
              <a:t>Responsabilité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6" name="Google Shape;96;p16"/>
          <p:cNvSpPr/>
          <p:nvPr/>
        </p:nvSpPr>
        <p:spPr>
          <a:xfrm>
            <a:off x="5544000" y="2618325"/>
            <a:ext cx="157200" cy="487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6"/>
          <p:cNvSpPr/>
          <p:nvPr/>
        </p:nvSpPr>
        <p:spPr>
          <a:xfrm>
            <a:off x="7879500" y="2622463"/>
            <a:ext cx="157200" cy="487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6838700" y="3291175"/>
            <a:ext cx="2040900" cy="6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</a:rPr>
              <a:t>Citoyenneté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9" name="Google Shape;99;p16"/>
          <p:cNvSpPr/>
          <p:nvPr/>
        </p:nvSpPr>
        <p:spPr>
          <a:xfrm>
            <a:off x="1008825" y="2659138"/>
            <a:ext cx="157200" cy="4878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6"/>
          <p:cNvSpPr txBox="1"/>
          <p:nvPr/>
        </p:nvSpPr>
        <p:spPr>
          <a:xfrm>
            <a:off x="99225" y="3241575"/>
            <a:ext cx="1976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2"/>
                </a:solidFill>
              </a:rPr>
              <a:t>Sens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Quels sont les objectifs de l’EMI ?</a:t>
            </a:r>
            <a:endParaRPr b="1"/>
          </a:p>
        </p:txBody>
      </p:sp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627100" y="1485500"/>
            <a:ext cx="8114100" cy="337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200">
                <a:solidFill>
                  <a:schemeClr val="dk1"/>
                </a:solidFill>
              </a:rPr>
              <a:t>L’éducation aux médias et à l’information vise :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-361950" lvl="0" marL="45720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fr" sz="2100">
                <a:solidFill>
                  <a:schemeClr val="dk1"/>
                </a:solidFill>
              </a:rPr>
              <a:t>à développer l’esprit critique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fr" sz="2100">
                <a:solidFill>
                  <a:schemeClr val="dk1"/>
                </a:solidFill>
              </a:rPr>
              <a:t>à former des citoyens éclairés et responsables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fr" sz="2100">
                <a:solidFill>
                  <a:schemeClr val="dk1"/>
                </a:solidFill>
              </a:rPr>
              <a:t>à permettre aux élèves d’exercer leur citoyenneté dans une société de l’information et de la communication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fr" sz="2100">
                <a:solidFill>
                  <a:schemeClr val="dk1"/>
                </a:solidFill>
              </a:rPr>
              <a:t>à développer l’acquisition de compétences transversales (exemple : l’oral)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"/>
              </a:spcBef>
              <a:spcAft>
                <a:spcPts val="12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Quel est le cadre national de l’EMI ?</a:t>
            </a:r>
            <a:endParaRPr b="1"/>
          </a:p>
        </p:txBody>
      </p:sp>
      <p:sp>
        <p:nvSpPr>
          <p:cNvPr id="112" name="Google Shape;112;p18"/>
          <p:cNvSpPr txBox="1"/>
          <p:nvPr>
            <p:ph idx="1" type="body"/>
          </p:nvPr>
        </p:nvSpPr>
        <p:spPr>
          <a:xfrm>
            <a:off x="380750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fr" sz="2400">
                <a:solidFill>
                  <a:schemeClr val="dk1"/>
                </a:solidFill>
              </a:rPr>
              <a:t>Circulaire du 24 janvier 2022 - </a:t>
            </a:r>
            <a:r>
              <a:rPr lang="fr" sz="2400" u="sng">
                <a:solidFill>
                  <a:schemeClr val="hlink"/>
                </a:solidFill>
                <a:hlinkClick r:id="rId3"/>
              </a:rPr>
              <a:t>Bulletin officiel n°4 du 27 janvier 2022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fr"/>
              <a:t>Quel est le cadre  académique de l’EMI ?</a:t>
            </a:r>
            <a:endParaRPr/>
          </a:p>
        </p:txBody>
      </p:sp>
      <p:sp>
        <p:nvSpPr>
          <p:cNvPr id="118" name="Google Shape;118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SzPts val="523"/>
              <a:buNone/>
            </a:pPr>
            <a:r>
              <a:rPr lang="fr" sz="1600">
                <a:solidFill>
                  <a:srgbClr val="FF0000"/>
                </a:solidFill>
              </a:rPr>
              <a:t>Feuille de route académique</a:t>
            </a:r>
            <a:endParaRPr sz="1600">
              <a:solidFill>
                <a:srgbClr val="FF0000"/>
              </a:solidFill>
            </a:endParaRPr>
          </a:p>
          <a:p>
            <a:pPr indent="0" lvl="0" marL="45720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5000"/>
              </a:lnSpc>
              <a:spcBef>
                <a:spcPts val="400"/>
              </a:spcBef>
              <a:spcAft>
                <a:spcPts val="0"/>
              </a:spcAft>
              <a:buSzPts val="523"/>
              <a:buNone/>
            </a:pPr>
            <a:r>
              <a:rPr lang="fr" sz="1600">
                <a:solidFill>
                  <a:schemeClr val="dk1"/>
                </a:solidFill>
              </a:rPr>
              <a:t>1- Ancrer</a:t>
            </a:r>
            <a:r>
              <a:rPr b="1" lang="fr" sz="1600">
                <a:solidFill>
                  <a:schemeClr val="dk1"/>
                </a:solidFill>
              </a:rPr>
              <a:t> l’éducation aux médias et à l’information dans toutes les disciplines</a:t>
            </a:r>
            <a:endParaRPr b="1" sz="16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5000"/>
              </a:lnSpc>
              <a:spcBef>
                <a:spcPts val="8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b="1" sz="1000">
              <a:solidFill>
                <a:schemeClr val="dk1"/>
              </a:solidFill>
            </a:endParaRPr>
          </a:p>
          <a:p>
            <a:pPr indent="-317500" lvl="0" marL="1371600" rtl="0" algn="l">
              <a:lnSpc>
                <a:spcPct val="10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r" sz="1400">
                <a:solidFill>
                  <a:schemeClr val="dk1"/>
                </a:solidFill>
              </a:rPr>
              <a:t>Inciter chaque établissement à se doter d’un parcours formalisé d’EMI, outil de pilotage de la politique EMI</a:t>
            </a:r>
            <a:br>
              <a:rPr lang="fr" sz="1400">
                <a:solidFill>
                  <a:schemeClr val="dk1"/>
                </a:solidFill>
              </a:rPr>
            </a:br>
            <a:endParaRPr sz="1400">
              <a:solidFill>
                <a:schemeClr val="dk1"/>
              </a:solidFill>
            </a:endParaRPr>
          </a:p>
          <a:p>
            <a:pPr indent="-317500" lvl="0" marL="13716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fr" sz="1400">
                <a:solidFill>
                  <a:schemeClr val="dk1"/>
                </a:solidFill>
              </a:rPr>
              <a:t>Désigner le professeur documentaliste comme référent EMI au sein de l’établissement</a:t>
            </a:r>
            <a:endParaRPr sz="1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SzPts val="523"/>
              <a:buNone/>
            </a:pPr>
            <a:r>
              <a:rPr lang="fr" sz="1600">
                <a:solidFill>
                  <a:schemeClr val="dk1"/>
                </a:solidFill>
              </a:rPr>
              <a:t>2- Accompagner </a:t>
            </a:r>
            <a:r>
              <a:rPr b="1" lang="fr" sz="1600">
                <a:solidFill>
                  <a:schemeClr val="dk1"/>
                </a:solidFill>
              </a:rPr>
              <a:t>la formation des personnels</a:t>
            </a:r>
            <a:endParaRPr b="1" sz="16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SzPts val="523"/>
              <a:buNone/>
            </a:pPr>
            <a:r>
              <a:rPr lang="fr" sz="1600">
                <a:solidFill>
                  <a:schemeClr val="dk1"/>
                </a:solidFill>
              </a:rPr>
              <a:t>3- Accompagner </a:t>
            </a:r>
            <a:r>
              <a:rPr b="1" lang="fr" sz="1600">
                <a:solidFill>
                  <a:schemeClr val="dk1"/>
                </a:solidFill>
              </a:rPr>
              <a:t>les projets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SzPts val="523"/>
              <a:buNone/>
            </a:pPr>
            <a:r>
              <a:rPr i="1" lang="fr" sz="1400">
                <a:solidFill>
                  <a:schemeClr val="dk1"/>
                </a:solidFill>
              </a:rPr>
              <a:t>Lettre de M. le Recteur de l’Académie de Toulouse aux chefs d’établissements </a:t>
            </a:r>
            <a:r>
              <a:rPr lang="fr" sz="1400">
                <a:solidFill>
                  <a:schemeClr val="dk1"/>
                </a:solidFill>
              </a:rPr>
              <a:t>- 2023</a:t>
            </a:r>
            <a:endParaRPr sz="1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5000"/>
              </a:lnSpc>
              <a:spcBef>
                <a:spcPts val="100"/>
              </a:spcBef>
              <a:spcAft>
                <a:spcPts val="100"/>
              </a:spcAft>
              <a:buSzPts val="523"/>
              <a:buNone/>
            </a:pPr>
            <a:r>
              <a:t/>
            </a:r>
            <a:endParaRPr sz="114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type="title"/>
          </p:nvPr>
        </p:nvSpPr>
        <p:spPr>
          <a:xfrm>
            <a:off x="311700" y="157350"/>
            <a:ext cx="8643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fr" sz="2320"/>
              <a:t>Quelle démarche pour créer et faire vivre un parcours EMI ?</a:t>
            </a:r>
            <a:endParaRPr b="1" sz="2320"/>
          </a:p>
        </p:txBody>
      </p:sp>
      <p:pic>
        <p:nvPicPr>
          <p:cNvPr id="124" name="Google Shape;12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75300"/>
            <a:ext cx="3836451" cy="1329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7600" y="1375300"/>
            <a:ext cx="4204700" cy="139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8900" y="3285500"/>
            <a:ext cx="3836450" cy="139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27600" y="3285500"/>
            <a:ext cx="4260825" cy="139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311700" y="157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TABLEAU DE RECENSEMENT DE</a:t>
            </a:r>
            <a:r>
              <a:rPr b="1" lang="fr"/>
              <a:t> L’EMI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>
                <a:solidFill>
                  <a:srgbClr val="0000FF"/>
                </a:solidFill>
              </a:rPr>
              <a:t>Nb : à</a:t>
            </a:r>
            <a:r>
              <a:rPr lang="fr" sz="2200">
                <a:solidFill>
                  <a:srgbClr val="0000FF"/>
                </a:solidFill>
              </a:rPr>
              <a:t> prévoir avant diffusion  du diaporama: insérer le recensement </a:t>
            </a:r>
            <a:endParaRPr sz="2200">
              <a:solidFill>
                <a:srgbClr val="00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>
                <a:solidFill>
                  <a:srgbClr val="0000FF"/>
                </a:solidFill>
              </a:rPr>
              <a:t>affiné de son établissement</a:t>
            </a:r>
            <a:r>
              <a:rPr b="1" lang="fr" sz="2200">
                <a:solidFill>
                  <a:srgbClr val="0000FF"/>
                </a:solidFill>
              </a:rPr>
              <a:t> </a:t>
            </a:r>
            <a:endParaRPr b="1" sz="2200">
              <a:solidFill>
                <a:srgbClr val="0000FF"/>
              </a:solidFill>
            </a:endParaRPr>
          </a:p>
        </p:txBody>
      </p:sp>
      <p:pic>
        <p:nvPicPr>
          <p:cNvPr id="133" name="Google Shape;13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9625" y="1662450"/>
            <a:ext cx="5632275" cy="348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