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456" r:id="rId5"/>
    <p:sldId id="498" r:id="rId6"/>
    <p:sldId id="457" r:id="rId7"/>
    <p:sldId id="520" r:id="rId8"/>
    <p:sldId id="475" r:id="rId9"/>
    <p:sldId id="504" r:id="rId10"/>
    <p:sldId id="484" r:id="rId11"/>
    <p:sldId id="477" r:id="rId12"/>
    <p:sldId id="508" r:id="rId13"/>
    <p:sldId id="481" r:id="rId14"/>
    <p:sldId id="505" r:id="rId15"/>
    <p:sldId id="503" r:id="rId16"/>
    <p:sldId id="485" r:id="rId17"/>
    <p:sldId id="478" r:id="rId18"/>
    <p:sldId id="509" r:id="rId19"/>
    <p:sldId id="479" r:id="rId20"/>
    <p:sldId id="514" r:id="rId21"/>
    <p:sldId id="480" r:id="rId22"/>
    <p:sldId id="483" r:id="rId23"/>
    <p:sldId id="506" r:id="rId24"/>
    <p:sldId id="507" r:id="rId25"/>
    <p:sldId id="486" r:id="rId26"/>
    <p:sldId id="516" r:id="rId27"/>
    <p:sldId id="517" r:id="rId28"/>
    <p:sldId id="518" r:id="rId29"/>
    <p:sldId id="519" r:id="rId30"/>
    <p:sldId id="494" r:id="rId31"/>
    <p:sldId id="495" r:id="rId32"/>
    <p:sldId id="496" r:id="rId33"/>
    <p:sldId id="500" r:id="rId34"/>
    <p:sldId id="492" r:id="rId35"/>
    <p:sldId id="490" r:id="rId36"/>
    <p:sldId id="524" r:id="rId37"/>
    <p:sldId id="522" r:id="rId38"/>
    <p:sldId id="523" r:id="rId39"/>
    <p:sldId id="521" r:id="rId40"/>
    <p:sldId id="493" r:id="rId41"/>
    <p:sldId id="467" r:id="rId42"/>
    <p:sldId id="458" r:id="rId43"/>
    <p:sldId id="459" r:id="rId44"/>
    <p:sldId id="469" r:id="rId45"/>
    <p:sldId id="497" r:id="rId46"/>
    <p:sldId id="461" r:id="rId47"/>
    <p:sldId id="501" r:id="rId48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05">
          <p15:clr>
            <a:srgbClr val="A4A3A4"/>
          </p15:clr>
        </p15:guide>
        <p15:guide id="2" pos="228">
          <p15:clr>
            <a:srgbClr val="A4A3A4"/>
          </p15:clr>
        </p15:guide>
        <p15:guide id="3" orient="horz" pos="922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24" userDrawn="1">
          <p15:clr>
            <a:srgbClr val="A4A3A4"/>
          </p15:clr>
        </p15:guide>
        <p15:guide id="3" pos="214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uthier DACCORD" initials="GD" lastIdx="16" clrIdx="0"/>
  <p:cmAuthor id="1" name="I1173A1" initials="I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1439"/>
    <a:srgbClr val="BFDAF0"/>
    <a:srgbClr val="AAD2E8"/>
    <a:srgbClr val="203864"/>
    <a:srgbClr val="3FEDF1"/>
    <a:srgbClr val="45DFEB"/>
    <a:srgbClr val="C92360"/>
    <a:srgbClr val="FF66FF"/>
    <a:srgbClr val="FF33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542" autoAdjust="0"/>
  </p:normalViewPr>
  <p:slideViewPr>
    <p:cSldViewPr snapToGrid="0">
      <p:cViewPr varScale="1">
        <p:scale>
          <a:sx n="71" d="100"/>
          <a:sy n="71" d="100"/>
        </p:scale>
        <p:origin x="1742" y="67"/>
      </p:cViewPr>
      <p:guideLst>
        <p:guide orient="horz" pos="3605"/>
        <p:guide pos="228"/>
        <p:guide orient="horz" pos="922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2760" y="48"/>
      </p:cViewPr>
      <p:guideLst>
        <p:guide orient="horz" pos="3127"/>
        <p:guide pos="2124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47088" cy="497047"/>
          </a:xfrm>
          <a:prstGeom prst="rect">
            <a:avLst/>
          </a:prstGeom>
        </p:spPr>
        <p:txBody>
          <a:bodyPr vert="horz" lIns="91467" tIns="45733" rIns="91467" bIns="4573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587" y="7"/>
            <a:ext cx="2947088" cy="497047"/>
          </a:xfrm>
          <a:prstGeom prst="rect">
            <a:avLst/>
          </a:prstGeom>
        </p:spPr>
        <p:txBody>
          <a:bodyPr vert="horz" lIns="91467" tIns="45733" rIns="91467" bIns="45733" rtlCol="0"/>
          <a:lstStyle>
            <a:lvl1pPr algn="r">
              <a:defRPr sz="1200"/>
            </a:lvl1pPr>
          </a:lstStyle>
          <a:p>
            <a:fld id="{E1AF93A8-9BFE-4518-A0AA-E1DEDCC5D0C2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180"/>
            <a:ext cx="2947088" cy="497046"/>
          </a:xfrm>
          <a:prstGeom prst="rect">
            <a:avLst/>
          </a:prstGeom>
        </p:spPr>
        <p:txBody>
          <a:bodyPr vert="horz" lIns="91467" tIns="45733" rIns="91467" bIns="4573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9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47088" cy="497047"/>
          </a:xfrm>
          <a:prstGeom prst="rect">
            <a:avLst/>
          </a:prstGeom>
        </p:spPr>
        <p:txBody>
          <a:bodyPr vert="horz" lIns="91467" tIns="45733" rIns="91467" bIns="4573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587" y="7"/>
            <a:ext cx="2947088" cy="497047"/>
          </a:xfrm>
          <a:prstGeom prst="rect">
            <a:avLst/>
          </a:prstGeom>
        </p:spPr>
        <p:txBody>
          <a:bodyPr vert="horz" lIns="91467" tIns="45733" rIns="91467" bIns="45733" rtlCol="0"/>
          <a:lstStyle>
            <a:lvl1pPr algn="r">
              <a:defRPr sz="1200"/>
            </a:lvl1pPr>
          </a:lstStyle>
          <a:p>
            <a:fld id="{78410566-C38B-4F95-9D77-12CA2275E6CD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3" rIns="91467" bIns="4573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610" y="4716384"/>
            <a:ext cx="5440046" cy="4468654"/>
          </a:xfrm>
          <a:prstGeom prst="rect">
            <a:avLst/>
          </a:prstGeom>
        </p:spPr>
        <p:txBody>
          <a:bodyPr vert="horz" lIns="91467" tIns="45733" rIns="91467" bIns="45733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180"/>
            <a:ext cx="2947088" cy="497046"/>
          </a:xfrm>
          <a:prstGeom prst="rect">
            <a:avLst/>
          </a:prstGeom>
        </p:spPr>
        <p:txBody>
          <a:bodyPr vert="horz" lIns="91467" tIns="45733" rIns="91467" bIns="4573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587" y="9431180"/>
            <a:ext cx="2947088" cy="497046"/>
          </a:xfrm>
          <a:prstGeom prst="rect">
            <a:avLst/>
          </a:prstGeom>
        </p:spPr>
        <p:txBody>
          <a:bodyPr vert="horz" lIns="91467" tIns="45733" rIns="91467" bIns="45733" rtlCol="0" anchor="b"/>
          <a:lstStyle>
            <a:lvl1pPr algn="r">
              <a:defRPr sz="1200"/>
            </a:lvl1pPr>
          </a:lstStyle>
          <a:p>
            <a:fld id="{5A12A1EC-EDEE-4840-9242-F111BDAC98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86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smtClean="0">
                <a:solidFill>
                  <a:prstClr val="black"/>
                </a:solidFill>
              </a:rPr>
              <a:pPr/>
              <a:t>1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431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04823-E136-4D00-9F67-8F44ACFA2AC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6571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D7530-F7C9-49DC-A5E6-7F48877BC03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085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2A1EC-EDEE-4840-9242-F111BDAC98E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235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2A1EC-EDEE-4840-9242-F111BDAC98E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7253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1" i="0" u="non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04823-E136-4D00-9F67-8F44ACFA2AC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191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2A1EC-EDEE-4840-9242-F111BDAC98E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5548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1" i="0" u="sng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sz="1200" b="0" i="1" u="non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04823-E136-4D00-9F67-8F44ACFA2AC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46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2A1EC-EDEE-4840-9242-F111BDAC98E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013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1" i="0" u="sng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04823-E136-4D00-9F67-8F44ACFA2ACB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0869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1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04823-E136-4D00-9F67-8F44ACFA2AC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186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smtClean="0">
                <a:solidFill>
                  <a:prstClr val="black"/>
                </a:solidFill>
              </a:rPr>
              <a:pPr/>
              <a:t>2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01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1" i="0" u="non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D7530-F7C9-49DC-A5E6-7F48877BC03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9345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2A1EC-EDEE-4840-9242-F111BDAC98E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8008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2A1EC-EDEE-4840-9242-F111BDAC98E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5388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04823-E136-4D00-9F67-8F44ACFA2ACB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511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1" u="non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04823-E136-4D00-9F67-8F44ACFA2AC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3767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2A1EC-EDEE-4840-9242-F111BDAC98E0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1815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04823-E136-4D00-9F67-8F44ACFA2ACB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8256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u="non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04823-E136-4D00-9F67-8F44ACFA2ACB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52408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1" i="0" u="non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04823-E136-4D00-9F67-8F44ACFA2ACB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35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i="0" u="non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1" u="non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04823-E136-4D00-9F67-8F44ACFA2ACB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412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00" b="0" u="none" baseline="0" dirty="0">
              <a:solidFill>
                <a:schemeClr val="tx1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00" b="0" u="none" baseline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2A1EC-EDEE-4840-9242-F111BDAC98E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8541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1200" b="0" i="0" u="non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04823-E136-4D00-9F67-8F44ACFA2ACB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8386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1200" b="0" i="0" u="non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04823-E136-4D00-9F67-8F44ACFA2ACB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6495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1200" b="0" i="0" u="non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04823-E136-4D00-9F67-8F44ACFA2ACB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9951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1200" b="0" i="0" u="non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04823-E136-4D00-9F67-8F44ACFA2ACB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5479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1" i="0" u="non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D7530-F7C9-49DC-A5E6-7F48877BC030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6876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2A1EC-EDEE-4840-9242-F111BDAC98E0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3955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FR" sz="1200" b="0" i="0" u="non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04823-E136-4D00-9F67-8F44ACFA2ACB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5609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4113" cy="3724275"/>
          </a:xfrm>
        </p:spPr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smtClean="0">
                <a:solidFill>
                  <a:prstClr val="black"/>
                </a:solidFill>
              </a:rPr>
              <a:pPr/>
              <a:t>37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2979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45702-E11C-4F3B-9B64-66A78EF96FE0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0792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610" y="4716384"/>
            <a:ext cx="5440046" cy="4905706"/>
          </a:xfrm>
        </p:spPr>
        <p:txBody>
          <a:bodyPr/>
          <a:lstStyle/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45702-E11C-4F3B-9B64-66A78EF96FE0}" type="slidenum">
              <a:rPr lang="fr-FR" smtClean="0"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5908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2A1EC-EDEE-4840-9242-F111BDAC98E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031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45702-E11C-4F3B-9B64-66A78EF96FE0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8555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187025" y="4716661"/>
            <a:ext cx="6425214" cy="4786200"/>
          </a:xfrm>
        </p:spPr>
        <p:txBody>
          <a:bodyPr/>
          <a:lstStyle/>
          <a:p>
            <a:pPr algn="just"/>
            <a:endParaRPr lang="fr-FR" sz="1100" kern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45702-E11C-4F3B-9B64-66A78EF96FE0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84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2A1EC-EDEE-4840-9242-F111BDAC98E0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5550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45702-E11C-4F3B-9B64-66A78EF96FE0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8649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2A1EC-EDEE-4840-9242-F111BDAC98E0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741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1" i="0" u="non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04823-E136-4D00-9F67-8F44ACFA2AC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1930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04823-E136-4D00-9F67-8F44ACFA2AC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102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2A1EC-EDEE-4840-9242-F111BDAC98E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601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04823-E136-4D00-9F67-8F44ACFA2AC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222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2A1EC-EDEE-4840-9242-F111BDAC98E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925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1026" name="Picture 2" descr="Y:\Education_financiere_Public\02-COMMUNICATION\E-IMAGES\Logo BDF\logo-BDF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18" y="5953189"/>
            <a:ext cx="12382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02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4789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677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6545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08584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78144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D1A259-E3D7-48A2-ACD4-24B5EF8A58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18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du numéro de diapositive 5"/>
          <p:cNvSpPr txBox="1">
            <a:spLocks/>
          </p:cNvSpPr>
          <p:nvPr userDrawn="1"/>
        </p:nvSpPr>
        <p:spPr>
          <a:xfrm>
            <a:off x="127907" y="6384098"/>
            <a:ext cx="100965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3C1BA7-40CB-4DB6-86ED-313DBFF6DFDD}" type="slidenum">
              <a:rPr lang="fr-FR" sz="1000" smtClean="0"/>
              <a:pPr/>
              <a:t>‹N°›</a:t>
            </a:fld>
            <a:endParaRPr lang="fr-FR" sz="1000" dirty="0"/>
          </a:p>
        </p:txBody>
      </p:sp>
      <p:sp>
        <p:nvSpPr>
          <p:cNvPr id="7" name="ZoneTexte 6"/>
          <p:cNvSpPr txBox="1"/>
          <p:nvPr userDrawn="1"/>
        </p:nvSpPr>
        <p:spPr>
          <a:xfrm>
            <a:off x="762294" y="6379891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Public</a:t>
            </a:r>
          </a:p>
        </p:txBody>
      </p:sp>
      <p:pic>
        <p:nvPicPr>
          <p:cNvPr id="8" name="Picture 2" descr="Y:\Education_financiere_Public\02-COMMUNICATION\E-IMAGES\Logo BDF\logo-BDF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18" y="5953189"/>
            <a:ext cx="12382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3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71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mesquestionsdargent.fr/budget/mes-questions-d%E2%80%99argent-mon-cahier-financier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hyperlink" Target="https://www.mesquestionsdargent.fr/budget/mes-questions-d%E2%80%99argent-le-jeu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180/education-economique-budgetaire-et-financier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ache.media.eduscol.education.fr/file/EFB/27/3/RA16_C4_EFB_A-Credit-intermediaire-televiseur_830273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180/education-economique-budgetaire-et-financier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ache.media.eduscol.education.fr/file/EFB/26/7/RA16_C4_EFB_A-Budget-flash-soldes_830267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outu.be/1wJ_wd0hFX8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hyperlink" Target="https://eduscol.education.fr/180/education-economique-budgetaire-et-financier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document/7388/download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document/7382/download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document/7376/download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ache.media.eduscol.education.fr/file/EFB/74/3/RA20_Lycee_GT_2-1-T_SES_BDF-ressources-complementaires_1302743.pdf" TargetMode="External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ache.media.eduscol.education.fr/file/EFB/74/9/RA20_Lycee_T_1-T_STMG_DroitEco-Management_BDF-ressources-complementaires_1302749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ache.media.eduscol.education.fr/file/EFB/74/5/RA20_Lycee_P_2-1-T_DroitEco_BDF-ressources-complementaires_1302745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hyperlink" Target="https://abc-economie.banque-france.fr/catalogue-interactif-des-ressources-abc-de-leconomie" TargetMode="External"/><Relationship Id="rId7" Type="http://schemas.openxmlformats.org/officeDocument/2006/relationships/hyperlink" Target="https://www.youtube.com/watch?v=mB1ufMgEw6Q&amp;list=PL0usNGW1865yE7D83hLoh35xzky0gakwx&amp;index=14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jpeg"/><Relationship Id="rId5" Type="http://schemas.openxmlformats.org/officeDocument/2006/relationships/hyperlink" Target="https://www.youtube.com/watch?v=vl02qjffotg&amp;list=PL0usNGW1865yE7D83hLoh35xzky0gakwx&amp;index=11" TargetMode="External"/><Relationship Id="rId4" Type="http://schemas.openxmlformats.org/officeDocument/2006/relationships/image" Target="../media/image60.png"/><Relationship Id="rId9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eco.fr/" TargetMode="External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5" Type="http://schemas.openxmlformats.org/officeDocument/2006/relationships/hyperlink" Target="https://www.citeco.fr/t-as-capte-webserie-educative" TargetMode="External"/><Relationship Id="rId4" Type="http://schemas.openxmlformats.org/officeDocument/2006/relationships/image" Target="../media/image6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bc-economie.banque-france.fr/page-videos-et-jeux/concours" TargetMode="External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bc-economie.banque-france.fr/page-videos-et-jeux/ateliers" TargetMode="Externa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70.pn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5" Type="http://schemas.openxmlformats.org/officeDocument/2006/relationships/image" Target="../media/image71.jpe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76.png"/><Relationship Id="rId5" Type="http://schemas.openxmlformats.org/officeDocument/2006/relationships/image" Target="../media/image23.png"/><Relationship Id="rId10" Type="http://schemas.openxmlformats.org/officeDocument/2006/relationships/image" Target="../media/image75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f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hyperlink" Target="http://www.mesquestionsdargent.fr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08iG6jqtauM" TargetMode="External"/><Relationship Id="rId5" Type="http://schemas.openxmlformats.org/officeDocument/2006/relationships/hyperlink" Target="https://www.mesquestionsdargent.fr/budget/mes-questions-d&#8217;argent-le-jeu" TargetMode="External"/><Relationship Id="rId4" Type="http://schemas.openxmlformats.org/officeDocument/2006/relationships/image" Target="../media/image8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4.jpe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hyperlink" Target="https://www.mesquestionsdargent.fr/budget/mes-questions-d%E2%80%99argent-le-cahier-d%C3%A9ducation-financi%C3%A8re" TargetMode="External"/><Relationship Id="rId4" Type="http://schemas.openxmlformats.org/officeDocument/2006/relationships/hyperlink" Target="https://www.mesquestionsdargent.fr/budget/mes-questions-d&#8217;argent-le-jeu" TargetMode="External"/><Relationship Id="rId9" Type="http://schemas.openxmlformats.org/officeDocument/2006/relationships/image" Target="../media/image8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itunes.apple.com/fr/app/pilotebudget/id1335367675?mt=8" TargetMode="External"/><Relationship Id="rId3" Type="http://schemas.openxmlformats.org/officeDocument/2006/relationships/hyperlink" Target="https://www.mesquestionsdargent.fr/budget/faire-mes-comptes/application-pour-gerer-budget" TargetMode="External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lay.google.com/store/apps/details?id=com.theschoolab.pilotebudget&amp;hl=fr" TargetMode="External"/><Relationship Id="rId5" Type="http://schemas.openxmlformats.org/officeDocument/2006/relationships/image" Target="../media/image90.png"/><Relationship Id="rId10" Type="http://schemas.openxmlformats.org/officeDocument/2006/relationships/image" Target="../media/image93.png"/><Relationship Id="rId4" Type="http://schemas.openxmlformats.org/officeDocument/2006/relationships/image" Target="../media/image89.png"/><Relationship Id="rId9" Type="http://schemas.openxmlformats.org/officeDocument/2006/relationships/image" Target="../media/image9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squestionsdentrepreneur.fr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180/education-economique-budgetaire-et-financier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180/education-economique-budgetaire-et-financier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180/education-economique-budgetaire-et-financier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ache.media.eduscol.education.fr/file/EFB/28/8/RA16_C2_FRA_EFB_exploitation_album_830288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hyperlink" Target="https://cache.media.eduscol.education.fr/file/EFB/38/3/RA16_C2C3_EFB_Grandeurs_mesures-gouter_823383.pdf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284698" y="5312232"/>
            <a:ext cx="2859314" cy="1553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-3" y="1435965"/>
            <a:ext cx="9144001" cy="1367525"/>
          </a:xfrm>
        </p:spPr>
        <p:txBody>
          <a:bodyPr anchor="t">
            <a:no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r-FR" sz="28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  <a:t>Éducation économique, budgétaire et financière </a:t>
            </a:r>
            <a:br>
              <a:rPr lang="fr-FR" sz="28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</a:br>
            <a:r>
              <a:rPr lang="fr-FR" sz="28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  <a:t/>
            </a:r>
            <a:br>
              <a:rPr lang="fr-FR" sz="28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</a:br>
            <a:r>
              <a:rPr lang="fr-FR" sz="28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  <a:t>Partenariat Éducation nationale – Banque de France</a:t>
            </a:r>
          </a:p>
        </p:txBody>
      </p:sp>
      <p:sp>
        <p:nvSpPr>
          <p:cNvPr id="8" name="Rectangle 7"/>
          <p:cNvSpPr/>
          <p:nvPr/>
        </p:nvSpPr>
        <p:spPr>
          <a:xfrm>
            <a:off x="-1" y="756965"/>
            <a:ext cx="272555" cy="78384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pic>
        <p:nvPicPr>
          <p:cNvPr id="7" name="Picture 3" descr="T:\COM-BUD\02-COMMUNICATION\02-Logos\05-Logo MQDA\01. Logo complet\Logo.MQDA.H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362" y="76353"/>
            <a:ext cx="3521280" cy="146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:\COM-BUD\02-COMMUNICATION\02-Logos\01-Logo BDF\logo_BDF_bleu_RV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28" y="302311"/>
            <a:ext cx="1886307" cy="88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2872798"/>
            <a:ext cx="9144001" cy="398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52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0" y="-97184"/>
            <a:ext cx="9143999" cy="1123712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  <a:t>Les outils EDUCFI pour les cycles 2 et 3,</a:t>
            </a:r>
            <a:endParaRPr lang="fr-FR" sz="3000" b="1" dirty="0">
              <a:solidFill>
                <a:srgbClr val="002060"/>
              </a:solidFill>
              <a:latin typeface="Franklin Gothic Demi Cond" panose="020B0706030402020204" pitchFamily="34" charset="0"/>
              <a:cs typeface="Lucida Sans Unicode" pitchFamily="34" charset="0"/>
            </a:endParaRPr>
          </a:p>
          <a:p>
            <a:pPr algn="ctr"/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  <a:t>à disposition des enseignants</a:t>
            </a:r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  <a:t> </a:t>
            </a:r>
          </a:p>
        </p:txBody>
      </p:sp>
      <p:pic>
        <p:nvPicPr>
          <p:cNvPr id="7" name="Image 6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94" y="2330293"/>
            <a:ext cx="3483299" cy="941932"/>
          </a:xfrm>
          <a:prstGeom prst="rect">
            <a:avLst/>
          </a:prstGeom>
        </p:spPr>
      </p:pic>
      <p:pic>
        <p:nvPicPr>
          <p:cNvPr id="2" name="Image 1">
            <a:hlinkClick r:id="rId3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31" y="3770768"/>
            <a:ext cx="3555793" cy="190684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3367" y="5423718"/>
            <a:ext cx="1268361" cy="105112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89" y="4682786"/>
            <a:ext cx="2991610" cy="198964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28" y="3232278"/>
            <a:ext cx="3095794" cy="2630897"/>
          </a:xfrm>
          <a:prstGeom prst="rect">
            <a:avLst/>
          </a:prstGeom>
        </p:spPr>
      </p:pic>
      <p:pic>
        <p:nvPicPr>
          <p:cNvPr id="10" name="Image 9">
            <a:hlinkClick r:id="rId9"/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0099" y="1389784"/>
            <a:ext cx="4243565" cy="107266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748" y="1963906"/>
            <a:ext cx="1027569" cy="102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458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38030" y="5113354"/>
            <a:ext cx="474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chemeClr val="accent2"/>
                </a:solidFill>
              </a:rPr>
              <a:t>Adaptés à chaque tranche d'âge (élémentaire, collège, lycée) et aux souhaits des enseignants.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938030" y="1474796"/>
            <a:ext cx="5163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BC004C"/>
                </a:solidFill>
              </a:rPr>
              <a:t>Animés par la Banque de France, autour des messages clés EDUCFI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990303" y="3080600"/>
            <a:ext cx="5163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rgbClr val="002060"/>
                </a:solidFill>
              </a:rPr>
              <a:t>A partir de supports mêlant théorie, mise en pratique (par exemple détecter un faux billet) et activités ludiques (jeux, quiz, challenge…), favorisant l’interactivité et l’implication des élèves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" y="1181252"/>
            <a:ext cx="1895467" cy="1741364"/>
          </a:xfrm>
          <a:prstGeom prst="rect">
            <a:avLst/>
          </a:prstGeom>
        </p:spPr>
      </p:pic>
      <p:pic>
        <p:nvPicPr>
          <p:cNvPr id="6" name="Picture 2" descr="EDUCFI_BDF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89673">
            <a:off x="678833" y="1002200"/>
            <a:ext cx="968405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10" y="2719516"/>
            <a:ext cx="1698841" cy="14841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2" y="5276287"/>
            <a:ext cx="819886" cy="10032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71" y="4774359"/>
            <a:ext cx="1033332" cy="161642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926" y="4482254"/>
            <a:ext cx="954265" cy="190853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53" y="4864605"/>
            <a:ext cx="1316898" cy="1790159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0" y="-97184"/>
            <a:ext cx="9143999" cy="1123712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  <a:t>Les ateliers de sensibilisation animés par</a:t>
            </a:r>
            <a:b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</a:br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  <a:t>la Banque de France (1/2)</a:t>
            </a:r>
          </a:p>
        </p:txBody>
      </p:sp>
    </p:spTree>
    <p:extLst>
      <p:ext uri="{BB962C8B-B14F-4D97-AF65-F5344CB8AC3E}">
        <p14:creationId xmlns:p14="http://schemas.microsoft.com/office/powerpoint/2010/main" val="126585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95" y="2004307"/>
            <a:ext cx="3425248" cy="2140780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174" y="1592971"/>
            <a:ext cx="2274800" cy="435133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99625" y="265606"/>
            <a:ext cx="62206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  <a:t>Les ateliers de sensibilisation animés par</a:t>
            </a:r>
            <a:b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</a:br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  <a:t>la Banque de France (2/2)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254647" y="4932218"/>
            <a:ext cx="379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rgbClr val="203864"/>
                </a:solidFill>
              </a:rPr>
              <a:t>Évènement international annuel </a:t>
            </a:r>
          </a:p>
          <a:p>
            <a:pPr algn="just"/>
            <a:r>
              <a:rPr lang="fr-FR" b="1" dirty="0">
                <a:solidFill>
                  <a:srgbClr val="203864"/>
                </a:solidFill>
              </a:rPr>
              <a:t>dernière semaine du mois de mars</a:t>
            </a:r>
          </a:p>
        </p:txBody>
      </p:sp>
    </p:spTree>
    <p:extLst>
      <p:ext uri="{BB962C8B-B14F-4D97-AF65-F5344CB8AC3E}">
        <p14:creationId xmlns:p14="http://schemas.microsoft.com/office/powerpoint/2010/main" val="260914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1929" y="769503"/>
            <a:ext cx="7886700" cy="1347327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Pour le collège</a:t>
            </a:r>
          </a:p>
        </p:txBody>
      </p:sp>
      <p:sp>
        <p:nvSpPr>
          <p:cNvPr id="3" name="Rectangle à coins arrondis 2"/>
          <p:cNvSpPr/>
          <p:nvPr/>
        </p:nvSpPr>
        <p:spPr>
          <a:xfrm>
            <a:off x="944812" y="4308265"/>
            <a:ext cx="2880320" cy="1056284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Ressources pédagogiques</a:t>
            </a: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clef en main </a:t>
            </a: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EDUSCOL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4863480" y="4375964"/>
            <a:ext cx="2880320" cy="1056284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Outils et dispositifs  </a:t>
            </a: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EDUCFI</a:t>
            </a:r>
          </a:p>
        </p:txBody>
      </p:sp>
      <p:pic>
        <p:nvPicPr>
          <p:cNvPr id="6" name="Picture 2" descr="97776613-abc2-4b74-9b78-ea4a934fae21@bd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2671" y="3570681"/>
            <a:ext cx="2544603" cy="49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2" y="3458408"/>
            <a:ext cx="175203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85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0" y="158205"/>
            <a:ext cx="9143999" cy="61293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  <a:t>Les ressources pédagogiques EDUSCOL pour le cycle 4 </a:t>
            </a:r>
          </a:p>
        </p:txBody>
      </p:sp>
      <p:sp>
        <p:nvSpPr>
          <p:cNvPr id="9" name="Rectangle 8"/>
          <p:cNvSpPr/>
          <p:nvPr/>
        </p:nvSpPr>
        <p:spPr>
          <a:xfrm>
            <a:off x="593441" y="1291215"/>
            <a:ext cx="7354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Mathématiques : exercices sur les nombres et calculs qui permettent d’aborder les notions de budget, crédit, épargne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f9dcbef8-90cd-4d3c-bbb4-3688a829cfe8@bdf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9268" y="2517056"/>
            <a:ext cx="8508482" cy="325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330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2930" y="127435"/>
            <a:ext cx="8073390" cy="586219"/>
          </a:xfrm>
        </p:spPr>
        <p:txBody>
          <a:bodyPr>
            <a:normAutofit fontScale="90000"/>
          </a:bodyPr>
          <a:lstStyle/>
          <a:p>
            <a:r>
              <a:rPr lang="fr-FR" sz="33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  <a:t>Les ressources pédagogiques EDUSCOL pour le cycle 4 </a:t>
            </a:r>
            <a:endParaRPr lang="fr-FR" dirty="0"/>
          </a:p>
        </p:txBody>
      </p:sp>
      <p:pic>
        <p:nvPicPr>
          <p:cNvPr id="5" name="Espace réservé du contenu 4">
            <a:hlinkClick r:id="rId3"/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05" y="1062182"/>
            <a:ext cx="4212172" cy="5114781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25"/>
          <a:stretch/>
        </p:blipFill>
        <p:spPr>
          <a:xfrm>
            <a:off x="4363477" y="951345"/>
            <a:ext cx="4622629" cy="493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767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0" y="325353"/>
            <a:ext cx="9143999" cy="61293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  <a:t>Les ressources pédagogiques EDUSCOL pour le cycle 4</a:t>
            </a:r>
          </a:p>
        </p:txBody>
      </p:sp>
      <p:sp>
        <p:nvSpPr>
          <p:cNvPr id="6" name="Rectangle 5"/>
          <p:cNvSpPr/>
          <p:nvPr/>
        </p:nvSpPr>
        <p:spPr>
          <a:xfrm>
            <a:off x="173661" y="1251009"/>
            <a:ext cx="7354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Mathématiques : organisation et gestion de données, fonctions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Image 1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8" y="1620341"/>
            <a:ext cx="7319485" cy="474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725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65101"/>
            <a:ext cx="8088630" cy="1325563"/>
          </a:xfrm>
        </p:spPr>
        <p:txBody>
          <a:bodyPr>
            <a:normAutofit fontScale="90000"/>
          </a:bodyPr>
          <a:lstStyle/>
          <a:p>
            <a:r>
              <a:rPr lang="fr-FR" sz="33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  <a:t>Les ressources pédagogiques EDUSCOL pour le cycle 4</a:t>
            </a:r>
            <a:r>
              <a:rPr lang="fr-FR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  <a:t/>
            </a:r>
            <a:br>
              <a:rPr lang="fr-FR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</a:br>
            <a:endParaRPr lang="fr-FR" dirty="0"/>
          </a:p>
        </p:txBody>
      </p:sp>
      <p:pic>
        <p:nvPicPr>
          <p:cNvPr id="3" name="Image 2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87" y="1002323"/>
            <a:ext cx="479473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76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0" y="158205"/>
            <a:ext cx="9143999" cy="61293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  <a:t>Les ressources pédagogiques EDUSCOL pour le cycle 4</a:t>
            </a:r>
          </a:p>
        </p:txBody>
      </p:sp>
      <p:sp>
        <p:nvSpPr>
          <p:cNvPr id="6" name="Rectangle 5"/>
          <p:cNvSpPr/>
          <p:nvPr/>
        </p:nvSpPr>
        <p:spPr>
          <a:xfrm>
            <a:off x="455789" y="1707823"/>
            <a:ext cx="7354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Mathématiques et Physique-Chimie : grandeurs et mesures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82baa8d3-c764-4fd6-bc08-a6cb09a292d4@bd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975" y="2758450"/>
            <a:ext cx="8661031" cy="221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212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313884" cy="396222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fr-FR" dirty="0"/>
              <a:t>Expérimentation du passeport EDUCFI en décembre 2020 : 29 collèges, près de 2 400 élèves dans 5 académies pilotes (Créteil, Dijon, Limoges, Metz-Nancy, Rennes)</a:t>
            </a:r>
          </a:p>
          <a:p>
            <a:pPr>
              <a:lnSpc>
                <a:spcPct val="120000"/>
              </a:lnSpc>
            </a:pPr>
            <a:endParaRPr lang="fr-FR" dirty="0"/>
          </a:p>
          <a:p>
            <a:pPr>
              <a:lnSpc>
                <a:spcPct val="120000"/>
              </a:lnSpc>
            </a:pPr>
            <a:r>
              <a:rPr lang="fr-FR" dirty="0"/>
              <a:t>Vers un déploiement national à la rentrée 2021 : objectif 1 000 classes puis 3 000 classes à la rentrée scolaire 2022.</a:t>
            </a:r>
          </a:p>
          <a:p>
            <a:pPr>
              <a:lnSpc>
                <a:spcPct val="120000"/>
              </a:lnSpc>
            </a:pPr>
            <a:endParaRPr lang="fr-FR" dirty="0"/>
          </a:p>
          <a:p>
            <a:pPr>
              <a:lnSpc>
                <a:spcPct val="120000"/>
              </a:lnSpc>
            </a:pPr>
            <a:r>
              <a:rPr lang="fr-FR" dirty="0"/>
              <a:t>1000 classes </a:t>
            </a:r>
            <a:r>
              <a:rPr lang="fr-FR" dirty="0">
                <a:sym typeface="Wingdings" panose="05000000000000000000" pitchFamily="2" charset="2"/>
              </a:rPr>
              <a:t> 30 classes par académie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1" y="1153067"/>
            <a:ext cx="2849118" cy="20162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1" y="5056491"/>
            <a:ext cx="2773397" cy="157409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7523" y="3203876"/>
            <a:ext cx="3100197" cy="1818030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75721" y="-56308"/>
            <a:ext cx="9143999" cy="1123712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  <a:t>Les outils et dispositifs EDUCFI adaptés au cycle 4 : </a:t>
            </a:r>
          </a:p>
          <a:p>
            <a:pPr algn="ctr"/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  <a:t>le passeport EDUCFI en classe de 4ème</a:t>
            </a:r>
          </a:p>
        </p:txBody>
      </p:sp>
      <p:sp>
        <p:nvSpPr>
          <p:cNvPr id="2" name="Rectangle 1"/>
          <p:cNvSpPr/>
          <p:nvPr/>
        </p:nvSpPr>
        <p:spPr>
          <a:xfrm>
            <a:off x="3595749" y="5944194"/>
            <a:ext cx="3171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https://youtu.be/1wJ_wd0hFX8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496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284698" y="5312232"/>
            <a:ext cx="2859314" cy="1553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r-FR" sz="28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  <a:t>Les objectifs de l’éducation économique, budgétaire et financière </a:t>
            </a:r>
            <a:br>
              <a:rPr lang="fr-FR" sz="28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</a:br>
            <a:r>
              <a:rPr lang="fr-FR" sz="28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  <a:t/>
            </a:r>
            <a:br>
              <a:rPr lang="fr-FR" sz="28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</a:br>
            <a:endParaRPr lang="fr-FR" sz="2800" b="1" dirty="0">
              <a:solidFill>
                <a:srgbClr val="002060"/>
              </a:solidFill>
              <a:latin typeface="Franklin Gothic Demi Cond" panose="020B0706030402020204" pitchFamily="34" charset="0"/>
              <a:cs typeface="Lucida Sans Unicode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450969"/>
            <a:ext cx="7886700" cy="3725994"/>
          </a:xfrm>
        </p:spPr>
        <p:txBody>
          <a:bodyPr/>
          <a:lstStyle/>
          <a:p>
            <a:pPr marL="285750" indent="-285750" algn="ctr">
              <a:buFont typeface="Symbol" panose="05050102010706020507" pitchFamily="18" charset="2"/>
              <a:buChar char="Þ"/>
            </a:pPr>
            <a:r>
              <a:rPr lang="fr-FR" sz="2500" b="1" dirty="0">
                <a:solidFill>
                  <a:schemeClr val="accent5">
                    <a:lumMod val="50000"/>
                  </a:schemeClr>
                </a:solidFill>
              </a:rPr>
              <a:t> Transmettre des connaissances</a:t>
            </a:r>
          </a:p>
          <a:p>
            <a:pPr marL="715963" indent="-285750" algn="ctr">
              <a:buFont typeface="Symbol" panose="05050102010706020507" pitchFamily="18" charset="2"/>
              <a:buChar char="Þ"/>
              <a:tabLst>
                <a:tab pos="715963" algn="l"/>
              </a:tabLst>
            </a:pPr>
            <a:r>
              <a:rPr lang="fr-FR" sz="2500" b="1" dirty="0">
                <a:solidFill>
                  <a:schemeClr val="accent5">
                    <a:lumMod val="50000"/>
                  </a:schemeClr>
                </a:solidFill>
              </a:rPr>
              <a:t> Proposer des outils</a:t>
            </a:r>
          </a:p>
          <a:p>
            <a:pPr marL="2571750" lvl="5" indent="-285750" algn="ctr">
              <a:buFont typeface="Symbol" panose="05050102010706020507" pitchFamily="18" charset="2"/>
              <a:buChar char="Þ"/>
            </a:pPr>
            <a:r>
              <a:rPr lang="fr-FR" sz="2500" b="1" dirty="0">
                <a:solidFill>
                  <a:schemeClr val="accent5">
                    <a:lumMod val="50000"/>
                  </a:schemeClr>
                </a:solidFill>
              </a:rPr>
              <a:t> Susciter des réflexes</a:t>
            </a:r>
          </a:p>
          <a:p>
            <a:pPr marL="285750" indent="-285750" algn="just">
              <a:buFont typeface="Symbol" panose="05050102010706020507" pitchFamily="18" charset="2"/>
              <a:buChar char="Þ"/>
            </a:pPr>
            <a:endParaRPr lang="fr-FR" sz="25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500" b="1" dirty="0">
                <a:solidFill>
                  <a:schemeClr val="accent5">
                    <a:lumMod val="50000"/>
                  </a:schemeClr>
                </a:solidFill>
              </a:rPr>
              <a:t>Pour que chacun puisse gérer au mieux financièrement son quotidien, de manière plus éclairée et autonome.</a:t>
            </a:r>
            <a:endParaRPr lang="fr-FR" sz="25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-1" y="756965"/>
            <a:ext cx="272555" cy="78384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pic>
        <p:nvPicPr>
          <p:cNvPr id="11" name="Picture 2" descr="Y:\Education_financiere_Public\02-COMMUNICATION\E-IMAGES\Logo BDF\logo-B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18" y="5953189"/>
            <a:ext cx="12382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695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38030" y="5113354"/>
            <a:ext cx="474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chemeClr val="accent2"/>
                </a:solidFill>
              </a:rPr>
              <a:t>Adaptés à chaque tranche d'âge (élémentaire, collège, lycée) et aux souhaits des enseignants.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938030" y="1474796"/>
            <a:ext cx="5163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BC004C"/>
                </a:solidFill>
              </a:rPr>
              <a:t>Animés par la Banque de France, autour des messages clés EDUCFI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990303" y="3080600"/>
            <a:ext cx="5163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rgbClr val="002060"/>
                </a:solidFill>
              </a:rPr>
              <a:t>A partir de supports mêlant théorie, mise en pratique (par exemple détecter un faux billet) et activités ludiques (jeux, quiz, challenge…), favorisant l’interactivité et l’implication des élèves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" y="1181252"/>
            <a:ext cx="1895467" cy="1741364"/>
          </a:xfrm>
          <a:prstGeom prst="rect">
            <a:avLst/>
          </a:prstGeom>
        </p:spPr>
      </p:pic>
      <p:pic>
        <p:nvPicPr>
          <p:cNvPr id="6" name="Picture 2" descr="EDUCFI_BDF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89673">
            <a:off x="678833" y="1002200"/>
            <a:ext cx="968405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10" y="2719516"/>
            <a:ext cx="1698841" cy="14841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2" y="5276287"/>
            <a:ext cx="819886" cy="10032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71" y="4774359"/>
            <a:ext cx="1033332" cy="161642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926" y="4482254"/>
            <a:ext cx="954265" cy="190853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53" y="4875817"/>
            <a:ext cx="1316898" cy="1790159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0" y="-97184"/>
            <a:ext cx="9143999" cy="1123712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  <a:t>Les ateliers de sensibilisation animés par </a:t>
            </a:r>
          </a:p>
          <a:p>
            <a:pPr algn="ctr"/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  <a:t>la Banque de France (1/2)</a:t>
            </a:r>
          </a:p>
        </p:txBody>
      </p:sp>
    </p:spTree>
    <p:extLst>
      <p:ext uri="{BB962C8B-B14F-4D97-AF65-F5344CB8AC3E}">
        <p14:creationId xmlns:p14="http://schemas.microsoft.com/office/powerpoint/2010/main" val="4117840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95" y="2004307"/>
            <a:ext cx="3425248" cy="2140780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174" y="1714891"/>
            <a:ext cx="2274800" cy="435133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63559" y="265606"/>
            <a:ext cx="62927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  <a:t>Les ateliers de sensibilisation animés par </a:t>
            </a:r>
          </a:p>
          <a:p>
            <a:pPr algn="ctr"/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  <a:t>la Banque de France (2/2)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254646" y="4683459"/>
            <a:ext cx="379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rgbClr val="203864"/>
                </a:solidFill>
              </a:rPr>
              <a:t>Évènement international annuel </a:t>
            </a:r>
          </a:p>
          <a:p>
            <a:pPr algn="just"/>
            <a:r>
              <a:rPr lang="fr-FR" b="1" dirty="0">
                <a:solidFill>
                  <a:srgbClr val="203864"/>
                </a:solidFill>
              </a:rPr>
              <a:t>dernière semaine du mois de mars</a:t>
            </a:r>
          </a:p>
        </p:txBody>
      </p:sp>
    </p:spTree>
    <p:extLst>
      <p:ext uri="{BB962C8B-B14F-4D97-AF65-F5344CB8AC3E}">
        <p14:creationId xmlns:p14="http://schemas.microsoft.com/office/powerpoint/2010/main" val="1827016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1242" y="499429"/>
            <a:ext cx="7886700" cy="1347327"/>
          </a:xfrm>
        </p:spPr>
        <p:txBody>
          <a:bodyPr>
            <a:normAutofit/>
          </a:bodyPr>
          <a:lstStyle/>
          <a:p>
            <a:pPr algn="ctr"/>
            <a:r>
              <a:rPr lang="fr-FR" b="1" dirty="0"/>
              <a:t>Pour le lycée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944812" y="4308265"/>
            <a:ext cx="2880320" cy="1056284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Ressources pédagogiques</a:t>
            </a: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clef en main </a:t>
            </a: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EDUSCOL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5427622" y="4308265"/>
            <a:ext cx="2880320" cy="1056284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Outils et dispositifs  </a:t>
            </a: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EDUCFI</a:t>
            </a:r>
          </a:p>
        </p:txBody>
      </p:sp>
      <p:pic>
        <p:nvPicPr>
          <p:cNvPr id="8" name="Picture 2" descr="97776613-abc2-4b74-9b78-ea4a934fae21@bd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4812" y="3432073"/>
            <a:ext cx="3121844" cy="60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764" y="3458408"/>
            <a:ext cx="175203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19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0" y="134393"/>
            <a:ext cx="9143999" cy="61293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  <a:t>Les ressources pédagogiques EDUSCOL  pour le lycée</a:t>
            </a:r>
            <a:endParaRPr lang="fr-FR" sz="3000" b="1" dirty="0">
              <a:solidFill>
                <a:srgbClr val="002060"/>
              </a:solidFill>
              <a:latin typeface="Franklin Gothic Demi Cond" panose="020B0706030402020204" pitchFamily="34" charset="0"/>
              <a:ea typeface="+mj-ea"/>
              <a:cs typeface="Lucida Sans Unicode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885" y="756853"/>
            <a:ext cx="8658223" cy="723901"/>
          </a:xfrm>
          <a:prstGeom prst="rect">
            <a:avLst/>
          </a:prstGeom>
        </p:spPr>
      </p:pic>
      <p:pic>
        <p:nvPicPr>
          <p:cNvPr id="6" name="Image 5">
            <a:hlinkClick r:id="rId4"/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887" y="1480754"/>
            <a:ext cx="8658223" cy="276263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886" y="4243390"/>
            <a:ext cx="8658225" cy="428623"/>
          </a:xfrm>
          <a:prstGeom prst="rect">
            <a:avLst/>
          </a:prstGeom>
        </p:spPr>
      </p:pic>
      <p:pic>
        <p:nvPicPr>
          <p:cNvPr id="7" name="Image 6">
            <a:hlinkClick r:id="rId4"/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885" y="4672013"/>
            <a:ext cx="865822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663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19050" y="0"/>
            <a:ext cx="9143999" cy="61293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  <a:t>Les ressources EDUSCOL  pour le lycée - Mathématiques </a:t>
            </a:r>
            <a:endParaRPr lang="fr-FR" sz="3000" b="1" dirty="0">
              <a:solidFill>
                <a:srgbClr val="002060"/>
              </a:solidFill>
              <a:latin typeface="Franklin Gothic Demi Cond" panose="020B0706030402020204" pitchFamily="34" charset="0"/>
              <a:ea typeface="+mj-ea"/>
              <a:cs typeface="Lucida Sans Unicode" pitchFamily="34" charset="0"/>
            </a:endParaRPr>
          </a:p>
        </p:txBody>
      </p:sp>
      <p:pic>
        <p:nvPicPr>
          <p:cNvPr id="4" name="Imag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15" y="1794034"/>
            <a:ext cx="4665229" cy="50639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12934"/>
            <a:ext cx="417195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344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12" y="726389"/>
            <a:ext cx="5243512" cy="5926823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19050" y="0"/>
            <a:ext cx="9143999" cy="61293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  <a:t>Les ressources EDUSCOL  pour le lycée – Droit et économie</a:t>
            </a:r>
            <a:endParaRPr lang="fr-FR" sz="3000" b="1" dirty="0">
              <a:solidFill>
                <a:srgbClr val="002060"/>
              </a:solidFill>
              <a:latin typeface="Franklin Gothic Demi Cond" panose="020B0706030402020204" pitchFamily="34" charset="0"/>
              <a:ea typeface="+mj-ea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246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0" y="134393"/>
            <a:ext cx="9143999" cy="61293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  <a:t>Les ressources EDUSCOL  pour le lycée – </a:t>
            </a:r>
            <a:r>
              <a:rPr lang="fr-FR" sz="3000" b="1" dirty="0" err="1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  <a:t>Economie</a:t>
            </a:r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  <a:t>-Droit</a:t>
            </a:r>
            <a:endParaRPr lang="fr-FR" sz="3000" b="1" dirty="0">
              <a:solidFill>
                <a:srgbClr val="002060"/>
              </a:solidFill>
              <a:latin typeface="Franklin Gothic Demi Cond" panose="020B0706030402020204" pitchFamily="34" charset="0"/>
              <a:ea typeface="+mj-ea"/>
              <a:cs typeface="Lucida Sans Unicode" pitchFamily="34" charset="0"/>
            </a:endParaRPr>
          </a:p>
        </p:txBody>
      </p:sp>
      <p:pic>
        <p:nvPicPr>
          <p:cNvPr id="8" name="Image 7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2689609"/>
            <a:ext cx="4665005" cy="402075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074" y="1014412"/>
            <a:ext cx="8705850" cy="54292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074" y="1557338"/>
            <a:ext cx="8705850" cy="116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56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0" y="-97184"/>
            <a:ext cx="9143999" cy="1123712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  <a:t>Les ressources d’accompagnement ABC de l’économie et </a:t>
            </a:r>
            <a:r>
              <a:rPr lang="fr-FR" sz="3000" b="1" dirty="0" err="1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  <a:t>Citéco</a:t>
            </a:r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  <a:t> - Sciences </a:t>
            </a:r>
            <a:r>
              <a:rPr lang="fr-FR" sz="3000" b="1" dirty="0" err="1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  <a:t>Economiques</a:t>
            </a:r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  <a:t> et Sociales</a:t>
            </a:r>
          </a:p>
        </p:txBody>
      </p:sp>
      <p:pic>
        <p:nvPicPr>
          <p:cNvPr id="2" name="Image 1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70" y="1026528"/>
            <a:ext cx="5355306" cy="1764643"/>
          </a:xfrm>
          <a:prstGeom prst="rect">
            <a:avLst/>
          </a:prstGeom>
        </p:spPr>
      </p:pic>
      <p:pic>
        <p:nvPicPr>
          <p:cNvPr id="3" name="Image 2">
            <a:hlinkClick r:id="rId3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15" y="5731463"/>
            <a:ext cx="8927933" cy="947419"/>
          </a:xfrm>
          <a:prstGeom prst="rect">
            <a:avLst/>
          </a:prstGeom>
        </p:spPr>
      </p:pic>
      <p:pic>
        <p:nvPicPr>
          <p:cNvPr id="4" name="Image 3">
            <a:hlinkClick r:id="rId3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6" y="4656206"/>
            <a:ext cx="8780674" cy="940786"/>
          </a:xfrm>
          <a:prstGeom prst="rect">
            <a:avLst/>
          </a:prstGeom>
        </p:spPr>
      </p:pic>
      <p:pic>
        <p:nvPicPr>
          <p:cNvPr id="7" name="Image 6">
            <a:hlinkClick r:id="rId3"/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66" y="2967072"/>
            <a:ext cx="8852233" cy="155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083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0" y="-97184"/>
            <a:ext cx="9143999" cy="1123712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  <a:t>Les ressources d’accompagnement ABC de l’économie et </a:t>
            </a:r>
            <a:r>
              <a:rPr lang="fr-FR" sz="3000" b="1" dirty="0" err="1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  <a:t>Citéco</a:t>
            </a:r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  <a:t> - </a:t>
            </a:r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  <a:t>Droit et économie, Management</a:t>
            </a:r>
          </a:p>
        </p:txBody>
      </p:sp>
      <p:pic>
        <p:nvPicPr>
          <p:cNvPr id="6" name="Image 5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861" y="940466"/>
            <a:ext cx="5019689" cy="1516913"/>
          </a:xfrm>
          <a:prstGeom prst="rect">
            <a:avLst/>
          </a:prstGeom>
        </p:spPr>
      </p:pic>
      <p:pic>
        <p:nvPicPr>
          <p:cNvPr id="8" name="Image 7">
            <a:hlinkClick r:id="rId3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07" y="2618348"/>
            <a:ext cx="8459670" cy="1344210"/>
          </a:xfrm>
          <a:prstGeom prst="rect">
            <a:avLst/>
          </a:prstGeom>
        </p:spPr>
      </p:pic>
      <p:pic>
        <p:nvPicPr>
          <p:cNvPr id="9" name="Image 8">
            <a:hlinkClick r:id="rId3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91" y="3962558"/>
            <a:ext cx="8365503" cy="289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75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0" y="-97184"/>
            <a:ext cx="9143999" cy="1123712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  <a:t>Les ressources d’accompagnement ABC de l’économie et </a:t>
            </a:r>
            <a:r>
              <a:rPr lang="fr-FR" sz="3000" b="1" dirty="0" err="1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  <a:t>Citéco</a:t>
            </a:r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  <a:t> </a:t>
            </a:r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  <a:t>- </a:t>
            </a:r>
            <a:r>
              <a:rPr lang="fr-FR" sz="3000" b="1" dirty="0" err="1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  <a:t>Economie</a:t>
            </a:r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  <a:t>-Droit</a:t>
            </a:r>
          </a:p>
        </p:txBody>
      </p:sp>
      <p:pic>
        <p:nvPicPr>
          <p:cNvPr id="6" name="Image 5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58" y="1026528"/>
            <a:ext cx="4846342" cy="1304690"/>
          </a:xfrm>
          <a:prstGeom prst="rect">
            <a:avLst/>
          </a:prstGeom>
        </p:spPr>
      </p:pic>
      <p:pic>
        <p:nvPicPr>
          <p:cNvPr id="8" name="Image 7">
            <a:hlinkClick r:id="rId3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24" y="2451910"/>
            <a:ext cx="7253149" cy="2724252"/>
          </a:xfrm>
          <a:prstGeom prst="rect">
            <a:avLst/>
          </a:prstGeom>
        </p:spPr>
      </p:pic>
      <p:pic>
        <p:nvPicPr>
          <p:cNvPr id="9" name="Image 8">
            <a:hlinkClick r:id="rId3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08" y="5176162"/>
            <a:ext cx="7236980" cy="141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37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4" y="1167675"/>
            <a:ext cx="8239125" cy="4898226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0" y="158205"/>
            <a:ext cx="9143999" cy="61293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  <a:t>Le public cible</a:t>
            </a:r>
          </a:p>
        </p:txBody>
      </p:sp>
    </p:spTree>
    <p:extLst>
      <p:ext uri="{BB962C8B-B14F-4D97-AF65-F5344CB8AC3E}">
        <p14:creationId xmlns:p14="http://schemas.microsoft.com/office/powerpoint/2010/main" val="484778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245284" y="62281"/>
            <a:ext cx="9143999" cy="61293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  <a:t>Les ressources d’accompagnement ABC de l’économie</a:t>
            </a:r>
          </a:p>
        </p:txBody>
      </p:sp>
      <p:pic>
        <p:nvPicPr>
          <p:cNvPr id="10" name="Image 9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58" y="1594771"/>
            <a:ext cx="1830996" cy="230410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5002" y="937769"/>
            <a:ext cx="60780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500" b="1" dirty="0">
                <a:solidFill>
                  <a:schemeClr val="accent5">
                    <a:lumMod val="50000"/>
                  </a:schemeClr>
                </a:solidFill>
              </a:rPr>
              <a:t>Un format court (fiche, infographie, quiz ou vidéo de 3 minutes)  </a:t>
            </a:r>
            <a:endParaRPr lang="fr-FR" sz="25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Image 3">
            <a:hlinkClick r:id="rId5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656" y="1846769"/>
            <a:ext cx="4012761" cy="2279123"/>
          </a:xfrm>
          <a:prstGeom prst="rect">
            <a:avLst/>
          </a:prstGeom>
        </p:spPr>
      </p:pic>
      <p:pic>
        <p:nvPicPr>
          <p:cNvPr id="6" name="Image 5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283" y="4150742"/>
            <a:ext cx="4154230" cy="243756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72" y="4306021"/>
            <a:ext cx="1943022" cy="212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915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0" y="158205"/>
            <a:ext cx="9143999" cy="61293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  <a:t>Les ressources d’accompagnement </a:t>
            </a:r>
            <a:r>
              <a:rPr lang="fr-FR" sz="3000" b="1" dirty="0" err="1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  <a:t>Citéco</a:t>
            </a:r>
            <a:endParaRPr lang="fr-FR" sz="3000" b="1" dirty="0">
              <a:solidFill>
                <a:srgbClr val="002060"/>
              </a:solidFill>
              <a:latin typeface="Franklin Gothic Demi Cond" panose="020B0706030402020204" pitchFamily="34" charset="0"/>
              <a:ea typeface="+mj-ea"/>
              <a:cs typeface="Lucida Sans Unicode" pitchFamily="34" charset="0"/>
            </a:endParaRPr>
          </a:p>
        </p:txBody>
      </p:sp>
      <p:pic>
        <p:nvPicPr>
          <p:cNvPr id="9" name="Image 8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8" y="1762272"/>
            <a:ext cx="4672100" cy="3153668"/>
          </a:xfrm>
          <a:prstGeom prst="rect">
            <a:avLst/>
          </a:prstGeom>
        </p:spPr>
      </p:pic>
      <p:pic>
        <p:nvPicPr>
          <p:cNvPr id="11" name="Image 10">
            <a:hlinkClick r:id="rId5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143" y="1138990"/>
            <a:ext cx="3147144" cy="3358362"/>
          </a:xfrm>
          <a:prstGeom prst="rect">
            <a:avLst/>
          </a:prstGeom>
        </p:spPr>
      </p:pic>
      <p:pic>
        <p:nvPicPr>
          <p:cNvPr id="12" name="Image 11">
            <a:hlinkClick r:id="rId5"/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6143" y="4506615"/>
            <a:ext cx="3120747" cy="110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32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1" y="208383"/>
            <a:ext cx="9143999" cy="1123712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  <a:t>Les outils et dispositifs EDUCFI adaptés au lycée autour de l’économie : conférences et concours</a:t>
            </a:r>
          </a:p>
        </p:txBody>
      </p:sp>
      <p:pic>
        <p:nvPicPr>
          <p:cNvPr id="7" name="Image 6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48" y="4007317"/>
            <a:ext cx="3511052" cy="1582403"/>
          </a:xfrm>
          <a:prstGeom prst="rect">
            <a:avLst/>
          </a:prstGeom>
        </p:spPr>
      </p:pic>
      <p:pic>
        <p:nvPicPr>
          <p:cNvPr id="8" name="Image 7">
            <a:hlinkClick r:id="rId3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359" y="3985488"/>
            <a:ext cx="2903364" cy="1604232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1787047" y="1884264"/>
            <a:ext cx="6047796" cy="1505362"/>
            <a:chOff x="1787047" y="1884264"/>
            <a:chExt cx="6047796" cy="1505362"/>
          </a:xfrm>
        </p:grpSpPr>
        <p:pic>
          <p:nvPicPr>
            <p:cNvPr id="2" name="Image 1">
              <a:hlinkClick r:id="rId6"/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87047" y="1884264"/>
              <a:ext cx="2727803" cy="150536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4431717" y="1889730"/>
              <a:ext cx="3403126" cy="14998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Rôle et missions des banques centrales</a:t>
              </a:r>
            </a:p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Politique </a:t>
              </a:r>
              <a:r>
                <a:rPr lang="fr-FR" sz="1600" dirty="0" err="1">
                  <a:solidFill>
                    <a:schemeClr val="tx1"/>
                  </a:solidFill>
                </a:rPr>
                <a:t>monétaire</a:t>
              </a:r>
              <a:r>
                <a:rPr lang="fr-FR" sz="1600" dirty="0" err="1">
                  <a:solidFill>
                    <a:schemeClr val="tx1"/>
                  </a:solidFill>
                  <a:hlinkClick r:id="rId6"/>
                </a:rPr>
                <a:t>https</a:t>
              </a:r>
              <a:r>
                <a:rPr lang="fr-FR" sz="1600" dirty="0">
                  <a:solidFill>
                    <a:schemeClr val="tx1"/>
                  </a:solidFill>
                  <a:hlinkClick r:id="rId6"/>
                </a:rPr>
                <a:t>://abc-economie.banque-france.fr/page-</a:t>
              </a:r>
              <a:r>
                <a:rPr lang="fr-FR" sz="1600" dirty="0" err="1">
                  <a:solidFill>
                    <a:schemeClr val="tx1"/>
                  </a:solidFill>
                  <a:hlinkClick r:id="rId6"/>
                </a:rPr>
                <a:t>videos</a:t>
              </a:r>
              <a:r>
                <a:rPr lang="fr-FR" sz="1600" dirty="0">
                  <a:solidFill>
                    <a:schemeClr val="tx1"/>
                  </a:solidFill>
                  <a:hlinkClick r:id="rId6"/>
                </a:rPr>
                <a:t>-et-jeux/ateliers</a:t>
              </a:r>
              <a:endParaRPr lang="fr-FR" sz="1600" dirty="0">
                <a:solidFill>
                  <a:schemeClr val="tx1"/>
                </a:solidFill>
              </a:endParaRPr>
            </a:p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Stabilité financière</a:t>
              </a:r>
            </a:p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Finance verte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795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0" y="-97184"/>
            <a:ext cx="9143999" cy="1123712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  <a:t>Les outils et dispositifs EDUCFI adaptés au lycée, </a:t>
            </a:r>
          </a:p>
          <a:p>
            <a:pPr algn="ctr"/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  <a:t>à disposition des enseignants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5668720" y="3488377"/>
            <a:ext cx="3173504" cy="1274532"/>
            <a:chOff x="5763970" y="2928470"/>
            <a:chExt cx="3173504" cy="1274532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3970" y="2928470"/>
              <a:ext cx="2232435" cy="1197174"/>
            </a:xfrm>
            <a:prstGeom prst="rect">
              <a:avLst/>
            </a:prstGeom>
          </p:spPr>
        </p:pic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69113" y="3151873"/>
              <a:ext cx="1268361" cy="1051129"/>
            </a:xfrm>
            <a:prstGeom prst="rect">
              <a:avLst/>
            </a:prstGeom>
          </p:spPr>
        </p:pic>
      </p:grp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385" y="2136667"/>
            <a:ext cx="3719449" cy="94018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430" y="2568332"/>
            <a:ext cx="577932" cy="57793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3354838"/>
            <a:ext cx="1727156" cy="15416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045" y="2253028"/>
            <a:ext cx="2616209" cy="70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96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38030" y="5113354"/>
            <a:ext cx="4748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chemeClr val="accent2"/>
                </a:solidFill>
              </a:rPr>
              <a:t>Adaptés à chaque tranche d'âge (élémentaire, collège, lycée) et aux souhaits des enseignants.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938030" y="1474796"/>
            <a:ext cx="5163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BC004C"/>
                </a:solidFill>
              </a:rPr>
              <a:t>Animés par la Banque de France, autour des messages clés EDUCFI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990303" y="3080600"/>
            <a:ext cx="5163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rgbClr val="002060"/>
                </a:solidFill>
              </a:rPr>
              <a:t>A partir de supports mêlant théorie, mise en pratique (par exemple détecter un faux billet) et activités ludiques (jeux, quiz, challenge…), favorisant l’interactivité et l’implication des élèves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" y="1181252"/>
            <a:ext cx="1895467" cy="1741364"/>
          </a:xfrm>
          <a:prstGeom prst="rect">
            <a:avLst/>
          </a:prstGeom>
        </p:spPr>
      </p:pic>
      <p:pic>
        <p:nvPicPr>
          <p:cNvPr id="6" name="Picture 2" descr="EDUCFI_BDF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89673">
            <a:off x="678833" y="1002200"/>
            <a:ext cx="968405" cy="47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710" y="2719516"/>
            <a:ext cx="1698841" cy="14841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2" y="5276287"/>
            <a:ext cx="819886" cy="10032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71" y="4774359"/>
            <a:ext cx="1033332" cy="161642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926" y="4482254"/>
            <a:ext cx="954265" cy="190853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653" y="4875817"/>
            <a:ext cx="1316898" cy="1790159"/>
          </a:xfrm>
          <a:prstGeom prst="rect">
            <a:avLst/>
          </a:prstGeom>
        </p:spPr>
      </p:pic>
      <p:sp>
        <p:nvSpPr>
          <p:cNvPr id="12" name="Rectangle à coins arrondis 11"/>
          <p:cNvSpPr/>
          <p:nvPr/>
        </p:nvSpPr>
        <p:spPr>
          <a:xfrm>
            <a:off x="0" y="-97184"/>
            <a:ext cx="9143999" cy="1123712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  <a:t>Les ateliers de sensibilisation </a:t>
            </a:r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  <a:t>animés par</a:t>
            </a:r>
            <a:b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</a:br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  <a:t>la Banque de France </a:t>
            </a:r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  <a:t>(1/2)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84" y="2922616"/>
            <a:ext cx="881724" cy="102206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89" y="3473154"/>
            <a:ext cx="1050496" cy="9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823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95" y="2004307"/>
            <a:ext cx="3425248" cy="2140780"/>
          </a:xfr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74" y="1440571"/>
            <a:ext cx="2274800" cy="435133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99625" y="265606"/>
            <a:ext cx="62206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  <a:t>Les ateliers de sensibilisation animés par</a:t>
            </a:r>
            <a:b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</a:br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  <a:t>la Banque de France (2/2)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254647" y="4932218"/>
            <a:ext cx="3796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solidFill>
                  <a:srgbClr val="203864"/>
                </a:solidFill>
              </a:rPr>
              <a:t>Évènement international annuel </a:t>
            </a:r>
          </a:p>
          <a:p>
            <a:pPr algn="just"/>
            <a:r>
              <a:rPr lang="fr-FR" b="1" dirty="0">
                <a:solidFill>
                  <a:srgbClr val="203864"/>
                </a:solidFill>
              </a:rPr>
              <a:t>dernière semaine du mois de mars</a:t>
            </a:r>
          </a:p>
        </p:txBody>
      </p:sp>
    </p:spTree>
    <p:extLst>
      <p:ext uri="{BB962C8B-B14F-4D97-AF65-F5344CB8AC3E}">
        <p14:creationId xmlns:p14="http://schemas.microsoft.com/office/powerpoint/2010/main" val="20132582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1" y="239700"/>
            <a:ext cx="9143999" cy="1123712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  <a:t>En complément pour le lycée, des ateliers de sensibilisation à l’analyse financière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442" y="1890278"/>
            <a:ext cx="3159680" cy="238812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24150"/>
            <a:ext cx="4231916" cy="21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449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284698" y="5312232"/>
            <a:ext cx="2859314" cy="1553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11" y="1996759"/>
            <a:ext cx="9144001" cy="601382"/>
          </a:xfrm>
        </p:spPr>
        <p:txBody>
          <a:bodyPr anchor="t">
            <a:no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r-FR" sz="28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  <a:t>Merci pour votre attention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-1" y="756965"/>
            <a:ext cx="272555" cy="783843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pic>
        <p:nvPicPr>
          <p:cNvPr id="7" name="Picture 3" descr="T:\COM-BUD\02-COMMUNICATION\02-Logos\05-Logo MQDA\01. Logo complet\Logo.MQDA.H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362" y="76353"/>
            <a:ext cx="3521280" cy="146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:\COM-BUD\02-COMMUNICATION\02-Logos\01-Logo BDF\logo_BDF_bleu_RV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28" y="302311"/>
            <a:ext cx="1886307" cy="88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2872798"/>
            <a:ext cx="9144001" cy="398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166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Y:\Education_financiere_Public\02-COMMUNICATION\E-IMAGES\logo MQDA\Logo_MesQuestionsDargent_H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632"/>
            <a:ext cx="2918098" cy="50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4856671 w 9144000"/>
              <a:gd name="connsiteY0" fmla="*/ 3329796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4856671 w 9144000"/>
              <a:gd name="connsiteY4" fmla="*/ 33297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58000">
                <a:moveTo>
                  <a:pt x="4856671" y="3329796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4856671" y="3329796"/>
                </a:lnTo>
                <a:close/>
              </a:path>
            </a:pathLst>
          </a:custGeom>
          <a:solidFill>
            <a:srgbClr val="C92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16632"/>
            <a:ext cx="1296144" cy="216024"/>
          </a:xfrm>
          <a:prstGeom prst="roundRect">
            <a:avLst/>
          </a:prstGeom>
          <a:solidFill>
            <a:srgbClr val="C92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79512" y="636680"/>
            <a:ext cx="86369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Le portail Mes questions d’argent : </a:t>
            </a:r>
          </a:p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Une rubrique « Enseignants » dédiée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9512" y="86144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PORTAIL WEB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544341" y="623731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www.mesquestionsdargent.fr</a:t>
            </a:r>
          </a:p>
        </p:txBody>
      </p:sp>
      <p:pic>
        <p:nvPicPr>
          <p:cNvPr id="1026" name="Picture 2" descr="Z:\EDUCFI\02-COMMUNICATION\03- IMAGES\9-Mockups\1- Mockup MQDA\MultiDevices\Mockup4Devices.MQDA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792" y="1018781"/>
            <a:ext cx="9601584" cy="5399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109521" y="2520331"/>
            <a:ext cx="431470" cy="304756"/>
          </a:xfrm>
          <a:prstGeom prst="rect">
            <a:avLst/>
          </a:prstGeom>
          <a:noFill/>
          <a:ln w="57150">
            <a:solidFill>
              <a:srgbClr val="C923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7444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A259-E3D7-48A2-ACD4-24B5EF8A586D}" type="slidenum">
              <a:rPr lang="fr-FR" smtClean="0"/>
              <a:t>39</a:t>
            </a:fld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289198" y="2186861"/>
            <a:ext cx="1296144" cy="216024"/>
          </a:xfrm>
          <a:prstGeom prst="roundRect">
            <a:avLst/>
          </a:prstGeom>
          <a:solidFill>
            <a:srgbClr val="E06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17190" y="2474893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Le jeu </a:t>
            </a:r>
          </a:p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Mes questions d’argent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7190" y="215637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PUBLICS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496" y="1975726"/>
            <a:ext cx="2527032" cy="99833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207896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99003" y="3373439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Le jeu Mes questions d’argent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est conçu par catégories d’âge :</a:t>
            </a:r>
          </a:p>
        </p:txBody>
      </p:sp>
      <p:sp>
        <p:nvSpPr>
          <p:cNvPr id="9" name="Rectangle 8"/>
          <p:cNvSpPr/>
          <p:nvPr/>
        </p:nvSpPr>
        <p:spPr>
          <a:xfrm>
            <a:off x="5547083" y="3582989"/>
            <a:ext cx="3471158" cy="702710"/>
          </a:xfrm>
          <a:prstGeom prst="rect">
            <a:avLst/>
          </a:prstGeom>
          <a:solidFill>
            <a:srgbClr val="E06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541701" y="3749678"/>
            <a:ext cx="3471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Voir la vidéo sur </a:t>
            </a:r>
            <a:r>
              <a:rPr lang="fr-FR" spc="-3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endParaRPr lang="fr-FR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\\intra\profils\D000\K806297\D\Desktop\MockupImac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175" y="4135613"/>
            <a:ext cx="3398684" cy="272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07015" y="4964090"/>
            <a:ext cx="4896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Chacun peut approfondir ses connaissances sur 5 thèmes :</a:t>
            </a:r>
          </a:p>
        </p:txBody>
      </p:sp>
      <p:sp>
        <p:nvSpPr>
          <p:cNvPr id="13" name="Ellipse 12"/>
          <p:cNvSpPr/>
          <p:nvPr/>
        </p:nvSpPr>
        <p:spPr>
          <a:xfrm>
            <a:off x="323528" y="5510765"/>
            <a:ext cx="980728" cy="980728"/>
          </a:xfrm>
          <a:prstGeom prst="ellipse">
            <a:avLst/>
          </a:prstGeom>
          <a:solidFill>
            <a:srgbClr val="E06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359024" y="5548865"/>
            <a:ext cx="980728" cy="980728"/>
          </a:xfrm>
          <a:prstGeom prst="ellipse">
            <a:avLst/>
          </a:prstGeom>
          <a:solidFill>
            <a:srgbClr val="C92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2411760" y="5525201"/>
            <a:ext cx="980728" cy="980728"/>
          </a:xfrm>
          <a:prstGeom prst="ellipse">
            <a:avLst/>
          </a:prstGeom>
          <a:solidFill>
            <a:srgbClr val="213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3519264" y="5548865"/>
            <a:ext cx="980728" cy="980728"/>
          </a:xfrm>
          <a:prstGeom prst="ellipse">
            <a:avLst/>
          </a:prstGeom>
          <a:solidFill>
            <a:srgbClr val="C92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4599384" y="5529815"/>
            <a:ext cx="980728" cy="980728"/>
          </a:xfrm>
          <a:prstGeom prst="ellipse">
            <a:avLst/>
          </a:prstGeom>
          <a:solidFill>
            <a:srgbClr val="E06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299003" y="5777619"/>
            <a:ext cx="1005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Achats/</a:t>
            </a: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Dépenses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346761" y="5847240"/>
            <a:ext cx="10052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397696" y="5899776"/>
            <a:ext cx="10052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Crédit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19264" y="5624435"/>
            <a:ext cx="10052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Moyens de paiement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07950" y="5858929"/>
            <a:ext cx="11635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Assurance</a:t>
            </a:r>
          </a:p>
        </p:txBody>
      </p:sp>
      <p:sp>
        <p:nvSpPr>
          <p:cNvPr id="38" name="Ellipse 37"/>
          <p:cNvSpPr/>
          <p:nvPr/>
        </p:nvSpPr>
        <p:spPr>
          <a:xfrm>
            <a:off x="304103" y="4010490"/>
            <a:ext cx="980728" cy="980728"/>
          </a:xfrm>
          <a:prstGeom prst="ellipse">
            <a:avLst/>
          </a:prstGeom>
          <a:solidFill>
            <a:srgbClr val="E06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1339599" y="4010490"/>
            <a:ext cx="980728" cy="980728"/>
          </a:xfrm>
          <a:prstGeom prst="ellipse">
            <a:avLst/>
          </a:prstGeom>
          <a:solidFill>
            <a:srgbClr val="C92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2392335" y="4024926"/>
            <a:ext cx="980728" cy="980728"/>
          </a:xfrm>
          <a:prstGeom prst="ellipse">
            <a:avLst/>
          </a:prstGeom>
          <a:solidFill>
            <a:srgbClr val="213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3499839" y="4010490"/>
            <a:ext cx="980728" cy="980728"/>
          </a:xfrm>
          <a:prstGeom prst="ellipse">
            <a:avLst/>
          </a:prstGeom>
          <a:solidFill>
            <a:srgbClr val="C92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/>
          <p:cNvSpPr/>
          <p:nvPr/>
        </p:nvSpPr>
        <p:spPr>
          <a:xfrm>
            <a:off x="4579959" y="4029540"/>
            <a:ext cx="980728" cy="980728"/>
          </a:xfrm>
          <a:prstGeom prst="ellipse">
            <a:avLst/>
          </a:prstGeom>
          <a:solidFill>
            <a:srgbClr val="E06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42"/>
          <p:cNvSpPr/>
          <p:nvPr/>
        </p:nvSpPr>
        <p:spPr>
          <a:xfrm>
            <a:off x="279578" y="4239244"/>
            <a:ext cx="10052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– 11 ans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327336" y="4231882"/>
            <a:ext cx="1005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– 15 ans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2367810" y="4253680"/>
            <a:ext cx="1005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– 25 ans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499839" y="4231186"/>
            <a:ext cx="10052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– 45 ans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488525" y="4358654"/>
            <a:ext cx="11635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+ 45 ans</a:t>
            </a:r>
          </a:p>
        </p:txBody>
      </p:sp>
    </p:spTree>
    <p:extLst>
      <p:ext uri="{BB962C8B-B14F-4D97-AF65-F5344CB8AC3E}">
        <p14:creationId xmlns:p14="http://schemas.microsoft.com/office/powerpoint/2010/main" val="46528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8237" y="351771"/>
            <a:ext cx="7886700" cy="952107"/>
          </a:xfrm>
        </p:spPr>
        <p:txBody>
          <a:bodyPr>
            <a:norm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  <a:t>Les outils à disposition pour les enseignants</a:t>
            </a:r>
            <a:endParaRPr lang="fr-FR" sz="3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fr-FR" b="1" dirty="0">
                <a:solidFill>
                  <a:schemeClr val="accent2"/>
                </a:solidFill>
              </a:rPr>
              <a:t>Pour l’école élémentaire		</a:t>
            </a:r>
          </a:p>
          <a:p>
            <a:pPr marL="0" indent="0" algn="ctr">
              <a:buNone/>
            </a:pPr>
            <a:r>
              <a:rPr lang="fr-FR" b="1" dirty="0">
                <a:solidFill>
                  <a:schemeClr val="accent2"/>
                </a:solidFill>
              </a:rPr>
              <a:t>	Pour le collège		</a:t>
            </a:r>
          </a:p>
          <a:p>
            <a:pPr marL="0" indent="0" algn="ctr">
              <a:buNone/>
            </a:pPr>
            <a:r>
              <a:rPr lang="fr-FR" b="1" dirty="0">
                <a:solidFill>
                  <a:schemeClr val="accent2"/>
                </a:solidFill>
              </a:rPr>
              <a:t>		Pour le lycée 		</a:t>
            </a:r>
            <a:endParaRPr lang="fr-FR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fr-FR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fr-FR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1- Ressources pédagogiques EDUSCOL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2- Ressources d’accompagnement (ABC et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</a:rPr>
              <a:t>Citeco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355600" indent="-355600">
              <a:lnSpc>
                <a:spcPct val="110000"/>
              </a:lnSpc>
              <a:buNone/>
            </a:pP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3- Dispositifs EDUCFI spécifiques en classe : passeport</a:t>
            </a:r>
            <a:br>
              <a:rPr lang="fr-FR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EDUCFI, ateliers </a:t>
            </a:r>
            <a:r>
              <a:rPr lang="fr-FR" b="1" dirty="0" err="1">
                <a:solidFill>
                  <a:schemeClr val="accent5">
                    <a:lumMod val="50000"/>
                  </a:schemeClr>
                </a:solidFill>
              </a:rPr>
              <a:t>ludo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-pédagogiques, conférences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4- Concours			</a:t>
            </a:r>
            <a:endParaRPr lang="fr-FR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03304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EDUCFI\02-COMMUNICATION\03- IMAGES\9-Mockups\1- Mockup MQDA\Cahier Educfi\couv_a_plat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5836" y="3429000"/>
            <a:ext cx="614673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3429000"/>
            <a:ext cx="2992785" cy="2232247"/>
          </a:xfrm>
          <a:prstGeom prst="rect">
            <a:avLst/>
          </a:prstGeom>
          <a:solidFill>
            <a:srgbClr val="213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251520" y="116632"/>
            <a:ext cx="1296144" cy="216024"/>
          </a:xfrm>
          <a:prstGeom prst="roundRect">
            <a:avLst/>
          </a:prstGeom>
          <a:solidFill>
            <a:srgbClr val="213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79512" y="40466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Mon cahier financier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9512" y="86144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PUBLICS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1371" y="3933056"/>
            <a:ext cx="28344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 pour </a:t>
            </a:r>
            <a:r>
              <a:rPr lang="fr-FR"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le jeu</a:t>
            </a:r>
            <a:r>
              <a:rPr lang="fr-FR" sz="1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chaque catégorie d’âge retrouve ses exercices !</a:t>
            </a:r>
          </a:p>
          <a:p>
            <a:endParaRPr lang="fr-FR" sz="1600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1722829"/>
            <a:ext cx="3775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spc="-30" dirty="0">
                <a:latin typeface="Arial" panose="020B0604020202020204" pitchFamily="34" charset="0"/>
                <a:cs typeface="Arial" panose="020B0604020202020204" pitchFamily="34" charset="0"/>
              </a:rPr>
              <a:t>Ce cahier regorge d’activités ludiques et pédagogiques regroupées à travers trois thématiques 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" y="5661248"/>
            <a:ext cx="2992785" cy="1196752"/>
          </a:xfrm>
          <a:prstGeom prst="rect">
            <a:avLst/>
          </a:prstGeom>
          <a:solidFill>
            <a:srgbClr val="C92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26893" y="5794598"/>
            <a:ext cx="27481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est téléchargeable gratuitement sur le portail </a:t>
            </a:r>
            <a:r>
              <a:rPr lang="fr-FR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Mes questions d’argent</a:t>
            </a:r>
            <a:endParaRPr lang="fr-FR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3090446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spc="-30" dirty="0">
                <a:latin typeface="Arial" panose="020B0604020202020204" pitchFamily="34" charset="0"/>
                <a:cs typeface="Arial" panose="020B0604020202020204" pitchFamily="34" charset="0"/>
              </a:rPr>
              <a:t>C’est le moyen idéal pour enrichir ses connaissances </a:t>
            </a:r>
            <a:r>
              <a:rPr lang="fr-FR" sz="1600" b="1" spc="-30" dirty="0">
                <a:latin typeface="Arial" panose="020B0604020202020204" pitchFamily="34" charset="0"/>
                <a:cs typeface="Arial" panose="020B0604020202020204" pitchFamily="34" charset="0"/>
              </a:rPr>
              <a:t>budgétaires</a:t>
            </a:r>
            <a:r>
              <a:rPr lang="fr-FR" sz="1600" spc="-3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600" b="1" spc="-30" dirty="0">
                <a:latin typeface="Arial" panose="020B0604020202020204" pitchFamily="34" charset="0"/>
                <a:cs typeface="Arial" panose="020B0604020202020204" pitchFamily="34" charset="0"/>
              </a:rPr>
              <a:t>financières</a:t>
            </a:r>
            <a:r>
              <a:rPr lang="fr-FR" sz="1600" spc="-3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Ellipse 19"/>
          <p:cNvSpPr/>
          <p:nvPr/>
        </p:nvSpPr>
        <p:spPr>
          <a:xfrm>
            <a:off x="7668344" y="1633414"/>
            <a:ext cx="980728" cy="980728"/>
          </a:xfrm>
          <a:prstGeom prst="ellipse">
            <a:avLst/>
          </a:prstGeom>
          <a:solidFill>
            <a:srgbClr val="213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6025852" y="1633414"/>
            <a:ext cx="980728" cy="980728"/>
          </a:xfrm>
          <a:prstGeom prst="ellipse">
            <a:avLst/>
          </a:prstGeom>
          <a:solidFill>
            <a:srgbClr val="C92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4432970" y="1633414"/>
            <a:ext cx="980728" cy="980728"/>
          </a:xfrm>
          <a:prstGeom prst="ellipse">
            <a:avLst/>
          </a:prstGeom>
          <a:solidFill>
            <a:srgbClr val="E06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435226" y="2668270"/>
            <a:ext cx="97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rgbClr val="E06F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Français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08105" y="2668270"/>
            <a:ext cx="20162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rgbClr val="C923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Mathématiques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50596" y="2668270"/>
            <a:ext cx="20162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rgbClr val="213B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générale</a:t>
            </a:r>
          </a:p>
        </p:txBody>
      </p:sp>
      <p:pic>
        <p:nvPicPr>
          <p:cNvPr id="13" name="Picture 2" descr="C:\Users\K806297\AppData\Local\Microsoft\Windows\Temporary Internet Files\Content.IE5\216894EN\contract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66704"/>
            <a:ext cx="580512" cy="58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806297\AppData\Local\Microsoft\Windows\Temporary Internet Files\Content.IE5\1FWPY2TT\calculator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071" y="1834633"/>
            <a:ext cx="578289" cy="57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806297\AppData\Local\Microsoft\Windows\Temporary Internet Files\Content.IE5\216894EN\head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143" y="1846763"/>
            <a:ext cx="583130" cy="58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Z:\EDUCFI\02-COMMUNICATION\02- EXTERNE\04- Presentation EDUCFI\visuels\CahierEducfi.Picto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582" y="167718"/>
            <a:ext cx="1026249" cy="11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2910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51520" y="116632"/>
            <a:ext cx="1296144" cy="216024"/>
          </a:xfrm>
          <a:prstGeom prst="roundRect">
            <a:avLst/>
          </a:prstGeom>
          <a:solidFill>
            <a:srgbClr val="213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79512" y="404664"/>
            <a:ext cx="8386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Applications Pilote Budget et Pilote Dépenses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79512" y="86144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 PUBLICS</a:t>
            </a:r>
          </a:p>
        </p:txBody>
      </p:sp>
      <p:sp>
        <p:nvSpPr>
          <p:cNvPr id="8" name="Rectangle 7"/>
          <p:cNvSpPr/>
          <p:nvPr/>
        </p:nvSpPr>
        <p:spPr>
          <a:xfrm>
            <a:off x="8212" y="3573016"/>
            <a:ext cx="4731428" cy="3284984"/>
          </a:xfrm>
          <a:prstGeom prst="rect">
            <a:avLst/>
          </a:prstGeom>
          <a:solidFill>
            <a:srgbClr val="213B76"/>
          </a:solidFill>
          <a:ln>
            <a:solidFill>
              <a:srgbClr val="213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 descr="X:\COM-BUD\03-ACTIONS\06-Pilote Budget\04-Communication\Images - Screens Appli\2019\Mockup-Charge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553" y="1340017"/>
            <a:ext cx="3044050" cy="47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X:\COM-BUD\03-ACTIONS\06-Pilote Budget\04-Communication\Images - Screens Appli\2019\Mockup-Ressources.png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359932"/>
            <a:ext cx="3044050" cy="473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intra\profils\D000\K806297\D\Desktop\GooglePlay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24" y="6092201"/>
            <a:ext cx="1656184" cy="60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\\intra\profils\D000\K806297\D\Desktop\Logo-app-store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120223"/>
            <a:ext cx="1641684" cy="55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616031" y="3573016"/>
            <a:ext cx="4527969" cy="3284984"/>
          </a:xfrm>
          <a:prstGeom prst="rect">
            <a:avLst/>
          </a:prstGeom>
          <a:solidFill>
            <a:srgbClr val="BF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3"/>
          <p:cNvGrpSpPr/>
          <p:nvPr/>
        </p:nvGrpSpPr>
        <p:grpSpPr>
          <a:xfrm>
            <a:off x="5308694" y="1467059"/>
            <a:ext cx="3346102" cy="4402617"/>
            <a:chOff x="5308694" y="1467059"/>
            <a:chExt cx="3346102" cy="4402617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10" cstate="hqprint">
              <a:clrChange>
                <a:clrFrom>
                  <a:srgbClr val="BEDCF5"/>
                </a:clrFrom>
                <a:clrTo>
                  <a:srgbClr val="BEDC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0" t="1421" r="2297"/>
            <a:stretch/>
          </p:blipFill>
          <p:spPr>
            <a:xfrm>
              <a:off x="5308694" y="1583551"/>
              <a:ext cx="3346102" cy="428612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415684" y="1467059"/>
              <a:ext cx="1239112" cy="472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998012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80249" y="6036967"/>
            <a:ext cx="1336159" cy="7253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1"/>
            <a:ext cx="9144000" cy="94745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3"/>
          <p:cNvSpPr txBox="1">
            <a:spLocks/>
          </p:cNvSpPr>
          <p:nvPr/>
        </p:nvSpPr>
        <p:spPr>
          <a:xfrm>
            <a:off x="221726" y="0"/>
            <a:ext cx="8157055" cy="10093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>
              <a:buFont typeface="Wingdings" panose="05000000000000000000" pitchFamily="2" charset="2"/>
              <a:buChar char="Ø"/>
            </a:pPr>
            <a:endParaRPr lang="fr-FR" sz="1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PRESENTATION DU PORTAIL MQDE</a:t>
            </a:r>
            <a:endParaRPr lang="fr-FR" sz="105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189" indent="-457189">
              <a:buFont typeface="Wingdings" panose="05000000000000000000" pitchFamily="2" charset="2"/>
              <a:buChar char="Ø"/>
            </a:pPr>
            <a:endParaRPr lang="fr-FR" sz="133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1725" y="1162910"/>
            <a:ext cx="2995200" cy="892327"/>
          </a:xfrm>
          <a:prstGeom prst="rect">
            <a:avLst/>
          </a:prstGeom>
          <a:solidFill>
            <a:srgbClr val="123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29937" y="1339891"/>
            <a:ext cx="2569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Le portail MQDE</a:t>
            </a:r>
            <a:endParaRPr lang="fr-FR" sz="1100" dirty="0">
              <a:solidFill>
                <a:schemeClr val="bg1"/>
              </a:solidFill>
            </a:endParaRPr>
          </a:p>
        </p:txBody>
      </p:sp>
      <p:pic>
        <p:nvPicPr>
          <p:cNvPr id="9" name="Picture 2" descr="image00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4768"/>
            <a:ext cx="9144000" cy="35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rot="20753840">
            <a:off x="1721061" y="1840241"/>
            <a:ext cx="3983324" cy="546315"/>
          </a:xfrm>
          <a:prstGeom prst="rect">
            <a:avLst/>
          </a:prstGeom>
          <a:solidFill>
            <a:srgbClr val="E17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www.mesquestionsdentrepreneur.fr</a:t>
            </a:r>
          </a:p>
        </p:txBody>
      </p:sp>
      <p:sp>
        <p:nvSpPr>
          <p:cNvPr id="2" name="Rectangle 1"/>
          <p:cNvSpPr/>
          <p:nvPr/>
        </p:nvSpPr>
        <p:spPr>
          <a:xfrm>
            <a:off x="712381" y="6305107"/>
            <a:ext cx="903768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7309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intra\partages\UA2132_DATA\7.Studio\7.1.Projets\INNO\LAB\Slides Séminaire jeu\slides opale\170205-047-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6176" y="0"/>
            <a:ext cx="30139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/>
          <p:nvPr/>
        </p:nvSpPr>
        <p:spPr>
          <a:xfrm flipH="1">
            <a:off x="-2209" y="2204864"/>
            <a:ext cx="9614768" cy="4653136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0" fmla="*/ 4856671 w 9144000"/>
              <a:gd name="connsiteY0" fmla="*/ 3329796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4856671 w 9144000"/>
              <a:gd name="connsiteY4" fmla="*/ 33297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858000">
                <a:moveTo>
                  <a:pt x="4856671" y="3329796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4856671" y="3329796"/>
                </a:lnTo>
                <a:close/>
              </a:path>
            </a:pathLst>
          </a:custGeom>
          <a:solidFill>
            <a:srgbClr val="E06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A259-E3D7-48A2-ACD4-24B5EF8A586D}" type="slidenum">
              <a:rPr lang="fr-FR" smtClean="0"/>
              <a:t>43</a:t>
            </a:fld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251520" y="116632"/>
            <a:ext cx="1512168" cy="200344"/>
          </a:xfrm>
          <a:prstGeom prst="roundRect">
            <a:avLst/>
          </a:prstGeom>
          <a:solidFill>
            <a:srgbClr val="E06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79512" y="404664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Le jeu</a:t>
            </a:r>
            <a:b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# Aventure Entrepreneur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4411" y="78304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512" y="1558533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pc="-30" dirty="0">
                <a:latin typeface="Arial" panose="020B0604020202020204" pitchFamily="34" charset="0"/>
                <a:cs typeface="Arial" panose="020B0604020202020204" pitchFamily="34" charset="0"/>
              </a:rPr>
              <a:t>Comprendre de manière ludique </a:t>
            </a:r>
            <a:r>
              <a:rPr lang="fr-FR" b="1" spc="-30" dirty="0">
                <a:latin typeface="Arial" panose="020B0604020202020204" pitchFamily="34" charset="0"/>
                <a:cs typeface="Arial" panose="020B0604020202020204" pitchFamily="34" charset="0"/>
              </a:rPr>
              <a:t>l’analyse financière </a:t>
            </a:r>
            <a:r>
              <a:rPr lang="fr-FR" spc="-30" dirty="0">
                <a:latin typeface="Arial" panose="020B0604020202020204" pitchFamily="34" charset="0"/>
                <a:cs typeface="Arial" panose="020B0604020202020204" pitchFamily="34" charset="0"/>
              </a:rPr>
              <a:t>à l’échelle de </a:t>
            </a:r>
            <a:r>
              <a:rPr lang="fr-FR" b="1" spc="-30" dirty="0">
                <a:latin typeface="Arial" panose="020B0604020202020204" pitchFamily="34" charset="0"/>
                <a:cs typeface="Arial" panose="020B0604020202020204" pitchFamily="34" charset="0"/>
              </a:rPr>
              <a:t>la vie d’une entreprise.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806" y="2640482"/>
            <a:ext cx="5184576" cy="37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817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032938"/>
            <a:ext cx="9144000" cy="825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933875"/>
            <a:ext cx="9065029" cy="25825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041832"/>
            <a:ext cx="9144000" cy="825062"/>
          </a:xfrm>
          <a:prstGeom prst="rect">
            <a:avLst/>
          </a:prstGeom>
          <a:solidFill>
            <a:srgbClr val="8A14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45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24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0" y="158205"/>
            <a:ext cx="9143999" cy="61293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  <a:t>Les ressources pédagogiques EDUSCOL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03273" y="1108847"/>
            <a:ext cx="7354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Ces ressources, clef en main, sont accessibles sous la thématique Citoyenneté et valeur  de la république – Éducation économique, budgétaire et </a:t>
            </a:r>
            <a:r>
              <a:rPr lang="fr-FR" b="1" dirty="0">
                <a:solidFill>
                  <a:srgbClr val="203864"/>
                </a:solidFill>
              </a:rPr>
              <a:t>financière</a:t>
            </a:r>
            <a:endParaRPr lang="fr-FR" dirty="0">
              <a:solidFill>
                <a:srgbClr val="203864"/>
              </a:solidFill>
            </a:endParaRPr>
          </a:p>
        </p:txBody>
      </p:sp>
      <p:pic>
        <p:nvPicPr>
          <p:cNvPr id="1026" name="Picture 2" descr="97776613-abc2-4b74-9b78-ea4a934fae21@bdf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8808" y="2232234"/>
            <a:ext cx="3551853" cy="380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2e8652f-949a-47f2-8ed4-a73e9e2368a3@bdf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33602" y="3581714"/>
            <a:ext cx="4992410" cy="168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278808" y="5053781"/>
            <a:ext cx="3551853" cy="39329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6853632" y="4916129"/>
            <a:ext cx="2208337" cy="27530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328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4">
            <a:hlinkClick r:id="rId3"/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4777" y="1072778"/>
            <a:ext cx="5734443" cy="4657539"/>
          </a:xfrm>
        </p:spPr>
      </p:pic>
      <p:sp>
        <p:nvSpPr>
          <p:cNvPr id="22" name="Rectangle à coins arrondis 21"/>
          <p:cNvSpPr/>
          <p:nvPr/>
        </p:nvSpPr>
        <p:spPr>
          <a:xfrm>
            <a:off x="0" y="158205"/>
            <a:ext cx="9143999" cy="61293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  <a:t>La page EDUCFI sur EDUSCOL</a:t>
            </a:r>
          </a:p>
        </p:txBody>
      </p:sp>
    </p:spTree>
    <p:extLst>
      <p:ext uri="{BB962C8B-B14F-4D97-AF65-F5344CB8AC3E}">
        <p14:creationId xmlns:p14="http://schemas.microsoft.com/office/powerpoint/2010/main" val="2718527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466" y="594739"/>
            <a:ext cx="7886700" cy="1347327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fr-FR" b="1" dirty="0"/>
              <a:t>Pour l’école élémentaire</a:t>
            </a:r>
          </a:p>
        </p:txBody>
      </p:sp>
      <p:sp>
        <p:nvSpPr>
          <p:cNvPr id="4" name="Rectangle à coins arrondis 3"/>
          <p:cNvSpPr/>
          <p:nvPr/>
        </p:nvSpPr>
        <p:spPr>
          <a:xfrm>
            <a:off x="1105234" y="4679562"/>
            <a:ext cx="2880320" cy="1056284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Ressources pédagogiques</a:t>
            </a: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clef en main </a:t>
            </a: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EDUSCOL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5255696" y="4672334"/>
            <a:ext cx="2880320" cy="1056284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Outils et dispositifs </a:t>
            </a:r>
          </a:p>
          <a:p>
            <a:pPr algn="ctr"/>
            <a:r>
              <a:rPr lang="fr-FR" b="1" dirty="0">
                <a:solidFill>
                  <a:srgbClr val="0070C0"/>
                </a:solidFill>
              </a:rPr>
              <a:t>EDUFI</a:t>
            </a:r>
          </a:p>
        </p:txBody>
      </p:sp>
      <p:pic>
        <p:nvPicPr>
          <p:cNvPr id="6" name="Picture 2" descr="97776613-abc2-4b74-9b78-ea4a934fae21@bdf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73092" y="3978563"/>
            <a:ext cx="2544603" cy="49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501" y="3922426"/>
            <a:ext cx="1752035" cy="6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92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0" y="158205"/>
            <a:ext cx="9143999" cy="612934"/>
          </a:xfrm>
          <a:prstGeom prst="round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3000" b="1" dirty="0">
                <a:solidFill>
                  <a:srgbClr val="002060"/>
                </a:solidFill>
                <a:latin typeface="Franklin Gothic Demi Cond" panose="020B0706030402020204" pitchFamily="34" charset="0"/>
                <a:ea typeface="+mj-ea"/>
                <a:cs typeface="Lucida Sans Unicode" pitchFamily="34" charset="0"/>
              </a:rPr>
              <a:t>Les ressources pédagogiques EDUSCOL cycle 2 et 3 </a:t>
            </a:r>
          </a:p>
        </p:txBody>
      </p:sp>
      <p:sp>
        <p:nvSpPr>
          <p:cNvPr id="9" name="Rectangle 8"/>
          <p:cNvSpPr/>
          <p:nvPr/>
        </p:nvSpPr>
        <p:spPr>
          <a:xfrm>
            <a:off x="208228" y="1265883"/>
            <a:ext cx="82752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Ressources pour les Mathématiques essentiellement,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 qui s’inscrivent dans l’enseignement des grandeurs et mesures. Il s’agit de ressources pédagogiques qui permettent une sensibilisation au budget.</a:t>
            </a:r>
          </a:p>
        </p:txBody>
      </p:sp>
      <p:pic>
        <p:nvPicPr>
          <p:cNvPr id="2050" name="Picture 2" descr="b0c94367-9666-449b-a20a-e951c1f50954@bdf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6315" y="2288718"/>
            <a:ext cx="6759081" cy="432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3266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300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  <a:t>Les ressources pédagogiques EDUSCOL cycle 2 et 3 </a:t>
            </a:r>
            <a:r>
              <a:rPr lang="fr-FR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  <a:t/>
            </a:r>
            <a:br>
              <a:rPr lang="fr-FR" b="1" dirty="0">
                <a:solidFill>
                  <a:srgbClr val="002060"/>
                </a:solidFill>
                <a:latin typeface="Franklin Gothic Demi Cond" panose="020B0706030402020204" pitchFamily="34" charset="0"/>
                <a:cs typeface="Lucida Sans Unicode" pitchFamily="34" charset="0"/>
              </a:rPr>
            </a:br>
            <a:endParaRPr lang="fr-FR" dirty="0"/>
          </a:p>
        </p:txBody>
      </p:sp>
      <p:pic>
        <p:nvPicPr>
          <p:cNvPr id="5" name="Espace réservé du contenu 4">
            <a:hlinkClick r:id="rId3"/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5" y="1381125"/>
            <a:ext cx="4321545" cy="4760748"/>
          </a:xfrm>
          <a:prstGeom prst="rect">
            <a:avLst/>
          </a:prstGeom>
        </p:spPr>
      </p:pic>
      <p:pic>
        <p:nvPicPr>
          <p:cNvPr id="6" name="Espace réservé du contenu 5">
            <a:hlinkClick r:id="rId5"/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9149" y="1381125"/>
            <a:ext cx="4320993" cy="457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831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x0020_de_x0020_document xmlns="6a61ac60-93fb-4b34-864e-78e4ed6e4957">
      <Value>2</Value>
    </Type_x0020_de_x0020_document>
    <Th_x00e9_matiques xmlns="6a61ac60-93fb-4b34-864e-78e4ed6e4957">
      <Value>4</Value>
    </Th_x00e9_matique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9F1E75EDC084294142C83CFA70589" ma:contentTypeVersion="3" ma:contentTypeDescription="Crée un document." ma:contentTypeScope="" ma:versionID="db6407d61d91c5291fbc5f84830e6aae">
  <xsd:schema xmlns:xsd="http://www.w3.org/2001/XMLSchema" xmlns:xs="http://www.w3.org/2001/XMLSchema" xmlns:p="http://schemas.microsoft.com/office/2006/metadata/properties" xmlns:ns2="6a61ac60-93fb-4b34-864e-78e4ed6e4957" targetNamespace="http://schemas.microsoft.com/office/2006/metadata/properties" ma:root="true" ma:fieldsID="8d8444e52cf5f5040cc0d770f59f59a1" ns2:_="">
    <xsd:import namespace="6a61ac60-93fb-4b34-864e-78e4ed6e4957"/>
    <xsd:element name="properties">
      <xsd:complexType>
        <xsd:sequence>
          <xsd:element name="documentManagement">
            <xsd:complexType>
              <xsd:all>
                <xsd:element ref="ns2:Th_x00e9_matiques" minOccurs="0"/>
                <xsd:element ref="ns2:Type_x0020_de_x0020_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1ac60-93fb-4b34-864e-78e4ed6e4957" elementFormDefault="qualified">
    <xsd:import namespace="http://schemas.microsoft.com/office/2006/documentManagement/types"/>
    <xsd:import namespace="http://schemas.microsoft.com/office/infopath/2007/PartnerControls"/>
    <xsd:element name="Th_x00e9_matiques" ma:index="8" nillable="true" ma:displayName="Thématiques" ma:list="{6A47C839-C96C-483B-B690-126FA88212B7}" ma:internalName="Th_x00e9_matiques" ma:showField="Title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ype_x0020_de_x0020_document" ma:index="9" nillable="true" ma:displayName="Type de document" ma:list="{4F1688A6-FCBC-4129-B46B-69EF23843B71}" ma:internalName="Type_x0020_de_x0020_document" ma:showField="Title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26561C-06CD-41A7-A4B3-0D583B9FDCDA}">
  <ds:schemaRefs>
    <ds:schemaRef ds:uri="6a61ac60-93fb-4b34-864e-78e4ed6e4957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95B95EE-17E7-4868-8EC8-F5953A4D40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B256EB0-6CA5-49C3-82F6-4442EF53DF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61ac60-93fb-4b34-864e-78e4ed6e49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9119</TotalTime>
  <Words>1077</Words>
  <Application>Microsoft Office PowerPoint</Application>
  <PresentationFormat>Affichage à l'écran (4:3)</PresentationFormat>
  <Paragraphs>190</Paragraphs>
  <Slides>44</Slides>
  <Notes>44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2" baseType="lpstr">
      <vt:lpstr>Arial</vt:lpstr>
      <vt:lpstr>Calibri</vt:lpstr>
      <vt:lpstr>Calibri Light</vt:lpstr>
      <vt:lpstr>Franklin Gothic Demi Cond</vt:lpstr>
      <vt:lpstr>Lucida Sans Unicode</vt:lpstr>
      <vt:lpstr>Symbol</vt:lpstr>
      <vt:lpstr>Wingdings</vt:lpstr>
      <vt:lpstr>Thème Office</vt:lpstr>
      <vt:lpstr>Éducation économique, budgétaire et financière   Partenariat Éducation nationale – Banque de France</vt:lpstr>
      <vt:lpstr>Les objectifs de l’éducation économique, budgétaire et financière   </vt:lpstr>
      <vt:lpstr>Présentation PowerPoint</vt:lpstr>
      <vt:lpstr>Les outils à disposition pour les enseignants</vt:lpstr>
      <vt:lpstr>Présentation PowerPoint</vt:lpstr>
      <vt:lpstr>Présentation PowerPoint</vt:lpstr>
      <vt:lpstr>Pour l’école élémentaire</vt:lpstr>
      <vt:lpstr>Présentation PowerPoint</vt:lpstr>
      <vt:lpstr>Les ressources pédagogiques EDUSCOL cycle 2 et 3  </vt:lpstr>
      <vt:lpstr>Présentation PowerPoint</vt:lpstr>
      <vt:lpstr>Présentation PowerPoint</vt:lpstr>
      <vt:lpstr>Présentation PowerPoint</vt:lpstr>
      <vt:lpstr>Pour le collège</vt:lpstr>
      <vt:lpstr>Présentation PowerPoint</vt:lpstr>
      <vt:lpstr>Les ressources pédagogiques EDUSCOL pour le cycle 4 </vt:lpstr>
      <vt:lpstr>Présentation PowerPoint</vt:lpstr>
      <vt:lpstr>Les ressources pédagogiques EDUSCOL pour le cycle 4 </vt:lpstr>
      <vt:lpstr>Présentation PowerPoint</vt:lpstr>
      <vt:lpstr>Présentation PowerPoint</vt:lpstr>
      <vt:lpstr>Présentation PowerPoint</vt:lpstr>
      <vt:lpstr>Présentation PowerPoint</vt:lpstr>
      <vt:lpstr>Pour le lycée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attention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Simon Martal</dc:creator>
  <cp:lastModifiedBy>Fanny Hervé</cp:lastModifiedBy>
  <cp:revision>901</cp:revision>
  <cp:lastPrinted>2021-06-22T12:53:25Z</cp:lastPrinted>
  <dcterms:created xsi:type="dcterms:W3CDTF">2016-09-19T20:34:36Z</dcterms:created>
  <dcterms:modified xsi:type="dcterms:W3CDTF">2022-11-21T20:48:56Z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0x010100D9F9F1E75EDC084294142C83CFA70589</vt:lpwstr>
  </property>
</Properties>
</file>