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7" r:id="rId2"/>
    <p:sldId id="282" r:id="rId3"/>
    <p:sldId id="256" r:id="rId4"/>
    <p:sldId id="263" r:id="rId5"/>
    <p:sldId id="268" r:id="rId6"/>
    <p:sldId id="283" r:id="rId7"/>
    <p:sldId id="272" r:id="rId8"/>
    <p:sldId id="267" r:id="rId9"/>
    <p:sldId id="296" r:id="rId10"/>
    <p:sldId id="265" r:id="rId11"/>
    <p:sldId id="288" r:id="rId12"/>
    <p:sldId id="297" r:id="rId13"/>
    <p:sldId id="261" r:id="rId14"/>
    <p:sldId id="271" r:id="rId15"/>
    <p:sldId id="279" r:id="rId16"/>
    <p:sldId id="269" r:id="rId17"/>
    <p:sldId id="270" r:id="rId18"/>
    <p:sldId id="275" r:id="rId19"/>
    <p:sldId id="285" r:id="rId20"/>
    <p:sldId id="280" r:id="rId21"/>
    <p:sldId id="286" r:id="rId22"/>
    <p:sldId id="289" r:id="rId23"/>
    <p:sldId id="287" r:id="rId24"/>
    <p:sldId id="290" r:id="rId25"/>
    <p:sldId id="294" r:id="rId26"/>
    <p:sldId id="303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in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43" autoAdjust="0"/>
    <p:restoredTop sz="94359" autoAdjust="0"/>
  </p:normalViewPr>
  <p:slideViewPr>
    <p:cSldViewPr snapToGrid="0" snapToObjects="1">
      <p:cViewPr varScale="1">
        <p:scale>
          <a:sx n="69" d="100"/>
          <a:sy n="69" d="100"/>
        </p:scale>
        <p:origin x="10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3.xml"/><Relationship Id="rId3" Type="http://schemas.openxmlformats.org/officeDocument/2006/relationships/slide" Target="../slides/slide16.xml"/><Relationship Id="rId7" Type="http://schemas.openxmlformats.org/officeDocument/2006/relationships/slide" Target="../slides/slide8.xml"/><Relationship Id="rId2" Type="http://schemas.openxmlformats.org/officeDocument/2006/relationships/slide" Target="../slides/slide4.xml"/><Relationship Id="rId1" Type="http://schemas.openxmlformats.org/officeDocument/2006/relationships/slide" Target="../slides/slide7.xml"/><Relationship Id="rId6" Type="http://schemas.openxmlformats.org/officeDocument/2006/relationships/slide" Target="../slides/slide11.xml"/><Relationship Id="rId11" Type="http://schemas.openxmlformats.org/officeDocument/2006/relationships/slide" Target="../slides/slide6.xml"/><Relationship Id="rId5" Type="http://schemas.openxmlformats.org/officeDocument/2006/relationships/slide" Target="../slides/slide10.xml"/><Relationship Id="rId10" Type="http://schemas.openxmlformats.org/officeDocument/2006/relationships/slide" Target="../slides/slide14.xml"/><Relationship Id="rId4" Type="http://schemas.openxmlformats.org/officeDocument/2006/relationships/slide" Target="../slides/slide17.xml"/><Relationship Id="rId9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41E47-DA3D-D342-9B5C-61068D269C0A}" type="doc">
      <dgm:prSet loTypeId="urn:microsoft.com/office/officeart/2005/8/layout/radial1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C477EA73-AEB5-6C4F-9BCE-91F69A5B0E20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00"/>
        </a:solidFill>
        <a:ln w="76200" cmpd="sng"/>
      </dgm:spPr>
      <dgm:t>
        <a:bodyPr/>
        <a:lstStyle/>
        <a:p>
          <a:r>
            <a:rPr lang="fr-FR" sz="1600" b="1" u="sng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PROJET DE TRANSFORMATION DE L’ÉLÈVE</a:t>
          </a:r>
          <a:endParaRPr lang="fr-FR" sz="1600" b="1" u="sng" dirty="0">
            <a:solidFill>
              <a:schemeClr val="tx1"/>
            </a:solidFill>
            <a:latin typeface="Arial Black"/>
            <a:cs typeface="Arial Black"/>
          </a:endParaRPr>
        </a:p>
      </dgm:t>
    </dgm:pt>
    <dgm:pt modelId="{5A160231-1AEE-0E45-8759-64EC3A7494DE}" type="parTrans" cxnId="{72A36264-6639-4146-9778-C8D674D80C6C}">
      <dgm:prSet/>
      <dgm:spPr/>
      <dgm:t>
        <a:bodyPr/>
        <a:lstStyle/>
        <a:p>
          <a:endParaRPr lang="fr-FR" sz="2000" b="1">
            <a:solidFill>
              <a:schemeClr val="tx1"/>
            </a:solidFill>
            <a:latin typeface="Arial Black"/>
            <a:cs typeface="Arial Black"/>
          </a:endParaRPr>
        </a:p>
      </dgm:t>
    </dgm:pt>
    <dgm:pt modelId="{65846ED0-CC95-3C47-8AD7-1B0684125085}" type="sibTrans" cxnId="{72A36264-6639-4146-9778-C8D674D80C6C}">
      <dgm:prSet/>
      <dgm:spPr/>
      <dgm:t>
        <a:bodyPr/>
        <a:lstStyle/>
        <a:p>
          <a:endParaRPr lang="fr-FR" sz="2000" b="1">
            <a:solidFill>
              <a:schemeClr val="tx1"/>
            </a:solidFill>
            <a:latin typeface="Arial Black"/>
            <a:cs typeface="Arial Black"/>
          </a:endParaRPr>
        </a:p>
      </dgm:t>
    </dgm:pt>
    <dgm:pt modelId="{47023CDA-ADBF-E54A-B29C-9C0104275EA7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C0504D"/>
        </a:solidFill>
        <a:ln w="38100" cmpd="sng"/>
      </dgm:spPr>
      <dgm:t>
        <a:bodyPr/>
        <a:lstStyle/>
        <a:p>
          <a:pPr algn="ctr"/>
          <a:r>
            <a:rPr lang="fr-FR" sz="1800" b="1" u="sng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LIEN ENTRE LES PROJETS</a:t>
          </a:r>
          <a:endParaRPr lang="fr-FR" sz="1800" b="1" u="sng" dirty="0">
            <a:solidFill>
              <a:schemeClr val="tx1"/>
            </a:solidFill>
            <a:latin typeface="Arial Black"/>
            <a:cs typeface="Arial Black"/>
          </a:endParaRPr>
        </a:p>
        <a:p>
          <a:pPr algn="ctr"/>
          <a:r>
            <a:rPr lang="fr-FR" sz="1400" b="1" dirty="0">
              <a:solidFill>
                <a:schemeClr val="tx1"/>
              </a:solidFill>
              <a:latin typeface="Arial Black"/>
              <a:cs typeface="Arial Black"/>
            </a:rPr>
            <a:t>(Académique, établissement, AS)</a:t>
          </a:r>
        </a:p>
      </dgm:t>
    </dgm:pt>
    <dgm:pt modelId="{7D9AC3DE-9A05-9D42-94C5-54124C5C79DC}" type="parTrans" cxnId="{4A394407-4FCC-4B4C-8E9B-02F8A5828CAF}">
      <dgm:prSet custT="1"/>
      <dgm:spPr/>
      <dgm:t>
        <a:bodyPr/>
        <a:lstStyle/>
        <a:p>
          <a:endParaRPr lang="fr-FR" sz="2000" b="1">
            <a:solidFill>
              <a:schemeClr val="tx1"/>
            </a:solidFill>
            <a:latin typeface="Arial Black"/>
            <a:cs typeface="Arial Black"/>
          </a:endParaRPr>
        </a:p>
      </dgm:t>
    </dgm:pt>
    <dgm:pt modelId="{8AD94680-7890-EB4C-988B-87AED451AD69}" type="sibTrans" cxnId="{4A394407-4FCC-4B4C-8E9B-02F8A5828CAF}">
      <dgm:prSet/>
      <dgm:spPr/>
      <dgm:t>
        <a:bodyPr/>
        <a:lstStyle/>
        <a:p>
          <a:endParaRPr lang="fr-FR" sz="2000" b="1">
            <a:solidFill>
              <a:schemeClr val="tx1"/>
            </a:solidFill>
            <a:latin typeface="Arial Black"/>
            <a:cs typeface="Arial Black"/>
          </a:endParaRPr>
        </a:p>
      </dgm:t>
    </dgm:pt>
    <dgm:pt modelId="{7EF5A651-1814-AE40-A167-6649799F13F8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C0504D"/>
        </a:solidFill>
        <a:ln w="38100" cmpd="sng"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u="none" dirty="0">
              <a:solidFill>
                <a:schemeClr val="tx1"/>
              </a:solidFill>
              <a:latin typeface="Arial Black"/>
              <a:cs typeface="Arial Black"/>
            </a:rPr>
            <a:t>Attentes institutionnelles</a:t>
          </a:r>
        </a:p>
        <a:p>
          <a:r>
            <a:rPr lang="fr-FR" sz="1800" b="1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- cycle 3</a:t>
          </a:r>
          <a:endParaRPr lang="fr-FR" sz="1800" b="1" dirty="0">
            <a:solidFill>
              <a:schemeClr val="tx1"/>
            </a:solidFill>
            <a:latin typeface="Arial Black"/>
            <a:cs typeface="Arial Black"/>
          </a:endParaRPr>
        </a:p>
        <a:p>
          <a:r>
            <a:rPr lang="fr-FR" sz="1800" b="1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4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- cycle 4</a:t>
          </a:r>
          <a:endParaRPr lang="fr-FR" sz="1800" b="1" dirty="0">
            <a:solidFill>
              <a:schemeClr val="tx1"/>
            </a:solidFill>
            <a:latin typeface="Arial Black"/>
            <a:cs typeface="Arial Black"/>
          </a:endParaRPr>
        </a:p>
      </dgm:t>
    </dgm:pt>
    <dgm:pt modelId="{56392B08-8A6C-BE49-A21C-1969A56B3A79}" type="parTrans" cxnId="{BBAFCFBA-B4DE-E44F-880C-434F9359EEF0}">
      <dgm:prSet custT="1"/>
      <dgm:spPr/>
      <dgm:t>
        <a:bodyPr/>
        <a:lstStyle/>
        <a:p>
          <a:endParaRPr lang="fr-FR" sz="2000" b="1">
            <a:solidFill>
              <a:schemeClr val="tx1"/>
            </a:solidFill>
            <a:latin typeface="Arial Black"/>
            <a:cs typeface="Arial Black"/>
          </a:endParaRPr>
        </a:p>
      </dgm:t>
    </dgm:pt>
    <dgm:pt modelId="{48E9D258-3646-2547-B66B-358978502CEE}" type="sibTrans" cxnId="{BBAFCFBA-B4DE-E44F-880C-434F9359EEF0}">
      <dgm:prSet/>
      <dgm:spPr/>
      <dgm:t>
        <a:bodyPr/>
        <a:lstStyle/>
        <a:p>
          <a:endParaRPr lang="fr-FR" sz="2000" b="1">
            <a:solidFill>
              <a:schemeClr val="tx1"/>
            </a:solidFill>
            <a:latin typeface="Arial Black"/>
            <a:cs typeface="Arial Black"/>
          </a:endParaRPr>
        </a:p>
      </dgm:t>
    </dgm:pt>
    <dgm:pt modelId="{13AFC141-A75C-AB41-BC8D-92224A7D1190}">
      <dgm:prSet phldrT="[Texte]" custT="1"/>
      <dgm:spPr>
        <a:solidFill>
          <a:srgbClr val="E6B9B8"/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fr-FR" sz="1800" b="1" dirty="0">
              <a:solidFill>
                <a:schemeClr val="tx1"/>
              </a:solidFill>
              <a:latin typeface="Arial Black"/>
              <a:cs typeface="Arial Black"/>
            </a:rPr>
            <a:t>Ressources</a:t>
          </a:r>
        </a:p>
        <a:p>
          <a:r>
            <a:rPr lang="fr-FR" sz="1800" b="1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5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- Matérielles</a:t>
          </a:r>
          <a:endParaRPr lang="fr-FR" sz="1800" b="1" dirty="0">
            <a:solidFill>
              <a:schemeClr val="tx1"/>
            </a:solidFill>
            <a:latin typeface="Arial Black"/>
            <a:cs typeface="Arial Black"/>
          </a:endParaRPr>
        </a:p>
        <a:p>
          <a:r>
            <a:rPr lang="fr-FR" sz="1800" b="1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6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- Humaines </a:t>
          </a:r>
          <a:endParaRPr lang="fr-FR" sz="1800" b="1" dirty="0">
            <a:solidFill>
              <a:schemeClr val="tx1"/>
            </a:solidFill>
            <a:latin typeface="Arial Black"/>
            <a:cs typeface="Arial Black"/>
          </a:endParaRPr>
        </a:p>
      </dgm:t>
    </dgm:pt>
    <dgm:pt modelId="{23FA1711-D38F-4D44-9F90-F8A33D2C3157}" type="parTrans" cxnId="{64E9093D-EFB7-B048-A576-7BD341703C36}">
      <dgm:prSet custT="1"/>
      <dgm:spPr/>
      <dgm:t>
        <a:bodyPr/>
        <a:lstStyle/>
        <a:p>
          <a:endParaRPr lang="fr-FR" sz="2000" b="1">
            <a:solidFill>
              <a:schemeClr val="tx1"/>
            </a:solidFill>
            <a:latin typeface="Arial Black"/>
            <a:cs typeface="Arial Black"/>
          </a:endParaRPr>
        </a:p>
      </dgm:t>
    </dgm:pt>
    <dgm:pt modelId="{37DCD352-1A8E-C841-8CF9-C7E838CBFBFC}" type="sibTrans" cxnId="{64E9093D-EFB7-B048-A576-7BD341703C36}">
      <dgm:prSet/>
      <dgm:spPr/>
      <dgm:t>
        <a:bodyPr/>
        <a:lstStyle/>
        <a:p>
          <a:endParaRPr lang="fr-FR" sz="2000" b="1">
            <a:solidFill>
              <a:schemeClr val="tx1"/>
            </a:solidFill>
            <a:latin typeface="Arial Black"/>
            <a:cs typeface="Arial Black"/>
          </a:endParaRPr>
        </a:p>
      </dgm:t>
    </dgm:pt>
    <dgm:pt modelId="{73B8BB29-D26C-3C4E-BF40-0F434B32E259}">
      <dgm:prSet custT="1"/>
      <dgm:spPr>
        <a:solidFill>
          <a:srgbClr val="9BBB59"/>
        </a:solidFill>
        <a:ln w="38100" cmpd="sng">
          <a:solidFill>
            <a:srgbClr val="000000"/>
          </a:solidFill>
        </a:ln>
      </dgm:spPr>
      <dgm:t>
        <a:bodyPr/>
        <a:lstStyle/>
        <a:p>
          <a:r>
            <a:rPr lang="fr-FR" sz="16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7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Choix didactiques, pédagogiques</a:t>
          </a:r>
          <a:r>
            <a:rPr lang="fr-FR" sz="1600" dirty="0">
              <a:solidFill>
                <a:schemeClr val="tx1"/>
              </a:solidFill>
              <a:latin typeface="Arial Black"/>
              <a:cs typeface="Arial Black"/>
            </a:rPr>
            <a:t> (</a:t>
          </a:r>
          <a:r>
            <a:rPr lang="fr-FR" sz="16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8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programmation</a:t>
          </a:r>
          <a:r>
            <a:rPr lang="fr-FR" sz="1600" dirty="0">
              <a:solidFill>
                <a:schemeClr val="tx1"/>
              </a:solidFill>
              <a:latin typeface="Arial Black"/>
              <a:cs typeface="Arial Black"/>
            </a:rPr>
            <a:t>, protocole)</a:t>
          </a:r>
        </a:p>
        <a:p>
          <a:r>
            <a:rPr lang="fr-FR" sz="16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9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et organisationnels</a:t>
          </a:r>
          <a:endParaRPr lang="fr-FR" sz="1600" dirty="0">
            <a:solidFill>
              <a:schemeClr val="tx1"/>
            </a:solidFill>
            <a:latin typeface="Arial Black"/>
            <a:cs typeface="Arial Black"/>
          </a:endParaRPr>
        </a:p>
      </dgm:t>
    </dgm:pt>
    <dgm:pt modelId="{C68E611D-FBE1-7848-8448-FE4764616E38}" type="parTrans" cxnId="{089697E5-FB3F-0C41-8ACD-116F7DBD2143}">
      <dgm:prSet/>
      <dgm:spPr/>
      <dgm:t>
        <a:bodyPr/>
        <a:lstStyle/>
        <a:p>
          <a:endParaRPr lang="fr-FR"/>
        </a:p>
      </dgm:t>
    </dgm:pt>
    <dgm:pt modelId="{BBA4B81A-1253-3141-A262-994E431324DE}" type="sibTrans" cxnId="{089697E5-FB3F-0C41-8ACD-116F7DBD2143}">
      <dgm:prSet/>
      <dgm:spPr/>
      <dgm:t>
        <a:bodyPr/>
        <a:lstStyle/>
        <a:p>
          <a:endParaRPr lang="fr-FR"/>
        </a:p>
      </dgm:t>
    </dgm:pt>
    <dgm:pt modelId="{8B8D8005-C74F-DA4D-8C3A-7A9E7BADE142}">
      <dgm:prSet custT="1"/>
      <dgm:spPr>
        <a:solidFill>
          <a:srgbClr val="9BBB59"/>
        </a:solidFill>
        <a:ln w="38100" cmpd="sng">
          <a:solidFill>
            <a:srgbClr val="000000"/>
          </a:solidFill>
        </a:ln>
      </dgm:spPr>
      <dgm:t>
        <a:bodyPr/>
        <a:lstStyle/>
        <a:p>
          <a:r>
            <a:rPr lang="fr-FR" sz="18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10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Outils de suivi et d’évaluation du projet</a:t>
          </a:r>
          <a:endParaRPr lang="fr-FR" sz="1800" dirty="0">
            <a:solidFill>
              <a:schemeClr val="tx1"/>
            </a:solidFill>
            <a:latin typeface="Arial Black"/>
            <a:cs typeface="Arial Black"/>
          </a:endParaRPr>
        </a:p>
      </dgm:t>
    </dgm:pt>
    <dgm:pt modelId="{49230195-849E-6142-91F1-86A00618C945}" type="parTrans" cxnId="{62A3FD1D-3CA1-0A4B-8CA6-147B079C84EB}">
      <dgm:prSet/>
      <dgm:spPr/>
      <dgm:t>
        <a:bodyPr/>
        <a:lstStyle/>
        <a:p>
          <a:endParaRPr lang="fr-FR"/>
        </a:p>
      </dgm:t>
    </dgm:pt>
    <dgm:pt modelId="{F19FB396-41BA-604A-A68C-D683A39328D7}" type="sibTrans" cxnId="{62A3FD1D-3CA1-0A4B-8CA6-147B079C84EB}">
      <dgm:prSet/>
      <dgm:spPr/>
      <dgm:t>
        <a:bodyPr/>
        <a:lstStyle/>
        <a:p>
          <a:endParaRPr lang="fr-FR"/>
        </a:p>
      </dgm:t>
    </dgm:pt>
    <dgm:pt modelId="{1CB1C289-7EE8-2142-A307-F724FF92212B}">
      <dgm:prSet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rgbClr val="000000"/>
          </a:solidFill>
        </a:ln>
      </dgm:spPr>
      <dgm:t>
        <a:bodyPr/>
        <a:lstStyle/>
        <a:p>
          <a:r>
            <a:rPr lang="fr-FR" sz="18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1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Caractéristiques des élèves en EPS</a:t>
          </a:r>
          <a:endParaRPr lang="fr-FR" sz="1800" dirty="0">
            <a:solidFill>
              <a:schemeClr val="tx1"/>
            </a:solidFill>
            <a:latin typeface="Arial Black"/>
            <a:cs typeface="Arial Black"/>
          </a:endParaRPr>
        </a:p>
      </dgm:t>
    </dgm:pt>
    <dgm:pt modelId="{7DC940E5-1D78-8A46-8034-3C1FBF71600A}" type="parTrans" cxnId="{DA9D6E74-0051-2F4D-901F-1CED346EE6F9}">
      <dgm:prSet/>
      <dgm:spPr/>
      <dgm:t>
        <a:bodyPr/>
        <a:lstStyle/>
        <a:p>
          <a:endParaRPr lang="fr-FR"/>
        </a:p>
      </dgm:t>
    </dgm:pt>
    <dgm:pt modelId="{91376A7D-382F-FA45-A408-54444CF3FF07}" type="sibTrans" cxnId="{DA9D6E74-0051-2F4D-901F-1CED346EE6F9}">
      <dgm:prSet/>
      <dgm:spPr/>
      <dgm:t>
        <a:bodyPr/>
        <a:lstStyle/>
        <a:p>
          <a:endParaRPr lang="fr-FR"/>
        </a:p>
      </dgm:t>
    </dgm:pt>
    <dgm:pt modelId="{D606BAA3-AA1E-984D-83EF-136D5494997B}" type="pres">
      <dgm:prSet presAssocID="{43D41E47-DA3D-D342-9B5C-61068D269C0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F9F649D-BA70-0241-B2E9-62AF1104CA2B}" type="pres">
      <dgm:prSet presAssocID="{C477EA73-AEB5-6C4F-9BCE-91F69A5B0E20}" presName="centerShape" presStyleLbl="node0" presStyleIdx="0" presStyleCnt="1" custScaleX="177214" custScaleY="133293" custLinFactNeighborX="1404" custLinFactNeighborY="10186"/>
      <dgm:spPr/>
      <dgm:t>
        <a:bodyPr/>
        <a:lstStyle/>
        <a:p>
          <a:endParaRPr lang="fr-FR"/>
        </a:p>
      </dgm:t>
    </dgm:pt>
    <dgm:pt modelId="{B7299C50-C20B-E545-AE68-A5E422EB1D0E}" type="pres">
      <dgm:prSet presAssocID="{7D9AC3DE-9A05-9D42-94C5-54124C5C79DC}" presName="Name9" presStyleLbl="parChTrans1D2" presStyleIdx="0" presStyleCnt="6"/>
      <dgm:spPr/>
      <dgm:t>
        <a:bodyPr/>
        <a:lstStyle/>
        <a:p>
          <a:endParaRPr lang="fr-FR"/>
        </a:p>
      </dgm:t>
    </dgm:pt>
    <dgm:pt modelId="{A0F59804-93B5-9044-A790-8C72609753DB}" type="pres">
      <dgm:prSet presAssocID="{7D9AC3DE-9A05-9D42-94C5-54124C5C79DC}" presName="connTx" presStyleLbl="parChTrans1D2" presStyleIdx="0" presStyleCnt="6"/>
      <dgm:spPr/>
      <dgm:t>
        <a:bodyPr/>
        <a:lstStyle/>
        <a:p>
          <a:endParaRPr lang="fr-FR"/>
        </a:p>
      </dgm:t>
    </dgm:pt>
    <dgm:pt modelId="{563C0E15-EC47-A34C-B801-CFA72837A653}" type="pres">
      <dgm:prSet presAssocID="{47023CDA-ADBF-E54A-B29C-9C0104275EA7}" presName="node" presStyleLbl="node1" presStyleIdx="0" presStyleCnt="6" custScaleX="200396" custRadScaleRad="154567" custRadScaleInc="1637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1A18C6-893F-9042-8EC4-4D27A209B0EC}" type="pres">
      <dgm:prSet presAssocID="{56392B08-8A6C-BE49-A21C-1969A56B3A79}" presName="Name9" presStyleLbl="parChTrans1D2" presStyleIdx="1" presStyleCnt="6"/>
      <dgm:spPr/>
      <dgm:t>
        <a:bodyPr/>
        <a:lstStyle/>
        <a:p>
          <a:endParaRPr lang="fr-FR"/>
        </a:p>
      </dgm:t>
    </dgm:pt>
    <dgm:pt modelId="{C7142870-881B-494E-8E66-7D75B2D3A600}" type="pres">
      <dgm:prSet presAssocID="{56392B08-8A6C-BE49-A21C-1969A56B3A79}" presName="connTx" presStyleLbl="parChTrans1D2" presStyleIdx="1" presStyleCnt="6"/>
      <dgm:spPr/>
      <dgm:t>
        <a:bodyPr/>
        <a:lstStyle/>
        <a:p>
          <a:endParaRPr lang="fr-FR"/>
        </a:p>
      </dgm:t>
    </dgm:pt>
    <dgm:pt modelId="{3E7EC792-C056-D047-9153-607537657DE5}" type="pres">
      <dgm:prSet presAssocID="{7EF5A651-1814-AE40-A167-6649799F13F8}" presName="node" presStyleLbl="node1" presStyleIdx="1" presStyleCnt="6" custScaleX="207187" custScaleY="109731" custRadScaleRad="138884" custRadScaleInc="-3514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619B4-3F2F-464B-B2E7-74FF3125EAF8}" type="pres">
      <dgm:prSet presAssocID="{7DC940E5-1D78-8A46-8034-3C1FBF71600A}" presName="Name9" presStyleLbl="parChTrans1D2" presStyleIdx="2" presStyleCnt="6"/>
      <dgm:spPr/>
      <dgm:t>
        <a:bodyPr/>
        <a:lstStyle/>
        <a:p>
          <a:endParaRPr lang="fr-FR"/>
        </a:p>
      </dgm:t>
    </dgm:pt>
    <dgm:pt modelId="{0C3A3FD1-3684-6E4D-B4A8-BE01562505AD}" type="pres">
      <dgm:prSet presAssocID="{7DC940E5-1D78-8A46-8034-3C1FBF71600A}" presName="connTx" presStyleLbl="parChTrans1D2" presStyleIdx="2" presStyleCnt="6"/>
      <dgm:spPr/>
      <dgm:t>
        <a:bodyPr/>
        <a:lstStyle/>
        <a:p>
          <a:endParaRPr lang="fr-FR"/>
        </a:p>
      </dgm:t>
    </dgm:pt>
    <dgm:pt modelId="{BD74882D-1CED-C34A-A514-04EC5779D90A}" type="pres">
      <dgm:prSet presAssocID="{1CB1C289-7EE8-2142-A307-F724FF92212B}" presName="node" presStyleLbl="node1" presStyleIdx="2" presStyleCnt="6" custScaleX="161643" custScaleY="100945" custRadScaleRad="134293" custRadScaleInc="-1199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9CF705-59E3-4743-8C2D-0DADE2980C04}" type="pres">
      <dgm:prSet presAssocID="{49230195-849E-6142-91F1-86A00618C945}" presName="Name9" presStyleLbl="parChTrans1D2" presStyleIdx="3" presStyleCnt="6"/>
      <dgm:spPr/>
      <dgm:t>
        <a:bodyPr/>
        <a:lstStyle/>
        <a:p>
          <a:endParaRPr lang="fr-FR"/>
        </a:p>
      </dgm:t>
    </dgm:pt>
    <dgm:pt modelId="{A59A55B0-0F0F-8043-956D-C444DADE19B9}" type="pres">
      <dgm:prSet presAssocID="{49230195-849E-6142-91F1-86A00618C945}" presName="connTx" presStyleLbl="parChTrans1D2" presStyleIdx="3" presStyleCnt="6"/>
      <dgm:spPr/>
      <dgm:t>
        <a:bodyPr/>
        <a:lstStyle/>
        <a:p>
          <a:endParaRPr lang="fr-FR"/>
        </a:p>
      </dgm:t>
    </dgm:pt>
    <dgm:pt modelId="{DF7F2D0A-B132-8741-97A1-AC63F7CE8F58}" type="pres">
      <dgm:prSet presAssocID="{8B8D8005-C74F-DA4D-8C3A-7A9E7BADE142}" presName="node" presStyleLbl="node1" presStyleIdx="3" presStyleCnt="6" custScaleX="160545" custRadScaleRad="163182" custRadScaleInc="-1789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B04E01-7B44-4146-AA27-7F28F9676030}" type="pres">
      <dgm:prSet presAssocID="{23FA1711-D38F-4D44-9F90-F8A33D2C3157}" presName="Name9" presStyleLbl="parChTrans1D2" presStyleIdx="4" presStyleCnt="6"/>
      <dgm:spPr/>
      <dgm:t>
        <a:bodyPr/>
        <a:lstStyle/>
        <a:p>
          <a:endParaRPr lang="fr-FR"/>
        </a:p>
      </dgm:t>
    </dgm:pt>
    <dgm:pt modelId="{AD0931B6-7AEE-C54D-B848-33ADDC9EC0DF}" type="pres">
      <dgm:prSet presAssocID="{23FA1711-D38F-4D44-9F90-F8A33D2C3157}" presName="connTx" presStyleLbl="parChTrans1D2" presStyleIdx="4" presStyleCnt="6"/>
      <dgm:spPr/>
      <dgm:t>
        <a:bodyPr/>
        <a:lstStyle/>
        <a:p>
          <a:endParaRPr lang="fr-FR"/>
        </a:p>
      </dgm:t>
    </dgm:pt>
    <dgm:pt modelId="{300729A2-606C-C04E-AFF6-6C7860050C44}" type="pres">
      <dgm:prSet presAssocID="{13AFC141-A75C-AB41-BC8D-92224A7D1190}" presName="node" presStyleLbl="node1" presStyleIdx="4" presStyleCnt="6" custScaleX="127951" custScaleY="77504" custRadScaleRad="118860" custRadScaleInc="1210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A2DF2D-20FF-7A4C-806A-EDAA38C665A4}" type="pres">
      <dgm:prSet presAssocID="{C68E611D-FBE1-7848-8448-FE4764616E38}" presName="Name9" presStyleLbl="parChTrans1D2" presStyleIdx="5" presStyleCnt="6"/>
      <dgm:spPr/>
      <dgm:t>
        <a:bodyPr/>
        <a:lstStyle/>
        <a:p>
          <a:endParaRPr lang="fr-FR"/>
        </a:p>
      </dgm:t>
    </dgm:pt>
    <dgm:pt modelId="{8C76B006-B9FF-2B4F-B04F-BAC72398C21C}" type="pres">
      <dgm:prSet presAssocID="{C68E611D-FBE1-7848-8448-FE4764616E38}" presName="connTx" presStyleLbl="parChTrans1D2" presStyleIdx="5" presStyleCnt="6"/>
      <dgm:spPr/>
      <dgm:t>
        <a:bodyPr/>
        <a:lstStyle/>
        <a:p>
          <a:endParaRPr lang="fr-FR"/>
        </a:p>
      </dgm:t>
    </dgm:pt>
    <dgm:pt modelId="{5FD48BDC-E0E3-6C4D-A733-66A30F4BE51B}" type="pres">
      <dgm:prSet presAssocID="{73B8BB29-D26C-3C4E-BF40-0F434B32E259}" presName="node" presStyleLbl="node1" presStyleIdx="5" presStyleCnt="6" custScaleX="168084" custScaleY="118369" custRadScaleRad="141514" custRadScaleInc="-2285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461F6B3-C485-3E40-9341-C1B4B8AA8472}" type="presOf" srcId="{C68E611D-FBE1-7848-8448-FE4764616E38}" destId="{8C76B006-B9FF-2B4F-B04F-BAC72398C21C}" srcOrd="1" destOrd="0" presId="urn:microsoft.com/office/officeart/2005/8/layout/radial1"/>
    <dgm:cxn modelId="{12C6E74F-8F8B-C548-8AF0-11B85D3B6C62}" type="presOf" srcId="{23FA1711-D38F-4D44-9F90-F8A33D2C3157}" destId="{5BB04E01-7B44-4146-AA27-7F28F9676030}" srcOrd="0" destOrd="0" presId="urn:microsoft.com/office/officeart/2005/8/layout/radial1"/>
    <dgm:cxn modelId="{101FC757-666D-A244-B560-EACD7A20BB1F}" type="presOf" srcId="{7D9AC3DE-9A05-9D42-94C5-54124C5C79DC}" destId="{B7299C50-C20B-E545-AE68-A5E422EB1D0E}" srcOrd="0" destOrd="0" presId="urn:microsoft.com/office/officeart/2005/8/layout/radial1"/>
    <dgm:cxn modelId="{BBAFCFBA-B4DE-E44F-880C-434F9359EEF0}" srcId="{C477EA73-AEB5-6C4F-9BCE-91F69A5B0E20}" destId="{7EF5A651-1814-AE40-A167-6649799F13F8}" srcOrd="1" destOrd="0" parTransId="{56392B08-8A6C-BE49-A21C-1969A56B3A79}" sibTransId="{48E9D258-3646-2547-B66B-358978502CEE}"/>
    <dgm:cxn modelId="{0B7BF5FE-CCC9-6A40-982C-5DF210DD9A86}" type="presOf" srcId="{7D9AC3DE-9A05-9D42-94C5-54124C5C79DC}" destId="{A0F59804-93B5-9044-A790-8C72609753DB}" srcOrd="1" destOrd="0" presId="urn:microsoft.com/office/officeart/2005/8/layout/radial1"/>
    <dgm:cxn modelId="{4A394407-4FCC-4B4C-8E9B-02F8A5828CAF}" srcId="{C477EA73-AEB5-6C4F-9BCE-91F69A5B0E20}" destId="{47023CDA-ADBF-E54A-B29C-9C0104275EA7}" srcOrd="0" destOrd="0" parTransId="{7D9AC3DE-9A05-9D42-94C5-54124C5C79DC}" sibTransId="{8AD94680-7890-EB4C-988B-87AED451AD69}"/>
    <dgm:cxn modelId="{162BFFD1-1234-8B4E-B8D9-55291C073366}" type="presOf" srcId="{C477EA73-AEB5-6C4F-9BCE-91F69A5B0E20}" destId="{0F9F649D-BA70-0241-B2E9-62AF1104CA2B}" srcOrd="0" destOrd="0" presId="urn:microsoft.com/office/officeart/2005/8/layout/radial1"/>
    <dgm:cxn modelId="{883BCCDA-370B-3B46-9B8C-0137E5DD03CF}" type="presOf" srcId="{8B8D8005-C74F-DA4D-8C3A-7A9E7BADE142}" destId="{DF7F2D0A-B132-8741-97A1-AC63F7CE8F58}" srcOrd="0" destOrd="0" presId="urn:microsoft.com/office/officeart/2005/8/layout/radial1"/>
    <dgm:cxn modelId="{32EC61C3-BC9B-6C45-894D-AA5A5B1C796E}" type="presOf" srcId="{1CB1C289-7EE8-2142-A307-F724FF92212B}" destId="{BD74882D-1CED-C34A-A514-04EC5779D90A}" srcOrd="0" destOrd="0" presId="urn:microsoft.com/office/officeart/2005/8/layout/radial1"/>
    <dgm:cxn modelId="{19D4B94B-3183-574D-8414-8B05447C70E1}" type="presOf" srcId="{7DC940E5-1D78-8A46-8034-3C1FBF71600A}" destId="{101619B4-3F2F-464B-B2E7-74FF3125EAF8}" srcOrd="0" destOrd="0" presId="urn:microsoft.com/office/officeart/2005/8/layout/radial1"/>
    <dgm:cxn modelId="{0F5C9977-247C-A745-A709-EE83354C63B0}" type="presOf" srcId="{73B8BB29-D26C-3C4E-BF40-0F434B32E259}" destId="{5FD48BDC-E0E3-6C4D-A733-66A30F4BE51B}" srcOrd="0" destOrd="0" presId="urn:microsoft.com/office/officeart/2005/8/layout/radial1"/>
    <dgm:cxn modelId="{34E60FE5-9513-F147-BD1D-20B9D53FB1F6}" type="presOf" srcId="{49230195-849E-6142-91F1-86A00618C945}" destId="{8A9CF705-59E3-4743-8C2D-0DADE2980C04}" srcOrd="0" destOrd="0" presId="urn:microsoft.com/office/officeart/2005/8/layout/radial1"/>
    <dgm:cxn modelId="{11D47B9C-3C31-2C4D-B5EB-BD24190FEB34}" type="presOf" srcId="{7EF5A651-1814-AE40-A167-6649799F13F8}" destId="{3E7EC792-C056-D047-9153-607537657DE5}" srcOrd="0" destOrd="0" presId="urn:microsoft.com/office/officeart/2005/8/layout/radial1"/>
    <dgm:cxn modelId="{089697E5-FB3F-0C41-8ACD-116F7DBD2143}" srcId="{C477EA73-AEB5-6C4F-9BCE-91F69A5B0E20}" destId="{73B8BB29-D26C-3C4E-BF40-0F434B32E259}" srcOrd="5" destOrd="0" parTransId="{C68E611D-FBE1-7848-8448-FE4764616E38}" sibTransId="{BBA4B81A-1253-3141-A262-994E431324DE}"/>
    <dgm:cxn modelId="{157733B1-0BF6-B94F-9E73-93360ABE1D0A}" type="presOf" srcId="{56392B08-8A6C-BE49-A21C-1969A56B3A79}" destId="{C7142870-881B-494E-8E66-7D75B2D3A600}" srcOrd="1" destOrd="0" presId="urn:microsoft.com/office/officeart/2005/8/layout/radial1"/>
    <dgm:cxn modelId="{62A3FD1D-3CA1-0A4B-8CA6-147B079C84EB}" srcId="{C477EA73-AEB5-6C4F-9BCE-91F69A5B0E20}" destId="{8B8D8005-C74F-DA4D-8C3A-7A9E7BADE142}" srcOrd="3" destOrd="0" parTransId="{49230195-849E-6142-91F1-86A00618C945}" sibTransId="{F19FB396-41BA-604A-A68C-D683A39328D7}"/>
    <dgm:cxn modelId="{C7E95110-125C-6140-9D4D-33ADF4E351EE}" type="presOf" srcId="{47023CDA-ADBF-E54A-B29C-9C0104275EA7}" destId="{563C0E15-EC47-A34C-B801-CFA72837A653}" srcOrd="0" destOrd="0" presId="urn:microsoft.com/office/officeart/2005/8/layout/radial1"/>
    <dgm:cxn modelId="{21246505-D764-FE49-9972-154A97A40EAC}" type="presOf" srcId="{C68E611D-FBE1-7848-8448-FE4764616E38}" destId="{AEA2DF2D-20FF-7A4C-806A-EDAA38C665A4}" srcOrd="0" destOrd="0" presId="urn:microsoft.com/office/officeart/2005/8/layout/radial1"/>
    <dgm:cxn modelId="{CED04B13-A730-6C47-8B72-39651F6238AB}" type="presOf" srcId="{56392B08-8A6C-BE49-A21C-1969A56B3A79}" destId="{5D1A18C6-893F-9042-8EC4-4D27A209B0EC}" srcOrd="0" destOrd="0" presId="urn:microsoft.com/office/officeart/2005/8/layout/radial1"/>
    <dgm:cxn modelId="{72A36264-6639-4146-9778-C8D674D80C6C}" srcId="{43D41E47-DA3D-D342-9B5C-61068D269C0A}" destId="{C477EA73-AEB5-6C4F-9BCE-91F69A5B0E20}" srcOrd="0" destOrd="0" parTransId="{5A160231-1AEE-0E45-8759-64EC3A7494DE}" sibTransId="{65846ED0-CC95-3C47-8AD7-1B0684125085}"/>
    <dgm:cxn modelId="{88FC6393-D411-6B43-A516-89C8E90433F1}" type="presOf" srcId="{13AFC141-A75C-AB41-BC8D-92224A7D1190}" destId="{300729A2-606C-C04E-AFF6-6C7860050C44}" srcOrd="0" destOrd="0" presId="urn:microsoft.com/office/officeart/2005/8/layout/radial1"/>
    <dgm:cxn modelId="{64E9093D-EFB7-B048-A576-7BD341703C36}" srcId="{C477EA73-AEB5-6C4F-9BCE-91F69A5B0E20}" destId="{13AFC141-A75C-AB41-BC8D-92224A7D1190}" srcOrd="4" destOrd="0" parTransId="{23FA1711-D38F-4D44-9F90-F8A33D2C3157}" sibTransId="{37DCD352-1A8E-C841-8CF9-C7E838CBFBFC}"/>
    <dgm:cxn modelId="{DE190873-0D6C-3A42-98CA-2D86857B466F}" type="presOf" srcId="{7DC940E5-1D78-8A46-8034-3C1FBF71600A}" destId="{0C3A3FD1-3684-6E4D-B4A8-BE01562505AD}" srcOrd="1" destOrd="0" presId="urn:microsoft.com/office/officeart/2005/8/layout/radial1"/>
    <dgm:cxn modelId="{87603714-A8AE-D040-89AA-32222C0F6EFE}" type="presOf" srcId="{43D41E47-DA3D-D342-9B5C-61068D269C0A}" destId="{D606BAA3-AA1E-984D-83EF-136D5494997B}" srcOrd="0" destOrd="0" presId="urn:microsoft.com/office/officeart/2005/8/layout/radial1"/>
    <dgm:cxn modelId="{48F77349-C0AB-F643-979E-4F7B426C5714}" type="presOf" srcId="{23FA1711-D38F-4D44-9F90-F8A33D2C3157}" destId="{AD0931B6-7AEE-C54D-B848-33ADDC9EC0DF}" srcOrd="1" destOrd="0" presId="urn:microsoft.com/office/officeart/2005/8/layout/radial1"/>
    <dgm:cxn modelId="{CBF5A802-070C-0A46-B66F-916E6E4FE47F}" type="presOf" srcId="{49230195-849E-6142-91F1-86A00618C945}" destId="{A59A55B0-0F0F-8043-956D-C444DADE19B9}" srcOrd="1" destOrd="0" presId="urn:microsoft.com/office/officeart/2005/8/layout/radial1"/>
    <dgm:cxn modelId="{DA9D6E74-0051-2F4D-901F-1CED346EE6F9}" srcId="{C477EA73-AEB5-6C4F-9BCE-91F69A5B0E20}" destId="{1CB1C289-7EE8-2142-A307-F724FF92212B}" srcOrd="2" destOrd="0" parTransId="{7DC940E5-1D78-8A46-8034-3C1FBF71600A}" sibTransId="{91376A7D-382F-FA45-A408-54444CF3FF07}"/>
    <dgm:cxn modelId="{F54DDCE0-953E-254F-837A-F25E04CE8CD2}" type="presParOf" srcId="{D606BAA3-AA1E-984D-83EF-136D5494997B}" destId="{0F9F649D-BA70-0241-B2E9-62AF1104CA2B}" srcOrd="0" destOrd="0" presId="urn:microsoft.com/office/officeart/2005/8/layout/radial1"/>
    <dgm:cxn modelId="{C06ABEC8-2D43-8F4B-9396-A4F4B79E71DB}" type="presParOf" srcId="{D606BAA3-AA1E-984D-83EF-136D5494997B}" destId="{B7299C50-C20B-E545-AE68-A5E422EB1D0E}" srcOrd="1" destOrd="0" presId="urn:microsoft.com/office/officeart/2005/8/layout/radial1"/>
    <dgm:cxn modelId="{A4FD316B-4339-0147-867F-7788D741322B}" type="presParOf" srcId="{B7299C50-C20B-E545-AE68-A5E422EB1D0E}" destId="{A0F59804-93B5-9044-A790-8C72609753DB}" srcOrd="0" destOrd="0" presId="urn:microsoft.com/office/officeart/2005/8/layout/radial1"/>
    <dgm:cxn modelId="{93A48066-2F2F-4F40-9FE3-A280633300CC}" type="presParOf" srcId="{D606BAA3-AA1E-984D-83EF-136D5494997B}" destId="{563C0E15-EC47-A34C-B801-CFA72837A653}" srcOrd="2" destOrd="0" presId="urn:microsoft.com/office/officeart/2005/8/layout/radial1"/>
    <dgm:cxn modelId="{8E4CDE15-419A-0642-9CD6-4BFE432F7D64}" type="presParOf" srcId="{D606BAA3-AA1E-984D-83EF-136D5494997B}" destId="{5D1A18C6-893F-9042-8EC4-4D27A209B0EC}" srcOrd="3" destOrd="0" presId="urn:microsoft.com/office/officeart/2005/8/layout/radial1"/>
    <dgm:cxn modelId="{20098937-0271-B64B-B100-0BB60AB6AC16}" type="presParOf" srcId="{5D1A18C6-893F-9042-8EC4-4D27A209B0EC}" destId="{C7142870-881B-494E-8E66-7D75B2D3A600}" srcOrd="0" destOrd="0" presId="urn:microsoft.com/office/officeart/2005/8/layout/radial1"/>
    <dgm:cxn modelId="{E4DD8E36-168B-354E-8D30-735F02824175}" type="presParOf" srcId="{D606BAA3-AA1E-984D-83EF-136D5494997B}" destId="{3E7EC792-C056-D047-9153-607537657DE5}" srcOrd="4" destOrd="0" presId="urn:microsoft.com/office/officeart/2005/8/layout/radial1"/>
    <dgm:cxn modelId="{8EA3D338-42B6-A549-B770-3E32B5B92A7E}" type="presParOf" srcId="{D606BAA3-AA1E-984D-83EF-136D5494997B}" destId="{101619B4-3F2F-464B-B2E7-74FF3125EAF8}" srcOrd="5" destOrd="0" presId="urn:microsoft.com/office/officeart/2005/8/layout/radial1"/>
    <dgm:cxn modelId="{1E5C129E-92C8-3641-A310-15D2B75E5AED}" type="presParOf" srcId="{101619B4-3F2F-464B-B2E7-74FF3125EAF8}" destId="{0C3A3FD1-3684-6E4D-B4A8-BE01562505AD}" srcOrd="0" destOrd="0" presId="urn:microsoft.com/office/officeart/2005/8/layout/radial1"/>
    <dgm:cxn modelId="{59B74801-4929-3447-89DB-DAA798584E3B}" type="presParOf" srcId="{D606BAA3-AA1E-984D-83EF-136D5494997B}" destId="{BD74882D-1CED-C34A-A514-04EC5779D90A}" srcOrd="6" destOrd="0" presId="urn:microsoft.com/office/officeart/2005/8/layout/radial1"/>
    <dgm:cxn modelId="{4800CFC5-7350-494E-BF27-91630101BBDE}" type="presParOf" srcId="{D606BAA3-AA1E-984D-83EF-136D5494997B}" destId="{8A9CF705-59E3-4743-8C2D-0DADE2980C04}" srcOrd="7" destOrd="0" presId="urn:microsoft.com/office/officeart/2005/8/layout/radial1"/>
    <dgm:cxn modelId="{0D781559-5187-2549-AD10-699BC92E2625}" type="presParOf" srcId="{8A9CF705-59E3-4743-8C2D-0DADE2980C04}" destId="{A59A55B0-0F0F-8043-956D-C444DADE19B9}" srcOrd="0" destOrd="0" presId="urn:microsoft.com/office/officeart/2005/8/layout/radial1"/>
    <dgm:cxn modelId="{8EC872E5-B49A-8343-90F3-0F33CC9C61DD}" type="presParOf" srcId="{D606BAA3-AA1E-984D-83EF-136D5494997B}" destId="{DF7F2D0A-B132-8741-97A1-AC63F7CE8F58}" srcOrd="8" destOrd="0" presId="urn:microsoft.com/office/officeart/2005/8/layout/radial1"/>
    <dgm:cxn modelId="{73A8CAA5-DBD1-534C-A340-718D7525B8BD}" type="presParOf" srcId="{D606BAA3-AA1E-984D-83EF-136D5494997B}" destId="{5BB04E01-7B44-4146-AA27-7F28F9676030}" srcOrd="9" destOrd="0" presId="urn:microsoft.com/office/officeart/2005/8/layout/radial1"/>
    <dgm:cxn modelId="{924CCF28-859D-6B4C-9E65-0D4E7A8E22E1}" type="presParOf" srcId="{5BB04E01-7B44-4146-AA27-7F28F9676030}" destId="{AD0931B6-7AEE-C54D-B848-33ADDC9EC0DF}" srcOrd="0" destOrd="0" presId="urn:microsoft.com/office/officeart/2005/8/layout/radial1"/>
    <dgm:cxn modelId="{BE4366EE-5F97-1F4E-A468-9993DF32C17F}" type="presParOf" srcId="{D606BAA3-AA1E-984D-83EF-136D5494997B}" destId="{300729A2-606C-C04E-AFF6-6C7860050C44}" srcOrd="10" destOrd="0" presId="urn:microsoft.com/office/officeart/2005/8/layout/radial1"/>
    <dgm:cxn modelId="{57ED05D4-0DB5-5A45-8832-18E2C2CB17DE}" type="presParOf" srcId="{D606BAA3-AA1E-984D-83EF-136D5494997B}" destId="{AEA2DF2D-20FF-7A4C-806A-EDAA38C665A4}" srcOrd="11" destOrd="0" presId="urn:microsoft.com/office/officeart/2005/8/layout/radial1"/>
    <dgm:cxn modelId="{A878A6A3-E3C8-7F48-9FB5-AF484EAAC13D}" type="presParOf" srcId="{AEA2DF2D-20FF-7A4C-806A-EDAA38C665A4}" destId="{8C76B006-B9FF-2B4F-B04F-BAC72398C21C}" srcOrd="0" destOrd="0" presId="urn:microsoft.com/office/officeart/2005/8/layout/radial1"/>
    <dgm:cxn modelId="{A39DA1E1-F6E3-8345-8182-B7D25315F372}" type="presParOf" srcId="{D606BAA3-AA1E-984D-83EF-136D5494997B}" destId="{5FD48BDC-E0E3-6C4D-A733-66A30F4BE51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D1E6E5-A30C-B64C-BA34-CA3F8BC64EC6}" type="doc">
      <dgm:prSet loTypeId="urn:microsoft.com/office/officeart/2005/8/layout/radial6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FC7938C5-1A5A-C84B-BADB-E17438AEFCF4}">
      <dgm:prSet phldrT="[Texte]" custT="1"/>
      <dgm:spPr/>
      <dgm:t>
        <a:bodyPr/>
        <a:lstStyle/>
        <a:p>
          <a:r>
            <a:rPr lang="fr-FR" sz="2000">
              <a:solidFill>
                <a:srgbClr val="000000"/>
              </a:solidFill>
              <a:latin typeface="Arial Black"/>
              <a:cs typeface="Arial Black"/>
            </a:rPr>
            <a:t>Équipe EPS</a:t>
          </a:r>
          <a:endParaRPr lang="fr-FR" sz="2000" dirty="0">
            <a:solidFill>
              <a:srgbClr val="000000"/>
            </a:solidFill>
            <a:latin typeface="Arial Black"/>
            <a:cs typeface="Arial Black"/>
          </a:endParaRPr>
        </a:p>
      </dgm:t>
    </dgm:pt>
    <dgm:pt modelId="{9EB23082-499E-924E-8323-995AB0066B41}" type="parTrans" cxnId="{B5215537-E3A6-204B-9B11-F5FE09B4E034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BF9CADF7-F485-4640-A420-1832BB4A0C54}" type="sibTrans" cxnId="{B5215537-E3A6-204B-9B11-F5FE09B4E034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841DF362-629E-A747-B47D-689F8C41467D}">
      <dgm:prSet phldrT="[Texte]" custT="1"/>
      <dgm:spPr/>
      <dgm:t>
        <a:bodyPr/>
        <a:lstStyle/>
        <a:p>
          <a:pPr algn="l"/>
          <a:r>
            <a:rPr lang="fr-FR" sz="1200" dirty="0">
              <a:solidFill>
                <a:srgbClr val="000000"/>
              </a:solidFill>
              <a:latin typeface="Arial Black"/>
              <a:cs typeface="Arial Black"/>
            </a:rPr>
            <a:t>Mme/Mr</a:t>
          </a:r>
        </a:p>
        <a:p>
          <a:pPr algn="l"/>
          <a:r>
            <a:rPr lang="fr-FR" sz="1200" dirty="0">
              <a:solidFill>
                <a:srgbClr val="000000"/>
              </a:solidFill>
              <a:latin typeface="Arial Black"/>
              <a:cs typeface="Arial Black"/>
            </a:rPr>
            <a:t>Tél :</a:t>
          </a:r>
        </a:p>
        <a:p>
          <a:pPr algn="l"/>
          <a:r>
            <a:rPr lang="fr-FR" sz="1200" dirty="0">
              <a:solidFill>
                <a:srgbClr val="000000"/>
              </a:solidFill>
              <a:latin typeface="Arial Black"/>
              <a:cs typeface="Arial Black"/>
            </a:rPr>
            <a:t>Mail :</a:t>
          </a:r>
        </a:p>
      </dgm:t>
    </dgm:pt>
    <dgm:pt modelId="{5A4D673E-CF6A-364F-8CAE-5209F75E7B00}" type="parTrans" cxnId="{151F702A-FEA8-6F48-B6A3-6519F56A6DA8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64D3DBF8-ECC4-2140-9A91-2B3FCCF0060F}" type="sibTrans" cxnId="{151F702A-FEA8-6F48-B6A3-6519F56A6DA8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53BAB963-8AA0-684D-A4B1-1C4F48430CBC}">
      <dgm:prSet phldrT="[Texte]" custT="1"/>
      <dgm:spPr/>
      <dgm:t>
        <a:bodyPr/>
        <a:lstStyle/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Mme/Mr</a:t>
          </a:r>
        </a:p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Tél :</a:t>
          </a:r>
        </a:p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Mail :</a:t>
          </a:r>
          <a:endParaRPr lang="fr-FR" sz="1200" dirty="0">
            <a:solidFill>
              <a:srgbClr val="000000"/>
            </a:solidFill>
            <a:latin typeface="Arial Black"/>
            <a:cs typeface="Arial Black"/>
          </a:endParaRPr>
        </a:p>
      </dgm:t>
    </dgm:pt>
    <dgm:pt modelId="{2DBF78AA-6AD9-B54E-83B6-E909C5C668E1}" type="parTrans" cxnId="{932B8992-743C-9142-89B9-947129A13E08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551A877C-8E1D-964D-8766-B7C05FC4966F}" type="sibTrans" cxnId="{932B8992-743C-9142-89B9-947129A13E08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F22095B9-8041-4942-9DC1-3F3D56886F35}">
      <dgm:prSet phldrT="[Texte]" custT="1"/>
      <dgm:spPr/>
      <dgm:t>
        <a:bodyPr/>
        <a:lstStyle/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Mme/Mr</a:t>
          </a:r>
        </a:p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Tél :</a:t>
          </a:r>
        </a:p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Mail :</a:t>
          </a:r>
          <a:endParaRPr lang="fr-FR" sz="1200" dirty="0">
            <a:solidFill>
              <a:srgbClr val="000000"/>
            </a:solidFill>
            <a:latin typeface="Arial Black"/>
            <a:cs typeface="Arial Black"/>
          </a:endParaRPr>
        </a:p>
      </dgm:t>
    </dgm:pt>
    <dgm:pt modelId="{17F4A8FA-D482-BA45-AF8F-50F368A5D74C}" type="parTrans" cxnId="{5C35DE19-7709-5845-8F13-5E9344B9CA4B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71EAF6A5-B182-D843-8099-16F8DD4C65DE}" type="sibTrans" cxnId="{5C35DE19-7709-5845-8F13-5E9344B9CA4B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911B7AE3-A2D0-8E43-A3AA-26051A68BA19}">
      <dgm:prSet phldrT="[Texte]" custT="1"/>
      <dgm:spPr/>
      <dgm:t>
        <a:bodyPr/>
        <a:lstStyle/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Mme/Mr</a:t>
          </a:r>
        </a:p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Tél :</a:t>
          </a:r>
        </a:p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Mail :</a:t>
          </a:r>
          <a:endParaRPr lang="fr-FR" sz="1200" dirty="0">
            <a:solidFill>
              <a:srgbClr val="000000"/>
            </a:solidFill>
            <a:latin typeface="Arial Black"/>
            <a:cs typeface="Arial Black"/>
          </a:endParaRPr>
        </a:p>
      </dgm:t>
    </dgm:pt>
    <dgm:pt modelId="{7FF21052-55C9-E34B-BD50-6E582AA5EF33}" type="sibTrans" cxnId="{C5458A89-825E-B04E-AD61-8AE78A048D2C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6EDF6DFF-88F6-A34D-9A25-BE421D195FEE}" type="parTrans" cxnId="{C5458A89-825E-B04E-AD61-8AE78A048D2C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5E3F7D0E-085C-F24D-A061-495042719805}" type="pres">
      <dgm:prSet presAssocID="{9BD1E6E5-A30C-B64C-BA34-CA3F8BC64EC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FB33BF5-4437-3349-80C1-E17CAD4A9432}" type="pres">
      <dgm:prSet presAssocID="{FC7938C5-1A5A-C84B-BADB-E17438AEFCF4}" presName="centerShape" presStyleLbl="node0" presStyleIdx="0" presStyleCnt="1" custScaleX="74123" custScaleY="76517"/>
      <dgm:spPr/>
      <dgm:t>
        <a:bodyPr/>
        <a:lstStyle/>
        <a:p>
          <a:endParaRPr lang="fr-FR"/>
        </a:p>
      </dgm:t>
    </dgm:pt>
    <dgm:pt modelId="{009CD297-7A81-4842-94AD-5ACD229DFD69}" type="pres">
      <dgm:prSet presAssocID="{841DF362-629E-A747-B47D-689F8C41467D}" presName="node" presStyleLbl="node1" presStyleIdx="0" presStyleCnt="4" custScaleX="2587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F1331-DD45-2B43-81A5-EF9D64BFB119}" type="pres">
      <dgm:prSet presAssocID="{841DF362-629E-A747-B47D-689F8C41467D}" presName="dummy" presStyleCnt="0"/>
      <dgm:spPr/>
    </dgm:pt>
    <dgm:pt modelId="{FE8F9B4F-44D7-DB4E-8C3E-D67A607E92AA}" type="pres">
      <dgm:prSet presAssocID="{64D3DBF8-ECC4-2140-9A91-2B3FCCF0060F}" presName="sibTrans" presStyleLbl="sibTrans2D1" presStyleIdx="0" presStyleCnt="4" custLinFactNeighborX="266" custLinFactNeighborY="600"/>
      <dgm:spPr/>
      <dgm:t>
        <a:bodyPr/>
        <a:lstStyle/>
        <a:p>
          <a:endParaRPr lang="fr-FR"/>
        </a:p>
      </dgm:t>
    </dgm:pt>
    <dgm:pt modelId="{8B2D1D84-B871-3E40-990B-6BC7B9D77508}" type="pres">
      <dgm:prSet presAssocID="{53BAB963-8AA0-684D-A4B1-1C4F48430CBC}" presName="node" presStyleLbl="node1" presStyleIdx="1" presStyleCnt="4" custScaleX="201720" custRadScaleRad="109585" custRadScaleInc="-9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DA4424-1E07-4F43-97DB-3363E831654E}" type="pres">
      <dgm:prSet presAssocID="{53BAB963-8AA0-684D-A4B1-1C4F48430CBC}" presName="dummy" presStyleCnt="0"/>
      <dgm:spPr/>
    </dgm:pt>
    <dgm:pt modelId="{E09ED7DA-2B37-B144-AE45-274B8A227288}" type="pres">
      <dgm:prSet presAssocID="{551A877C-8E1D-964D-8766-B7C05FC4966F}" presName="sibTrans" presStyleLbl="sibTrans2D1" presStyleIdx="1" presStyleCnt="4"/>
      <dgm:spPr/>
      <dgm:t>
        <a:bodyPr/>
        <a:lstStyle/>
        <a:p>
          <a:endParaRPr lang="fr-FR"/>
        </a:p>
      </dgm:t>
    </dgm:pt>
    <dgm:pt modelId="{6922F050-CACA-CC48-9A40-31EAE4D69B91}" type="pres">
      <dgm:prSet presAssocID="{911B7AE3-A2D0-8E43-A3AA-26051A68BA19}" presName="node" presStyleLbl="node1" presStyleIdx="2" presStyleCnt="4" custScaleX="2675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BE4013-EEF7-8E45-8A75-EA1340473291}" type="pres">
      <dgm:prSet presAssocID="{911B7AE3-A2D0-8E43-A3AA-26051A68BA19}" presName="dummy" presStyleCnt="0"/>
      <dgm:spPr/>
    </dgm:pt>
    <dgm:pt modelId="{14E15CC0-5EC9-B949-BCB6-B6E8C2536A01}" type="pres">
      <dgm:prSet presAssocID="{7FF21052-55C9-E34B-BD50-6E582AA5EF33}" presName="sibTrans" presStyleLbl="sibTrans2D1" presStyleIdx="2" presStyleCnt="4"/>
      <dgm:spPr/>
      <dgm:t>
        <a:bodyPr/>
        <a:lstStyle/>
        <a:p>
          <a:endParaRPr lang="fr-FR"/>
        </a:p>
      </dgm:t>
    </dgm:pt>
    <dgm:pt modelId="{F655C189-7CB9-E441-AA63-D4375BC06D96}" type="pres">
      <dgm:prSet presAssocID="{F22095B9-8041-4942-9DC1-3F3D56886F35}" presName="node" presStyleLbl="node1" presStyleIdx="3" presStyleCnt="4" custScaleX="231007" custRadScaleRad="128432" custRadScaleInc="102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41C8B7-2DDC-4B44-85BC-6B1003374912}" type="pres">
      <dgm:prSet presAssocID="{F22095B9-8041-4942-9DC1-3F3D56886F35}" presName="dummy" presStyleCnt="0"/>
      <dgm:spPr/>
    </dgm:pt>
    <dgm:pt modelId="{A5F1F03A-A4DB-204C-B076-F9FA5545B5D0}" type="pres">
      <dgm:prSet presAssocID="{71EAF6A5-B182-D843-8099-16F8DD4C65DE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5C35DE19-7709-5845-8F13-5E9344B9CA4B}" srcId="{FC7938C5-1A5A-C84B-BADB-E17438AEFCF4}" destId="{F22095B9-8041-4942-9DC1-3F3D56886F35}" srcOrd="3" destOrd="0" parTransId="{17F4A8FA-D482-BA45-AF8F-50F368A5D74C}" sibTransId="{71EAF6A5-B182-D843-8099-16F8DD4C65DE}"/>
    <dgm:cxn modelId="{1FFAA2B2-64B3-0843-93E4-E132B6F05C0A}" type="presOf" srcId="{FC7938C5-1A5A-C84B-BADB-E17438AEFCF4}" destId="{FFB33BF5-4437-3349-80C1-E17CAD4A9432}" srcOrd="0" destOrd="0" presId="urn:microsoft.com/office/officeart/2005/8/layout/radial6"/>
    <dgm:cxn modelId="{0A8F73DB-B243-484D-8F18-299D34AA12DC}" type="presOf" srcId="{64D3DBF8-ECC4-2140-9A91-2B3FCCF0060F}" destId="{FE8F9B4F-44D7-DB4E-8C3E-D67A607E92AA}" srcOrd="0" destOrd="0" presId="urn:microsoft.com/office/officeart/2005/8/layout/radial6"/>
    <dgm:cxn modelId="{A89AEDDF-C222-E146-9E40-6CADB6EBA531}" type="presOf" srcId="{9BD1E6E5-A30C-B64C-BA34-CA3F8BC64EC6}" destId="{5E3F7D0E-085C-F24D-A061-495042719805}" srcOrd="0" destOrd="0" presId="urn:microsoft.com/office/officeart/2005/8/layout/radial6"/>
    <dgm:cxn modelId="{D5DE2F3E-4A19-6046-84A2-A0DB912A04F9}" type="presOf" srcId="{7FF21052-55C9-E34B-BD50-6E582AA5EF33}" destId="{14E15CC0-5EC9-B949-BCB6-B6E8C2536A01}" srcOrd="0" destOrd="0" presId="urn:microsoft.com/office/officeart/2005/8/layout/radial6"/>
    <dgm:cxn modelId="{C5458A89-825E-B04E-AD61-8AE78A048D2C}" srcId="{FC7938C5-1A5A-C84B-BADB-E17438AEFCF4}" destId="{911B7AE3-A2D0-8E43-A3AA-26051A68BA19}" srcOrd="2" destOrd="0" parTransId="{6EDF6DFF-88F6-A34D-9A25-BE421D195FEE}" sibTransId="{7FF21052-55C9-E34B-BD50-6E582AA5EF33}"/>
    <dgm:cxn modelId="{8EBC30CB-DE0E-4E42-8BA7-E9A4CC13201E}" type="presOf" srcId="{F22095B9-8041-4942-9DC1-3F3D56886F35}" destId="{F655C189-7CB9-E441-AA63-D4375BC06D96}" srcOrd="0" destOrd="0" presId="urn:microsoft.com/office/officeart/2005/8/layout/radial6"/>
    <dgm:cxn modelId="{932B8992-743C-9142-89B9-947129A13E08}" srcId="{FC7938C5-1A5A-C84B-BADB-E17438AEFCF4}" destId="{53BAB963-8AA0-684D-A4B1-1C4F48430CBC}" srcOrd="1" destOrd="0" parTransId="{2DBF78AA-6AD9-B54E-83B6-E909C5C668E1}" sibTransId="{551A877C-8E1D-964D-8766-B7C05FC4966F}"/>
    <dgm:cxn modelId="{A8F5C05A-928A-F440-B8F7-58EAF456AA8D}" type="presOf" srcId="{911B7AE3-A2D0-8E43-A3AA-26051A68BA19}" destId="{6922F050-CACA-CC48-9A40-31EAE4D69B91}" srcOrd="0" destOrd="0" presId="urn:microsoft.com/office/officeart/2005/8/layout/radial6"/>
    <dgm:cxn modelId="{B5215537-E3A6-204B-9B11-F5FE09B4E034}" srcId="{9BD1E6E5-A30C-B64C-BA34-CA3F8BC64EC6}" destId="{FC7938C5-1A5A-C84B-BADB-E17438AEFCF4}" srcOrd="0" destOrd="0" parTransId="{9EB23082-499E-924E-8323-995AB0066B41}" sibTransId="{BF9CADF7-F485-4640-A420-1832BB4A0C54}"/>
    <dgm:cxn modelId="{FE991A80-72BE-D14C-B6DB-E11E3D6C670F}" type="presOf" srcId="{71EAF6A5-B182-D843-8099-16F8DD4C65DE}" destId="{A5F1F03A-A4DB-204C-B076-F9FA5545B5D0}" srcOrd="0" destOrd="0" presId="urn:microsoft.com/office/officeart/2005/8/layout/radial6"/>
    <dgm:cxn modelId="{151F702A-FEA8-6F48-B6A3-6519F56A6DA8}" srcId="{FC7938C5-1A5A-C84B-BADB-E17438AEFCF4}" destId="{841DF362-629E-A747-B47D-689F8C41467D}" srcOrd="0" destOrd="0" parTransId="{5A4D673E-CF6A-364F-8CAE-5209F75E7B00}" sibTransId="{64D3DBF8-ECC4-2140-9A91-2B3FCCF0060F}"/>
    <dgm:cxn modelId="{ACB422CA-34F5-2E42-824F-433DF1A97570}" type="presOf" srcId="{551A877C-8E1D-964D-8766-B7C05FC4966F}" destId="{E09ED7DA-2B37-B144-AE45-274B8A227288}" srcOrd="0" destOrd="0" presId="urn:microsoft.com/office/officeart/2005/8/layout/radial6"/>
    <dgm:cxn modelId="{91D0A60C-E584-3B44-AC41-806EC281261B}" type="presOf" srcId="{841DF362-629E-A747-B47D-689F8C41467D}" destId="{009CD297-7A81-4842-94AD-5ACD229DFD69}" srcOrd="0" destOrd="0" presId="urn:microsoft.com/office/officeart/2005/8/layout/radial6"/>
    <dgm:cxn modelId="{294CE156-F62D-5049-A616-A9AB74457441}" type="presOf" srcId="{53BAB963-8AA0-684D-A4B1-1C4F48430CBC}" destId="{8B2D1D84-B871-3E40-990B-6BC7B9D77508}" srcOrd="0" destOrd="0" presId="urn:microsoft.com/office/officeart/2005/8/layout/radial6"/>
    <dgm:cxn modelId="{019A8CF3-7A0A-034A-9A11-974BE7A4BB00}" type="presParOf" srcId="{5E3F7D0E-085C-F24D-A061-495042719805}" destId="{FFB33BF5-4437-3349-80C1-E17CAD4A9432}" srcOrd="0" destOrd="0" presId="urn:microsoft.com/office/officeart/2005/8/layout/radial6"/>
    <dgm:cxn modelId="{02CB3DCD-C0FE-B847-A1D2-EE697B302893}" type="presParOf" srcId="{5E3F7D0E-085C-F24D-A061-495042719805}" destId="{009CD297-7A81-4842-94AD-5ACD229DFD69}" srcOrd="1" destOrd="0" presId="urn:microsoft.com/office/officeart/2005/8/layout/radial6"/>
    <dgm:cxn modelId="{E35A8430-99F9-8946-B858-7BD12CE72EFA}" type="presParOf" srcId="{5E3F7D0E-085C-F24D-A061-495042719805}" destId="{444F1331-DD45-2B43-81A5-EF9D64BFB119}" srcOrd="2" destOrd="0" presId="urn:microsoft.com/office/officeart/2005/8/layout/radial6"/>
    <dgm:cxn modelId="{9D44353E-ABD5-0D45-98DE-61F733CCC622}" type="presParOf" srcId="{5E3F7D0E-085C-F24D-A061-495042719805}" destId="{FE8F9B4F-44D7-DB4E-8C3E-D67A607E92AA}" srcOrd="3" destOrd="0" presId="urn:microsoft.com/office/officeart/2005/8/layout/radial6"/>
    <dgm:cxn modelId="{4274020E-56EF-8E44-A42A-331440973042}" type="presParOf" srcId="{5E3F7D0E-085C-F24D-A061-495042719805}" destId="{8B2D1D84-B871-3E40-990B-6BC7B9D77508}" srcOrd="4" destOrd="0" presId="urn:microsoft.com/office/officeart/2005/8/layout/radial6"/>
    <dgm:cxn modelId="{93061679-49AD-B64E-94EA-E7D5475E1BF7}" type="presParOf" srcId="{5E3F7D0E-085C-F24D-A061-495042719805}" destId="{DFDA4424-1E07-4F43-97DB-3363E831654E}" srcOrd="5" destOrd="0" presId="urn:microsoft.com/office/officeart/2005/8/layout/radial6"/>
    <dgm:cxn modelId="{C6E9B96A-F957-BE4D-A9EA-381D1DCD81FD}" type="presParOf" srcId="{5E3F7D0E-085C-F24D-A061-495042719805}" destId="{E09ED7DA-2B37-B144-AE45-274B8A227288}" srcOrd="6" destOrd="0" presId="urn:microsoft.com/office/officeart/2005/8/layout/radial6"/>
    <dgm:cxn modelId="{DBB46AF7-B4DA-4F4D-A036-A43F05A53A59}" type="presParOf" srcId="{5E3F7D0E-085C-F24D-A061-495042719805}" destId="{6922F050-CACA-CC48-9A40-31EAE4D69B91}" srcOrd="7" destOrd="0" presId="urn:microsoft.com/office/officeart/2005/8/layout/radial6"/>
    <dgm:cxn modelId="{0ED699B9-E2F8-5143-9C3C-022DECB75449}" type="presParOf" srcId="{5E3F7D0E-085C-F24D-A061-495042719805}" destId="{10BE4013-EEF7-8E45-8A75-EA1340473291}" srcOrd="8" destOrd="0" presId="urn:microsoft.com/office/officeart/2005/8/layout/radial6"/>
    <dgm:cxn modelId="{A8B0DE3C-4C34-C945-B29D-611E7B940749}" type="presParOf" srcId="{5E3F7D0E-085C-F24D-A061-495042719805}" destId="{14E15CC0-5EC9-B949-BCB6-B6E8C2536A01}" srcOrd="9" destOrd="0" presId="urn:microsoft.com/office/officeart/2005/8/layout/radial6"/>
    <dgm:cxn modelId="{E09B0781-845F-5646-BC53-6AC28BDD71C1}" type="presParOf" srcId="{5E3F7D0E-085C-F24D-A061-495042719805}" destId="{F655C189-7CB9-E441-AA63-D4375BC06D96}" srcOrd="10" destOrd="0" presId="urn:microsoft.com/office/officeart/2005/8/layout/radial6"/>
    <dgm:cxn modelId="{13C5BF60-35E7-AA48-9996-A5C1D6EE788E}" type="presParOf" srcId="{5E3F7D0E-085C-F24D-A061-495042719805}" destId="{D041C8B7-2DDC-4B44-85BC-6B1003374912}" srcOrd="11" destOrd="0" presId="urn:microsoft.com/office/officeart/2005/8/layout/radial6"/>
    <dgm:cxn modelId="{D6A153F7-359B-FE48-ACF6-A46CBE4774C3}" type="presParOf" srcId="{5E3F7D0E-085C-F24D-A061-495042719805}" destId="{A5F1F03A-A4DB-204C-B076-F9FA5545B5D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F649D-BA70-0241-B2E9-62AF1104CA2B}">
      <dsp:nvSpPr>
        <dsp:cNvPr id="0" name=""/>
        <dsp:cNvSpPr/>
      </dsp:nvSpPr>
      <dsp:spPr>
        <a:xfrm>
          <a:off x="2803198" y="2642554"/>
          <a:ext cx="3308990" cy="2488885"/>
        </a:xfrm>
        <a:prstGeom prst="ellipse">
          <a:avLst/>
        </a:prstGeom>
        <a:solidFill>
          <a:srgbClr val="FFFF00"/>
        </a:solidFill>
        <a:ln w="762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u="sng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PROJET DE TRANSFORMATION DE L’ÉLÈVE</a:t>
          </a:r>
          <a:endParaRPr lang="fr-FR" sz="1600" b="1" u="sng" kern="1200" dirty="0">
            <a:solidFill>
              <a:schemeClr val="tx1"/>
            </a:solidFill>
            <a:latin typeface="Arial Black"/>
            <a:cs typeface="Arial Black"/>
          </a:endParaRPr>
        </a:p>
      </dsp:txBody>
      <dsp:txXfrm>
        <a:off x="3287788" y="3007043"/>
        <a:ext cx="2339810" cy="1759907"/>
      </dsp:txXfrm>
    </dsp:sp>
    <dsp:sp modelId="{B7299C50-C20B-E545-AE68-A5E422EB1D0E}">
      <dsp:nvSpPr>
        <dsp:cNvPr id="0" name=""/>
        <dsp:cNvSpPr/>
      </dsp:nvSpPr>
      <dsp:spPr>
        <a:xfrm rot="18790576">
          <a:off x="5175463" y="2306320"/>
          <a:ext cx="1496219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1496219" y="18378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>
            <a:solidFill>
              <a:schemeClr val="tx1"/>
            </a:solidFill>
            <a:latin typeface="Arial Black"/>
            <a:cs typeface="Arial Black"/>
          </a:endParaRPr>
        </a:p>
      </dsp:txBody>
      <dsp:txXfrm>
        <a:off x="5886168" y="2287292"/>
        <a:ext cx="74810" cy="74810"/>
      </dsp:txXfrm>
    </dsp:sp>
    <dsp:sp modelId="{563C0E15-EC47-A34C-B801-CFA72837A653}">
      <dsp:nvSpPr>
        <dsp:cNvPr id="0" name=""/>
        <dsp:cNvSpPr/>
      </dsp:nvSpPr>
      <dsp:spPr>
        <a:xfrm>
          <a:off x="5357878" y="0"/>
          <a:ext cx="3741851" cy="1867228"/>
        </a:xfrm>
        <a:prstGeom prst="ellipse">
          <a:avLst/>
        </a:prstGeom>
        <a:solidFill>
          <a:srgbClr val="C0504D"/>
        </a:solidFill>
        <a:ln w="381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u="sng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LIEN ENTRE LES PROJETS</a:t>
          </a:r>
          <a:endParaRPr lang="fr-FR" sz="1800" b="1" u="sng" kern="1200" dirty="0">
            <a:solidFill>
              <a:schemeClr val="tx1"/>
            </a:solidFill>
            <a:latin typeface="Arial Black"/>
            <a:cs typeface="Arial Black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chemeClr val="tx1"/>
              </a:solidFill>
              <a:latin typeface="Arial Black"/>
              <a:cs typeface="Arial Black"/>
            </a:rPr>
            <a:t>(Académique, établissement, AS)</a:t>
          </a:r>
        </a:p>
      </dsp:txBody>
      <dsp:txXfrm>
        <a:off x="5905859" y="273449"/>
        <a:ext cx="2645889" cy="1320330"/>
      </dsp:txXfrm>
    </dsp:sp>
    <dsp:sp modelId="{5D1A18C6-893F-9042-8EC4-4D27A209B0EC}">
      <dsp:nvSpPr>
        <dsp:cNvPr id="0" name=""/>
        <dsp:cNvSpPr/>
      </dsp:nvSpPr>
      <dsp:spPr>
        <a:xfrm rot="13750493">
          <a:off x="2586425" y="2381404"/>
          <a:ext cx="1172801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1172801" y="18378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>
            <a:solidFill>
              <a:schemeClr val="tx1"/>
            </a:solidFill>
            <a:latin typeface="Arial Black"/>
            <a:cs typeface="Arial Black"/>
          </a:endParaRPr>
        </a:p>
      </dsp:txBody>
      <dsp:txXfrm rot="10800000">
        <a:off x="3143506" y="2370462"/>
        <a:ext cx="58640" cy="58640"/>
      </dsp:txXfrm>
    </dsp:sp>
    <dsp:sp modelId="{3E7EC792-C056-D047-9153-607537657DE5}">
      <dsp:nvSpPr>
        <dsp:cNvPr id="0" name=""/>
        <dsp:cNvSpPr/>
      </dsp:nvSpPr>
      <dsp:spPr>
        <a:xfrm>
          <a:off x="50310" y="8"/>
          <a:ext cx="3868655" cy="2048928"/>
        </a:xfrm>
        <a:prstGeom prst="ellipse">
          <a:avLst/>
        </a:prstGeom>
        <a:solidFill>
          <a:srgbClr val="C0504D"/>
        </a:solidFill>
        <a:ln w="38100" cap="flat" cmpd="sng" algn="ctr">
          <a:solidFill>
            <a:schemeClr val="dk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u="none" kern="1200" dirty="0">
              <a:solidFill>
                <a:schemeClr val="tx1"/>
              </a:solidFill>
              <a:latin typeface="Arial Black"/>
              <a:cs typeface="Arial Black"/>
            </a:rPr>
            <a:t>Attentes institutionnelles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- cycle 3</a:t>
          </a:r>
          <a:endParaRPr lang="fr-FR" sz="1800" b="1" kern="1200" dirty="0">
            <a:solidFill>
              <a:schemeClr val="tx1"/>
            </a:solidFill>
            <a:latin typeface="Arial Black"/>
            <a:cs typeface="Arial Black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- cycle 4</a:t>
          </a:r>
          <a:endParaRPr lang="fr-FR" sz="1800" b="1" kern="1200" dirty="0">
            <a:solidFill>
              <a:schemeClr val="tx1"/>
            </a:solidFill>
            <a:latin typeface="Arial Black"/>
            <a:cs typeface="Arial Black"/>
          </a:endParaRPr>
        </a:p>
      </dsp:txBody>
      <dsp:txXfrm>
        <a:off x="616861" y="300067"/>
        <a:ext cx="2735553" cy="1448810"/>
      </dsp:txXfrm>
    </dsp:sp>
    <dsp:sp modelId="{101619B4-3F2F-464B-B2E7-74FF3125EAF8}">
      <dsp:nvSpPr>
        <dsp:cNvPr id="0" name=""/>
        <dsp:cNvSpPr/>
      </dsp:nvSpPr>
      <dsp:spPr>
        <a:xfrm rot="20717111">
          <a:off x="6015914" y="3428980"/>
          <a:ext cx="231638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231638" y="18378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125942" y="3441567"/>
        <a:ext cx="11581" cy="11581"/>
      </dsp:txXfrm>
    </dsp:sp>
    <dsp:sp modelId="{BD74882D-1CED-C34A-A514-04EC5779D90A}">
      <dsp:nvSpPr>
        <dsp:cNvPr id="0" name=""/>
        <dsp:cNvSpPr/>
      </dsp:nvSpPr>
      <dsp:spPr>
        <a:xfrm>
          <a:off x="6125749" y="2110165"/>
          <a:ext cx="3018244" cy="188487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mpd="sng"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Caractéristiques des élèves en EPS</a:t>
          </a:r>
          <a:endParaRPr lang="fr-FR" sz="1800" kern="1200" dirty="0">
            <a:solidFill>
              <a:schemeClr val="tx1"/>
            </a:solidFill>
            <a:latin typeface="Arial Black"/>
            <a:cs typeface="Arial Black"/>
          </a:endParaRPr>
        </a:p>
      </dsp:txBody>
      <dsp:txXfrm>
        <a:off x="6567761" y="2386198"/>
        <a:ext cx="2134220" cy="1332808"/>
      </dsp:txXfrm>
    </dsp:sp>
    <dsp:sp modelId="{8A9CF705-59E3-4743-8C2D-0DADE2980C04}">
      <dsp:nvSpPr>
        <dsp:cNvPr id="0" name=""/>
        <dsp:cNvSpPr/>
      </dsp:nvSpPr>
      <dsp:spPr>
        <a:xfrm rot="1838373">
          <a:off x="5697377" y="4858097"/>
          <a:ext cx="861600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861600" y="18378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106637" y="4854935"/>
        <a:ext cx="43080" cy="43080"/>
      </dsp:txXfrm>
    </dsp:sp>
    <dsp:sp modelId="{DF7F2D0A-B132-8741-97A1-AC63F7CE8F58}">
      <dsp:nvSpPr>
        <dsp:cNvPr id="0" name=""/>
        <dsp:cNvSpPr/>
      </dsp:nvSpPr>
      <dsp:spPr>
        <a:xfrm>
          <a:off x="6086123" y="4805778"/>
          <a:ext cx="2997742" cy="1867228"/>
        </a:xfrm>
        <a:prstGeom prst="ellipse">
          <a:avLst/>
        </a:prstGeom>
        <a:solidFill>
          <a:srgbClr val="9BBB59"/>
        </a:solidFill>
        <a:ln w="38100" cmpd="sng"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Outils de suivi et d’évaluation du projet</a:t>
          </a:r>
          <a:endParaRPr lang="fr-FR" sz="1800" kern="1200" dirty="0">
            <a:solidFill>
              <a:schemeClr val="tx1"/>
            </a:solidFill>
            <a:latin typeface="Arial Black"/>
            <a:cs typeface="Arial Black"/>
          </a:endParaRPr>
        </a:p>
      </dsp:txBody>
      <dsp:txXfrm>
        <a:off x="6525132" y="5079227"/>
        <a:ext cx="2119724" cy="1320330"/>
      </dsp:txXfrm>
    </dsp:sp>
    <dsp:sp modelId="{5BB04E01-7B44-4146-AA27-7F28F9676030}">
      <dsp:nvSpPr>
        <dsp:cNvPr id="0" name=""/>
        <dsp:cNvSpPr/>
      </dsp:nvSpPr>
      <dsp:spPr>
        <a:xfrm rot="11728167">
          <a:off x="2599854" y="3397460"/>
          <a:ext cx="310741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310741" y="18378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>
            <a:solidFill>
              <a:schemeClr val="tx1"/>
            </a:solidFill>
            <a:latin typeface="Arial Black"/>
            <a:cs typeface="Arial Black"/>
          </a:endParaRPr>
        </a:p>
      </dsp:txBody>
      <dsp:txXfrm rot="10800000">
        <a:off x="2747457" y="3408070"/>
        <a:ext cx="15537" cy="15537"/>
      </dsp:txXfrm>
    </dsp:sp>
    <dsp:sp modelId="{300729A2-606C-C04E-AFF6-6C7860050C44}">
      <dsp:nvSpPr>
        <dsp:cNvPr id="0" name=""/>
        <dsp:cNvSpPr/>
      </dsp:nvSpPr>
      <dsp:spPr>
        <a:xfrm>
          <a:off x="324379" y="2350109"/>
          <a:ext cx="2389137" cy="1447177"/>
        </a:xfrm>
        <a:prstGeom prst="ellipse">
          <a:avLst/>
        </a:prstGeom>
        <a:solidFill>
          <a:srgbClr val="E6B9B8"/>
        </a:solidFill>
        <a:ln w="38100" cmpd="sng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solidFill>
                <a:schemeClr val="tx1"/>
              </a:solidFill>
              <a:latin typeface="Arial Black"/>
              <a:cs typeface="Arial Black"/>
            </a:rPr>
            <a:t>Ressources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- Matérielles</a:t>
          </a:r>
          <a:endParaRPr lang="fr-FR" sz="1800" b="1" kern="1200" dirty="0">
            <a:solidFill>
              <a:schemeClr val="tx1"/>
            </a:solidFill>
            <a:latin typeface="Arial Black"/>
            <a:cs typeface="Arial Black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- Humaines </a:t>
          </a:r>
          <a:endParaRPr lang="fr-FR" sz="1800" b="1" kern="1200" dirty="0">
            <a:solidFill>
              <a:schemeClr val="tx1"/>
            </a:solidFill>
            <a:latin typeface="Arial Black"/>
            <a:cs typeface="Arial Black"/>
          </a:endParaRPr>
        </a:p>
      </dsp:txBody>
      <dsp:txXfrm>
        <a:off x="674260" y="2562043"/>
        <a:ext cx="1689375" cy="1023309"/>
      </dsp:txXfrm>
    </dsp:sp>
    <dsp:sp modelId="{AEA2DF2D-20FF-7A4C-806A-EDAA38C665A4}">
      <dsp:nvSpPr>
        <dsp:cNvPr id="0" name=""/>
        <dsp:cNvSpPr/>
      </dsp:nvSpPr>
      <dsp:spPr>
        <a:xfrm rot="8946695">
          <a:off x="2875202" y="4722696"/>
          <a:ext cx="309554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309554" y="18378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3022240" y="4733336"/>
        <a:ext cx="15477" cy="15477"/>
      </dsp:txXfrm>
    </dsp:sp>
    <dsp:sp modelId="{5FD48BDC-E0E3-6C4D-A733-66A30F4BE51B}">
      <dsp:nvSpPr>
        <dsp:cNvPr id="0" name=""/>
        <dsp:cNvSpPr/>
      </dsp:nvSpPr>
      <dsp:spPr>
        <a:xfrm>
          <a:off x="131903" y="4430882"/>
          <a:ext cx="3138512" cy="2210220"/>
        </a:xfrm>
        <a:prstGeom prst="ellipse">
          <a:avLst/>
        </a:prstGeom>
        <a:solidFill>
          <a:srgbClr val="9BBB59"/>
        </a:solidFill>
        <a:ln w="38100" cmpd="sng"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Choix didactiques, pédagogiques</a:t>
          </a:r>
          <a:r>
            <a:rPr lang="fr-FR" sz="1600" kern="1200" dirty="0">
              <a:solidFill>
                <a:schemeClr val="tx1"/>
              </a:solidFill>
              <a:latin typeface="Arial Black"/>
              <a:cs typeface="Arial Black"/>
            </a:rPr>
            <a:t> (</a:t>
          </a:r>
          <a:r>
            <a:rPr lang="fr-FR" sz="1600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programmation</a:t>
          </a:r>
          <a:r>
            <a:rPr lang="fr-FR" sz="1600" kern="1200" dirty="0">
              <a:solidFill>
                <a:schemeClr val="tx1"/>
              </a:solidFill>
              <a:latin typeface="Arial Black"/>
              <a:cs typeface="Arial Black"/>
            </a:rPr>
            <a:t>, protocole)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et organisationnels</a:t>
          </a:r>
          <a:endParaRPr lang="fr-FR" sz="1600" kern="1200" dirty="0">
            <a:solidFill>
              <a:schemeClr val="tx1"/>
            </a:solidFill>
            <a:latin typeface="Arial Black"/>
            <a:cs typeface="Arial Black"/>
          </a:endParaRPr>
        </a:p>
      </dsp:txBody>
      <dsp:txXfrm>
        <a:off x="591527" y="4754561"/>
        <a:ext cx="2219264" cy="1562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1F03A-A4DB-204C-B076-F9FA5545B5D0}">
      <dsp:nvSpPr>
        <dsp:cNvPr id="0" name=""/>
        <dsp:cNvSpPr/>
      </dsp:nvSpPr>
      <dsp:spPr>
        <a:xfrm>
          <a:off x="1757512" y="699639"/>
          <a:ext cx="4885081" cy="4885081"/>
        </a:xfrm>
        <a:prstGeom prst="blockArc">
          <a:avLst>
            <a:gd name="adj1" fmla="val 10990715"/>
            <a:gd name="adj2" fmla="val 16770858"/>
            <a:gd name="adj3" fmla="val 4639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E15CC0-5EC9-B949-BCB6-B6E8C2536A01}">
      <dsp:nvSpPr>
        <dsp:cNvPr id="0" name=""/>
        <dsp:cNvSpPr/>
      </dsp:nvSpPr>
      <dsp:spPr>
        <a:xfrm>
          <a:off x="1752894" y="766057"/>
          <a:ext cx="4885081" cy="4885081"/>
        </a:xfrm>
        <a:prstGeom prst="blockArc">
          <a:avLst>
            <a:gd name="adj1" fmla="val 4822393"/>
            <a:gd name="adj2" fmla="val 11086648"/>
            <a:gd name="adj3" fmla="val 4639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9ED7DA-2B37-B144-AE45-274B8A227288}">
      <dsp:nvSpPr>
        <dsp:cNvPr id="0" name=""/>
        <dsp:cNvSpPr/>
      </dsp:nvSpPr>
      <dsp:spPr>
        <a:xfrm>
          <a:off x="2380657" y="743452"/>
          <a:ext cx="4885081" cy="4885081"/>
        </a:xfrm>
        <a:prstGeom prst="blockArc">
          <a:avLst>
            <a:gd name="adj1" fmla="val 21565854"/>
            <a:gd name="adj2" fmla="val 5730140"/>
            <a:gd name="adj3" fmla="val 4639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8F9B4F-44D7-DB4E-8C3E-D67A607E92AA}">
      <dsp:nvSpPr>
        <dsp:cNvPr id="0" name=""/>
        <dsp:cNvSpPr/>
      </dsp:nvSpPr>
      <dsp:spPr>
        <a:xfrm>
          <a:off x="2393535" y="750787"/>
          <a:ext cx="4885081" cy="4885081"/>
        </a:xfrm>
        <a:prstGeom prst="blockArc">
          <a:avLst>
            <a:gd name="adj1" fmla="val 15870029"/>
            <a:gd name="adj2" fmla="val 21597519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B33BF5-4437-3349-80C1-E17CAD4A9432}">
      <dsp:nvSpPr>
        <dsp:cNvPr id="0" name=""/>
        <dsp:cNvSpPr/>
      </dsp:nvSpPr>
      <dsp:spPr>
        <a:xfrm>
          <a:off x="3761154" y="2314817"/>
          <a:ext cx="1666540" cy="17203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>
              <a:solidFill>
                <a:srgbClr val="000000"/>
              </a:solidFill>
              <a:latin typeface="Arial Black"/>
              <a:cs typeface="Arial Black"/>
            </a:rPr>
            <a:t>Équipe EPS</a:t>
          </a:r>
          <a:endParaRPr lang="fr-FR" sz="2000" kern="1200" dirty="0">
            <a:solidFill>
              <a:srgbClr val="000000"/>
            </a:solidFill>
            <a:latin typeface="Arial Black"/>
            <a:cs typeface="Arial Black"/>
          </a:endParaRPr>
        </a:p>
      </dsp:txBody>
      <dsp:txXfrm>
        <a:off x="4005213" y="2566759"/>
        <a:ext cx="1178422" cy="1216481"/>
      </dsp:txXfrm>
    </dsp:sp>
    <dsp:sp modelId="{009CD297-7A81-4842-94AD-5ACD229DFD69}">
      <dsp:nvSpPr>
        <dsp:cNvPr id="0" name=""/>
        <dsp:cNvSpPr/>
      </dsp:nvSpPr>
      <dsp:spPr>
        <a:xfrm>
          <a:off x="2558567" y="2196"/>
          <a:ext cx="4071716" cy="15738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rgbClr val="000000"/>
              </a:solidFill>
              <a:latin typeface="Arial Black"/>
              <a:cs typeface="Arial Black"/>
            </a:rPr>
            <a:t>Mme/Mr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rgbClr val="000000"/>
              </a:solidFill>
              <a:latin typeface="Arial Black"/>
              <a:cs typeface="Arial Black"/>
            </a:rPr>
            <a:t>Tél 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rgbClr val="000000"/>
              </a:solidFill>
              <a:latin typeface="Arial Black"/>
              <a:cs typeface="Arial Black"/>
            </a:rPr>
            <a:t>Mail :</a:t>
          </a:r>
        </a:p>
      </dsp:txBody>
      <dsp:txXfrm>
        <a:off x="3154856" y="232680"/>
        <a:ext cx="2879138" cy="1112873"/>
      </dsp:txXfrm>
    </dsp:sp>
    <dsp:sp modelId="{8B2D1D84-B871-3E40-990B-6BC7B9D77508}">
      <dsp:nvSpPr>
        <dsp:cNvPr id="0" name=""/>
        <dsp:cNvSpPr/>
      </dsp:nvSpPr>
      <dsp:spPr>
        <a:xfrm>
          <a:off x="5621587" y="2375375"/>
          <a:ext cx="3174752" cy="1573841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Mme/Mr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Tél 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Mail :</a:t>
          </a:r>
          <a:endParaRPr lang="fr-FR" sz="1200" kern="1200" dirty="0">
            <a:solidFill>
              <a:srgbClr val="000000"/>
            </a:solidFill>
            <a:latin typeface="Arial Black"/>
            <a:cs typeface="Arial Black"/>
          </a:endParaRPr>
        </a:p>
      </dsp:txBody>
      <dsp:txXfrm>
        <a:off x="6086519" y="2605859"/>
        <a:ext cx="2244888" cy="1112873"/>
      </dsp:txXfrm>
    </dsp:sp>
    <dsp:sp modelId="{6922F050-CACA-CC48-9A40-31EAE4D69B91}">
      <dsp:nvSpPr>
        <dsp:cNvPr id="0" name=""/>
        <dsp:cNvSpPr/>
      </dsp:nvSpPr>
      <dsp:spPr>
        <a:xfrm>
          <a:off x="2489089" y="4773962"/>
          <a:ext cx="4210670" cy="1573841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Mme/Mr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Tél 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Mail :</a:t>
          </a:r>
          <a:endParaRPr lang="fr-FR" sz="1200" kern="1200" dirty="0">
            <a:solidFill>
              <a:srgbClr val="000000"/>
            </a:solidFill>
            <a:latin typeface="Arial Black"/>
            <a:cs typeface="Arial Black"/>
          </a:endParaRPr>
        </a:p>
      </dsp:txBody>
      <dsp:txXfrm>
        <a:off x="3105727" y="5004446"/>
        <a:ext cx="2977394" cy="1112873"/>
      </dsp:txXfrm>
    </dsp:sp>
    <dsp:sp modelId="{F655C189-7CB9-E441-AA63-D4375BC06D96}">
      <dsp:nvSpPr>
        <dsp:cNvPr id="0" name=""/>
        <dsp:cNvSpPr/>
      </dsp:nvSpPr>
      <dsp:spPr>
        <a:xfrm>
          <a:off x="0" y="2222967"/>
          <a:ext cx="3635683" cy="1573841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Mme/Mr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Tél 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Mail :</a:t>
          </a:r>
          <a:endParaRPr lang="fr-FR" sz="1200" kern="1200" dirty="0">
            <a:solidFill>
              <a:srgbClr val="000000"/>
            </a:solidFill>
            <a:latin typeface="Arial Black"/>
            <a:cs typeface="Arial Black"/>
          </a:endParaRPr>
        </a:p>
      </dsp:txBody>
      <dsp:txXfrm>
        <a:off x="532433" y="2453451"/>
        <a:ext cx="2570817" cy="1112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C1B7D-18C8-FD41-B224-D7284D8765AD}" type="datetime1">
              <a:rPr lang="fr-FR" smtClean="0"/>
              <a:t>04/03/2020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D3C1A-71EF-A343-9F9B-4E53E012CF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99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D640-55D8-5248-9B49-EBED654A2D27}" type="datetime1">
              <a:rPr lang="fr-FR" smtClean="0"/>
              <a:t>04/03/2020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39BA4-822E-DA46-9650-06EFDC919C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425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Commentaire :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39BA4-822E-DA46-9650-06EFDC919CA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6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39BA4-822E-DA46-9650-06EFDC919CA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690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39BA4-822E-DA46-9650-06EFDC919CA0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671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39BA4-822E-DA46-9650-06EFDC919CA0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46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39BA4-822E-DA46-9650-06EFDC919CA0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A693-CFF8-4B42-AF61-BE37423B06C1}" type="datetime1">
              <a:rPr lang="fr-FR" smtClean="0"/>
              <a:t>04/03/2020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94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EB46-2EB4-9749-8F6C-BDF8787EF1C4}" type="datetime1">
              <a:rPr lang="fr-FR" smtClean="0"/>
              <a:t>04/03/2020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08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2D66-A80C-CF4D-9258-6FAEC3706528}" type="datetime1">
              <a:rPr lang="fr-FR" smtClean="0"/>
              <a:t>04/03/2020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71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AE34-91AB-BD48-A7CD-FFF38E9BC413}" type="datetime1">
              <a:rPr lang="fr-FR" smtClean="0"/>
              <a:t>04/03/2020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10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DFF-6BDC-5D44-A043-DA377F598028}" type="datetime1">
              <a:rPr lang="fr-FR" smtClean="0"/>
              <a:t>04/03/2020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121D-684E-304A-A42C-4F25013C1803}" type="datetime1">
              <a:rPr lang="fr-FR" smtClean="0"/>
              <a:t>04/03/2020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02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1186-1F7F-3D40-BEA5-4CFA02BFF7E6}" type="datetime1">
              <a:rPr lang="fr-FR" smtClean="0"/>
              <a:t>04/03/2020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79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AFE9-269B-4547-9C81-510228D1017A}" type="datetime1">
              <a:rPr lang="fr-FR" smtClean="0"/>
              <a:t>04/03/2020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00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A9B0-1874-EB43-B64E-1FA75CF5D2FD}" type="datetime1">
              <a:rPr lang="fr-FR" smtClean="0"/>
              <a:t>04/03/2020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4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45F01-2E9C-8144-8507-15F755DF8DBD}" type="datetime1">
              <a:rPr lang="fr-FR" smtClean="0"/>
              <a:t>04/03/2020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64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E86C-513C-A147-8AFA-362FFD2FCCAE}" type="datetime1">
              <a:rPr lang="fr-FR" smtClean="0"/>
              <a:t>04/03/2020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96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811B-4CB9-4E4D-BD90-00C9EEBF88EF}" type="datetime1">
              <a:rPr lang="fr-FR" smtClean="0"/>
              <a:t>04/03/2020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23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slide" Target="slide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ache.media.education.gouv.fr/file/Projet_academique/03/2/WEB_projet_academique_2019_107703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96333" y="1274764"/>
            <a:ext cx="8551333" cy="22467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800" dirty="0">
              <a:latin typeface="Arial Black"/>
              <a:cs typeface="Arial Black"/>
            </a:endParaRPr>
          </a:p>
          <a:p>
            <a:pPr algn="ctr"/>
            <a:r>
              <a:rPr lang="fr-FR" sz="2800" dirty="0">
                <a:latin typeface="Arial Black"/>
                <a:cs typeface="Arial Black"/>
              </a:rPr>
              <a:t>AIDE À L’ÉLABORATION DU</a:t>
            </a:r>
          </a:p>
          <a:p>
            <a:pPr algn="ctr"/>
            <a:r>
              <a:rPr lang="fr-FR" sz="2800" dirty="0">
                <a:latin typeface="Arial Black"/>
                <a:cs typeface="Arial Black"/>
              </a:rPr>
              <a:t>PROJET PÉDAGOGIQUE </a:t>
            </a:r>
          </a:p>
          <a:p>
            <a:pPr algn="ctr"/>
            <a:r>
              <a:rPr lang="fr-FR" sz="2800" dirty="0">
                <a:latin typeface="Arial Black"/>
                <a:cs typeface="Arial Black"/>
              </a:rPr>
              <a:t>D’ÉDUCATION PHYSIQUE ET SPORTIVE</a:t>
            </a:r>
          </a:p>
          <a:p>
            <a:pPr algn="ctr"/>
            <a:endParaRPr lang="fr-FR" sz="2800" dirty="0">
              <a:latin typeface="Arial Black"/>
              <a:cs typeface="Arial Blac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3734" y="3860161"/>
            <a:ext cx="5163977" cy="268675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Arial Black"/>
                <a:cs typeface="Arial Black"/>
              </a:rPr>
              <a:t>Présentation audio</a:t>
            </a:r>
          </a:p>
          <a:p>
            <a:pPr algn="ctr"/>
            <a:endParaRPr lang="fr-FR" sz="24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algn="ctr"/>
            <a:endParaRPr lang="fr-FR" sz="24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algn="ctr"/>
            <a:endParaRPr lang="fr-FR" sz="24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algn="ctr"/>
            <a:endParaRPr lang="fr-FR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algn="ctr"/>
            <a:r>
              <a:rPr lang="fr-FR" i="1" dirty="0">
                <a:solidFill>
                  <a:schemeClr val="tx1"/>
                </a:solidFill>
                <a:latin typeface="Arial Black"/>
                <a:cs typeface="Arial Black"/>
              </a:rPr>
              <a:t>Cliquer ici</a:t>
            </a:r>
          </a:p>
        </p:txBody>
      </p:sp>
      <p:pic>
        <p:nvPicPr>
          <p:cNvPr id="4" name="Image 3" descr="logo fil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98" y="4594577"/>
            <a:ext cx="1306051" cy="988659"/>
          </a:xfrm>
          <a:prstGeom prst="rect">
            <a:avLst/>
          </a:prstGeom>
        </p:spPr>
      </p:pic>
      <p:pic>
        <p:nvPicPr>
          <p:cNvPr id="6" name="Image 5" descr="logo-academ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86268" cy="11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1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86928"/>
              </p:ext>
            </p:extLst>
          </p:nvPr>
        </p:nvGraphicFramePr>
        <p:xfrm>
          <a:off x="0" y="0"/>
          <a:ext cx="9144000" cy="698999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22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3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03"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RESSOURCES</a:t>
                      </a:r>
                      <a:endParaRPr lang="fr-FR" sz="36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694">
                <a:tc rowSpan="2">
                  <a:txBody>
                    <a:bodyPr/>
                    <a:lstStyle/>
                    <a:p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État des lieux 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Impact :</a:t>
                      </a:r>
                    </a:p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Exemple</a:t>
                      </a:r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: en EPS / en AS</a:t>
                      </a:r>
                      <a:endParaRPr lang="fr-FR" sz="1200" b="0" i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leviers</a:t>
                      </a:r>
                      <a:endParaRPr lang="fr-FR" sz="14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contraintes</a:t>
                      </a:r>
                      <a:endParaRPr lang="fr-FR" sz="14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39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ENVIRONNEMENTALES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: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Rural / urbain / semi - urbain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i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i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97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INFRASTRUCTURES EN EPS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Richesse, manque, partage des installations,</a:t>
                      </a:r>
                    </a:p>
                    <a:p>
                      <a:pPr algn="just"/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Structures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municipales, privées</a:t>
                      </a:r>
                    </a:p>
                    <a:p>
                      <a:pPr algn="just"/>
                      <a:r>
                        <a:rPr lang="mr-IN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.</a:t>
                      </a:r>
                      <a:endParaRPr lang="fr-FR" sz="1200" b="0" i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606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HUMAINES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:</a:t>
                      </a:r>
                      <a:endParaRPr lang="fr-FR" sz="14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Équipe enseignante </a:t>
                      </a:r>
                      <a:endParaRPr lang="fr-FR" sz="1400" baseline="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Partenaires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aseline="0" dirty="0" err="1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Etc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mr-IN" sz="1400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4397"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FINANCIÈRES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: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Subventions,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Dédoublement </a:t>
                      </a:r>
                      <a:r>
                        <a:rPr lang="mr-IN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4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FSE, mairie </a:t>
                      </a:r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Clubs </a:t>
                      </a:r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200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097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NUMÉRIQUES</a:t>
                      </a:r>
                      <a:endParaRPr lang="fr-FR" sz="14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Tablettes,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ordinateurs, vidéo projecteurs, tableau numérique, connexion wifi, classes mobiles</a:t>
                      </a:r>
                      <a:endParaRPr lang="fr-FR" sz="1200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097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AUTRES</a:t>
                      </a:r>
                      <a:endParaRPr lang="fr-FR" sz="14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Image 2" descr="ampoul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3778" cy="806808"/>
          </a:xfrm>
          <a:prstGeom prst="rect">
            <a:avLst/>
          </a:prstGeom>
        </p:spPr>
      </p:pic>
      <p:sp>
        <p:nvSpPr>
          <p:cNvPr id="5" name="Flèche gauche 4">
            <a:hlinkClick r:id="rId6" action="ppaction://hlinksldjump"/>
          </p:cNvPr>
          <p:cNvSpPr/>
          <p:nvPr/>
        </p:nvSpPr>
        <p:spPr>
          <a:xfrm>
            <a:off x="8369300" y="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981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759295019"/>
              </p:ext>
            </p:extLst>
          </p:nvPr>
        </p:nvGraphicFramePr>
        <p:xfrm>
          <a:off x="185614" y="273050"/>
          <a:ext cx="8958385" cy="635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 descr="imag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02" y="588107"/>
            <a:ext cx="835777" cy="876300"/>
          </a:xfrm>
          <a:prstGeom prst="rect">
            <a:avLst/>
          </a:prstGeom>
        </p:spPr>
      </p:pic>
      <p:pic>
        <p:nvPicPr>
          <p:cNvPr id="7" name="Image 6" descr="imag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25" y="2571750"/>
            <a:ext cx="835777" cy="876300"/>
          </a:xfrm>
          <a:prstGeom prst="rect">
            <a:avLst/>
          </a:prstGeom>
        </p:spPr>
      </p:pic>
      <p:pic>
        <p:nvPicPr>
          <p:cNvPr id="8" name="Image 7" descr="imag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902" y="2806700"/>
            <a:ext cx="835777" cy="876300"/>
          </a:xfrm>
          <a:prstGeom prst="rect">
            <a:avLst/>
          </a:prstGeom>
        </p:spPr>
      </p:pic>
      <p:pic>
        <p:nvPicPr>
          <p:cNvPr id="9" name="Image 8" descr="imag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02" y="5130800"/>
            <a:ext cx="835777" cy="8763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63154" y="117230"/>
            <a:ext cx="1955800" cy="172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rgbClr val="000000"/>
                </a:solidFill>
                <a:latin typeface="Arial Black"/>
                <a:cs typeface="Arial Black"/>
              </a:rPr>
              <a:t>Coordonnateur ?</a:t>
            </a:r>
          </a:p>
          <a:p>
            <a:r>
              <a:rPr lang="fr-FR" sz="1400" dirty="0">
                <a:solidFill>
                  <a:srgbClr val="000000"/>
                </a:solidFill>
                <a:latin typeface="Arial Black"/>
                <a:cs typeface="Arial Black"/>
              </a:rPr>
              <a:t>Trésorier AS ?</a:t>
            </a:r>
          </a:p>
          <a:p>
            <a:r>
              <a:rPr lang="fr-FR" sz="1400" dirty="0">
                <a:solidFill>
                  <a:srgbClr val="000000"/>
                </a:solidFill>
                <a:latin typeface="Arial Black"/>
                <a:cs typeface="Arial Black"/>
              </a:rPr>
              <a:t>Secrétaire AS ?</a:t>
            </a:r>
          </a:p>
          <a:p>
            <a:r>
              <a:rPr lang="fr-FR" sz="1400" dirty="0">
                <a:solidFill>
                  <a:srgbClr val="000000"/>
                </a:solidFill>
                <a:latin typeface="Arial Black"/>
                <a:cs typeface="Arial Black"/>
              </a:rPr>
              <a:t>Responsable section ?</a:t>
            </a:r>
          </a:p>
          <a:p>
            <a:r>
              <a:rPr lang="fr-FR" sz="1400" dirty="0">
                <a:solidFill>
                  <a:srgbClr val="000000"/>
                </a:solidFill>
                <a:latin typeface="Arial Black"/>
                <a:cs typeface="Arial Black"/>
              </a:rPr>
              <a:t>Animateur AS : ?</a:t>
            </a:r>
          </a:p>
          <a:p>
            <a:r>
              <a:rPr lang="mr-IN" sz="1400" dirty="0">
                <a:solidFill>
                  <a:srgbClr val="000000"/>
                </a:solidFill>
                <a:latin typeface="Arial Black"/>
                <a:cs typeface="Arial Black"/>
              </a:rPr>
              <a:t>…</a:t>
            </a:r>
            <a:endParaRPr lang="fr-FR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" name="Flèche gauche 9">
            <a:hlinkClick r:id="rId8" action="ppaction://hlinksldjump"/>
          </p:cNvPr>
          <p:cNvSpPr/>
          <p:nvPr/>
        </p:nvSpPr>
        <p:spPr>
          <a:xfrm>
            <a:off x="8369300" y="633730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E25388-288A-4149-B586-C3F1E850D875}"/>
              </a:ext>
            </a:extLst>
          </p:cNvPr>
          <p:cNvSpPr txBox="1"/>
          <p:nvPr/>
        </p:nvSpPr>
        <p:spPr>
          <a:xfrm>
            <a:off x="125046" y="34103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Insérez votre portrait</a:t>
            </a:r>
          </a:p>
        </p:txBody>
      </p:sp>
    </p:spTree>
    <p:extLst>
      <p:ext uri="{BB962C8B-B14F-4D97-AF65-F5344CB8AC3E}">
        <p14:creationId xmlns:p14="http://schemas.microsoft.com/office/powerpoint/2010/main" val="364804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466853"/>
              </p:ext>
            </p:extLst>
          </p:nvPr>
        </p:nvGraphicFramePr>
        <p:xfrm>
          <a:off x="0" y="-4"/>
          <a:ext cx="9144000" cy="6668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9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1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5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803">
                  <a:extLst>
                    <a:ext uri="{9D8B030D-6E8A-4147-A177-3AD203B41FA5}">
                      <a16:colId xmlns:a16="http://schemas.microsoft.com/office/drawing/2014/main" val="2243567500"/>
                    </a:ext>
                  </a:extLst>
                </a:gridCol>
                <a:gridCol w="2406650">
                  <a:extLst>
                    <a:ext uri="{9D8B030D-6E8A-4147-A177-3AD203B41FA5}">
                      <a16:colId xmlns:a16="http://schemas.microsoft.com/office/drawing/2014/main" val="1529489845"/>
                    </a:ext>
                  </a:extLst>
                </a:gridCol>
              </a:tblGrid>
              <a:tr h="547610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INSTALLATIONS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SPORTIVES ET ACTIVITÉS PROGRAMMÉES </a:t>
                      </a:r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468"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Dans l’établissement</a:t>
                      </a:r>
                      <a:endParaRPr lang="fr-FR" i="1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46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Gymnase types A, B, C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Dojo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Salle de musculation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Plateau sportif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911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468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647943"/>
                  </a:ext>
                </a:extLst>
              </a:tr>
              <a:tr h="695581"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En dehors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de l’établissement : </a:t>
                      </a:r>
                    </a:p>
                    <a:p>
                      <a:pPr algn="ctr"/>
                      <a:r>
                        <a:rPr lang="fr-FR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déplacement en bus / à pied d’une durée d’environ</a:t>
                      </a:r>
                      <a:endParaRPr lang="fr-FR" i="1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859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Piste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Stade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Piscine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Mur d’escalade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Gymnases (dojo, salle de musculation ….)</a:t>
                      </a:r>
                      <a:endParaRPr lang="fr-FR" sz="14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Gymnases (dojo, salle de musculation ….)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468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46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Relais</a:t>
                      </a:r>
                      <a:r>
                        <a:rPr lang="fr-FR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mr-IN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–</a:t>
                      </a:r>
                      <a:r>
                        <a:rPr lang="fr-FR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vitesse (CA1) en 4</a:t>
                      </a:r>
                      <a:r>
                        <a:rPr lang="fr-FR" sz="1400" i="1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ème</a:t>
                      </a:r>
                      <a:r>
                        <a:rPr lang="fr-FR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(bus 10’) (durée du cours : 1h30)</a:t>
                      </a:r>
                      <a:endParaRPr lang="fr-FR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" name="Image 1" descr="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8" y="1733160"/>
            <a:ext cx="1590655" cy="1011945"/>
          </a:xfrm>
          <a:prstGeom prst="rect">
            <a:avLst/>
          </a:prstGeom>
        </p:spPr>
      </p:pic>
      <p:pic>
        <p:nvPicPr>
          <p:cNvPr id="3" name="Image 2" descr="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" y="4888162"/>
            <a:ext cx="1763289" cy="771858"/>
          </a:xfrm>
          <a:prstGeom prst="rect">
            <a:avLst/>
          </a:prstGeom>
        </p:spPr>
      </p:pic>
      <p:pic>
        <p:nvPicPr>
          <p:cNvPr id="5" name="Image 4" descr="im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19" y="4941173"/>
            <a:ext cx="1005218" cy="665835"/>
          </a:xfrm>
          <a:prstGeom prst="rect">
            <a:avLst/>
          </a:prstGeom>
        </p:spPr>
      </p:pic>
      <p:pic>
        <p:nvPicPr>
          <p:cNvPr id="6" name="Image 5" descr="ima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410" y="4888162"/>
            <a:ext cx="1005218" cy="771858"/>
          </a:xfrm>
          <a:prstGeom prst="rect">
            <a:avLst/>
          </a:prstGeom>
        </p:spPr>
      </p:pic>
      <p:sp>
        <p:nvSpPr>
          <p:cNvPr id="7" name="Flèche gauche 6">
            <a:hlinkClick r:id="rId6" action="ppaction://hlinksldjump"/>
          </p:cNvPr>
          <p:cNvSpPr/>
          <p:nvPr/>
        </p:nvSpPr>
        <p:spPr>
          <a:xfrm>
            <a:off x="8369300" y="2540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633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784975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213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7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6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4381"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PROGRAMMATION DES APSA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72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Champs d’apprentissage</a:t>
                      </a:r>
                      <a:endParaRPr lang="fr-FR" sz="1200" b="0" i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Niveau de classe :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Niveau de classe :</a:t>
                      </a:r>
                    </a:p>
                    <a:p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Niveau de classe :</a:t>
                      </a:r>
                    </a:p>
                    <a:p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Niveau de classe :</a:t>
                      </a:r>
                    </a:p>
                    <a:p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408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CA 1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408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CA 2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1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408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CA 3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1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408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CA 4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1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lèche gauche 2">
            <a:hlinkClick r:id="rId2" action="ppaction://hlinksldjump"/>
          </p:cNvPr>
          <p:cNvSpPr/>
          <p:nvPr/>
        </p:nvSpPr>
        <p:spPr>
          <a:xfrm>
            <a:off x="8369300" y="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980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649711"/>
              </p:ext>
            </p:extLst>
          </p:nvPr>
        </p:nvGraphicFramePr>
        <p:xfrm>
          <a:off x="0" y="-3"/>
          <a:ext cx="9144000" cy="685800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483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8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712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OUTILS</a:t>
                      </a:r>
                      <a:r>
                        <a:rPr lang="fr-FR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DE SUIVI ET D’ÉVALUATION DU PROJET</a:t>
                      </a:r>
                      <a:endParaRPr lang="fr-FR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745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Exemples</a:t>
                      </a:r>
                      <a:r>
                        <a:rPr lang="fr-FR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d’indicateurs</a:t>
                      </a:r>
                      <a:endParaRPr lang="fr-FR" i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Constats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Propositions d’évolutions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77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Résultats</a:t>
                      </a:r>
                      <a:r>
                        <a:rPr lang="fr-FR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: </a:t>
                      </a:r>
                    </a:p>
                    <a:p>
                      <a:pPr algn="ctr"/>
                      <a:r>
                        <a:rPr lang="fr-FR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aux examens, par champ, par activité </a:t>
                      </a:r>
                      <a:r>
                        <a:rPr lang="mr-IN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4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7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Écart filles / garçons en EPS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Par champ d’apprentissage :</a:t>
                      </a:r>
                    </a:p>
                    <a:p>
                      <a:pPr algn="just"/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Notes </a:t>
                      </a:r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–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inaptitudes </a:t>
                      </a:r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–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estime de soi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- m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otivation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mr-IN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–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engagement </a:t>
                      </a:r>
                      <a:r>
                        <a:rPr lang="mr-IN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7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Inaptitudes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Absentéisme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7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Programmation : offre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17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Liens :</a:t>
                      </a:r>
                    </a:p>
                    <a:p>
                      <a:pPr algn="ctr"/>
                      <a:r>
                        <a:rPr lang="fr-FR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école / collège / lycée</a:t>
                      </a:r>
                      <a:endParaRPr lang="fr-FR" sz="14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26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Projets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526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Actions diverses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5262">
                <a:tc>
                  <a:txBody>
                    <a:bodyPr/>
                    <a:lstStyle/>
                    <a:p>
                      <a:pPr algn="ctr"/>
                      <a:r>
                        <a:rPr lang="mr-IN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4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Flèche gauche 2">
            <a:hlinkClick r:id="rId2" action="ppaction://hlinksldjump"/>
          </p:cNvPr>
          <p:cNvSpPr/>
          <p:nvPr/>
        </p:nvSpPr>
        <p:spPr>
          <a:xfrm>
            <a:off x="8369300" y="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ampoul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692" cy="66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89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431131"/>
              </p:ext>
            </p:extLst>
          </p:nvPr>
        </p:nvGraphicFramePr>
        <p:xfrm>
          <a:off x="1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65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5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819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LOGIQUE INSTITUTIONNELLE (BO n°11 du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26/11/2015) collège</a:t>
                      </a:r>
                      <a:endParaRPr lang="fr-FR" sz="3600" b="1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148">
                <a:tc rowSpan="2">
                  <a:txBody>
                    <a:bodyPr/>
                    <a:lstStyle/>
                    <a:p>
                      <a:r>
                        <a:rPr lang="fr-FR" sz="1200" b="1" dirty="0">
                          <a:latin typeface="Arial Black"/>
                          <a:cs typeface="Arial Black"/>
                        </a:rPr>
                        <a:t>Champs d’apprentissage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Arial Black"/>
                          <a:cs typeface="Arial Black"/>
                        </a:rPr>
                        <a:t>ATTENDUS</a:t>
                      </a:r>
                      <a:r>
                        <a:rPr lang="fr-FR" baseline="0" dirty="0">
                          <a:latin typeface="Arial Black"/>
                          <a:cs typeface="Arial Black"/>
                        </a:rPr>
                        <a:t> DE FIN DE CYCLE </a:t>
                      </a:r>
                      <a:endParaRPr lang="fr-FR" b="1" dirty="0"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49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Arial Black"/>
                          <a:cs typeface="Arial Black"/>
                        </a:rPr>
                        <a:t>cycle 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Arial Black"/>
                          <a:cs typeface="Arial Black"/>
                        </a:rPr>
                        <a:t>cycle 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220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latin typeface="Arial Black"/>
                          <a:cs typeface="Arial Black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latin typeface="Arial"/>
                          <a:cs typeface="Arial"/>
                        </a:rPr>
                        <a:t>1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Réaliser des efforts et enchaîner plusieurs actions motrices dans différentes familles pour aller plus vite, plus haut, plus loin, plus longtemps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2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Combiner une course, un saut, un lancer pour faire la meilleure performance cumulée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3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Mesurer et quantifier les performances, les enregistrer, les comparer, les classer, les traduire en représentations graphiques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  <a:p>
                      <a:r>
                        <a:rPr lang="fr-FR" sz="1000" b="1" dirty="0">
                          <a:latin typeface="Arial"/>
                          <a:cs typeface="Arial"/>
                        </a:rPr>
                        <a:t>4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Assumer les rôles de chronométreur et d’observateur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/>
                          <a:cs typeface="Arial"/>
                        </a:rPr>
                        <a:t> 1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Gérer son effort, faire des choix pour réaliser la meilleure performance dans au moins deux familles athlétiques et/ou au moins deux styles de nages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2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S’engager dans un programme de préparation individuel ou collectif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3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Planifier et réaliser une épreuve combinée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4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S’échauffer avant un effort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5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Aider ses camarades et assumer différents rôles sociaux (juge d’appel et de déroulement, chronométreur, juge de mesure, organisateur, collecteur de résultats, etc.)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72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="1" dirty="0">
                          <a:latin typeface="Arial Black"/>
                          <a:cs typeface="Arial Black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latin typeface="Arial"/>
                          <a:cs typeface="Arial"/>
                        </a:rPr>
                        <a:t>1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Réaliser, seul ou à plusieurs, un parcours dans plusieurs environnements inhabituels, en milieu naturel aménagé ou artificiel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2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Connaître et respecter les règles de sécurité qui s’appliquent à chaque environnement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 : Identifier la personne responsable à alerter ou la procédure en cas de problème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 : Valider l’attestation du savoir nager (ASSN), conformément à l’arrêté du 9 juillet 2015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 </a:t>
                      </a:r>
                      <a:endParaRPr lang="fr-FR" sz="1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/>
                          <a:cs typeface="Arial"/>
                        </a:rPr>
                        <a:t>1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Réussir un déplacement planifié dans un milieu naturel aménagé ou artificiellement recréé plus ou moins connu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2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Gérer ses ressources pour réaliser en totalité un parcours sécurisé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3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Assurer la sécurité de son camarade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4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Respecter et faire respecter les règles de sécurité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2503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latin typeface="Arial Black"/>
                          <a:cs typeface="Arial Black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latin typeface="Arial"/>
                          <a:cs typeface="Arial"/>
                        </a:rPr>
                        <a:t>1: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Réaliser en petits groupes une séquence à visée artistique destinée à être appréciée et à émouvoir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2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Savoir filmer une prestation pour la revoir et la faire évoluer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3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Respecter les prestations des autres et accepter de se produire devant les autres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/>
                          <a:cs typeface="Arial"/>
                        </a:rPr>
                        <a:t>1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Mobiliser les capacités expressives du corps pour imaginer, composer et interpréter une séquence artistique ou acrobatique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2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Participer activement, au sein d’un groupe, à l’élaboration et à la formalisation d’un projet artistique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3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Apprécier des prestations en utilisant différents supports d’observation et d’analyse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2202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latin typeface="Arial Black"/>
                          <a:cs typeface="Arial Black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1 : S’organiser tactiquement pour gagner le match en identifiant les situations favorables de marque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2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Maintenir un engagement moteur efficace sur tout le temps de jeu prévu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3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Respecter les partenaires, les adversaires et l’arbitre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4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Assurer différents rôles sociaux (joueur, arbitre, observateur, organisateur) inhérents à l’activité et à l’organisation de la classe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5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Accepter le résultat de la rencontre et être capable de le commenter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0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/>
                          <a:cs typeface="Arial"/>
                        </a:rPr>
                        <a:t>1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Réaliser des actions décisives en situation favorable afin de faire basculer le rapport de force en sa faveur ou en faveur de son équipe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2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Adapter son engagement moteur en fonction de son état physique et du rapport de force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3 : 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Etre solidaire de ses partenaires et respectueux de son / ses adversaire(s) et de l’arbitre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latin typeface="Arial"/>
                          <a:cs typeface="Arial"/>
                        </a:rPr>
                        <a:t>4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Observer et </a:t>
                      </a:r>
                      <a:r>
                        <a:rPr lang="fr-FR" sz="1000" b="1" kern="1200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-arbitrer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5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Accepter le résultat de la rencontre et savoir l’analyser avec objectivité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lèche gauche 2">
            <a:hlinkClick r:id="rId3" action="ppaction://hlinksldjump"/>
          </p:cNvPr>
          <p:cNvSpPr/>
          <p:nvPr/>
        </p:nvSpPr>
        <p:spPr>
          <a:xfrm>
            <a:off x="8369300" y="609600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356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ycle 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11" y="-127000"/>
            <a:ext cx="9567333" cy="7097889"/>
          </a:xfrm>
          <a:prstGeom prst="rect">
            <a:avLst/>
          </a:prstGeom>
        </p:spPr>
      </p:pic>
      <p:sp>
        <p:nvSpPr>
          <p:cNvPr id="3" name="Flèche gauche 2">
            <a:hlinkClick r:id="rId3" action="ppaction://hlinksldjump"/>
          </p:cNvPr>
          <p:cNvSpPr/>
          <p:nvPr/>
        </p:nvSpPr>
        <p:spPr>
          <a:xfrm>
            <a:off x="8369300" y="3810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878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ycle 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667" y="0"/>
            <a:ext cx="9482667" cy="6858000"/>
          </a:xfrm>
          <a:prstGeom prst="rect">
            <a:avLst/>
          </a:prstGeom>
        </p:spPr>
      </p:pic>
      <p:sp>
        <p:nvSpPr>
          <p:cNvPr id="3" name="Flèche gauche 2">
            <a:hlinkClick r:id="rId3" action="ppaction://hlinksldjump"/>
          </p:cNvPr>
          <p:cNvSpPr/>
          <p:nvPr/>
        </p:nvSpPr>
        <p:spPr>
          <a:xfrm>
            <a:off x="8369300" y="628650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736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665" y="1342368"/>
            <a:ext cx="87488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3200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 marL="285750" indent="-285750" algn="just">
              <a:buFontTx/>
              <a:buChar char="-"/>
            </a:pPr>
            <a:r>
              <a:rPr lang="fr-FR" sz="3200" dirty="0">
                <a:latin typeface="Arial Black"/>
                <a:cs typeface="Arial Black"/>
              </a:rPr>
              <a:t>Compléter les différents axes</a:t>
            </a:r>
          </a:p>
          <a:p>
            <a:pPr marL="285750" indent="-285750" algn="just">
              <a:buFontTx/>
              <a:buChar char="-"/>
            </a:pPr>
            <a:r>
              <a:rPr lang="fr-FR" sz="3200" dirty="0">
                <a:latin typeface="Arial Black"/>
                <a:cs typeface="Arial Black"/>
              </a:rPr>
              <a:t>Mettre en lien et surligner les axes prioritaires</a:t>
            </a:r>
          </a:p>
          <a:p>
            <a:pPr marL="285750" indent="-285750" algn="just">
              <a:buFontTx/>
              <a:buChar char="-"/>
            </a:pPr>
            <a:endParaRPr lang="fr-FR" sz="3200" dirty="0">
              <a:latin typeface="Arial Black"/>
              <a:cs typeface="Arial Black"/>
            </a:endParaRPr>
          </a:p>
          <a:p>
            <a:pPr marL="285750" indent="-285750" algn="just">
              <a:buFontTx/>
              <a:buChar char="-"/>
            </a:pPr>
            <a:r>
              <a:rPr lang="fr-FR" sz="3200" dirty="0">
                <a:latin typeface="Arial Black"/>
                <a:cs typeface="Arial Black"/>
              </a:rPr>
              <a:t>Les axes ne sont pas hiérarchisés</a:t>
            </a:r>
          </a:p>
          <a:p>
            <a:pPr algn="just"/>
            <a:r>
              <a:rPr lang="fr-FR" sz="3200" i="1" dirty="0">
                <a:latin typeface="Arial Black"/>
                <a:cs typeface="Arial Black"/>
              </a:rPr>
              <a:t>L’axe n°1 du projet académique peut correspondre aux axes 2 et 3 du projet établissement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Black"/>
                <a:cs typeface="Arial Black"/>
              </a:rPr>
              <a:t>LIEN ENTRE LES PROJETS</a:t>
            </a:r>
          </a:p>
        </p:txBody>
      </p:sp>
      <p:sp>
        <p:nvSpPr>
          <p:cNvPr id="7" name="Flèche gauche 6">
            <a:hlinkClick r:id="rId2" action="ppaction://hlinksldjump"/>
          </p:cNvPr>
          <p:cNvSpPr/>
          <p:nvPr/>
        </p:nvSpPr>
        <p:spPr>
          <a:xfrm>
            <a:off x="8369300" y="19677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402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211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Black"/>
                <a:cs typeface="Arial Black"/>
              </a:rPr>
              <a:t>ENVIRONNEMENT DE L’EPLE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665" y="1653098"/>
            <a:ext cx="8748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latin typeface="Arial Black"/>
                <a:cs typeface="Arial Black"/>
              </a:rPr>
              <a:t>- Des exemples ont été listés et d’autres peuvent être rajoutés</a:t>
            </a:r>
          </a:p>
          <a:p>
            <a:pPr algn="just"/>
            <a:endParaRPr lang="fr-FR" sz="3200" dirty="0">
              <a:latin typeface="Arial Black"/>
              <a:cs typeface="Arial Black"/>
            </a:endParaRPr>
          </a:p>
          <a:p>
            <a:pPr algn="just"/>
            <a:r>
              <a:rPr lang="fr-FR" sz="3200" dirty="0">
                <a:latin typeface="Arial Black"/>
                <a:cs typeface="Arial Black"/>
              </a:rPr>
              <a:t>- Ne renseigner que les informations qui vous permettront d’établir vos priorités pédagogiques </a:t>
            </a:r>
          </a:p>
        </p:txBody>
      </p:sp>
      <p:sp>
        <p:nvSpPr>
          <p:cNvPr id="6" name="Flèche gauche 5">
            <a:hlinkClick r:id="rId2" action="ppaction://hlinksldjump"/>
          </p:cNvPr>
          <p:cNvSpPr/>
          <p:nvPr/>
        </p:nvSpPr>
        <p:spPr>
          <a:xfrm>
            <a:off x="8350956" y="18377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04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rgbClr val="558ED5"/>
          </a:solidFill>
          <a:ln>
            <a:solidFill>
              <a:srgbClr val="37609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 Black"/>
                <a:cs typeface="Arial Black"/>
              </a:rPr>
              <a:t>PROJET PÉDAGOGIQUE </a:t>
            </a:r>
          </a:p>
          <a:p>
            <a:pPr algn="ctr"/>
            <a:r>
              <a:rPr lang="fr-FR" sz="2800" dirty="0">
                <a:latin typeface="Arial Black"/>
                <a:cs typeface="Arial Black"/>
              </a:rPr>
              <a:t>D’ÉDUCATION PHYSIQUE ET SPORTIVE</a:t>
            </a:r>
          </a:p>
          <a:p>
            <a:pPr algn="ctr"/>
            <a:r>
              <a:rPr lang="fr-FR" sz="2800" dirty="0">
                <a:latin typeface="Arial Black"/>
                <a:cs typeface="Arial Black"/>
              </a:rPr>
              <a:t>établissement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6312796" y="2914592"/>
            <a:ext cx="2572280" cy="2213318"/>
          </a:xfrm>
          <a:prstGeom prst="rect">
            <a:avLst/>
          </a:prstGeom>
          <a:solidFill>
            <a:srgbClr val="C0504D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 Black"/>
                <a:cs typeface="Arial Black"/>
              </a:rPr>
              <a:t>Pour des explications, consultez le guide en cliquant sur l’ampoule</a:t>
            </a:r>
            <a:endParaRPr lang="fr-FR" sz="2000" i="1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pic>
        <p:nvPicPr>
          <p:cNvPr id="9" name="Image 8" descr="ampoul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011" y="5275858"/>
            <a:ext cx="1108841" cy="1219200"/>
          </a:xfrm>
          <a:prstGeom prst="rect">
            <a:avLst/>
          </a:prstGeom>
        </p:spPr>
      </p:pic>
      <p:pic>
        <p:nvPicPr>
          <p:cNvPr id="2" name="Image 1" descr="logo-academi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194"/>
            <a:ext cx="2515359" cy="11067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96864" y="4021251"/>
            <a:ext cx="47067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latin typeface="Arial Black"/>
                <a:cs typeface="Arial Black"/>
              </a:rPr>
              <a:t>Insérer une photo </a:t>
            </a:r>
          </a:p>
          <a:p>
            <a:pPr algn="ctr"/>
            <a:r>
              <a:rPr lang="fr-FR" sz="2800" dirty="0">
                <a:latin typeface="Arial Black"/>
                <a:cs typeface="Arial Black"/>
              </a:rPr>
              <a:t>de votre établissement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4945" y="2897312"/>
            <a:ext cx="5930577" cy="3686368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002AF8-87DF-A84B-A1EB-80173A00898C}"/>
              </a:ext>
            </a:extLst>
          </p:cNvPr>
          <p:cNvSpPr/>
          <p:nvPr/>
        </p:nvSpPr>
        <p:spPr>
          <a:xfrm>
            <a:off x="3150233" y="1574803"/>
            <a:ext cx="4912378" cy="830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 Black"/>
                <a:cs typeface="Arial Black"/>
              </a:rPr>
              <a:t>ANNÉE SCOLAIRE 2020 – 2021</a:t>
            </a:r>
          </a:p>
        </p:txBody>
      </p:sp>
    </p:spTree>
    <p:extLst>
      <p:ext uri="{BB962C8B-B14F-4D97-AF65-F5344CB8AC3E}">
        <p14:creationId xmlns:p14="http://schemas.microsoft.com/office/powerpoint/2010/main" val="184830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Black"/>
                <a:cs typeface="Arial Black"/>
              </a:rPr>
              <a:t>CARACTÉRISTIQUES DES ÉLÈVES EN EPS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575" y="843677"/>
            <a:ext cx="87488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Arial Black"/>
                <a:cs typeface="Arial Black"/>
              </a:rPr>
              <a:t>Ne renseigner que les informations qui vous permettront d’établir vos priorités pédagogiques</a:t>
            </a:r>
          </a:p>
          <a:p>
            <a:pPr algn="just"/>
            <a:endParaRPr lang="fr-FR" sz="2000" i="1" dirty="0">
              <a:latin typeface="Arial Black"/>
              <a:cs typeface="Arial Black"/>
            </a:endParaRPr>
          </a:p>
          <a:p>
            <a:pPr algn="just"/>
            <a:r>
              <a:rPr lang="fr-FR" sz="2000" dirty="0">
                <a:latin typeface="Arial Black"/>
                <a:cs typeface="Arial Black"/>
              </a:rPr>
              <a:t>La classification mentionnée (moteur / social / méthodologique) peut être modifiée, ainsi que les niveaux de classe concernés.</a:t>
            </a:r>
          </a:p>
          <a:p>
            <a:pPr algn="just"/>
            <a:r>
              <a:rPr lang="fr-FR" sz="2000" i="1" dirty="0">
                <a:latin typeface="Arial Black"/>
                <a:cs typeface="Arial Black"/>
              </a:rPr>
              <a:t>ex : si mêmes caractéristiques, possibilité de fusionner.</a:t>
            </a:r>
          </a:p>
        </p:txBody>
      </p:sp>
      <p:sp>
        <p:nvSpPr>
          <p:cNvPr id="6" name="Flèche gauche 5">
            <a:hlinkClick r:id="rId3" action="ppaction://hlinksldjump"/>
          </p:cNvPr>
          <p:cNvSpPr/>
          <p:nvPr/>
        </p:nvSpPr>
        <p:spPr>
          <a:xfrm>
            <a:off x="8369300" y="30718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951C9B2-94ED-D147-89B8-D3ECA0A5602C}"/>
              </a:ext>
            </a:extLst>
          </p:cNvPr>
          <p:cNvSpPr txBox="1"/>
          <p:nvPr/>
        </p:nvSpPr>
        <p:spPr>
          <a:xfrm>
            <a:off x="30337" y="4210758"/>
            <a:ext cx="91136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Moteur »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niveau de compétences atteint dans chaque champ, efforts fournis, engagement, ressources, …</a:t>
            </a:r>
          </a:p>
          <a:p>
            <a:pPr algn="just"/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Méthodologique »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utilisation de différents médias (fiches, outils numériques), autonomie, écoute, respect des consignes, cadre de travail, modalités pour la compréhension des consignes, …</a:t>
            </a:r>
          </a:p>
          <a:p>
            <a:pPr algn="just"/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Social »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Capacité à travailler en groupe, valeurs (solidarité, citoyenneté, éthique…), …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73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211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Black"/>
                <a:cs typeface="Arial Black"/>
              </a:rPr>
              <a:t>PROJET DE TRANSFORMATION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665" y="1180249"/>
            <a:ext cx="8748891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latin typeface="Arial Black"/>
                <a:cs typeface="Arial Black"/>
              </a:rPr>
              <a:t>Pour la 1</a:t>
            </a:r>
            <a:r>
              <a:rPr lang="fr-FR" sz="3200" baseline="30000" dirty="0">
                <a:latin typeface="Arial Black"/>
                <a:cs typeface="Arial Black"/>
              </a:rPr>
              <a:t>ère</a:t>
            </a:r>
            <a:r>
              <a:rPr lang="fr-FR" sz="3200" dirty="0">
                <a:latin typeface="Arial Black"/>
                <a:cs typeface="Arial Black"/>
              </a:rPr>
              <a:t> case : DE </a:t>
            </a:r>
            <a:r>
              <a:rPr lang="mr-IN" sz="3200" dirty="0">
                <a:latin typeface="Arial Black"/>
                <a:cs typeface="Arial Black"/>
              </a:rPr>
              <a:t>…</a:t>
            </a:r>
            <a:r>
              <a:rPr lang="fr-FR" sz="3200" dirty="0">
                <a:latin typeface="Arial Black"/>
                <a:cs typeface="Arial Black"/>
              </a:rPr>
              <a:t> À </a:t>
            </a:r>
            <a:r>
              <a:rPr lang="mr-IN" sz="3200" dirty="0">
                <a:latin typeface="Arial Black"/>
                <a:cs typeface="Arial Black"/>
              </a:rPr>
              <a:t>…</a:t>
            </a:r>
            <a:endParaRPr lang="fr-FR" sz="3200" dirty="0">
              <a:latin typeface="Arial Black"/>
              <a:cs typeface="Arial Black"/>
            </a:endParaRPr>
          </a:p>
          <a:p>
            <a:pPr algn="just"/>
            <a:r>
              <a:rPr lang="fr-FR" sz="3200" dirty="0">
                <a:latin typeface="Arial Black"/>
                <a:cs typeface="Arial Black"/>
              </a:rPr>
              <a:t>exprimer la transformation générale</a:t>
            </a:r>
          </a:p>
          <a:p>
            <a:pPr algn="just"/>
            <a:endParaRPr lang="fr-FR" sz="3200" dirty="0">
              <a:latin typeface="Arial Black"/>
              <a:cs typeface="Arial Black"/>
            </a:endParaRPr>
          </a:p>
          <a:p>
            <a:pPr algn="just"/>
            <a:r>
              <a:rPr lang="fr-FR" sz="3200" dirty="0">
                <a:latin typeface="Arial Black"/>
                <a:cs typeface="Arial Black"/>
              </a:rPr>
              <a:t>Pour les transformations : 2 choix</a:t>
            </a:r>
          </a:p>
          <a:p>
            <a:pPr algn="just"/>
            <a:r>
              <a:rPr lang="fr-FR" sz="3200" dirty="0">
                <a:latin typeface="Arial Black"/>
                <a:cs typeface="Arial Black"/>
              </a:rPr>
              <a:t> - uniquement « aller vers »</a:t>
            </a:r>
          </a:p>
          <a:p>
            <a:pPr marL="457200" indent="-457200" algn="just">
              <a:buFontTx/>
              <a:buChar char="-"/>
            </a:pPr>
            <a:r>
              <a:rPr lang="fr-FR" sz="3200" dirty="0">
                <a:latin typeface="Arial Black"/>
                <a:cs typeface="Arial Black"/>
              </a:rPr>
              <a:t>reprendre « aller de </a:t>
            </a:r>
            <a:r>
              <a:rPr lang="mr-IN" sz="3200" dirty="0">
                <a:latin typeface="Arial Black"/>
                <a:cs typeface="Arial Black"/>
              </a:rPr>
              <a:t>…</a:t>
            </a:r>
            <a:r>
              <a:rPr lang="fr-FR" sz="3200" dirty="0">
                <a:latin typeface="Arial Black"/>
                <a:cs typeface="Arial Black"/>
              </a:rPr>
              <a:t> à </a:t>
            </a:r>
            <a:r>
              <a:rPr lang="mr-IN" sz="3200" dirty="0">
                <a:latin typeface="Arial Black"/>
                <a:cs typeface="Arial Black"/>
              </a:rPr>
              <a:t>…</a:t>
            </a:r>
            <a:r>
              <a:rPr lang="fr-FR" sz="3200" dirty="0">
                <a:latin typeface="Arial Black"/>
                <a:cs typeface="Arial Black"/>
              </a:rPr>
              <a:t> »</a:t>
            </a:r>
          </a:p>
          <a:p>
            <a:pPr marL="457200" indent="-457200" algn="just">
              <a:buFontTx/>
              <a:buChar char="-"/>
            </a:pPr>
            <a:endParaRPr lang="fr-FR" sz="3200" dirty="0">
              <a:latin typeface="Arial Black"/>
              <a:cs typeface="Arial Black"/>
            </a:endParaRPr>
          </a:p>
          <a:p>
            <a:pPr algn="just"/>
            <a:r>
              <a:rPr lang="fr-FR" sz="3200" i="1" dirty="0">
                <a:latin typeface="Arial Black"/>
                <a:cs typeface="Arial Black"/>
              </a:rPr>
              <a:t>L’idée étant de donner une image représentative des élèves à former dans cet établissement</a:t>
            </a:r>
          </a:p>
        </p:txBody>
      </p:sp>
      <p:sp>
        <p:nvSpPr>
          <p:cNvPr id="6" name="Flèche gauche 5">
            <a:hlinkClick r:id="rId2" action="ppaction://hlinksldjump"/>
          </p:cNvPr>
          <p:cNvSpPr/>
          <p:nvPr/>
        </p:nvSpPr>
        <p:spPr>
          <a:xfrm>
            <a:off x="8350956" y="23261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918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211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Black"/>
                <a:cs typeface="Arial Black"/>
              </a:rPr>
              <a:t>CHOIX PÉDAGOGIQUES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665" y="1436938"/>
            <a:ext cx="87488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Arial Black"/>
                <a:cs typeface="Arial Black"/>
              </a:rPr>
              <a:t>- Concernant les choix pédagogiques, il nous paraît essentiel de définir ce qui est commun et partagé par tous les enseignants de l’équipe pédagogique.</a:t>
            </a:r>
          </a:p>
          <a:p>
            <a:pPr algn="just"/>
            <a:r>
              <a:rPr lang="fr-FR" sz="2400" i="1" dirty="0">
                <a:latin typeface="Arial Black"/>
                <a:cs typeface="Arial Black"/>
              </a:rPr>
              <a:t>exemple : programmation commune...</a:t>
            </a:r>
          </a:p>
          <a:p>
            <a:pPr algn="just"/>
            <a:endParaRPr lang="fr-FR" sz="2400" i="1" dirty="0">
              <a:latin typeface="Arial Black"/>
              <a:cs typeface="Arial Black"/>
            </a:endParaRPr>
          </a:p>
          <a:p>
            <a:pPr algn="just"/>
            <a:r>
              <a:rPr lang="fr-FR" sz="2400" dirty="0">
                <a:latin typeface="Arial Black"/>
                <a:cs typeface="Arial Black"/>
              </a:rPr>
              <a:t>- Dans un second temps, définir en équipe d’autres outils pédagogiques.</a:t>
            </a:r>
          </a:p>
          <a:p>
            <a:pPr algn="just"/>
            <a:r>
              <a:rPr lang="fr-FR" sz="2400" i="1" dirty="0">
                <a:latin typeface="Arial Black"/>
                <a:cs typeface="Arial Black"/>
              </a:rPr>
              <a:t>exemple : constitution menu, évaluation commune, regroupement de classes, contenus d’enseignements...</a:t>
            </a:r>
          </a:p>
          <a:p>
            <a:pPr algn="just"/>
            <a:endParaRPr lang="fr-FR" sz="2400" i="1" dirty="0">
              <a:latin typeface="Arial Black"/>
              <a:cs typeface="Arial Black"/>
            </a:endParaRPr>
          </a:p>
          <a:p>
            <a:endParaRPr lang="fr-FR" sz="2400" dirty="0">
              <a:latin typeface="Arial Black"/>
              <a:cs typeface="Arial Black"/>
            </a:endParaRPr>
          </a:p>
        </p:txBody>
      </p:sp>
      <p:sp>
        <p:nvSpPr>
          <p:cNvPr id="6" name="Flèche gauche 5">
            <a:hlinkClick r:id="rId2" action="ppaction://hlinksldjump"/>
          </p:cNvPr>
          <p:cNvSpPr/>
          <p:nvPr/>
        </p:nvSpPr>
        <p:spPr>
          <a:xfrm>
            <a:off x="8350956" y="51407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9058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211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Black"/>
                <a:cs typeface="Arial Black"/>
              </a:rPr>
              <a:t>RESSOURCES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665" y="1653098"/>
            <a:ext cx="87488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Arial Black"/>
                <a:cs typeface="Arial Black"/>
              </a:rPr>
              <a:t>Partir de l’état des lieux et en dégager des leviers / contraintes</a:t>
            </a:r>
          </a:p>
          <a:p>
            <a:endParaRPr lang="fr-FR" sz="3200" dirty="0">
              <a:latin typeface="Arial Black"/>
              <a:cs typeface="Arial Black"/>
            </a:endParaRPr>
          </a:p>
          <a:p>
            <a:r>
              <a:rPr lang="fr-FR" sz="3200" dirty="0">
                <a:latin typeface="Arial Black"/>
                <a:cs typeface="Arial Black"/>
              </a:rPr>
              <a:t>L’état des lieux n’est pas un listing (notamment pour les infrastructures)</a:t>
            </a:r>
          </a:p>
        </p:txBody>
      </p:sp>
      <p:sp>
        <p:nvSpPr>
          <p:cNvPr id="6" name="Flèche gauche 5">
            <a:hlinkClick r:id="rId2" action="ppaction://hlinksldjump"/>
          </p:cNvPr>
          <p:cNvSpPr/>
          <p:nvPr/>
        </p:nvSpPr>
        <p:spPr>
          <a:xfrm>
            <a:off x="8350956" y="24472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015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211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Black"/>
                <a:cs typeface="Arial Black"/>
              </a:rPr>
              <a:t>OUTILS DE SUIVI ET D’ÉVALUATION DU PROJET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665" y="1355878"/>
            <a:ext cx="874889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latin typeface="Arial Black"/>
                <a:cs typeface="Arial Black"/>
              </a:rPr>
              <a:t>- Renseigner uniquement les informations qui vous permettront d’établir vos priorités pédagogiques</a:t>
            </a:r>
          </a:p>
          <a:p>
            <a:pPr algn="just"/>
            <a:endParaRPr lang="fr-FR" sz="3200" dirty="0">
              <a:latin typeface="Arial Black"/>
              <a:cs typeface="Arial Black"/>
            </a:endParaRPr>
          </a:p>
          <a:p>
            <a:pPr algn="just"/>
            <a:r>
              <a:rPr lang="fr-FR" sz="3200" b="1" dirty="0">
                <a:latin typeface="Arial Black"/>
                <a:cs typeface="Arial Black"/>
              </a:rPr>
              <a:t>- Vous pouvez confronter vos données avec celles du département et de l’académie sur le lien suivant :</a:t>
            </a:r>
          </a:p>
          <a:p>
            <a:pPr>
              <a:defRPr/>
            </a:pPr>
            <a:r>
              <a:rPr lang="fr-FR" sz="2400" i="1" dirty="0">
                <a:latin typeface="Arial Black"/>
                <a:cs typeface="Arial Black"/>
              </a:rPr>
              <a:t>Lien : site académique Toulouse </a:t>
            </a:r>
            <a:r>
              <a:rPr lang="mr-IN" sz="2400" i="1" dirty="0">
                <a:latin typeface="Arial Black"/>
                <a:cs typeface="Arial Black"/>
              </a:rPr>
              <a:t>–</a:t>
            </a:r>
            <a:r>
              <a:rPr lang="fr-FR" sz="2400" i="1" dirty="0">
                <a:latin typeface="Arial Black"/>
                <a:cs typeface="Arial Black"/>
              </a:rPr>
              <a:t> onglet « statistiques »</a:t>
            </a:r>
          </a:p>
        </p:txBody>
      </p:sp>
      <p:sp>
        <p:nvSpPr>
          <p:cNvPr id="6" name="Flèche gauche 5">
            <a:hlinkClick r:id="rId2" action="ppaction://hlinksldjump"/>
          </p:cNvPr>
          <p:cNvSpPr/>
          <p:nvPr/>
        </p:nvSpPr>
        <p:spPr>
          <a:xfrm>
            <a:off x="8350956" y="41638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318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84" y="0"/>
            <a:ext cx="907561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latin typeface="Arial"/>
                <a:cs typeface="Arial"/>
              </a:rPr>
              <a:t>Guide d’utilisation du diaporama pour la construction du projet pédagogique EPS</a:t>
            </a:r>
            <a:endParaRPr lang="fr-FR" sz="1400" dirty="0">
              <a:latin typeface="Arial"/>
              <a:cs typeface="Arial"/>
            </a:endParaRPr>
          </a:p>
          <a:p>
            <a:r>
              <a:rPr lang="fr-FR" sz="1400" b="1" dirty="0">
                <a:latin typeface="Arial"/>
                <a:cs typeface="Arial"/>
              </a:rPr>
              <a:t>Objectif :</a:t>
            </a:r>
            <a:endParaRPr lang="fr-FR" sz="1400" dirty="0">
              <a:latin typeface="Arial"/>
              <a:cs typeface="Arial"/>
            </a:endParaRPr>
          </a:p>
          <a:p>
            <a:r>
              <a:rPr lang="fr-FR" sz="1400" dirty="0">
                <a:latin typeface="Arial"/>
                <a:cs typeface="Arial"/>
              </a:rPr>
              <a:t>Faciliter la rédaction d’un projet pédagogique EPS au regard des programmes pour établir un projet de transformation pour les élèves de votre établissement.</a:t>
            </a:r>
          </a:p>
          <a:p>
            <a:r>
              <a:rPr lang="fr-FR" sz="1400" b="1" dirty="0">
                <a:latin typeface="Arial"/>
                <a:cs typeface="Arial"/>
              </a:rPr>
              <a:t>But :</a:t>
            </a:r>
            <a:endParaRPr lang="fr-FR" sz="1400" dirty="0">
              <a:latin typeface="Arial"/>
              <a:cs typeface="Arial"/>
            </a:endParaRPr>
          </a:p>
          <a:p>
            <a:r>
              <a:rPr lang="fr-FR" sz="1400" dirty="0">
                <a:latin typeface="Arial"/>
                <a:cs typeface="Arial"/>
              </a:rPr>
              <a:t>Produire un document simplifié, cohérent et singulier.</a:t>
            </a:r>
          </a:p>
          <a:p>
            <a:r>
              <a:rPr lang="fr-FR" sz="1400" b="1" dirty="0">
                <a:latin typeface="Arial"/>
                <a:cs typeface="Arial"/>
              </a:rPr>
              <a:t>Les moyens proposés :</a:t>
            </a:r>
            <a:endParaRPr lang="fr-FR" sz="1400" dirty="0">
              <a:latin typeface="Arial"/>
              <a:cs typeface="Arial"/>
            </a:endParaRPr>
          </a:p>
          <a:p>
            <a:pPr lvl="0"/>
            <a:r>
              <a:rPr lang="fr-FR" sz="1400" dirty="0">
                <a:latin typeface="Arial"/>
                <a:cs typeface="Arial"/>
              </a:rPr>
              <a:t>un diaporama à compléter avec parfois des exemples pour vous aider, </a:t>
            </a:r>
          </a:p>
          <a:p>
            <a:pPr lvl="0"/>
            <a:r>
              <a:rPr lang="fr-FR" sz="1400" dirty="0">
                <a:latin typeface="Arial"/>
                <a:cs typeface="Arial"/>
              </a:rPr>
              <a:t>un lien à partir d’une « ampoule » pour des explications,</a:t>
            </a:r>
          </a:p>
          <a:p>
            <a:pPr lvl="0"/>
            <a:r>
              <a:rPr lang="fr-FR" sz="1400" dirty="0">
                <a:latin typeface="Arial"/>
                <a:cs typeface="Arial"/>
              </a:rPr>
              <a:t>une aide à la construction de liens hypertextes.</a:t>
            </a:r>
          </a:p>
          <a:p>
            <a:r>
              <a:rPr lang="fr-FR" sz="1400" b="1" dirty="0">
                <a:latin typeface="Arial"/>
                <a:cs typeface="Arial"/>
              </a:rPr>
              <a:t>Les principes qui nous ont guidés :</a:t>
            </a:r>
            <a:endParaRPr lang="fr-FR" sz="1400" dirty="0">
              <a:latin typeface="Arial"/>
              <a:cs typeface="Arial"/>
            </a:endParaRPr>
          </a:p>
          <a:p>
            <a:r>
              <a:rPr lang="fr-FR" sz="1400" u="sng" dirty="0">
                <a:latin typeface="Arial"/>
                <a:cs typeface="Arial"/>
              </a:rPr>
              <a:t>Des incontournables : </a:t>
            </a:r>
            <a:endParaRPr lang="fr-FR" sz="1400" dirty="0">
              <a:latin typeface="Arial"/>
              <a:cs typeface="Arial"/>
            </a:endParaRPr>
          </a:p>
          <a:p>
            <a:r>
              <a:rPr lang="fr-FR" sz="1400" dirty="0">
                <a:latin typeface="Arial"/>
                <a:cs typeface="Arial"/>
              </a:rPr>
              <a:t>- textes officiels, lien avec le projet académique, projet d’établissement, projet d’AS,</a:t>
            </a:r>
          </a:p>
          <a:p>
            <a:r>
              <a:rPr lang="fr-FR" sz="1400" dirty="0">
                <a:latin typeface="Arial"/>
                <a:cs typeface="Arial"/>
              </a:rPr>
              <a:t>- des ressources,</a:t>
            </a:r>
          </a:p>
          <a:p>
            <a:r>
              <a:rPr lang="fr-FR" sz="1400" dirty="0">
                <a:latin typeface="Arial"/>
                <a:cs typeface="Arial"/>
              </a:rPr>
              <a:t>- les caractéristiques des élèves</a:t>
            </a:r>
          </a:p>
          <a:p>
            <a:r>
              <a:rPr lang="fr-FR" sz="1400" dirty="0">
                <a:latin typeface="Arial"/>
                <a:cs typeface="Arial"/>
              </a:rPr>
              <a:t>- pour des choix didactiques et pédagogiques qui mènent à l’évaluation des élèves.</a:t>
            </a:r>
          </a:p>
          <a:p>
            <a:r>
              <a:rPr lang="fr-FR" sz="1400" dirty="0">
                <a:latin typeface="Arial"/>
                <a:cs typeface="Arial"/>
              </a:rPr>
              <a:t>L’objectif central étant le projet de transformation de l’élève.</a:t>
            </a:r>
          </a:p>
        </p:txBody>
      </p:sp>
      <p:pic>
        <p:nvPicPr>
          <p:cNvPr id="3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288" y="3456853"/>
            <a:ext cx="3055328" cy="19323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68384" y="5073979"/>
            <a:ext cx="7522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/>
                <a:cs typeface="Arial"/>
              </a:rPr>
              <a:t>Le comment :</a:t>
            </a:r>
            <a:endParaRPr lang="fr-FR" sz="1400" dirty="0">
              <a:latin typeface="Arial"/>
              <a:cs typeface="Arial"/>
            </a:endParaRPr>
          </a:p>
          <a:p>
            <a:r>
              <a:rPr lang="fr-FR" sz="1400" dirty="0">
                <a:latin typeface="Arial"/>
                <a:cs typeface="Arial"/>
              </a:rPr>
              <a:t>Remplir chaque diapositive (concertation en équipe) en utilisant les  en cas de besoin. </a:t>
            </a:r>
          </a:p>
          <a:p>
            <a:r>
              <a:rPr lang="fr-FR" sz="1400" dirty="0">
                <a:latin typeface="Arial"/>
                <a:cs typeface="Arial"/>
              </a:rPr>
              <a:t>Possibilité de modifier ce cadre, qui n’est qu’un outil, sans négliger les incontournables.</a:t>
            </a:r>
          </a:p>
          <a:p>
            <a:r>
              <a:rPr lang="fr-FR" sz="1400" dirty="0">
                <a:latin typeface="Arial"/>
                <a:cs typeface="Arial"/>
              </a:rPr>
              <a:t>Contacter un référent départemental si vous rencontrez des difficultés.</a:t>
            </a:r>
          </a:p>
        </p:txBody>
      </p:sp>
      <p:sp>
        <p:nvSpPr>
          <p:cNvPr id="5" name="Flèche gauche 5">
            <a:hlinkClick r:id="rId3" action="ppaction://hlinksldjump"/>
          </p:cNvPr>
          <p:cNvSpPr/>
          <p:nvPr/>
        </p:nvSpPr>
        <p:spPr>
          <a:xfrm>
            <a:off x="8350956" y="41638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453FB7C-BEEC-CD48-B43C-797BAFF71304}"/>
              </a:ext>
            </a:extLst>
          </p:cNvPr>
          <p:cNvSpPr txBox="1"/>
          <p:nvPr/>
        </p:nvSpPr>
        <p:spPr>
          <a:xfrm>
            <a:off x="68384" y="6028086"/>
            <a:ext cx="75223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Arial"/>
                <a:cs typeface="Arial"/>
              </a:rPr>
              <a:t>NB : </a:t>
            </a:r>
            <a:r>
              <a:rPr lang="fr-FR" sz="1400" dirty="0">
                <a:solidFill>
                  <a:srgbClr val="FF0000"/>
                </a:solidFill>
                <a:latin typeface="Arial"/>
                <a:cs typeface="Arial"/>
              </a:rPr>
              <a:t>Il est nécessaire d’être en mode diaporama pour que les liens et les « ampoules » fonctionnent. Pour des difficultés de modifications de mise en page, de son, vous pouvez solliciter le référent TICE de votre établissement.</a:t>
            </a:r>
          </a:p>
        </p:txBody>
      </p:sp>
    </p:spTree>
    <p:extLst>
      <p:ext uri="{BB962C8B-B14F-4D97-AF65-F5344CB8AC3E}">
        <p14:creationId xmlns:p14="http://schemas.microsoft.com/office/powerpoint/2010/main" val="1009346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7D8AC9D-58EC-2049-902B-EFA4398618B9}"/>
              </a:ext>
            </a:extLst>
          </p:cNvPr>
          <p:cNvSpPr txBox="1"/>
          <p:nvPr/>
        </p:nvSpPr>
        <p:spPr>
          <a:xfrm>
            <a:off x="528637" y="1971675"/>
            <a:ext cx="83364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PROJET D’AS – à venir</a:t>
            </a:r>
          </a:p>
        </p:txBody>
      </p:sp>
    </p:spTree>
    <p:extLst>
      <p:ext uri="{BB962C8B-B14F-4D97-AF65-F5344CB8AC3E}">
        <p14:creationId xmlns:p14="http://schemas.microsoft.com/office/powerpoint/2010/main" val="351579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00359100"/>
              </p:ext>
            </p:extLst>
          </p:nvPr>
        </p:nvGraphicFramePr>
        <p:xfrm>
          <a:off x="0" y="74019"/>
          <a:ext cx="9143999" cy="6783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llipse 1">
            <a:extLst>
              <a:ext uri="{FF2B5EF4-FFF2-40B4-BE49-F238E27FC236}">
                <a16:creationId xmlns:a16="http://schemas.microsoft.com/office/drawing/2014/main" id="{6893962F-3817-4D41-B5E8-2F4F93DFCA96}"/>
              </a:ext>
            </a:extLst>
          </p:cNvPr>
          <p:cNvSpPr/>
          <p:nvPr/>
        </p:nvSpPr>
        <p:spPr>
          <a:xfrm>
            <a:off x="4377690" y="514350"/>
            <a:ext cx="1611630" cy="144018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PROJET D’AS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4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848794"/>
              </p:ext>
            </p:extLst>
          </p:nvPr>
        </p:nvGraphicFramePr>
        <p:xfrm>
          <a:off x="0" y="2"/>
          <a:ext cx="9144000" cy="6857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4772"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 Black"/>
                          <a:cs typeface="Arial Black"/>
                        </a:rPr>
                        <a:t>LIEN ENTRE LES PROJETS et priorités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2175">
                <a:tc>
                  <a:txBody>
                    <a:bodyPr/>
                    <a:lstStyle/>
                    <a:p>
                      <a:pPr algn="ctr"/>
                      <a:r>
                        <a:rPr lang="fr-FR" u="none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Axes du </a:t>
                      </a:r>
                    </a:p>
                    <a:p>
                      <a:pPr algn="ctr"/>
                      <a:r>
                        <a:rPr lang="fr-FR" u="none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projet</a:t>
                      </a:r>
                    </a:p>
                    <a:p>
                      <a:pPr algn="ctr"/>
                      <a:r>
                        <a:rPr lang="fr-FR" u="none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Académique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 Black"/>
                          <a:cs typeface="Arial Black"/>
                        </a:rPr>
                        <a:t>Axes du </a:t>
                      </a:r>
                    </a:p>
                    <a:p>
                      <a:pPr algn="ctr"/>
                      <a:r>
                        <a:rPr lang="fr-FR" dirty="0">
                          <a:latin typeface="Arial Black"/>
                          <a:cs typeface="Arial Black"/>
                        </a:rPr>
                        <a:t>projet d’établissement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 Black"/>
                          <a:cs typeface="Arial Black"/>
                        </a:rPr>
                        <a:t>Axes du </a:t>
                      </a:r>
                    </a:p>
                    <a:p>
                      <a:pPr algn="ctr"/>
                      <a:r>
                        <a:rPr lang="fr-FR" dirty="0">
                          <a:latin typeface="Arial Black"/>
                          <a:cs typeface="Arial Black"/>
                        </a:rPr>
                        <a:t>projet pédagogique</a:t>
                      </a:r>
                      <a:r>
                        <a:rPr lang="fr-FR" baseline="0" dirty="0">
                          <a:latin typeface="Arial Black"/>
                          <a:cs typeface="Arial Black"/>
                        </a:rPr>
                        <a:t> d’EPS</a:t>
                      </a:r>
                      <a:endParaRPr lang="fr-FR" b="1" dirty="0"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 Black"/>
                          <a:cs typeface="Arial Black"/>
                        </a:rPr>
                        <a:t>Axes</a:t>
                      </a:r>
                      <a:r>
                        <a:rPr lang="fr-FR" baseline="0" dirty="0">
                          <a:latin typeface="Arial Black"/>
                          <a:cs typeface="Arial Black"/>
                        </a:rPr>
                        <a:t> du </a:t>
                      </a:r>
                    </a:p>
                    <a:p>
                      <a:pPr algn="ctr"/>
                      <a:r>
                        <a:rPr lang="fr-FR" baseline="0" dirty="0">
                          <a:latin typeface="Arial Black"/>
                          <a:cs typeface="Arial Black"/>
                        </a:rPr>
                        <a:t>p</a:t>
                      </a:r>
                      <a:r>
                        <a:rPr lang="fr-FR" dirty="0">
                          <a:latin typeface="Arial Black"/>
                          <a:cs typeface="Arial Black"/>
                        </a:rPr>
                        <a:t>rojet d’AS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035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Black"/>
                          <a:cs typeface="Arial Black"/>
                        </a:rPr>
                        <a:t>1 – </a:t>
                      </a:r>
                    </a:p>
                    <a:p>
                      <a:pPr algn="ctr"/>
                      <a:r>
                        <a:rPr lang="fr-FR" sz="1400" dirty="0">
                          <a:latin typeface="Arial Black"/>
                          <a:cs typeface="Arial Black"/>
                        </a:rPr>
                        <a:t>Garantir</a:t>
                      </a:r>
                      <a:r>
                        <a:rPr lang="fr-FR" sz="1400" baseline="0" dirty="0">
                          <a:latin typeface="Arial Black"/>
                          <a:cs typeface="Arial Black"/>
                        </a:rPr>
                        <a:t> l’acquisition des savoirs fondamentaux</a:t>
                      </a:r>
                      <a:endParaRPr lang="fr-FR" sz="1400" b="1" dirty="0"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35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Black"/>
                          <a:cs typeface="Arial Black"/>
                        </a:rPr>
                        <a:t>2 – </a:t>
                      </a:r>
                    </a:p>
                    <a:p>
                      <a:pPr algn="ctr"/>
                      <a:r>
                        <a:rPr lang="fr-FR" sz="1400" dirty="0">
                          <a:latin typeface="Arial Black"/>
                          <a:cs typeface="Arial Black"/>
                        </a:rPr>
                        <a:t>Préparer les élèves à leur avenir</a:t>
                      </a:r>
                      <a:endParaRPr lang="fr-FR" sz="1400" b="1" dirty="0"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035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Black"/>
                          <a:cs typeface="Arial Black"/>
                        </a:rPr>
                        <a:t>3 – </a:t>
                      </a:r>
                    </a:p>
                    <a:p>
                      <a:pPr algn="ctr"/>
                      <a:r>
                        <a:rPr lang="fr-FR" sz="1400" dirty="0">
                          <a:latin typeface="Arial Black"/>
                          <a:cs typeface="Arial Black"/>
                        </a:rPr>
                        <a:t>Servir une intelligence</a:t>
                      </a:r>
                      <a:r>
                        <a:rPr lang="fr-FR" sz="1400" baseline="0" dirty="0">
                          <a:latin typeface="Arial Black"/>
                          <a:cs typeface="Arial Black"/>
                        </a:rPr>
                        <a:t> collective</a:t>
                      </a:r>
                      <a:endParaRPr lang="fr-FR" sz="1400" b="1" dirty="0"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Image 2" descr="ampoul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22" y="0"/>
            <a:ext cx="733778" cy="806808"/>
          </a:xfrm>
          <a:prstGeom prst="rect">
            <a:avLst/>
          </a:prstGeom>
        </p:spPr>
      </p:pic>
      <p:sp>
        <p:nvSpPr>
          <p:cNvPr id="5" name="Flèche gauche 4">
            <a:hlinkClick r:id="rId6" action="ppaction://hlinksldjump"/>
          </p:cNvPr>
          <p:cNvSpPr/>
          <p:nvPr/>
        </p:nvSpPr>
        <p:spPr>
          <a:xfrm>
            <a:off x="8369300" y="6337300"/>
            <a:ext cx="609600" cy="444499"/>
          </a:xfrm>
          <a:prstGeom prst="leftArrow">
            <a:avLst/>
          </a:prstGeom>
          <a:solidFill>
            <a:srgbClr val="558ED5"/>
          </a:solidFill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60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429428"/>
              </p:ext>
            </p:extLst>
          </p:nvPr>
        </p:nvGraphicFramePr>
        <p:xfrm>
          <a:off x="0" y="-2"/>
          <a:ext cx="9144000" cy="685800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433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0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027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L’ENVIRONNEMENT DE L’EPLE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512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 Black"/>
                          <a:cs typeface="Arial Black"/>
                        </a:rPr>
                        <a:t>TYPE</a:t>
                      </a:r>
                      <a:r>
                        <a:rPr lang="fr-FR" sz="1600" baseline="0" dirty="0">
                          <a:latin typeface="Arial Black"/>
                          <a:cs typeface="Arial Black"/>
                        </a:rPr>
                        <a:t> D’ÉTABLISSEMENT</a:t>
                      </a:r>
                      <a:endParaRPr lang="fr-FR" sz="1600" dirty="0"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Établissement rural / urbain </a:t>
                      </a:r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REP / REP+</a:t>
                      </a:r>
                    </a:p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Nombre d’élèves </a:t>
                      </a:r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nombre de classes - internat</a:t>
                      </a:r>
                    </a:p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Filières </a:t>
                      </a:r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enseignements optionnels</a:t>
                      </a:r>
                    </a:p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Répartition filles / garçons</a:t>
                      </a:r>
                    </a:p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ULIS / SEGPA </a:t>
                      </a:r>
                    </a:p>
                    <a:p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27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Arial Black"/>
                          <a:cs typeface="Arial Black"/>
                        </a:rPr>
                        <a:t>POLITIQUE</a:t>
                      </a:r>
                      <a:r>
                        <a:rPr lang="fr-FR" sz="1600" baseline="0" dirty="0">
                          <a:latin typeface="Arial Black"/>
                          <a:cs typeface="Arial Black"/>
                        </a:rPr>
                        <a:t> DE LA VILLE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aseline="0" dirty="0">
                          <a:latin typeface="Arial Black"/>
                          <a:cs typeface="Arial Black"/>
                        </a:rPr>
                        <a:t>(plans : sportif, éducatif, culturel)</a:t>
                      </a:r>
                      <a:endParaRPr lang="fr-FR" sz="1600" dirty="0"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Mairie</a:t>
                      </a:r>
                    </a:p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Subventions,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aides à l’AS</a:t>
                      </a:r>
                    </a:p>
                    <a:p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Évènements particuliers</a:t>
                      </a:r>
                    </a:p>
                    <a:p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Partenariats</a:t>
                      </a:r>
                    </a:p>
                    <a:p>
                      <a:r>
                        <a:rPr lang="mr-IN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fr-FR" sz="1200" i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924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 Black"/>
                          <a:cs typeface="Arial Black"/>
                        </a:rPr>
                        <a:t>SECTEUR DE RECRUTEMENT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Nombre d’écoles primaires, collèges, lycées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Recrutement académique ?</a:t>
                      </a:r>
                    </a:p>
                    <a:p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84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 Black"/>
                          <a:cs typeface="Arial Black"/>
                        </a:rPr>
                        <a:t>CSP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924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 Black"/>
                          <a:cs typeface="Arial Black"/>
                        </a:rPr>
                        <a:t>BOURSIERS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924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 Black"/>
                          <a:cs typeface="Arial Black"/>
                        </a:rPr>
                        <a:t>RÉSULTATS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Comparaison avec le niveau académique - départemental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u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Lien :</a:t>
                      </a:r>
                      <a:r>
                        <a:rPr lang="fr-FR" sz="1200" i="1" u="non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site académique Toulouse </a:t>
                      </a:r>
                      <a:r>
                        <a:rPr lang="mr-IN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onglet « statistiques »</a:t>
                      </a: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endParaRPr lang="fr-FR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Image 2" descr="ampoul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22" y="0"/>
            <a:ext cx="733778" cy="508000"/>
          </a:xfrm>
          <a:prstGeom prst="rect">
            <a:avLst/>
          </a:prstGeom>
        </p:spPr>
      </p:pic>
      <p:sp>
        <p:nvSpPr>
          <p:cNvPr id="4" name="Flèche gauche 3">
            <a:hlinkClick r:id="rId5" action="ppaction://hlinksldjump"/>
          </p:cNvPr>
          <p:cNvSpPr/>
          <p:nvPr/>
        </p:nvSpPr>
        <p:spPr>
          <a:xfrm>
            <a:off x="8369300" y="633730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88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675490"/>
              </p:ext>
            </p:extLst>
          </p:nvPr>
        </p:nvGraphicFramePr>
        <p:xfrm>
          <a:off x="0" y="0"/>
          <a:ext cx="9143999" cy="678953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66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1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3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3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6912">
                <a:tc gridSpan="6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CARACTÉRISTIQUES DES ÉLÈVES EN EPS - collège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471">
                <a:tc gridSpan="2">
                  <a:txBody>
                    <a:bodyPr/>
                    <a:lstStyle/>
                    <a:p>
                      <a:endParaRPr lang="fr-FR" sz="1400" i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Moteur »</a:t>
                      </a:r>
                    </a:p>
                    <a:p>
                      <a:pPr algn="ctr"/>
                      <a:r>
                        <a:rPr lang="fr-FR" sz="10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(précisions dans l’ampoule)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Méthodologique 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Social 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Autres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(ex : affectives, rapport à l’effort </a:t>
                      </a:r>
                      <a:r>
                        <a:rPr lang="mr-IN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165">
                <a:tc gridSpan="2"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Cycle 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738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Cycle 4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5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ème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424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4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ème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057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3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ème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375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163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Sections sportives scolaires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2764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Élèves à besoins particuliers : ULIS, SEGPA, SHN </a:t>
                      </a:r>
                      <a:r>
                        <a:rPr lang="mr-IN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Image 2" descr="ampoul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404"/>
            <a:ext cx="733778" cy="806808"/>
          </a:xfrm>
          <a:prstGeom prst="rect">
            <a:avLst/>
          </a:prstGeom>
        </p:spPr>
      </p:pic>
      <p:sp>
        <p:nvSpPr>
          <p:cNvPr id="4" name="Flèche gauche 3">
            <a:hlinkClick r:id="rId4" action="ppaction://hlinksldjump"/>
          </p:cNvPr>
          <p:cNvSpPr/>
          <p:nvPr/>
        </p:nvSpPr>
        <p:spPr>
          <a:xfrm>
            <a:off x="8369300" y="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11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236429"/>
              </p:ext>
            </p:extLst>
          </p:nvPr>
        </p:nvGraphicFramePr>
        <p:xfrm>
          <a:off x="0" y="-4"/>
          <a:ext cx="9144000" cy="685800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8902"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PROJET DE TRANSFORMATION : passer de </a:t>
                      </a:r>
                      <a:r>
                        <a:rPr lang="mr-IN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à </a:t>
                      </a:r>
                      <a:r>
                        <a:rPr lang="mr-IN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.</a:t>
                      </a:r>
                      <a:endParaRPr lang="fr-FR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7511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Une</a:t>
                      </a:r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entrée par 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Les domaines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Les compétences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Les champs d’apprentissages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Les attendus de fin de cycle ou fin de lycée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Les activités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mr-IN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DE </a:t>
                      </a:r>
                      <a:r>
                        <a:rPr lang="mr-IN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À </a:t>
                      </a:r>
                      <a:r>
                        <a:rPr lang="mr-IN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514">
                <a:tc vMerge="1"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MOTEUR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MÉTHODOLOGIQUE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SOCIAL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33">
                <a:tc gridSpan="5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aller vers un élève qui </a:t>
                      </a:r>
                      <a:r>
                        <a:rPr lang="mr-IN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/ capable de </a:t>
                      </a:r>
                      <a:r>
                        <a:rPr lang="mr-IN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452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CYCLE</a:t>
                      </a:r>
                      <a:r>
                        <a:rPr lang="fr-FR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3 </a:t>
                      </a:r>
                      <a:endParaRPr lang="fr-FR" sz="14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EXEMPLE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:</a:t>
                      </a: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Aller vers un élève qui mobilise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ses ressources et les développe</a:t>
                      </a:r>
                    </a:p>
                    <a:p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Aller vers l’envie d’apprendre, de progresser, le goût de l’effort, la persévérance et la connaissance de soi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Aller vers la gestion ses émotions, travailler en groupe dans le respect des différences</a:t>
                      </a:r>
                    </a:p>
                    <a:p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002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CYCLE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EXEMPLE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:</a:t>
                      </a: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Aller vers un élève qui mobilise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ses ressources et les développe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Aller vers un élève qui développe ses ressources et apprend à les mobiliser à bon escient</a:t>
                      </a:r>
                    </a:p>
                    <a:p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Aller vers un travail autonome sur le défi personnel pour améliorer ses compétences et donc ses performances.</a:t>
                      </a:r>
                    </a:p>
                    <a:p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Aller vers l’acceptation des différences et leur exploitation en bénéfice de chacun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Aller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vers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des valeurs de respect et d’humilité</a:t>
                      </a:r>
                    </a:p>
                    <a:p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Image 2" descr="ampoul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-4"/>
            <a:ext cx="609600" cy="670271"/>
          </a:xfrm>
          <a:prstGeom prst="rect">
            <a:avLst/>
          </a:prstGeom>
        </p:spPr>
      </p:pic>
      <p:sp>
        <p:nvSpPr>
          <p:cNvPr id="5" name="Flèche gauche 4">
            <a:hlinkClick r:id="rId4" action="ppaction://hlinksldjump"/>
          </p:cNvPr>
          <p:cNvSpPr/>
          <p:nvPr/>
        </p:nvSpPr>
        <p:spPr>
          <a:xfrm>
            <a:off x="8369300" y="6413501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4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792557"/>
              </p:ext>
            </p:extLst>
          </p:nvPr>
        </p:nvGraphicFramePr>
        <p:xfrm>
          <a:off x="0" y="0"/>
          <a:ext cx="9144000" cy="690920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539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0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2381">
                <a:tc gridSpan="5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CHOIX PÉDAGOGIQUES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359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Modalités d’organisation :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Programmation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Nombre de cycles et semaines </a:t>
                      </a:r>
                      <a:r>
                        <a:rPr lang="mr-IN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–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découpage annuel</a:t>
                      </a:r>
                    </a:p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Répartition horaires</a:t>
                      </a:r>
                    </a:p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Durée des cours</a:t>
                      </a:r>
                    </a:p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Créneaux 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51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Stratégies d’enseignement</a:t>
                      </a:r>
                      <a:endParaRPr lang="fr-FR" sz="16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Utilisation</a:t>
                      </a:r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du média vidéo, de fiches d’observation, formes de groupement, tutorat </a:t>
                      </a:r>
                      <a:r>
                        <a:rPr lang="mr-IN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.</a:t>
                      </a:r>
                    </a:p>
                    <a:p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Valoriser les réussites, faciliter la compréhension des consignes (supports pédagogiques </a:t>
                      </a:r>
                      <a:r>
                        <a:rPr lang="mr-IN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)</a:t>
                      </a:r>
                    </a:p>
                    <a:p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Modes d’entrées dans les activités</a:t>
                      </a:r>
                    </a:p>
                    <a:p>
                      <a:r>
                        <a:rPr lang="mr-IN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200" b="0" baseline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588"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Classe : </a:t>
                      </a:r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Classe :</a:t>
                      </a:r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Classe :</a:t>
                      </a:r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Classe :</a:t>
                      </a:r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586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Projets : 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de classe, sorties</a:t>
                      </a:r>
                      <a:r>
                        <a:rPr lang="mr-IN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6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306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Dispositifs : 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AP, EPI, parcours (citoyen, avenir, santé, PEAC)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Sections sportives scolaires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Oral DNB ?</a:t>
                      </a:r>
                      <a:endParaRPr lang="fr-FR" sz="16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Image 2" descr="ampoul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-4"/>
            <a:ext cx="609600" cy="670271"/>
          </a:xfrm>
          <a:prstGeom prst="rect">
            <a:avLst/>
          </a:prstGeom>
        </p:spPr>
      </p:pic>
      <p:sp>
        <p:nvSpPr>
          <p:cNvPr id="5" name="Flèche gauche 4">
            <a:hlinkClick r:id="rId5" action="ppaction://hlinksldjump"/>
          </p:cNvPr>
          <p:cNvSpPr/>
          <p:nvPr/>
        </p:nvSpPr>
        <p:spPr>
          <a:xfrm>
            <a:off x="8369300" y="633730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5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244152"/>
              </p:ext>
            </p:extLst>
          </p:nvPr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539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482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ORGANISATION EN EPS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587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Gestion des inaptitudes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8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Fonctionnement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en EPS</a:t>
                      </a:r>
                    </a:p>
                    <a:p>
                      <a:pPr algn="ctr"/>
                      <a:endParaRPr lang="fr-FR" sz="16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Tenue :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Lieux de rassemblement :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Appel : 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Vestiaires : 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Infirmerie : 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Modes de transport vers les installations : (trajet en bus : ?)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Gestion des sorties EPS / AS : </a:t>
                      </a:r>
                    </a:p>
                    <a:p>
                      <a:r>
                        <a:rPr lang="fr-FR" sz="1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9296"/>
                  </a:ext>
                </a:extLst>
              </a:tr>
              <a:tr h="15558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Règles d’utilisation des installations sportives</a:t>
                      </a:r>
                    </a:p>
                    <a:p>
                      <a:pPr algn="ctr"/>
                      <a:endParaRPr lang="fr-FR" sz="16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387509"/>
                  </a:ext>
                </a:extLst>
              </a:tr>
              <a:tr h="155587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Gestion des punitions, sanctions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Retards :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Absences :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Non respect des règles : 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174918"/>
                  </a:ext>
                </a:extLst>
              </a:tr>
            </a:tbl>
          </a:graphicData>
        </a:graphic>
      </p:graphicFrame>
      <p:sp>
        <p:nvSpPr>
          <p:cNvPr id="5" name="Flèche gauche 4">
            <a:hlinkClick r:id="rId2" action="ppaction://hlinksldjump"/>
          </p:cNvPr>
          <p:cNvSpPr/>
          <p:nvPr/>
        </p:nvSpPr>
        <p:spPr>
          <a:xfrm>
            <a:off x="8369300" y="633730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5106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2093</Words>
  <Application>Microsoft Office PowerPoint</Application>
  <PresentationFormat>Affichage à l'écran (4:3)</PresentationFormat>
  <Paragraphs>355</Paragraphs>
  <Slides>26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ＭＳ 明朝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</dc:creator>
  <cp:lastModifiedBy>Fil Christine</cp:lastModifiedBy>
  <cp:revision>473</cp:revision>
  <dcterms:created xsi:type="dcterms:W3CDTF">2018-11-09T13:09:57Z</dcterms:created>
  <dcterms:modified xsi:type="dcterms:W3CDTF">2020-03-04T16:40:43Z</dcterms:modified>
</cp:coreProperties>
</file>