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9" r:id="rId2"/>
    <p:sldId id="260" r:id="rId3"/>
    <p:sldId id="271" r:id="rId4"/>
    <p:sldId id="276" r:id="rId5"/>
    <p:sldId id="269" r:id="rId6"/>
    <p:sldId id="272" r:id="rId7"/>
    <p:sldId id="273" r:id="rId8"/>
    <p:sldId id="265" r:id="rId9"/>
    <p:sldId id="266" r:id="rId10"/>
    <p:sldId id="267" r:id="rId11"/>
    <p:sldId id="274" r:id="rId12"/>
    <p:sldId id="263" r:id="rId13"/>
    <p:sldId id="261" r:id="rId14"/>
    <p:sldId id="264" r:id="rId15"/>
    <p:sldId id="262" r:id="rId16"/>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864">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8592" autoAdjust="0"/>
  </p:normalViewPr>
  <p:slideViewPr>
    <p:cSldViewPr>
      <p:cViewPr varScale="1">
        <p:scale>
          <a:sx n="71" d="100"/>
          <a:sy n="71" d="100"/>
        </p:scale>
        <p:origin x="1242" y="60"/>
      </p:cViewPr>
      <p:guideLst>
        <p:guide orient="horz" pos="2160"/>
        <p:guide pos="86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2682"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6189" cy="49665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3" name="Espace réservé de la date 2"/>
          <p:cNvSpPr>
            <a:spLocks noGrp="1"/>
          </p:cNvSpPr>
          <p:nvPr>
            <p:ph type="dt" sz="quarter" idx="1"/>
          </p:nvPr>
        </p:nvSpPr>
        <p:spPr>
          <a:xfrm>
            <a:off x="3849899" y="0"/>
            <a:ext cx="2946189" cy="49665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308C954-76B6-E648-B325-674312E46D03}" type="datetime1">
              <a:rPr lang="fr-FR"/>
              <a:pPr/>
              <a:t>26/09/2018</a:t>
            </a:fld>
            <a:endParaRPr lang="fr-FR"/>
          </a:p>
        </p:txBody>
      </p:sp>
      <p:sp>
        <p:nvSpPr>
          <p:cNvPr id="4" name="Espace réservé du pied de page 3"/>
          <p:cNvSpPr>
            <a:spLocks noGrp="1"/>
          </p:cNvSpPr>
          <p:nvPr>
            <p:ph type="ftr" sz="quarter" idx="2"/>
          </p:nvPr>
        </p:nvSpPr>
        <p:spPr>
          <a:xfrm>
            <a:off x="1" y="9428402"/>
            <a:ext cx="2946189" cy="49665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49899" y="9428402"/>
            <a:ext cx="2946189" cy="4966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D0C0336-0484-FD40-94C0-4C3F8E956133}" type="slidenum">
              <a:rPr lang="fr-FR"/>
              <a:pPr/>
              <a:t>‹N°›</a:t>
            </a:fld>
            <a:endParaRPr lang="fr-FR"/>
          </a:p>
        </p:txBody>
      </p:sp>
    </p:spTree>
    <p:extLst>
      <p:ext uri="{BB962C8B-B14F-4D97-AF65-F5344CB8AC3E}">
        <p14:creationId xmlns:p14="http://schemas.microsoft.com/office/powerpoint/2010/main" val="178068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1" y="0"/>
            <a:ext cx="2946189" cy="496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76803" name="Rectangle 3"/>
          <p:cNvSpPr>
            <a:spLocks noGrp="1" noChangeArrowheads="1"/>
          </p:cNvSpPr>
          <p:nvPr>
            <p:ph type="dt" idx="1"/>
          </p:nvPr>
        </p:nvSpPr>
        <p:spPr bwMode="auto">
          <a:xfrm>
            <a:off x="3849899" y="0"/>
            <a:ext cx="2946189" cy="496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fr-FR"/>
          </a:p>
        </p:txBody>
      </p:sp>
      <p:sp>
        <p:nvSpPr>
          <p:cNvPr id="2662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6805" name="Rectangle 5"/>
          <p:cNvSpPr>
            <a:spLocks noGrp="1" noChangeArrowheads="1"/>
          </p:cNvSpPr>
          <p:nvPr>
            <p:ph type="body" sz="quarter" idx="3"/>
          </p:nvPr>
        </p:nvSpPr>
        <p:spPr bwMode="auto">
          <a:xfrm>
            <a:off x="679768" y="4715788"/>
            <a:ext cx="5438140" cy="44666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6806" name="Rectangle 6"/>
          <p:cNvSpPr>
            <a:spLocks noGrp="1" noChangeArrowheads="1"/>
          </p:cNvSpPr>
          <p:nvPr>
            <p:ph type="ftr" sz="quarter" idx="4"/>
          </p:nvPr>
        </p:nvSpPr>
        <p:spPr bwMode="auto">
          <a:xfrm>
            <a:off x="1" y="9428402"/>
            <a:ext cx="2946189" cy="496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fr-FR"/>
          </a:p>
        </p:txBody>
      </p:sp>
      <p:sp>
        <p:nvSpPr>
          <p:cNvPr id="76807" name="Rectangle 7"/>
          <p:cNvSpPr>
            <a:spLocks noGrp="1" noChangeArrowheads="1"/>
          </p:cNvSpPr>
          <p:nvPr>
            <p:ph type="sldNum" sz="quarter" idx="5"/>
          </p:nvPr>
        </p:nvSpPr>
        <p:spPr bwMode="auto">
          <a:xfrm>
            <a:off x="3849899" y="9428402"/>
            <a:ext cx="2946189" cy="496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DAC24AB-DA21-4844-ABD6-AC9D8C5D21BA}" type="slidenum">
              <a:rPr lang="fr-FR"/>
              <a:pPr/>
              <a:t>‹N°›</a:t>
            </a:fld>
            <a:endParaRPr lang="fr-FR"/>
          </a:p>
        </p:txBody>
      </p:sp>
    </p:spTree>
    <p:extLst>
      <p:ext uri="{BB962C8B-B14F-4D97-AF65-F5344CB8AC3E}">
        <p14:creationId xmlns:p14="http://schemas.microsoft.com/office/powerpoint/2010/main" val="344504716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FR"/>
          </a:p>
        </p:txBody>
      </p:sp>
    </p:spTree>
    <p:extLst>
      <p:ext uri="{BB962C8B-B14F-4D97-AF65-F5344CB8AC3E}">
        <p14:creationId xmlns:p14="http://schemas.microsoft.com/office/powerpoint/2010/main" val="27520644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14"/>
          <p:cNvGrpSpPr>
            <a:grpSpLocks/>
          </p:cNvGrpSpPr>
          <p:nvPr/>
        </p:nvGrpSpPr>
        <p:grpSpPr bwMode="auto">
          <a:xfrm>
            <a:off x="0" y="0"/>
            <a:ext cx="9144000" cy="5106988"/>
            <a:chOff x="0" y="0"/>
            <a:chExt cx="5760" cy="3217"/>
          </a:xfrm>
        </p:grpSpPr>
        <p:sp>
          <p:nvSpPr>
            <p:cNvPr id="5" name="Freeform 10"/>
            <p:cNvSpPr>
              <a:spLocks/>
            </p:cNvSpPr>
            <p:nvPr userDrawn="1"/>
          </p:nvSpPr>
          <p:spPr bwMode="gray">
            <a:xfrm>
              <a:off x="0" y="2251"/>
              <a:ext cx="5760" cy="966"/>
            </a:xfrm>
            <a:custGeom>
              <a:avLst/>
              <a:gdLst/>
              <a:ahLst/>
              <a:cxnLst>
                <a:cxn ang="0">
                  <a:pos x="5760" y="0"/>
                </a:cxn>
                <a:cxn ang="0">
                  <a:pos x="0" y="0"/>
                </a:cxn>
                <a:cxn ang="0">
                  <a:pos x="0" y="966"/>
                </a:cxn>
                <a:cxn ang="0">
                  <a:pos x="4834" y="966"/>
                </a:cxn>
                <a:cxn ang="0">
                  <a:pos x="5760" y="434"/>
                </a:cxn>
                <a:cxn ang="0">
                  <a:pos x="5760" y="0"/>
                </a:cxn>
              </a:cxnLst>
              <a:rect l="0" t="0" r="r" b="b"/>
              <a:pathLst>
                <a:path w="5760" h="966">
                  <a:moveTo>
                    <a:pt x="5760" y="0"/>
                  </a:moveTo>
                  <a:lnTo>
                    <a:pt x="0" y="0"/>
                  </a:lnTo>
                  <a:lnTo>
                    <a:pt x="0" y="966"/>
                  </a:lnTo>
                  <a:lnTo>
                    <a:pt x="4834" y="966"/>
                  </a:lnTo>
                  <a:lnTo>
                    <a:pt x="5760" y="434"/>
                  </a:lnTo>
                  <a:lnTo>
                    <a:pt x="5760" y="0"/>
                  </a:lnTo>
                </a:path>
              </a:pathLst>
            </a:custGeom>
            <a:solidFill>
              <a:schemeClr val="folHlink"/>
            </a:solidFill>
            <a:ln w="9525">
              <a:noFill/>
              <a:round/>
              <a:headEnd/>
              <a:tailEnd/>
            </a:ln>
          </p:spPr>
          <p:txBody>
            <a:bodyPr/>
            <a:lstStyle/>
            <a:p>
              <a:pPr>
                <a:defRPr/>
              </a:pPr>
              <a:endParaRPr lang="fr-FR">
                <a:ea typeface="+mn-ea"/>
              </a:endParaRPr>
            </a:p>
          </p:txBody>
        </p:sp>
        <p:sp>
          <p:nvSpPr>
            <p:cNvPr id="6" name="Rectangle 11"/>
            <p:cNvSpPr>
              <a:spLocks noChangeArrowheads="1"/>
            </p:cNvSpPr>
            <p:nvPr userDrawn="1"/>
          </p:nvSpPr>
          <p:spPr bwMode="gray">
            <a:xfrm>
              <a:off x="0" y="0"/>
              <a:ext cx="5760" cy="2568"/>
            </a:xfrm>
            <a:prstGeom prst="rect">
              <a:avLst/>
            </a:prstGeom>
            <a:solidFill>
              <a:schemeClr val="folHlink"/>
            </a:solidFill>
            <a:ln w="9525">
              <a:noFill/>
              <a:miter lim="800000"/>
              <a:headEnd/>
              <a:tailEnd/>
            </a:ln>
            <a:effectLst/>
          </p:spPr>
          <p:txBody>
            <a:bodyPr wrap="none" anchor="ctr"/>
            <a:lstStyle/>
            <a:p>
              <a:pPr>
                <a:defRPr/>
              </a:pPr>
              <a:endParaRPr lang="fr-FR">
                <a:ea typeface="+mn-ea"/>
              </a:endParaRPr>
            </a:p>
          </p:txBody>
        </p:sp>
      </p:grpSp>
      <p:pic>
        <p:nvPicPr>
          <p:cNvPr id="7" name="Imag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3214279" y="5167522"/>
            <a:ext cx="2715443" cy="150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7" name="Rectangle 3"/>
          <p:cNvSpPr>
            <a:spLocks noGrp="1" noChangeArrowheads="1"/>
          </p:cNvSpPr>
          <p:nvPr>
            <p:ph type="ctrTitle"/>
          </p:nvPr>
        </p:nvSpPr>
        <p:spPr>
          <a:xfrm>
            <a:off x="2268538" y="3429000"/>
            <a:ext cx="6191250" cy="1079500"/>
          </a:xfrm>
        </p:spPr>
        <p:txBody>
          <a:bodyPr/>
          <a:lstStyle>
            <a:lvl1pPr>
              <a:defRPr sz="3200"/>
            </a:lvl1pPr>
          </a:lstStyle>
          <a:p>
            <a:r>
              <a:rPr lang="fr-FR" dirty="0" smtClean="0"/>
              <a:t>Cliquez et modifiez le titre</a:t>
            </a:r>
            <a:endParaRPr lang="fr-FR" dirty="0"/>
          </a:p>
        </p:txBody>
      </p:sp>
      <p:sp>
        <p:nvSpPr>
          <p:cNvPr id="6148" name="Rectangle 4"/>
          <p:cNvSpPr>
            <a:spLocks noGrp="1" noChangeArrowheads="1"/>
          </p:cNvSpPr>
          <p:nvPr>
            <p:ph type="subTitle" idx="1"/>
          </p:nvPr>
        </p:nvSpPr>
        <p:spPr>
          <a:xfrm>
            <a:off x="2268538" y="4552950"/>
            <a:ext cx="6191250" cy="315913"/>
          </a:xfrm>
        </p:spPr>
        <p:txBody>
          <a:bodyPr/>
          <a:lstStyle>
            <a:lvl1pPr marL="0" indent="0">
              <a:buFont typeface="Wingdings" charset="2"/>
              <a:buNone/>
              <a:defRPr sz="1100" b="0">
                <a:solidFill>
                  <a:schemeClr val="tx2"/>
                </a:solidFill>
              </a:defRPr>
            </a:lvl1pPr>
          </a:lstStyle>
          <a:p>
            <a:r>
              <a:rPr lang="fr-FR" smtClean="0"/>
              <a:t>Cliquez pour modifier le style des sous-titres du masque</a:t>
            </a:r>
            <a:endParaRPr lang="fr-FR" dirty="0"/>
          </a:p>
        </p:txBody>
      </p:sp>
    </p:spTree>
    <p:extLst>
      <p:ext uri="{BB962C8B-B14F-4D97-AF65-F5344CB8AC3E}">
        <p14:creationId xmlns:p14="http://schemas.microsoft.com/office/powerpoint/2010/main" val="86895204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pied de page 2"/>
          <p:cNvSpPr>
            <a:spLocks noGrp="1"/>
          </p:cNvSpPr>
          <p:nvPr>
            <p:ph type="ftr" sz="quarter" idx="10"/>
          </p:nvPr>
        </p:nvSpPr>
        <p:spPr/>
        <p:txBody>
          <a:bodyPr/>
          <a:lstStyle/>
          <a:p>
            <a:endParaRPr lang="fr-FR" dirty="0"/>
          </a:p>
        </p:txBody>
      </p:sp>
    </p:spTree>
    <p:extLst>
      <p:ext uri="{BB962C8B-B14F-4D97-AF65-F5344CB8AC3E}">
        <p14:creationId xmlns:p14="http://schemas.microsoft.com/office/powerpoint/2010/main" val="6097469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8" name="Freeform 14"/>
          <p:cNvSpPr>
            <a:spLocks/>
          </p:cNvSpPr>
          <p:nvPr/>
        </p:nvSpPr>
        <p:spPr bwMode="gray">
          <a:xfrm>
            <a:off x="0" y="0"/>
            <a:ext cx="9144000" cy="1533525"/>
          </a:xfrm>
          <a:custGeom>
            <a:avLst/>
            <a:gdLst/>
            <a:ahLst/>
            <a:cxnLst>
              <a:cxn ang="0">
                <a:pos x="5760" y="0"/>
              </a:cxn>
              <a:cxn ang="0">
                <a:pos x="0" y="0"/>
              </a:cxn>
              <a:cxn ang="0">
                <a:pos x="0" y="966"/>
              </a:cxn>
              <a:cxn ang="0">
                <a:pos x="4834" y="966"/>
              </a:cxn>
              <a:cxn ang="0">
                <a:pos x="5760" y="434"/>
              </a:cxn>
              <a:cxn ang="0">
                <a:pos x="5760" y="0"/>
              </a:cxn>
            </a:cxnLst>
            <a:rect l="0" t="0" r="r" b="b"/>
            <a:pathLst>
              <a:path w="5760" h="966">
                <a:moveTo>
                  <a:pt x="5760" y="0"/>
                </a:moveTo>
                <a:lnTo>
                  <a:pt x="0" y="0"/>
                </a:lnTo>
                <a:lnTo>
                  <a:pt x="0" y="966"/>
                </a:lnTo>
                <a:lnTo>
                  <a:pt x="4834" y="966"/>
                </a:lnTo>
                <a:lnTo>
                  <a:pt x="5760" y="434"/>
                </a:lnTo>
                <a:lnTo>
                  <a:pt x="5760" y="0"/>
                </a:lnTo>
              </a:path>
            </a:pathLst>
          </a:custGeom>
          <a:solidFill>
            <a:schemeClr val="folHlink"/>
          </a:solidFill>
          <a:ln w="9525">
            <a:noFill/>
            <a:round/>
            <a:headEnd/>
            <a:tailEnd/>
          </a:ln>
        </p:spPr>
        <p:txBody>
          <a:bodyPr/>
          <a:lstStyle/>
          <a:p>
            <a:pPr>
              <a:defRPr/>
            </a:pPr>
            <a:endParaRPr lang="fr-FR">
              <a:ea typeface="+mn-ea"/>
            </a:endParaRPr>
          </a:p>
        </p:txBody>
      </p:sp>
      <p:sp>
        <p:nvSpPr>
          <p:cNvPr id="1027" name="Rectangle 2"/>
          <p:cNvSpPr>
            <a:spLocks noGrp="1" noChangeArrowheads="1"/>
          </p:cNvSpPr>
          <p:nvPr>
            <p:ph type="title"/>
          </p:nvPr>
        </p:nvSpPr>
        <p:spPr bwMode="gray">
          <a:xfrm>
            <a:off x="684213" y="131763"/>
            <a:ext cx="7775575" cy="1352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fr-FR"/>
              <a:t>Cliquez pour modifier le style du titre</a:t>
            </a:r>
          </a:p>
        </p:txBody>
      </p:sp>
      <p:sp>
        <p:nvSpPr>
          <p:cNvPr id="1028" name="Rectangle 3"/>
          <p:cNvSpPr>
            <a:spLocks noGrp="1" noChangeArrowheads="1"/>
          </p:cNvSpPr>
          <p:nvPr>
            <p:ph type="body" idx="1"/>
          </p:nvPr>
        </p:nvSpPr>
        <p:spPr bwMode="gray">
          <a:xfrm>
            <a:off x="684213" y="1773238"/>
            <a:ext cx="7775575" cy="424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9" name="Rectangle 5"/>
          <p:cNvSpPr>
            <a:spLocks noGrp="1" noChangeArrowheads="1"/>
          </p:cNvSpPr>
          <p:nvPr>
            <p:ph type="ftr" sz="quarter" idx="3"/>
          </p:nvPr>
        </p:nvSpPr>
        <p:spPr bwMode="gray">
          <a:xfrm>
            <a:off x="5940151" y="6309319"/>
            <a:ext cx="2599011" cy="25975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900">
                <a:solidFill>
                  <a:schemeClr val="accent1"/>
                </a:solidFill>
                <a:latin typeface="Calibri" charset="0"/>
              </a:defRPr>
            </a:lvl1pPr>
          </a:lstStyle>
          <a:p>
            <a:endParaRPr lang="fr-FR" dirty="0"/>
          </a:p>
        </p:txBody>
      </p:sp>
      <p:pic>
        <p:nvPicPr>
          <p:cNvPr id="1030"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83568" y="5947773"/>
            <a:ext cx="1656184" cy="9159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7" r:id="rId1"/>
    <p:sldLayoutId id="2147484158" r:id="rId2"/>
  </p:sldLayoutIdLst>
  <p:hf sldNum="0" hdr="0" dt="0"/>
  <p:txStyles>
    <p:titleStyle>
      <a:lvl1pPr algn="l" rtl="0" eaLnBrk="1" fontAlgn="base" hangingPunct="1">
        <a:spcBef>
          <a:spcPct val="0"/>
        </a:spcBef>
        <a:spcAft>
          <a:spcPct val="0"/>
        </a:spcAft>
        <a:defRPr sz="2400" b="1">
          <a:solidFill>
            <a:schemeClr val="tx2"/>
          </a:solidFill>
          <a:latin typeface="Calibri"/>
          <a:ea typeface="+mj-ea"/>
          <a:cs typeface="Calibri"/>
        </a:defRPr>
      </a:lvl1pPr>
      <a:lvl2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2pPr>
      <a:lvl3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3pPr>
      <a:lvl4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4pPr>
      <a:lvl5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5pPr>
      <a:lvl6pPr marL="457200" algn="l" rtl="0" eaLnBrk="1" fontAlgn="base" hangingPunct="1">
        <a:spcBef>
          <a:spcPct val="0"/>
        </a:spcBef>
        <a:spcAft>
          <a:spcPct val="0"/>
        </a:spcAft>
        <a:defRPr sz="2400" b="1">
          <a:solidFill>
            <a:schemeClr val="tx2"/>
          </a:solidFill>
          <a:latin typeface="Arial" charset="0"/>
          <a:ea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ea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Arial" charset="0"/>
          <a:cs typeface="Arial" charset="0"/>
        </a:defRPr>
      </a:lvl9pPr>
    </p:titleStyle>
    <p:bodyStyle>
      <a:lvl1pPr marL="250825" indent="-250825" algn="l" rtl="0" eaLnBrk="1" fontAlgn="base" hangingPunct="1">
        <a:spcBef>
          <a:spcPct val="60000"/>
        </a:spcBef>
        <a:spcAft>
          <a:spcPct val="40000"/>
        </a:spcAft>
        <a:buClr>
          <a:schemeClr val="hlink"/>
        </a:buClr>
        <a:buFont typeface="Wingdings" charset="0"/>
        <a:buChar char="n"/>
        <a:defRPr sz="1700">
          <a:solidFill>
            <a:schemeClr val="accent1"/>
          </a:solidFill>
          <a:latin typeface="Calibri"/>
          <a:ea typeface="+mn-ea"/>
          <a:cs typeface="Calibri"/>
        </a:defRPr>
      </a:lvl1pPr>
      <a:lvl2pPr marL="423863" indent="-171450" algn="l" rtl="0" eaLnBrk="1" fontAlgn="base" hangingPunct="1">
        <a:spcBef>
          <a:spcPct val="20000"/>
        </a:spcBef>
        <a:spcAft>
          <a:spcPct val="0"/>
        </a:spcAft>
        <a:buFont typeface="Wingdings" charset="0"/>
        <a:buChar char=""/>
        <a:defRPr sz="1400">
          <a:solidFill>
            <a:schemeClr val="tx1"/>
          </a:solidFill>
          <a:latin typeface="Calibri"/>
          <a:ea typeface="+mn-ea"/>
          <a:cs typeface="Calibri"/>
        </a:defRPr>
      </a:lvl2pPr>
      <a:lvl3pPr marL="425450" indent="3175" algn="l" rtl="0" eaLnBrk="1" fontAlgn="base" hangingPunct="1">
        <a:spcBef>
          <a:spcPct val="20000"/>
        </a:spcBef>
        <a:spcAft>
          <a:spcPct val="0"/>
        </a:spcAft>
        <a:defRPr sz="1400">
          <a:solidFill>
            <a:schemeClr val="tx1"/>
          </a:solidFill>
          <a:latin typeface="Calibri"/>
          <a:ea typeface="+mn-ea"/>
          <a:cs typeface="Calibri"/>
        </a:defRPr>
      </a:lvl3pPr>
      <a:lvl4pPr marL="617538" indent="-187325" algn="l" rtl="0" eaLnBrk="1" fontAlgn="base" hangingPunct="1">
        <a:spcBef>
          <a:spcPct val="20000"/>
        </a:spcBef>
        <a:spcAft>
          <a:spcPct val="0"/>
        </a:spcAft>
        <a:buClr>
          <a:schemeClr val="accent1"/>
        </a:buClr>
        <a:buFont typeface="Arial" charset="0"/>
        <a:buChar char="–"/>
        <a:defRPr sz="1100">
          <a:solidFill>
            <a:schemeClr val="tx1"/>
          </a:solidFill>
          <a:latin typeface="Calibri"/>
          <a:ea typeface="+mn-ea"/>
          <a:cs typeface="Calibri"/>
        </a:defRPr>
      </a:lvl4pPr>
      <a:lvl5pPr marL="619125" indent="1209675" algn="l" rtl="0" eaLnBrk="1" fontAlgn="base" hangingPunct="1">
        <a:spcBef>
          <a:spcPct val="20000"/>
        </a:spcBef>
        <a:spcAft>
          <a:spcPct val="0"/>
        </a:spcAft>
        <a:defRPr sz="1100">
          <a:solidFill>
            <a:schemeClr val="tx1"/>
          </a:solidFill>
          <a:latin typeface="Calibri"/>
          <a:ea typeface="+mn-ea"/>
          <a:cs typeface="Calibri"/>
        </a:defRPr>
      </a:lvl5pPr>
      <a:lvl6pPr marL="1076325" algn="l" rtl="0" eaLnBrk="1" fontAlgn="base" hangingPunct="1">
        <a:spcBef>
          <a:spcPct val="20000"/>
        </a:spcBef>
        <a:spcAft>
          <a:spcPct val="0"/>
        </a:spcAft>
        <a:defRPr sz="1100">
          <a:solidFill>
            <a:schemeClr val="tx1"/>
          </a:solidFill>
          <a:latin typeface="+mn-lt"/>
          <a:ea typeface="+mn-ea"/>
          <a:cs typeface="+mn-cs"/>
        </a:defRPr>
      </a:lvl6pPr>
      <a:lvl7pPr marL="1533525" algn="l" rtl="0" eaLnBrk="1" fontAlgn="base" hangingPunct="1">
        <a:spcBef>
          <a:spcPct val="20000"/>
        </a:spcBef>
        <a:spcAft>
          <a:spcPct val="0"/>
        </a:spcAft>
        <a:defRPr sz="1100">
          <a:solidFill>
            <a:schemeClr val="tx1"/>
          </a:solidFill>
          <a:latin typeface="+mn-lt"/>
          <a:ea typeface="+mn-ea"/>
          <a:cs typeface="+mn-cs"/>
        </a:defRPr>
      </a:lvl7pPr>
      <a:lvl8pPr marL="1990725" algn="l" rtl="0" eaLnBrk="1" fontAlgn="base" hangingPunct="1">
        <a:spcBef>
          <a:spcPct val="20000"/>
        </a:spcBef>
        <a:spcAft>
          <a:spcPct val="0"/>
        </a:spcAft>
        <a:defRPr sz="1100">
          <a:solidFill>
            <a:schemeClr val="tx1"/>
          </a:solidFill>
          <a:latin typeface="+mn-lt"/>
          <a:ea typeface="+mn-ea"/>
          <a:cs typeface="+mn-cs"/>
        </a:defRPr>
      </a:lvl8pPr>
      <a:lvl9pPr marL="2447925" algn="l" rtl="0" eaLnBrk="1" fontAlgn="base" hangingPunct="1">
        <a:spcBef>
          <a:spcPct val="20000"/>
        </a:spcBef>
        <a:spcAft>
          <a:spcPct val="0"/>
        </a:spcAft>
        <a:defRPr sz="11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ducation.gouv.fr/pid285/bulletin_officiel.html?cid_bo=97271"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hyperlink" Target="http://eduscol.education.fr/cid103803/evaluer-la-maitrise-du-socle-commun-du-cycle-2-au-cycle-4.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http://www.education.gouv.fr/pid285/bulletin_officiel.html?cid_bo=122780" TargetMode="External"/><Relationship Id="rId4" Type="http://schemas.openxmlformats.org/officeDocument/2006/relationships/hyperlink" Target="http://www.education.gouv.fr/pid285/bulletin_officiel.html?cid_bo=9727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395536" y="620688"/>
            <a:ext cx="8055160" cy="2952328"/>
          </a:xfrm>
        </p:spPr>
        <p:txBody>
          <a:bodyPr/>
          <a:lstStyle/>
          <a:p>
            <a:pPr algn="ctr"/>
            <a:r>
              <a:rPr lang="fr-FR" sz="2800" dirty="0" smtClean="0">
                <a:latin typeface="Calibri" charset="0"/>
                <a:ea typeface="Arial" charset="0"/>
                <a:cs typeface="Calibri" charset="0"/>
              </a:rPr>
              <a:t/>
            </a:r>
            <a:br>
              <a:rPr lang="fr-FR" sz="2800" dirty="0" smtClean="0">
                <a:latin typeface="Calibri" charset="0"/>
                <a:ea typeface="Arial" charset="0"/>
                <a:cs typeface="Calibri" charset="0"/>
              </a:rPr>
            </a:br>
            <a:r>
              <a:rPr lang="fr-FR" sz="4000" dirty="0" smtClean="0">
                <a:latin typeface="Calibri" charset="0"/>
                <a:ea typeface="Arial" charset="0"/>
                <a:cs typeface="Calibri" charset="0"/>
              </a:rPr>
              <a:t>L’évaluation des compétences en occitan au collège </a:t>
            </a:r>
            <a:br>
              <a:rPr lang="fr-FR" sz="4000" dirty="0" smtClean="0">
                <a:latin typeface="Calibri" charset="0"/>
                <a:ea typeface="Arial" charset="0"/>
                <a:cs typeface="Calibri" charset="0"/>
              </a:rPr>
            </a:br>
            <a:r>
              <a:rPr lang="fr-FR" sz="3600" dirty="0" smtClean="0">
                <a:latin typeface="Calibri" charset="0"/>
                <a:ea typeface="Arial" charset="0"/>
                <a:cs typeface="Calibri" charset="0"/>
              </a:rPr>
              <a:t/>
            </a:r>
            <a:br>
              <a:rPr lang="fr-FR" sz="3600" dirty="0" smtClean="0">
                <a:latin typeface="Calibri" charset="0"/>
                <a:ea typeface="Arial" charset="0"/>
                <a:cs typeface="Calibri" charset="0"/>
              </a:rPr>
            </a:br>
            <a:r>
              <a:rPr lang="fr-FR" sz="2800" dirty="0" smtClean="0">
                <a:latin typeface="Calibri" charset="0"/>
                <a:ea typeface="Arial" charset="0"/>
                <a:cs typeface="Calibri" charset="0"/>
              </a:rPr>
              <a:t>Contribution à la validation du socle </a:t>
            </a:r>
            <a:r>
              <a:rPr lang="fr-FR" sz="2800" dirty="0" err="1" smtClean="0">
                <a:latin typeface="Calibri" charset="0"/>
                <a:ea typeface="Arial" charset="0"/>
                <a:cs typeface="Calibri" charset="0"/>
              </a:rPr>
              <a:t>comun</a:t>
            </a:r>
            <a:endParaRPr lang="fr-FR" sz="2800" dirty="0">
              <a:latin typeface="Calibri" charset="0"/>
              <a:ea typeface="Arial" charset="0"/>
              <a:cs typeface="Calibri" charset="0"/>
            </a:endParaRPr>
          </a:p>
        </p:txBody>
      </p:sp>
      <p:sp>
        <p:nvSpPr>
          <p:cNvPr id="13315" name="Rectangle 5"/>
          <p:cNvSpPr>
            <a:spLocks noGrp="1" noChangeArrowheads="1"/>
          </p:cNvSpPr>
          <p:nvPr>
            <p:ph type="subTitle" idx="1"/>
          </p:nvPr>
        </p:nvSpPr>
        <p:spPr>
          <a:xfrm>
            <a:off x="683568" y="4509120"/>
            <a:ext cx="6840760" cy="576064"/>
          </a:xfrm>
        </p:spPr>
        <p:txBody>
          <a:bodyPr/>
          <a:lstStyle/>
          <a:p>
            <a:pPr algn="r"/>
            <a:r>
              <a:rPr lang="fr-FR" dirty="0" smtClean="0"/>
              <a:t>Inspection pédagogique régionale. D. AGAR</a:t>
            </a:r>
          </a:p>
          <a:p>
            <a:pPr algn="r"/>
            <a:r>
              <a:rPr lang="fr-FR" dirty="0" err="1" smtClean="0"/>
              <a:t>Formacion</a:t>
            </a:r>
            <a:r>
              <a:rPr lang="fr-FR" dirty="0" smtClean="0"/>
              <a:t> </a:t>
            </a:r>
            <a:r>
              <a:rPr lang="fr-FR" dirty="0" err="1" smtClean="0"/>
              <a:t>del</a:t>
            </a:r>
            <a:r>
              <a:rPr lang="fr-FR" dirty="0" smtClean="0"/>
              <a:t> 5 de </a:t>
            </a:r>
            <a:r>
              <a:rPr lang="fr-FR" dirty="0" err="1" smtClean="0"/>
              <a:t>decembre</a:t>
            </a:r>
            <a:r>
              <a:rPr lang="fr-FR" dirty="0" smtClean="0"/>
              <a:t> de 2016. </a:t>
            </a:r>
            <a:r>
              <a:rPr lang="fr-FR" dirty="0" err="1" smtClean="0"/>
              <a:t>Actualizacion</a:t>
            </a:r>
            <a:r>
              <a:rPr lang="fr-FR" dirty="0" smtClean="0"/>
              <a:t> </a:t>
            </a:r>
            <a:r>
              <a:rPr lang="fr-FR" dirty="0" err="1" smtClean="0"/>
              <a:t>junh</a:t>
            </a:r>
            <a:r>
              <a:rPr lang="fr-FR" dirty="0" smtClean="0"/>
              <a:t> </a:t>
            </a:r>
            <a:r>
              <a:rPr lang="fr-FR" dirty="0" smtClean="0"/>
              <a:t>de </a:t>
            </a:r>
            <a:r>
              <a:rPr lang="fr-FR" dirty="0" smtClean="0"/>
              <a:t>2017</a:t>
            </a:r>
            <a:endParaRPr lang="fr-FR" dirty="0">
              <a:latin typeface="Calibri" charset="0"/>
              <a:ea typeface="Arial" charset="0"/>
              <a:cs typeface="Calibri"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70C0"/>
                </a:solidFill>
              </a:rPr>
              <a:t>L’occitan </a:t>
            </a:r>
            <a:r>
              <a:rPr lang="fr-FR" dirty="0" smtClean="0">
                <a:solidFill>
                  <a:srgbClr val="0070C0"/>
                </a:solidFill>
              </a:rPr>
              <a:t>au </a:t>
            </a:r>
            <a:r>
              <a:rPr lang="fr-FR" dirty="0">
                <a:solidFill>
                  <a:srgbClr val="0070C0"/>
                </a:solidFill>
              </a:rPr>
              <a:t>DNB: </a:t>
            </a:r>
            <a:r>
              <a:rPr lang="fr-FR" dirty="0" smtClean="0">
                <a:solidFill>
                  <a:srgbClr val="0070C0"/>
                </a:solidFill>
              </a:rPr>
              <a:t>bonification des enseignements facultatifs (de type LV3)</a:t>
            </a:r>
            <a:endParaRPr lang="fr-FR" dirty="0">
              <a:solidFill>
                <a:srgbClr val="0070C0"/>
              </a:solidFill>
            </a:endParaRPr>
          </a:p>
        </p:txBody>
      </p:sp>
      <p:pic>
        <p:nvPicPr>
          <p:cNvPr id="4" name="Image 3"/>
          <p:cNvPicPr>
            <a:picLocks noChangeAspect="1"/>
          </p:cNvPicPr>
          <p:nvPr/>
        </p:nvPicPr>
        <p:blipFill>
          <a:blip r:embed="rId2"/>
          <a:stretch>
            <a:fillRect/>
          </a:stretch>
        </p:blipFill>
        <p:spPr>
          <a:xfrm>
            <a:off x="193732" y="2007543"/>
            <a:ext cx="3219450" cy="3781425"/>
          </a:xfrm>
          <a:prstGeom prst="rect">
            <a:avLst/>
          </a:prstGeom>
        </p:spPr>
      </p:pic>
      <p:pic>
        <p:nvPicPr>
          <p:cNvPr id="5" name="Image 4"/>
          <p:cNvPicPr>
            <a:picLocks noChangeAspect="1"/>
          </p:cNvPicPr>
          <p:nvPr/>
        </p:nvPicPr>
        <p:blipFill>
          <a:blip r:embed="rId3"/>
          <a:stretch>
            <a:fillRect/>
          </a:stretch>
        </p:blipFill>
        <p:spPr>
          <a:xfrm>
            <a:off x="3025068" y="2023165"/>
            <a:ext cx="1676400" cy="3771900"/>
          </a:xfrm>
          <a:prstGeom prst="rect">
            <a:avLst/>
          </a:prstGeom>
        </p:spPr>
      </p:pic>
      <p:sp>
        <p:nvSpPr>
          <p:cNvPr id="6" name="Flèche gauche 5"/>
          <p:cNvSpPr/>
          <p:nvPr/>
        </p:nvSpPr>
        <p:spPr>
          <a:xfrm>
            <a:off x="4572000" y="3170647"/>
            <a:ext cx="504056" cy="212157"/>
          </a:xfrm>
          <a:prstGeom prst="lef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5076056" y="2690307"/>
            <a:ext cx="3888432" cy="1384995"/>
          </a:xfrm>
          <a:prstGeom prst="rect">
            <a:avLst/>
          </a:prstGeom>
          <a:noFill/>
          <a:ln>
            <a:solidFill>
              <a:srgbClr val="FF0000"/>
            </a:solidFill>
          </a:ln>
        </p:spPr>
        <p:txBody>
          <a:bodyPr wrap="square" rtlCol="0">
            <a:spAutoFit/>
          </a:bodyPr>
          <a:lstStyle/>
          <a:p>
            <a:r>
              <a:rPr lang="fr-FR" b="1" dirty="0" smtClean="0"/>
              <a:t>+10: </a:t>
            </a:r>
            <a:r>
              <a:rPr lang="fr-FR" sz="1200" b="1" dirty="0" smtClean="0"/>
              <a:t>« </a:t>
            </a:r>
            <a:r>
              <a:rPr lang="fr-FR" sz="1000" dirty="0" smtClean="0"/>
              <a:t>si objectifs </a:t>
            </a:r>
            <a:r>
              <a:rPr lang="fr-FR" sz="1000" dirty="0"/>
              <a:t>d'apprentissage du cycle </a:t>
            </a:r>
            <a:r>
              <a:rPr lang="fr-FR" sz="1000" dirty="0" smtClean="0"/>
              <a:t>atteints »</a:t>
            </a:r>
            <a:r>
              <a:rPr lang="fr-FR" sz="1000" dirty="0"/>
              <a:t> </a:t>
            </a:r>
            <a:endParaRPr lang="fr-FR" sz="1000" dirty="0" smtClean="0"/>
          </a:p>
          <a:p>
            <a:r>
              <a:rPr lang="fr-FR" sz="1600" dirty="0" smtClean="0"/>
              <a:t>= A1 + deux compétences A2</a:t>
            </a:r>
          </a:p>
          <a:p>
            <a:endParaRPr lang="fr-FR" sz="1600" dirty="0" smtClean="0"/>
          </a:p>
          <a:p>
            <a:r>
              <a:rPr lang="fr-FR" b="1" dirty="0" smtClean="0"/>
              <a:t>+20: </a:t>
            </a:r>
            <a:r>
              <a:rPr lang="fr-FR" sz="1000" b="1" dirty="0"/>
              <a:t>« </a:t>
            </a:r>
            <a:r>
              <a:rPr lang="fr-FR" sz="1000" dirty="0" smtClean="0"/>
              <a:t>si objectifs </a:t>
            </a:r>
            <a:r>
              <a:rPr lang="fr-FR" sz="1000" dirty="0"/>
              <a:t>d'apprentissage du cycle </a:t>
            </a:r>
            <a:r>
              <a:rPr lang="fr-FR" sz="1000" dirty="0" smtClean="0"/>
              <a:t>dépassés» </a:t>
            </a:r>
            <a:r>
              <a:rPr lang="fr-FR" sz="1000" dirty="0"/>
              <a:t> </a:t>
            </a:r>
            <a:endParaRPr lang="fr-FR" sz="1000" dirty="0" smtClean="0"/>
          </a:p>
          <a:p>
            <a:r>
              <a:rPr lang="fr-FR" sz="1600" dirty="0" smtClean="0"/>
              <a:t>= A1 + trois </a:t>
            </a:r>
            <a:r>
              <a:rPr lang="fr-FR" sz="1600" dirty="0"/>
              <a:t>compétences A2 </a:t>
            </a:r>
            <a:r>
              <a:rPr lang="fr-FR" sz="1600" dirty="0" smtClean="0"/>
              <a:t>au moins</a:t>
            </a:r>
            <a:endParaRPr lang="fr-FR" sz="1600" dirty="0"/>
          </a:p>
        </p:txBody>
      </p:sp>
      <p:sp>
        <p:nvSpPr>
          <p:cNvPr id="9" name="Flèche gauche 8"/>
          <p:cNvSpPr/>
          <p:nvPr/>
        </p:nvSpPr>
        <p:spPr>
          <a:xfrm>
            <a:off x="4647150" y="5116705"/>
            <a:ext cx="504056" cy="212157"/>
          </a:xfrm>
          <a:prstGeom prst="lef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ZoneTexte 9"/>
          <p:cNvSpPr txBox="1"/>
          <p:nvPr/>
        </p:nvSpPr>
        <p:spPr>
          <a:xfrm>
            <a:off x="5151206" y="4958130"/>
            <a:ext cx="2307020" cy="646331"/>
          </a:xfrm>
          <a:prstGeom prst="rect">
            <a:avLst/>
          </a:prstGeom>
          <a:noFill/>
          <a:ln>
            <a:solidFill>
              <a:srgbClr val="FF0000"/>
            </a:solidFill>
          </a:ln>
        </p:spPr>
        <p:txBody>
          <a:bodyPr wrap="square" rtlCol="0">
            <a:spAutoFit/>
          </a:bodyPr>
          <a:lstStyle/>
          <a:p>
            <a:pPr algn="ctr"/>
            <a:r>
              <a:rPr lang="fr-FR" b="1" dirty="0" smtClean="0"/>
              <a:t>Bonification:</a:t>
            </a:r>
          </a:p>
          <a:p>
            <a:pPr algn="ctr"/>
            <a:r>
              <a:rPr lang="fr-FR" b="1" dirty="0" smtClean="0"/>
              <a:t>+10 </a:t>
            </a:r>
            <a:r>
              <a:rPr lang="fr-FR" dirty="0" smtClean="0"/>
              <a:t>o</a:t>
            </a:r>
            <a:r>
              <a:rPr lang="fr-FR" b="1" dirty="0" smtClean="0"/>
              <a:t> +20</a:t>
            </a:r>
            <a:endParaRPr lang="fr-FR" dirty="0"/>
          </a:p>
        </p:txBody>
      </p:sp>
    </p:spTree>
    <p:extLst>
      <p:ext uri="{BB962C8B-B14F-4D97-AF65-F5344CB8AC3E}">
        <p14:creationId xmlns:p14="http://schemas.microsoft.com/office/powerpoint/2010/main" val="605289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solidFill>
                  <a:srgbClr val="0070C0"/>
                </a:solidFill>
              </a:rPr>
              <a:t>Mention « Langue régionale »</a:t>
            </a:r>
            <a:endParaRPr lang="fr-FR" sz="3200" dirty="0">
              <a:solidFill>
                <a:srgbClr val="0070C0"/>
              </a:solidFill>
            </a:endParaRPr>
          </a:p>
        </p:txBody>
      </p:sp>
      <p:pic>
        <p:nvPicPr>
          <p:cNvPr id="4" name="Image 3"/>
          <p:cNvPicPr>
            <a:picLocks noChangeAspect="1"/>
          </p:cNvPicPr>
          <p:nvPr/>
        </p:nvPicPr>
        <p:blipFill>
          <a:blip r:embed="rId2"/>
          <a:stretch>
            <a:fillRect/>
          </a:stretch>
        </p:blipFill>
        <p:spPr>
          <a:xfrm>
            <a:off x="179512" y="1700808"/>
            <a:ext cx="3952875" cy="5067300"/>
          </a:xfrm>
          <a:prstGeom prst="rect">
            <a:avLst/>
          </a:prstGeom>
          <a:ln>
            <a:solidFill>
              <a:schemeClr val="tx1"/>
            </a:solidFill>
          </a:ln>
        </p:spPr>
      </p:pic>
      <p:sp>
        <p:nvSpPr>
          <p:cNvPr id="5" name="Rectangle 4"/>
          <p:cNvSpPr/>
          <p:nvPr/>
        </p:nvSpPr>
        <p:spPr>
          <a:xfrm>
            <a:off x="4427984" y="2607474"/>
            <a:ext cx="4572000" cy="3883499"/>
          </a:xfrm>
          <a:prstGeom prst="rect">
            <a:avLst/>
          </a:prstGeom>
          <a:solidFill>
            <a:schemeClr val="accent1">
              <a:lumMod val="60000"/>
              <a:lumOff val="40000"/>
            </a:schemeClr>
          </a:solidFill>
          <a:ln>
            <a:solidFill>
              <a:schemeClr val="tx1"/>
            </a:solidFill>
          </a:ln>
        </p:spPr>
        <p:txBody>
          <a:bodyPr>
            <a:spAutoFit/>
          </a:bodyPr>
          <a:lstStyle/>
          <a:p>
            <a:pPr>
              <a:lnSpc>
                <a:spcPct val="107000"/>
              </a:lnSpc>
              <a:spcAft>
                <a:spcPts val="800"/>
              </a:spcAft>
            </a:pPr>
            <a:r>
              <a:rPr lang="fr-FR" sz="1600" b="1" u="sng" dirty="0">
                <a:solidFill>
                  <a:schemeClr val="accent1"/>
                </a:solidFill>
                <a:latin typeface="Times New Roman" panose="02020603050405020304" pitchFamily="18" charset="0"/>
                <a:ea typeface="Times New Roman" panose="02020603050405020304" pitchFamily="18" charset="0"/>
                <a:cs typeface="Times New Roman" panose="02020603050405020304" pitchFamily="18" charset="0"/>
              </a:rPr>
              <a:t>Article 12 </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Une mention « langue régionale »,</a:t>
            </a:r>
            <a:r>
              <a:rPr lang="fr-FR"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suivie de la désignation de la langue concernée, peut être inscrite sur le diplôme national du brevet. Cette mention est délivrée aux élèves qui ont obtenu, pour la langue régionale concernée, </a:t>
            </a:r>
            <a:r>
              <a:rPr lang="fr-FR"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 validation du niveau A2</a:t>
            </a:r>
            <a:r>
              <a:rPr lang="fr-FR" sz="1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du cadre européen commun de référence pour les langues (CECRL), tel que défini par l'annexe de l'article D. 312-16 du code de l'éducation ; cette évaluation est effectuée </a:t>
            </a:r>
            <a:r>
              <a:rPr lang="fr-FR"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par l'enseignant </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de langue régionale. Les élèves de la classe de troisième, candidats à l'obtention de cette mention, font connaître leur </a:t>
            </a:r>
            <a:r>
              <a:rPr lang="fr-FR"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choix lors de l'inscription </a:t>
            </a:r>
            <a:r>
              <a:rPr lang="fr-FR" sz="1600" dirty="0">
                <a:latin typeface="Times New Roman" panose="02020603050405020304" pitchFamily="18" charset="0"/>
                <a:ea typeface="Times New Roman" panose="02020603050405020304" pitchFamily="18" charset="0"/>
                <a:cs typeface="Times New Roman" panose="02020603050405020304" pitchFamily="18" charset="0"/>
              </a:rPr>
              <a:t>à l'examen. </a:t>
            </a:r>
            <a:endParaRPr lang="fr-F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FR" sz="1600" i="1" dirty="0" err="1" smtClean="0">
                <a:latin typeface="Times New Roman" panose="02020603050405020304" pitchFamily="18" charset="0"/>
                <a:ea typeface="Calibri" panose="020F0502020204030204" pitchFamily="34" charset="0"/>
                <a:cs typeface="Times New Roman" panose="02020603050405020304" pitchFamily="18" charset="0"/>
              </a:rPr>
              <a:t>Lien:</a:t>
            </a:r>
            <a:r>
              <a:rPr lang="fr-FR" sz="1600" dirty="0" err="1" smtClean="0">
                <a:latin typeface="Times New Roman" panose="02020603050405020304" pitchFamily="18" charset="0"/>
                <a:ea typeface="Calibri" panose="020F0502020204030204" pitchFamily="34" charset="0"/>
                <a:cs typeface="Times New Roman" panose="02020603050405020304" pitchFamily="18" charset="0"/>
                <a:hlinkClick r:id="rId3"/>
              </a:rPr>
              <a:t>http</a:t>
            </a:r>
            <a:r>
              <a:rPr lang="fr-FR" sz="1600" dirty="0">
                <a:latin typeface="Times New Roman" panose="02020603050405020304" pitchFamily="18" charset="0"/>
                <a:ea typeface="Calibri" panose="020F0502020204030204" pitchFamily="34" charset="0"/>
                <a:cs typeface="Times New Roman" panose="02020603050405020304" pitchFamily="18" charset="0"/>
                <a:hlinkClick r:id="rId3"/>
              </a:rPr>
              <a:t>://</a:t>
            </a:r>
            <a:r>
              <a:rPr lang="fr-FR" sz="1600" dirty="0" smtClean="0">
                <a:latin typeface="Times New Roman" panose="02020603050405020304" pitchFamily="18" charset="0"/>
                <a:ea typeface="Calibri" panose="020F0502020204030204" pitchFamily="34" charset="0"/>
                <a:cs typeface="Times New Roman" panose="02020603050405020304" pitchFamily="18" charset="0"/>
                <a:hlinkClick r:id="rId3"/>
              </a:rPr>
              <a:t>www.education.gouv.fr/pid285/bulletin_officiel.html?cid_bo=97271</a:t>
            </a:r>
            <a:r>
              <a:rPr lang="fr-FR" sz="1600" dirty="0" smtClean="0">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4447946" y="1595933"/>
            <a:ext cx="4572000" cy="923330"/>
          </a:xfrm>
          <a:prstGeom prst="rect">
            <a:avLst/>
          </a:prstGeom>
        </p:spPr>
        <p:txBody>
          <a:bodyPr>
            <a:spAutoFit/>
          </a:bodyPr>
          <a:lstStyle/>
          <a:p>
            <a:r>
              <a:rPr lang="fr-FR"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Arrêté </a:t>
            </a:r>
            <a:r>
              <a:rPr lang="fr-FR"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du ministère de l'éducation nationale du 31 décembre 2015 </a:t>
            </a:r>
            <a:r>
              <a:rPr lang="fr-FR"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relatif aux modalités d'attribution du diplôme national du </a:t>
            </a:r>
            <a:r>
              <a:rPr lang="fr-FR"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brevet:</a:t>
            </a:r>
            <a:endParaRPr lang="fr-FR"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306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Documents annexes</a:t>
            </a:r>
            <a:br>
              <a:rPr lang="fr-FR" dirty="0" smtClean="0">
                <a:solidFill>
                  <a:srgbClr val="0070C0"/>
                </a:solidFill>
              </a:rPr>
            </a:br>
            <a:r>
              <a:rPr lang="fr-FR" dirty="0" smtClean="0"/>
              <a:t/>
            </a:r>
            <a:br>
              <a:rPr lang="fr-FR" dirty="0" smtClean="0"/>
            </a:br>
            <a:r>
              <a:rPr lang="fr-FR" dirty="0"/>
              <a:t/>
            </a:r>
            <a:br>
              <a:rPr lang="fr-FR" dirty="0"/>
            </a:br>
            <a:r>
              <a:rPr lang="fr-FR" dirty="0" smtClean="0"/>
              <a:t>LVER. Ecouter et comprendre (CO)</a:t>
            </a:r>
            <a:endParaRPr lang="fr-FR" dirty="0"/>
          </a:p>
        </p:txBody>
      </p:sp>
      <p:sp>
        <p:nvSpPr>
          <p:cNvPr id="3" name="Espace réservé du pied de page 2"/>
          <p:cNvSpPr>
            <a:spLocks noGrp="1"/>
          </p:cNvSpPr>
          <p:nvPr>
            <p:ph type="ftr" sz="quarter" idx="10"/>
          </p:nvPr>
        </p:nvSpPr>
        <p:spPr/>
        <p:txBody>
          <a:bodyPr/>
          <a:lstStyle/>
          <a:p>
            <a:endParaRPr lang="fr-FR" dirty="0"/>
          </a:p>
        </p:txBody>
      </p:sp>
      <p:pic>
        <p:nvPicPr>
          <p:cNvPr id="4" name="Image 3"/>
          <p:cNvPicPr>
            <a:picLocks noChangeAspect="1"/>
          </p:cNvPicPr>
          <p:nvPr/>
        </p:nvPicPr>
        <p:blipFill>
          <a:blip r:embed="rId2"/>
          <a:stretch>
            <a:fillRect/>
          </a:stretch>
        </p:blipFill>
        <p:spPr>
          <a:xfrm>
            <a:off x="694929" y="684213"/>
            <a:ext cx="2457450" cy="247650"/>
          </a:xfrm>
          <a:prstGeom prst="rect">
            <a:avLst/>
          </a:prstGeom>
        </p:spPr>
      </p:pic>
      <p:pic>
        <p:nvPicPr>
          <p:cNvPr id="5" name="Image 4"/>
          <p:cNvPicPr>
            <a:picLocks noChangeAspect="1"/>
          </p:cNvPicPr>
          <p:nvPr/>
        </p:nvPicPr>
        <p:blipFill>
          <a:blip r:embed="rId3"/>
          <a:stretch>
            <a:fillRect/>
          </a:stretch>
        </p:blipFill>
        <p:spPr>
          <a:xfrm>
            <a:off x="-53553" y="2002287"/>
            <a:ext cx="9197478" cy="3879809"/>
          </a:xfrm>
          <a:prstGeom prst="rect">
            <a:avLst/>
          </a:prstGeom>
        </p:spPr>
      </p:pic>
      <p:sp>
        <p:nvSpPr>
          <p:cNvPr id="7" name="Titre 1"/>
          <p:cNvSpPr txBox="1">
            <a:spLocks/>
          </p:cNvSpPr>
          <p:nvPr/>
        </p:nvSpPr>
        <p:spPr bwMode="gray">
          <a:xfrm>
            <a:off x="539552" y="1575064"/>
            <a:ext cx="8208912" cy="3465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2400" b="1">
                <a:solidFill>
                  <a:schemeClr val="tx2"/>
                </a:solidFill>
                <a:latin typeface="Calibri"/>
                <a:ea typeface="+mj-ea"/>
                <a:cs typeface="Calibri"/>
              </a:defRPr>
            </a:lvl1pPr>
            <a:lvl2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2pPr>
            <a:lvl3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3pPr>
            <a:lvl4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4pPr>
            <a:lvl5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5pPr>
            <a:lvl6pPr marL="457200" algn="l" rtl="0" eaLnBrk="1" fontAlgn="base" hangingPunct="1">
              <a:spcBef>
                <a:spcPct val="0"/>
              </a:spcBef>
              <a:spcAft>
                <a:spcPct val="0"/>
              </a:spcAft>
              <a:defRPr sz="2400" b="1">
                <a:solidFill>
                  <a:schemeClr val="tx2"/>
                </a:solidFill>
                <a:latin typeface="Arial" charset="0"/>
                <a:ea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ea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Arial" charset="0"/>
                <a:cs typeface="Arial" charset="0"/>
              </a:defRPr>
            </a:lvl9pPr>
          </a:lstStyle>
          <a:p>
            <a:r>
              <a:rPr lang="fr-FR" sz="1400" kern="0" dirty="0">
                <a:ln w="22225">
                  <a:solidFill>
                    <a:schemeClr val="accent2"/>
                  </a:solidFill>
                  <a:prstDash val="solid"/>
                </a:ln>
                <a:solidFill>
                  <a:schemeClr val="accent2">
                    <a:lumMod val="40000"/>
                    <a:lumOff val="60000"/>
                  </a:schemeClr>
                </a:solidFill>
                <a:hlinkClick r:id="rId4"/>
              </a:rPr>
              <a:t>http://</a:t>
            </a:r>
            <a:r>
              <a:rPr lang="fr-FR" sz="1400" kern="0" dirty="0" smtClean="0">
                <a:ln w="22225">
                  <a:solidFill>
                    <a:schemeClr val="accent2"/>
                  </a:solidFill>
                  <a:prstDash val="solid"/>
                </a:ln>
                <a:solidFill>
                  <a:schemeClr val="accent2">
                    <a:lumMod val="40000"/>
                    <a:lumOff val="60000"/>
                  </a:schemeClr>
                </a:solidFill>
                <a:hlinkClick r:id="rId4"/>
              </a:rPr>
              <a:t>eduscol.education.fr/cid103803/evaluer-la-maitrise-du-socle-commun-du-cycle-2-au-cycle-4.html </a:t>
            </a:r>
            <a:endParaRPr lang="fr-FR" sz="1400" kern="0"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141928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LVER. Lire et comprendre. CE  </a:t>
            </a:r>
            <a:endParaRPr lang="fr-FR" dirty="0"/>
          </a:p>
        </p:txBody>
      </p:sp>
      <p:pic>
        <p:nvPicPr>
          <p:cNvPr id="4" name="Image 3"/>
          <p:cNvPicPr>
            <a:picLocks noChangeAspect="1"/>
          </p:cNvPicPr>
          <p:nvPr/>
        </p:nvPicPr>
        <p:blipFill>
          <a:blip r:embed="rId2"/>
          <a:stretch>
            <a:fillRect/>
          </a:stretch>
        </p:blipFill>
        <p:spPr>
          <a:xfrm>
            <a:off x="124941" y="1853766"/>
            <a:ext cx="9019059" cy="4043297"/>
          </a:xfrm>
          <a:prstGeom prst="rect">
            <a:avLst/>
          </a:prstGeom>
        </p:spPr>
      </p:pic>
      <p:pic>
        <p:nvPicPr>
          <p:cNvPr id="5" name="Image 4"/>
          <p:cNvPicPr>
            <a:picLocks noChangeAspect="1"/>
          </p:cNvPicPr>
          <p:nvPr/>
        </p:nvPicPr>
        <p:blipFill>
          <a:blip r:embed="rId3"/>
          <a:stretch>
            <a:fillRect/>
          </a:stretch>
        </p:blipFill>
        <p:spPr>
          <a:xfrm>
            <a:off x="684213" y="260648"/>
            <a:ext cx="2457450" cy="247650"/>
          </a:xfrm>
          <a:prstGeom prst="rect">
            <a:avLst/>
          </a:prstGeom>
        </p:spPr>
      </p:pic>
    </p:spTree>
    <p:extLst>
      <p:ext uri="{BB962C8B-B14F-4D97-AF65-F5344CB8AC3E}">
        <p14:creationId xmlns:p14="http://schemas.microsoft.com/office/powerpoint/2010/main" val="611753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87824" y="68563"/>
            <a:ext cx="5015542" cy="247650"/>
          </a:xfrm>
        </p:spPr>
        <p:txBody>
          <a:bodyPr/>
          <a:lstStyle/>
          <a:p>
            <a:r>
              <a:rPr lang="fr-FR" dirty="0" smtClean="0"/>
              <a:t>LVER. S’exprimer à l’oral  (COC et COI)</a:t>
            </a:r>
            <a:endParaRPr lang="fr-FR" dirty="0"/>
          </a:p>
        </p:txBody>
      </p:sp>
      <p:sp>
        <p:nvSpPr>
          <p:cNvPr id="3" name="Espace réservé du pied de page 2"/>
          <p:cNvSpPr>
            <a:spLocks noGrp="1"/>
          </p:cNvSpPr>
          <p:nvPr>
            <p:ph type="ftr" sz="quarter" idx="10"/>
          </p:nvPr>
        </p:nvSpPr>
        <p:spPr/>
        <p:txBody>
          <a:bodyPr/>
          <a:lstStyle/>
          <a:p>
            <a:endParaRPr lang="fr-FR" dirty="0"/>
          </a:p>
        </p:txBody>
      </p:sp>
      <p:pic>
        <p:nvPicPr>
          <p:cNvPr id="5" name="Image 4"/>
          <p:cNvPicPr>
            <a:picLocks noChangeAspect="1"/>
          </p:cNvPicPr>
          <p:nvPr/>
        </p:nvPicPr>
        <p:blipFill>
          <a:blip r:embed="rId2"/>
          <a:stretch>
            <a:fillRect/>
          </a:stretch>
        </p:blipFill>
        <p:spPr>
          <a:xfrm>
            <a:off x="39542" y="68563"/>
            <a:ext cx="2457450" cy="247650"/>
          </a:xfrm>
          <a:prstGeom prst="rect">
            <a:avLst/>
          </a:prstGeom>
        </p:spPr>
      </p:pic>
      <p:pic>
        <p:nvPicPr>
          <p:cNvPr id="7" name="Image 6"/>
          <p:cNvPicPr>
            <a:picLocks noChangeAspect="1"/>
          </p:cNvPicPr>
          <p:nvPr/>
        </p:nvPicPr>
        <p:blipFill>
          <a:blip r:embed="rId3"/>
          <a:stretch>
            <a:fillRect/>
          </a:stretch>
        </p:blipFill>
        <p:spPr>
          <a:xfrm>
            <a:off x="0" y="396686"/>
            <a:ext cx="9133227" cy="3643703"/>
          </a:xfrm>
          <a:prstGeom prst="rect">
            <a:avLst/>
          </a:prstGeom>
        </p:spPr>
      </p:pic>
      <p:pic>
        <p:nvPicPr>
          <p:cNvPr id="8" name="Image 7"/>
          <p:cNvPicPr>
            <a:picLocks noChangeAspect="1"/>
          </p:cNvPicPr>
          <p:nvPr/>
        </p:nvPicPr>
        <p:blipFill>
          <a:blip r:embed="rId4"/>
          <a:stretch>
            <a:fillRect/>
          </a:stretch>
        </p:blipFill>
        <p:spPr>
          <a:xfrm>
            <a:off x="-1" y="4040389"/>
            <a:ext cx="9080401" cy="2044279"/>
          </a:xfrm>
          <a:prstGeom prst="rect">
            <a:avLst/>
          </a:prstGeom>
        </p:spPr>
      </p:pic>
      <p:pic>
        <p:nvPicPr>
          <p:cNvPr id="10" name="Image 9"/>
          <p:cNvPicPr>
            <a:picLocks noChangeAspect="1"/>
          </p:cNvPicPr>
          <p:nvPr/>
        </p:nvPicPr>
        <p:blipFill>
          <a:blip r:embed="rId5"/>
          <a:stretch>
            <a:fillRect/>
          </a:stretch>
        </p:blipFill>
        <p:spPr>
          <a:xfrm>
            <a:off x="0" y="6015592"/>
            <a:ext cx="9220656" cy="1075744"/>
          </a:xfrm>
          <a:prstGeom prst="rect">
            <a:avLst/>
          </a:prstGeom>
        </p:spPr>
      </p:pic>
      <p:sp>
        <p:nvSpPr>
          <p:cNvPr id="6" name="Flèche gauche 5"/>
          <p:cNvSpPr/>
          <p:nvPr/>
        </p:nvSpPr>
        <p:spPr>
          <a:xfrm>
            <a:off x="2893862" y="1122808"/>
            <a:ext cx="6186538" cy="73944"/>
          </a:xfrm>
          <a:prstGeom prst="leftArrow">
            <a:avLst/>
          </a:prstGeom>
          <a:solidFill>
            <a:srgbClr val="FFC0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Flèche gauche 11"/>
          <p:cNvSpPr/>
          <p:nvPr/>
        </p:nvSpPr>
        <p:spPr>
          <a:xfrm>
            <a:off x="2846882" y="3944206"/>
            <a:ext cx="6186538" cy="73944"/>
          </a:xfrm>
          <a:prstGeom prst="leftArrow">
            <a:avLst/>
          </a:prstGeom>
          <a:solidFill>
            <a:srgbClr val="FFC0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68465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684213" y="260648"/>
            <a:ext cx="2457450" cy="247650"/>
          </a:xfrm>
          <a:prstGeom prst="rect">
            <a:avLst/>
          </a:prstGeom>
        </p:spPr>
      </p:pic>
      <p:sp>
        <p:nvSpPr>
          <p:cNvPr id="2" name="Titre 1"/>
          <p:cNvSpPr>
            <a:spLocks noGrp="1"/>
          </p:cNvSpPr>
          <p:nvPr>
            <p:ph type="title"/>
          </p:nvPr>
        </p:nvSpPr>
        <p:spPr/>
        <p:txBody>
          <a:bodyPr/>
          <a:lstStyle/>
          <a:p>
            <a:r>
              <a:rPr lang="fr-FR" dirty="0" smtClean="0"/>
              <a:t>LVER. Ecrire et réagir en écrivant (PE) </a:t>
            </a:r>
            <a:endParaRPr lang="fr-FR" dirty="0"/>
          </a:p>
        </p:txBody>
      </p:sp>
      <p:pic>
        <p:nvPicPr>
          <p:cNvPr id="5" name="Image 4"/>
          <p:cNvPicPr>
            <a:picLocks noChangeAspect="1"/>
          </p:cNvPicPr>
          <p:nvPr/>
        </p:nvPicPr>
        <p:blipFill>
          <a:blip r:embed="rId3"/>
          <a:stretch>
            <a:fillRect/>
          </a:stretch>
        </p:blipFill>
        <p:spPr>
          <a:xfrm>
            <a:off x="25040" y="2060848"/>
            <a:ext cx="8976692" cy="3515348"/>
          </a:xfrm>
          <a:prstGeom prst="rect">
            <a:avLst/>
          </a:prstGeom>
        </p:spPr>
      </p:pic>
    </p:spTree>
    <p:extLst>
      <p:ext uri="{BB962C8B-B14F-4D97-AF65-F5344CB8AC3E}">
        <p14:creationId xmlns:p14="http://schemas.microsoft.com/office/powerpoint/2010/main" val="1178597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solidFill>
                  <a:srgbClr val="0070C0"/>
                </a:solidFill>
              </a:rPr>
              <a:t>Plan de la présentation</a:t>
            </a:r>
            <a:endParaRPr lang="fr-FR" sz="3600" dirty="0">
              <a:solidFill>
                <a:srgbClr val="0070C0"/>
              </a:solidFill>
            </a:endParaRPr>
          </a:p>
        </p:txBody>
      </p:sp>
      <p:sp>
        <p:nvSpPr>
          <p:cNvPr id="3" name="Espace réservé du pied de page 2"/>
          <p:cNvSpPr>
            <a:spLocks noGrp="1"/>
          </p:cNvSpPr>
          <p:nvPr>
            <p:ph type="ftr" sz="quarter" idx="10"/>
          </p:nvPr>
        </p:nvSpPr>
        <p:spPr>
          <a:xfrm>
            <a:off x="718039" y="1499466"/>
            <a:ext cx="7775575" cy="5169894"/>
          </a:xfrm>
        </p:spPr>
        <p:txBody>
          <a:bodyPr/>
          <a:lstStyle/>
          <a:p>
            <a:pPr algn="l"/>
            <a:r>
              <a:rPr lang="fr-FR" sz="2000" b="1" dirty="0" smtClean="0">
                <a:solidFill>
                  <a:srgbClr val="0070C0"/>
                </a:solidFill>
              </a:rPr>
              <a:t>1- Bilan périodique:</a:t>
            </a:r>
          </a:p>
          <a:p>
            <a:pPr algn="l"/>
            <a:r>
              <a:rPr lang="fr-FR" sz="2000" dirty="0" smtClean="0">
                <a:solidFill>
                  <a:schemeClr val="tx1"/>
                </a:solidFill>
              </a:rPr>
              <a:t>     dans le LSU </a:t>
            </a:r>
            <a:endParaRPr lang="fr-FR" sz="2000" dirty="0">
              <a:solidFill>
                <a:schemeClr val="tx1"/>
              </a:solidFill>
            </a:endParaRPr>
          </a:p>
          <a:p>
            <a:pPr algn="l"/>
            <a:endParaRPr lang="fr-FR" sz="1600" dirty="0" smtClean="0">
              <a:solidFill>
                <a:schemeClr val="tx1"/>
              </a:solidFill>
            </a:endParaRPr>
          </a:p>
          <a:p>
            <a:pPr algn="l"/>
            <a:r>
              <a:rPr lang="fr-FR" sz="2000" b="1" dirty="0" smtClean="0">
                <a:solidFill>
                  <a:srgbClr val="0070C0"/>
                </a:solidFill>
              </a:rPr>
              <a:t>2- Bilan de fin de cycle</a:t>
            </a:r>
            <a:r>
              <a:rPr lang="fr-FR" sz="2000" dirty="0" smtClean="0">
                <a:solidFill>
                  <a:srgbClr val="0070C0"/>
                </a:solidFill>
              </a:rPr>
              <a:t>: </a:t>
            </a:r>
          </a:p>
          <a:p>
            <a:pPr marL="444500" indent="-176213" algn="l">
              <a:buFont typeface="Arial" panose="020B0604020202020204" pitchFamily="34" charset="0"/>
              <a:buChar char="•"/>
            </a:pPr>
            <a:r>
              <a:rPr lang="fr-FR" sz="2000" dirty="0" smtClean="0">
                <a:solidFill>
                  <a:schemeClr val="tx1"/>
                </a:solidFill>
              </a:rPr>
              <a:t>Cycle 3: positionnement par rapport à A1 </a:t>
            </a:r>
          </a:p>
          <a:p>
            <a:pPr marL="444500" indent="-176213" algn="l">
              <a:lnSpc>
                <a:spcPct val="150000"/>
              </a:lnSpc>
              <a:buFont typeface="Arial" panose="020B0604020202020204" pitchFamily="34" charset="0"/>
              <a:buChar char="•"/>
            </a:pPr>
            <a:r>
              <a:rPr lang="fr-FR" sz="2000" dirty="0" smtClean="0">
                <a:solidFill>
                  <a:schemeClr val="tx1"/>
                </a:solidFill>
              </a:rPr>
              <a:t>Cycle 4: </a:t>
            </a:r>
            <a:r>
              <a:rPr lang="fr-FR" sz="2000" dirty="0">
                <a:solidFill>
                  <a:schemeClr val="tx1"/>
                </a:solidFill>
              </a:rPr>
              <a:t>positionnement par rapport à </a:t>
            </a:r>
            <a:r>
              <a:rPr lang="fr-FR" sz="2000" dirty="0" smtClean="0">
                <a:solidFill>
                  <a:schemeClr val="tx1"/>
                </a:solidFill>
              </a:rPr>
              <a:t>A2 </a:t>
            </a:r>
            <a:endParaRPr lang="fr-FR" sz="2000" dirty="0">
              <a:solidFill>
                <a:schemeClr val="tx1"/>
              </a:solidFill>
            </a:endParaRPr>
          </a:p>
          <a:p>
            <a:pPr algn="l"/>
            <a:endParaRPr lang="fr-FR" sz="2000" dirty="0" smtClean="0">
              <a:solidFill>
                <a:schemeClr val="tx1"/>
              </a:solidFill>
            </a:endParaRPr>
          </a:p>
          <a:p>
            <a:pPr algn="l"/>
            <a:r>
              <a:rPr lang="fr-FR" sz="2000" b="1" dirty="0" smtClean="0">
                <a:solidFill>
                  <a:srgbClr val="0070C0"/>
                </a:solidFill>
              </a:rPr>
              <a:t>3- L’occitan au DNB</a:t>
            </a:r>
            <a:r>
              <a:rPr lang="fr-FR" sz="2000" dirty="0" smtClean="0">
                <a:solidFill>
                  <a:srgbClr val="0070C0"/>
                </a:solidFill>
              </a:rPr>
              <a:t>:</a:t>
            </a:r>
          </a:p>
          <a:p>
            <a:pPr marL="342900" indent="-168275" algn="l">
              <a:lnSpc>
                <a:spcPct val="150000"/>
              </a:lnSpc>
              <a:buFont typeface="Arial" panose="020B0604020202020204" pitchFamily="34" charset="0"/>
              <a:buChar char="•"/>
            </a:pPr>
            <a:r>
              <a:rPr lang="fr-FR" sz="2000" dirty="0" smtClean="0">
                <a:solidFill>
                  <a:schemeClr val="tx1"/>
                </a:solidFill>
              </a:rPr>
              <a:t>Contrôle continu: contribution au « domaine 1 composante 2 » = LVER</a:t>
            </a:r>
          </a:p>
          <a:p>
            <a:pPr marL="342900" indent="-168275" algn="l">
              <a:buFont typeface="Arial" panose="020B0604020202020204" pitchFamily="34" charset="0"/>
              <a:buChar char="•"/>
            </a:pPr>
            <a:r>
              <a:rPr lang="fr-FR" sz="2000" dirty="0" smtClean="0">
                <a:solidFill>
                  <a:schemeClr val="tx1"/>
                </a:solidFill>
              </a:rPr>
              <a:t>Contrôle final: </a:t>
            </a:r>
          </a:p>
          <a:p>
            <a:pPr algn="l"/>
            <a:r>
              <a:rPr lang="fr-FR" sz="2000" dirty="0">
                <a:solidFill>
                  <a:schemeClr val="tx1"/>
                </a:solidFill>
              </a:rPr>
              <a:t>	</a:t>
            </a:r>
            <a:r>
              <a:rPr lang="fr-FR" sz="2000" dirty="0" smtClean="0">
                <a:solidFill>
                  <a:schemeClr val="tx1"/>
                </a:solidFill>
              </a:rPr>
              <a:t>- HGEMC bilingues </a:t>
            </a:r>
          </a:p>
          <a:p>
            <a:pPr algn="l"/>
            <a:r>
              <a:rPr lang="fr-FR" sz="2000" dirty="0" smtClean="0">
                <a:solidFill>
                  <a:schemeClr val="tx1"/>
                </a:solidFill>
              </a:rPr>
              <a:t>	- Epreuve orale</a:t>
            </a:r>
          </a:p>
          <a:p>
            <a:pPr marL="342900" indent="-168275" algn="l">
              <a:lnSpc>
                <a:spcPct val="150000"/>
              </a:lnSpc>
              <a:buFont typeface="Arial" panose="020B0604020202020204" pitchFamily="34" charset="0"/>
              <a:buChar char="•"/>
            </a:pPr>
            <a:r>
              <a:rPr lang="fr-FR" sz="2000" dirty="0" smtClean="0">
                <a:solidFill>
                  <a:schemeClr val="tx1"/>
                </a:solidFill>
              </a:rPr>
              <a:t>Bonification pour enseignement facultatif : + 10 o +20 punts</a:t>
            </a:r>
          </a:p>
          <a:p>
            <a:pPr marL="342900" indent="-168275" algn="l">
              <a:buFont typeface="Arial" panose="020B0604020202020204" pitchFamily="34" charset="0"/>
              <a:buChar char="•"/>
            </a:pPr>
            <a:r>
              <a:rPr lang="fr-FR" sz="2000" dirty="0" smtClean="0">
                <a:solidFill>
                  <a:schemeClr val="tx1"/>
                </a:solidFill>
              </a:rPr>
              <a:t>Mention « Langue régionale » : si le niveau A2 est validé</a:t>
            </a:r>
          </a:p>
          <a:p>
            <a:pPr algn="l"/>
            <a:endParaRPr lang="fr-FR" sz="2000" dirty="0"/>
          </a:p>
        </p:txBody>
      </p:sp>
    </p:spTree>
    <p:extLst>
      <p:ext uri="{BB962C8B-B14F-4D97-AF65-F5344CB8AC3E}">
        <p14:creationId xmlns:p14="http://schemas.microsoft.com/office/powerpoint/2010/main" val="4292953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67944" y="2198767"/>
            <a:ext cx="4774386" cy="3323987"/>
          </a:xfrm>
          <a:prstGeom prst="rect">
            <a:avLst/>
          </a:prstGeom>
          <a:ln>
            <a:solidFill>
              <a:schemeClr val="tx1"/>
            </a:solidFill>
          </a:ln>
        </p:spPr>
        <p:txBody>
          <a:bodyPr wrap="square">
            <a:spAutoFit/>
          </a:bodyPr>
          <a:lstStyle/>
          <a:p>
            <a:pPr algn="ctr"/>
            <a:r>
              <a:rPr lang="fr-FR" sz="1400" b="1" u="sng" dirty="0" smtClean="0">
                <a:solidFill>
                  <a:srgbClr val="0070C0"/>
                </a:solidFill>
              </a:rPr>
              <a:t>Groupe 4</a:t>
            </a:r>
            <a:r>
              <a:rPr lang="fr-FR" sz="1400" b="1" u="sng" baseline="30000" dirty="0" smtClean="0">
                <a:solidFill>
                  <a:srgbClr val="0070C0"/>
                </a:solidFill>
              </a:rPr>
              <a:t>ème</a:t>
            </a:r>
            <a:r>
              <a:rPr lang="fr-FR" sz="1400" b="1" u="sng" dirty="0" smtClean="0">
                <a:solidFill>
                  <a:srgbClr val="0070C0"/>
                </a:solidFill>
              </a:rPr>
              <a:t> Option. 2</a:t>
            </a:r>
            <a:r>
              <a:rPr lang="fr-FR" sz="1400" b="1" u="sng" baseline="30000" dirty="0" smtClean="0">
                <a:solidFill>
                  <a:srgbClr val="0070C0"/>
                </a:solidFill>
              </a:rPr>
              <a:t>nd</a:t>
            </a:r>
            <a:r>
              <a:rPr lang="fr-FR" sz="1400" b="1" u="sng" dirty="0" smtClean="0">
                <a:solidFill>
                  <a:srgbClr val="0070C0"/>
                </a:solidFill>
              </a:rPr>
              <a:t> trimestre </a:t>
            </a:r>
          </a:p>
          <a:p>
            <a:pPr algn="ctr"/>
            <a:endParaRPr lang="fr-FR" sz="1400" b="1" u="sng" dirty="0" smtClean="0">
              <a:solidFill>
                <a:srgbClr val="0070C0"/>
              </a:solidFill>
            </a:endParaRPr>
          </a:p>
          <a:p>
            <a:pPr algn="ctr"/>
            <a:r>
              <a:rPr lang="fr-FR" sz="1400" b="1" dirty="0" smtClean="0">
                <a:solidFill>
                  <a:srgbClr val="0070C0"/>
                </a:solidFill>
              </a:rPr>
              <a:t>Eléments du programme travaillés</a:t>
            </a:r>
          </a:p>
          <a:p>
            <a:endParaRPr lang="fr-FR" sz="1400" b="1" dirty="0" smtClean="0">
              <a:solidFill>
                <a:srgbClr val="0070C0"/>
              </a:solidFill>
            </a:endParaRPr>
          </a:p>
          <a:p>
            <a:r>
              <a:rPr lang="fr-FR" sz="1400" b="1" dirty="0" smtClean="0">
                <a:solidFill>
                  <a:srgbClr val="0070C0"/>
                </a:solidFill>
              </a:rPr>
              <a:t>CO:  </a:t>
            </a:r>
            <a:r>
              <a:rPr lang="fr-FR" sz="1400" dirty="0" smtClean="0"/>
              <a:t>comprendre les consignes de classe</a:t>
            </a:r>
          </a:p>
          <a:p>
            <a:r>
              <a:rPr lang="fr-FR" sz="1400" dirty="0" smtClean="0"/>
              <a:t>         comprendre des extraits du </a:t>
            </a:r>
            <a:r>
              <a:rPr lang="fr-FR" sz="1400" dirty="0" err="1" smtClean="0"/>
              <a:t>Jornalet</a:t>
            </a:r>
            <a:r>
              <a:rPr lang="fr-FR" sz="1400" dirty="0" smtClean="0"/>
              <a:t> F3</a:t>
            </a:r>
          </a:p>
          <a:p>
            <a:r>
              <a:rPr lang="fr-FR" sz="1400" b="1" dirty="0" smtClean="0">
                <a:solidFill>
                  <a:srgbClr val="0070C0"/>
                </a:solidFill>
              </a:rPr>
              <a:t>CE:   </a:t>
            </a:r>
            <a:r>
              <a:rPr lang="fr-FR" sz="1400" dirty="0" smtClean="0"/>
              <a:t>comprendre une recette de cuisine</a:t>
            </a:r>
          </a:p>
          <a:p>
            <a:r>
              <a:rPr lang="fr-FR" sz="1400" dirty="0" smtClean="0"/>
              <a:t>         comprendre une courte biographie</a:t>
            </a:r>
          </a:p>
          <a:p>
            <a:r>
              <a:rPr lang="fr-FR" sz="1400" b="1" dirty="0" err="1" smtClean="0">
                <a:solidFill>
                  <a:srgbClr val="0070C0"/>
                </a:solidFill>
              </a:rPr>
              <a:t>EOi</a:t>
            </a:r>
            <a:r>
              <a:rPr lang="fr-FR" sz="1400" b="1" dirty="0" smtClean="0">
                <a:solidFill>
                  <a:srgbClr val="0070C0"/>
                </a:solidFill>
              </a:rPr>
              <a:t>:  </a:t>
            </a:r>
            <a:r>
              <a:rPr lang="fr-FR" sz="1400" dirty="0" smtClean="0"/>
              <a:t>préparer une interview (interrogatifs)</a:t>
            </a:r>
          </a:p>
          <a:p>
            <a:endParaRPr lang="fr-FR" sz="1400" b="1" dirty="0" smtClean="0">
              <a:solidFill>
                <a:srgbClr val="0070C0"/>
              </a:solidFill>
            </a:endParaRPr>
          </a:p>
          <a:p>
            <a:r>
              <a:rPr lang="fr-FR" sz="1400" b="1" dirty="0" err="1" smtClean="0">
                <a:solidFill>
                  <a:srgbClr val="0070C0"/>
                </a:solidFill>
              </a:rPr>
              <a:t>EOc</a:t>
            </a:r>
            <a:r>
              <a:rPr lang="fr-FR" sz="1400" b="1" dirty="0" smtClean="0">
                <a:solidFill>
                  <a:srgbClr val="0070C0"/>
                </a:solidFill>
              </a:rPr>
              <a:t>: </a:t>
            </a:r>
            <a:r>
              <a:rPr lang="fr-FR" sz="1400" dirty="0" smtClean="0"/>
              <a:t>présenter un personnage </a:t>
            </a:r>
          </a:p>
          <a:p>
            <a:r>
              <a:rPr lang="fr-FR" sz="1400" dirty="0"/>
              <a:t> </a:t>
            </a:r>
            <a:r>
              <a:rPr lang="fr-FR" sz="1400" dirty="0" smtClean="0"/>
              <a:t>        dire le poème « </a:t>
            </a:r>
            <a:r>
              <a:rPr lang="fr-FR" sz="1400" dirty="0" err="1" smtClean="0"/>
              <a:t>Fraternitat</a:t>
            </a:r>
            <a:r>
              <a:rPr lang="fr-FR" sz="1400" dirty="0" smtClean="0"/>
              <a:t> »</a:t>
            </a:r>
          </a:p>
          <a:p>
            <a:r>
              <a:rPr lang="fr-FR" sz="1400" b="1" dirty="0" smtClean="0">
                <a:solidFill>
                  <a:srgbClr val="0070C0"/>
                </a:solidFill>
              </a:rPr>
              <a:t>         </a:t>
            </a:r>
            <a:r>
              <a:rPr lang="fr-FR" sz="1400" dirty="0" smtClean="0"/>
              <a:t>chanter  « Al </a:t>
            </a:r>
            <a:r>
              <a:rPr lang="fr-FR" sz="1400" dirty="0" err="1" smtClean="0"/>
              <a:t>meu</a:t>
            </a:r>
            <a:r>
              <a:rPr lang="fr-FR" sz="1400" dirty="0" smtClean="0"/>
              <a:t> </a:t>
            </a:r>
            <a:r>
              <a:rPr lang="fr-FR" sz="1400" dirty="0" err="1" smtClean="0"/>
              <a:t>ostal</a:t>
            </a:r>
            <a:r>
              <a:rPr lang="fr-FR" sz="1400" dirty="0" smtClean="0"/>
              <a:t> » / «La </a:t>
            </a:r>
            <a:r>
              <a:rPr lang="fr-FR" sz="1400" dirty="0" err="1" smtClean="0"/>
              <a:t>pòrta</a:t>
            </a:r>
            <a:r>
              <a:rPr lang="fr-FR" sz="1400" dirty="0" smtClean="0"/>
              <a:t> dab </a:t>
            </a:r>
            <a:r>
              <a:rPr lang="fr-FR" sz="1400" dirty="0" err="1" smtClean="0"/>
              <a:t>lo</a:t>
            </a:r>
            <a:r>
              <a:rPr lang="fr-FR" sz="1400" dirty="0" smtClean="0"/>
              <a:t> </a:t>
            </a:r>
            <a:r>
              <a:rPr lang="fr-FR" sz="1400" dirty="0" err="1" smtClean="0"/>
              <a:t>pè</a:t>
            </a:r>
            <a:r>
              <a:rPr lang="fr-FR" sz="1400" dirty="0" smtClean="0"/>
              <a:t> »</a:t>
            </a:r>
          </a:p>
          <a:p>
            <a:r>
              <a:rPr lang="fr-FR" sz="1400" b="1" dirty="0" smtClean="0">
                <a:solidFill>
                  <a:srgbClr val="0070C0"/>
                </a:solidFill>
              </a:rPr>
              <a:t>EE:   </a:t>
            </a:r>
            <a:r>
              <a:rPr lang="fr-FR" sz="1400" dirty="0" smtClean="0"/>
              <a:t>écrire une recette de cuisine ( lexique; 2PP présent ) </a:t>
            </a:r>
          </a:p>
          <a:p>
            <a:r>
              <a:rPr lang="fr-FR" sz="1400" b="1" dirty="0" smtClean="0">
                <a:solidFill>
                  <a:srgbClr val="0070C0"/>
                </a:solidFill>
              </a:rPr>
              <a:t>         </a:t>
            </a:r>
            <a:r>
              <a:rPr lang="fr-FR" sz="1400" dirty="0" smtClean="0"/>
              <a:t>écrire un court compte rendu (temps du passé)</a:t>
            </a:r>
          </a:p>
        </p:txBody>
      </p:sp>
      <p:sp>
        <p:nvSpPr>
          <p:cNvPr id="5" name="Titre 4"/>
          <p:cNvSpPr>
            <a:spLocks noGrp="1"/>
          </p:cNvSpPr>
          <p:nvPr>
            <p:ph type="title"/>
          </p:nvPr>
        </p:nvSpPr>
        <p:spPr>
          <a:xfrm>
            <a:off x="251520" y="504690"/>
            <a:ext cx="5328592" cy="738664"/>
          </a:xfrm>
          <a:prstGeom prst="rect">
            <a:avLst/>
          </a:prstGeom>
        </p:spPr>
        <p:txBody>
          <a:bodyPr wrap="square">
            <a:spAutoFit/>
          </a:bodyPr>
          <a:lstStyle/>
          <a:p>
            <a:r>
              <a:rPr lang="fr-FR" sz="1200" b="1" dirty="0" err="1">
                <a:solidFill>
                  <a:srgbClr val="0070C0"/>
                </a:solidFill>
                <a:latin typeface="+mn-lt"/>
              </a:rPr>
              <a:t>Cicle</a:t>
            </a:r>
            <a:r>
              <a:rPr lang="fr-FR" sz="1200" b="1" dirty="0">
                <a:solidFill>
                  <a:srgbClr val="0070C0"/>
                </a:solidFill>
                <a:latin typeface="+mn-lt"/>
              </a:rPr>
              <a:t> 3 (6</a:t>
            </a:r>
            <a:r>
              <a:rPr lang="fr-FR" sz="1200" b="1" baseline="30000" dirty="0">
                <a:solidFill>
                  <a:srgbClr val="0070C0"/>
                </a:solidFill>
                <a:latin typeface="+mn-lt"/>
              </a:rPr>
              <a:t>ena</a:t>
            </a:r>
            <a:r>
              <a:rPr lang="fr-FR" sz="1200" b="1" dirty="0">
                <a:solidFill>
                  <a:srgbClr val="0070C0"/>
                </a:solidFill>
                <a:latin typeface="+mn-lt"/>
              </a:rPr>
              <a:t>) </a:t>
            </a:r>
            <a:r>
              <a:rPr lang="fr-FR" sz="1200" dirty="0">
                <a:latin typeface="+mn-lt"/>
              </a:rPr>
              <a:t>: </a:t>
            </a:r>
            <a:r>
              <a:rPr lang="fr-FR" sz="1200" dirty="0" smtClean="0">
                <a:latin typeface="+mn-lt"/>
              </a:rPr>
              <a:t>« </a:t>
            </a:r>
            <a:r>
              <a:rPr lang="fr-FR" sz="1200" b="1" dirty="0" err="1" smtClean="0">
                <a:solidFill>
                  <a:srgbClr val="0070C0"/>
                </a:solidFill>
                <a:latin typeface="+mn-lt"/>
              </a:rPr>
              <a:t>Amiras</a:t>
            </a:r>
            <a:r>
              <a:rPr lang="fr-FR" sz="1200" b="1" dirty="0" smtClean="0">
                <a:solidFill>
                  <a:srgbClr val="0070C0"/>
                </a:solidFill>
                <a:latin typeface="+mn-lt"/>
              </a:rPr>
              <a:t> / </a:t>
            </a:r>
            <a:r>
              <a:rPr lang="fr-FR" sz="1200" b="1" dirty="0" err="1" smtClean="0">
                <a:solidFill>
                  <a:srgbClr val="0070C0"/>
                </a:solidFill>
                <a:latin typeface="+mn-lt"/>
              </a:rPr>
              <a:t>Repèris</a:t>
            </a:r>
            <a:r>
              <a:rPr lang="fr-FR" sz="1200" dirty="0" smtClean="0">
                <a:latin typeface="+mn-lt"/>
              </a:rPr>
              <a:t>» </a:t>
            </a:r>
            <a:r>
              <a:rPr lang="fr-FR" sz="1200" b="0" dirty="0" smtClean="0">
                <a:latin typeface="+mn-lt"/>
                <a:sym typeface="Wingdings" panose="05000000000000000000" pitchFamily="2" charset="2"/>
              </a:rPr>
              <a:t></a:t>
            </a:r>
            <a:r>
              <a:rPr lang="fr-FR" sz="1200" b="0" dirty="0" smtClean="0">
                <a:latin typeface="+mn-lt"/>
              </a:rPr>
              <a:t>3 </a:t>
            </a:r>
            <a:r>
              <a:rPr lang="fr-FR" sz="1200" b="0" dirty="0">
                <a:latin typeface="+mn-lt"/>
              </a:rPr>
              <a:t>nocions/</a:t>
            </a:r>
            <a:r>
              <a:rPr lang="fr-FR" sz="1200" b="0" dirty="0" err="1">
                <a:latin typeface="+mn-lt"/>
              </a:rPr>
              <a:t>tèmas</a:t>
            </a:r>
            <a:r>
              <a:rPr lang="fr-FR" sz="1200" b="0" dirty="0">
                <a:latin typeface="+mn-lt"/>
              </a:rPr>
              <a:t>: </a:t>
            </a:r>
          </a:p>
          <a:p>
            <a:pPr marL="0" indent="0">
              <a:buNone/>
            </a:pPr>
            <a:r>
              <a:rPr lang="fr-FR" sz="1200" b="0" dirty="0">
                <a:latin typeface="+mn-lt"/>
              </a:rPr>
              <a:t>	- la persona e la vida </a:t>
            </a:r>
            <a:r>
              <a:rPr lang="fr-FR" sz="1200" b="0" dirty="0" err="1">
                <a:latin typeface="+mn-lt"/>
              </a:rPr>
              <a:t>quotidiana</a:t>
            </a:r>
            <a:r>
              <a:rPr lang="fr-FR" sz="1200" b="0" dirty="0">
                <a:latin typeface="+mn-lt"/>
              </a:rPr>
              <a:t>, </a:t>
            </a:r>
          </a:p>
          <a:p>
            <a:pPr marL="0" indent="0">
              <a:buNone/>
            </a:pPr>
            <a:r>
              <a:rPr lang="fr-FR" sz="1200" b="0" dirty="0">
                <a:latin typeface="+mn-lt"/>
              </a:rPr>
              <a:t>	- </a:t>
            </a:r>
            <a:r>
              <a:rPr lang="fr-FR" sz="1200" b="0" dirty="0" err="1" smtClean="0">
                <a:latin typeface="+mn-lt"/>
              </a:rPr>
              <a:t>amiras</a:t>
            </a:r>
            <a:r>
              <a:rPr lang="fr-FR" sz="1200" b="0" dirty="0" smtClean="0">
                <a:latin typeface="+mn-lt"/>
              </a:rPr>
              <a:t> </a:t>
            </a:r>
            <a:r>
              <a:rPr lang="fr-FR" sz="1200" b="0" dirty="0" err="1">
                <a:latin typeface="+mn-lt"/>
              </a:rPr>
              <a:t>geograficas</a:t>
            </a:r>
            <a:r>
              <a:rPr lang="fr-FR" sz="1200" b="0" dirty="0">
                <a:latin typeface="+mn-lt"/>
              </a:rPr>
              <a:t>, </a:t>
            </a:r>
            <a:r>
              <a:rPr lang="fr-FR" sz="1200" b="0" dirty="0" err="1" smtClean="0">
                <a:latin typeface="+mn-lt"/>
              </a:rPr>
              <a:t>istoricas</a:t>
            </a:r>
            <a:r>
              <a:rPr lang="fr-FR" sz="1200" b="0" dirty="0" smtClean="0">
                <a:latin typeface="+mn-lt"/>
              </a:rPr>
              <a:t>, </a:t>
            </a:r>
            <a:r>
              <a:rPr lang="fr-FR" sz="1200" b="0" dirty="0" err="1" smtClean="0">
                <a:latin typeface="+mn-lt"/>
              </a:rPr>
              <a:t>culturalas</a:t>
            </a:r>
            <a:r>
              <a:rPr lang="fr-FR" sz="1200" b="0" dirty="0" smtClean="0">
                <a:latin typeface="+mn-lt"/>
              </a:rPr>
              <a:t> </a:t>
            </a:r>
            <a:r>
              <a:rPr lang="fr-FR" sz="1200" b="0" dirty="0">
                <a:latin typeface="+mn-lt"/>
              </a:rPr>
              <a:t>e </a:t>
            </a:r>
            <a:r>
              <a:rPr lang="fr-FR" sz="1200" b="0" dirty="0" err="1">
                <a:latin typeface="+mn-lt"/>
              </a:rPr>
              <a:t>socio-economicas</a:t>
            </a:r>
            <a:r>
              <a:rPr lang="fr-FR" sz="1200" b="0" dirty="0">
                <a:latin typeface="+mn-lt"/>
              </a:rPr>
              <a:t>,</a:t>
            </a:r>
          </a:p>
          <a:p>
            <a:pPr marL="0" indent="0">
              <a:buNone/>
            </a:pPr>
            <a:r>
              <a:rPr lang="fr-FR" sz="1200" b="0" dirty="0">
                <a:latin typeface="+mn-lt"/>
              </a:rPr>
              <a:t>               </a:t>
            </a:r>
            <a:r>
              <a:rPr lang="fr-FR" sz="1200" b="0" dirty="0" smtClean="0">
                <a:latin typeface="+mn-lt"/>
              </a:rPr>
              <a:t>	- </a:t>
            </a:r>
            <a:r>
              <a:rPr lang="fr-FR" sz="1200" b="0" dirty="0">
                <a:latin typeface="+mn-lt"/>
              </a:rPr>
              <a:t>l’</a:t>
            </a:r>
            <a:r>
              <a:rPr lang="fr-FR" sz="1200" b="0" dirty="0" err="1">
                <a:latin typeface="+mn-lt"/>
              </a:rPr>
              <a:t>imaginari</a:t>
            </a:r>
            <a:r>
              <a:rPr lang="fr-FR" sz="1200" b="0" dirty="0">
                <a:latin typeface="+mn-lt"/>
              </a:rPr>
              <a:t>.</a:t>
            </a:r>
          </a:p>
        </p:txBody>
      </p:sp>
      <p:sp>
        <p:nvSpPr>
          <p:cNvPr id="7" name="Rectangle 6"/>
          <p:cNvSpPr/>
          <p:nvPr/>
        </p:nvSpPr>
        <p:spPr>
          <a:xfrm>
            <a:off x="5004048" y="431151"/>
            <a:ext cx="3587824" cy="1015663"/>
          </a:xfrm>
          <a:prstGeom prst="rect">
            <a:avLst/>
          </a:prstGeom>
        </p:spPr>
        <p:txBody>
          <a:bodyPr wrap="square">
            <a:spAutoFit/>
          </a:bodyPr>
          <a:lstStyle/>
          <a:p>
            <a:r>
              <a:rPr lang="fr-FR" sz="1200" b="1" dirty="0" err="1">
                <a:solidFill>
                  <a:srgbClr val="0070C0"/>
                </a:solidFill>
              </a:rPr>
              <a:t>Cicle</a:t>
            </a:r>
            <a:r>
              <a:rPr lang="fr-FR" sz="1200" b="1" dirty="0">
                <a:solidFill>
                  <a:srgbClr val="0070C0"/>
                </a:solidFill>
              </a:rPr>
              <a:t> 4 </a:t>
            </a:r>
            <a:r>
              <a:rPr lang="fr-FR" sz="1200" dirty="0"/>
              <a:t> </a:t>
            </a:r>
            <a:r>
              <a:rPr lang="fr-FR" sz="1200" dirty="0" smtClean="0"/>
              <a:t>: « </a:t>
            </a:r>
            <a:r>
              <a:rPr lang="fr-FR" sz="1200" b="1" dirty="0" err="1">
                <a:solidFill>
                  <a:srgbClr val="0070C0"/>
                </a:solidFill>
              </a:rPr>
              <a:t>Aicí</a:t>
            </a:r>
            <a:r>
              <a:rPr lang="fr-FR" sz="1200" b="1" dirty="0">
                <a:solidFill>
                  <a:srgbClr val="0070C0"/>
                </a:solidFill>
              </a:rPr>
              <a:t> e </a:t>
            </a:r>
            <a:r>
              <a:rPr lang="fr-FR" sz="1200" b="1" dirty="0" err="1">
                <a:solidFill>
                  <a:srgbClr val="0070C0"/>
                </a:solidFill>
              </a:rPr>
              <a:t>endacòm</a:t>
            </a:r>
            <a:r>
              <a:rPr lang="fr-FR" sz="1200" b="1" dirty="0">
                <a:solidFill>
                  <a:srgbClr val="0070C0"/>
                </a:solidFill>
              </a:rPr>
              <a:t> mai</a:t>
            </a:r>
            <a:r>
              <a:rPr lang="fr-FR" sz="1200" dirty="0"/>
              <a:t> » </a:t>
            </a:r>
            <a:r>
              <a:rPr lang="fr-FR" sz="1200" dirty="0" smtClean="0">
                <a:sym typeface="Wingdings" panose="05000000000000000000" pitchFamily="2" charset="2"/>
              </a:rPr>
              <a:t></a:t>
            </a:r>
            <a:r>
              <a:rPr lang="fr-FR" sz="1200" dirty="0" smtClean="0"/>
              <a:t> </a:t>
            </a:r>
            <a:r>
              <a:rPr lang="fr-FR" sz="1200" dirty="0"/>
              <a:t>4 nocions : </a:t>
            </a:r>
          </a:p>
          <a:p>
            <a:pPr marL="0" indent="0">
              <a:buNone/>
            </a:pPr>
            <a:r>
              <a:rPr lang="fr-FR" sz="1200" dirty="0"/>
              <a:t>	-</a:t>
            </a:r>
            <a:r>
              <a:rPr lang="fr-FR" sz="1200" dirty="0" err="1"/>
              <a:t>lengatges</a:t>
            </a:r>
            <a:r>
              <a:rPr lang="fr-FR" sz="1200" dirty="0"/>
              <a:t>, </a:t>
            </a:r>
          </a:p>
          <a:p>
            <a:pPr marL="0" indent="0">
              <a:buNone/>
            </a:pPr>
            <a:r>
              <a:rPr lang="fr-FR" sz="1200" dirty="0"/>
              <a:t>	-</a:t>
            </a:r>
            <a:r>
              <a:rPr lang="fr-FR" sz="1200" dirty="0" err="1"/>
              <a:t>escòla</a:t>
            </a:r>
            <a:r>
              <a:rPr lang="fr-FR" sz="1200" dirty="0"/>
              <a:t> e </a:t>
            </a:r>
            <a:r>
              <a:rPr lang="fr-FR" sz="1200" dirty="0" err="1"/>
              <a:t>societat</a:t>
            </a:r>
            <a:r>
              <a:rPr lang="fr-FR" sz="1200" dirty="0"/>
              <a:t>,</a:t>
            </a:r>
          </a:p>
          <a:p>
            <a:pPr marL="0" indent="0">
              <a:buNone/>
            </a:pPr>
            <a:r>
              <a:rPr lang="fr-FR" sz="1200" dirty="0"/>
              <a:t>	-</a:t>
            </a:r>
            <a:r>
              <a:rPr lang="fr-FR" sz="1200" dirty="0" err="1"/>
              <a:t>viatges</a:t>
            </a:r>
            <a:r>
              <a:rPr lang="fr-FR" sz="1200" dirty="0"/>
              <a:t> e </a:t>
            </a:r>
            <a:r>
              <a:rPr lang="fr-FR" sz="1200" dirty="0" err="1"/>
              <a:t>migracions</a:t>
            </a:r>
            <a:r>
              <a:rPr lang="fr-FR" sz="1200" dirty="0" smtClean="0"/>
              <a:t>,</a:t>
            </a:r>
          </a:p>
          <a:p>
            <a:pPr marL="0" indent="0">
              <a:buNone/>
            </a:pPr>
            <a:r>
              <a:rPr lang="fr-FR" sz="1200" dirty="0" smtClean="0"/>
              <a:t>	-</a:t>
            </a:r>
            <a:r>
              <a:rPr lang="fr-FR" sz="1200" dirty="0"/>
              <a:t>rencontre </a:t>
            </a:r>
            <a:r>
              <a:rPr lang="fr-FR" sz="1200" dirty="0" err="1"/>
              <a:t>amb</a:t>
            </a:r>
            <a:r>
              <a:rPr lang="fr-FR" sz="1200" dirty="0"/>
              <a:t> d’</a:t>
            </a:r>
            <a:r>
              <a:rPr lang="fr-FR" sz="1200" dirty="0" err="1"/>
              <a:t>autras</a:t>
            </a:r>
            <a:r>
              <a:rPr lang="fr-FR" sz="1200" dirty="0"/>
              <a:t> </a:t>
            </a:r>
            <a:r>
              <a:rPr lang="fr-FR" sz="1200" dirty="0" err="1"/>
              <a:t>culturas</a:t>
            </a:r>
            <a:r>
              <a:rPr lang="fr-FR" sz="1200" dirty="0" smtClean="0"/>
              <a:t>.</a:t>
            </a:r>
            <a:endParaRPr lang="fr-FR" sz="1200" dirty="0"/>
          </a:p>
        </p:txBody>
      </p:sp>
      <p:pic>
        <p:nvPicPr>
          <p:cNvPr id="8" name="Image 7"/>
          <p:cNvPicPr>
            <a:picLocks noChangeAspect="1"/>
          </p:cNvPicPr>
          <p:nvPr/>
        </p:nvPicPr>
        <p:blipFill>
          <a:blip r:embed="rId2"/>
          <a:stretch>
            <a:fillRect/>
          </a:stretch>
        </p:blipFill>
        <p:spPr>
          <a:xfrm>
            <a:off x="291408" y="2482512"/>
            <a:ext cx="2971800" cy="4152900"/>
          </a:xfrm>
          <a:prstGeom prst="rect">
            <a:avLst/>
          </a:prstGeom>
          <a:ln>
            <a:solidFill>
              <a:schemeClr val="tx1"/>
            </a:solidFill>
          </a:ln>
        </p:spPr>
      </p:pic>
      <p:sp>
        <p:nvSpPr>
          <p:cNvPr id="9" name="Titre 4"/>
          <p:cNvSpPr txBox="1">
            <a:spLocks/>
          </p:cNvSpPr>
          <p:nvPr/>
        </p:nvSpPr>
        <p:spPr bwMode="gray">
          <a:xfrm>
            <a:off x="2483768" y="169981"/>
            <a:ext cx="3456384"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a:solidFill>
                  <a:schemeClr val="tx2"/>
                </a:solidFill>
                <a:latin typeface="Calibri"/>
                <a:ea typeface="+mj-ea"/>
                <a:cs typeface="Calibri"/>
              </a:defRPr>
            </a:lvl1pPr>
            <a:lvl2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2pPr>
            <a:lvl3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3pPr>
            <a:lvl4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4pPr>
            <a:lvl5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5pPr>
            <a:lvl6pPr marL="457200" algn="l" rtl="0" eaLnBrk="1" fontAlgn="base" hangingPunct="1">
              <a:spcBef>
                <a:spcPct val="0"/>
              </a:spcBef>
              <a:spcAft>
                <a:spcPct val="0"/>
              </a:spcAft>
              <a:defRPr sz="2400" b="1">
                <a:solidFill>
                  <a:schemeClr val="tx2"/>
                </a:solidFill>
                <a:latin typeface="Arial" charset="0"/>
                <a:ea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ea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Arial" charset="0"/>
                <a:cs typeface="Arial" charset="0"/>
              </a:defRPr>
            </a:lvl9pPr>
          </a:lstStyle>
          <a:p>
            <a:pPr algn="ctr"/>
            <a:r>
              <a:rPr lang="fr-FR" sz="1200" kern="0" dirty="0" smtClean="0">
                <a:solidFill>
                  <a:srgbClr val="0070C0"/>
                </a:solidFill>
                <a:latin typeface="+mn-lt"/>
              </a:rPr>
              <a:t>ENTRADAS CULTURALAS DELS PROGRAMAS</a:t>
            </a:r>
            <a:endParaRPr lang="fr-FR" sz="1200" b="0" kern="0" dirty="0" smtClean="0">
              <a:latin typeface="+mn-lt"/>
            </a:endParaRPr>
          </a:p>
        </p:txBody>
      </p:sp>
      <p:sp>
        <p:nvSpPr>
          <p:cNvPr id="10" name="Titre 4"/>
          <p:cNvSpPr txBox="1">
            <a:spLocks/>
          </p:cNvSpPr>
          <p:nvPr/>
        </p:nvSpPr>
        <p:spPr bwMode="gray">
          <a:xfrm>
            <a:off x="767681" y="1925121"/>
            <a:ext cx="2019254"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a:solidFill>
                  <a:schemeClr val="tx2"/>
                </a:solidFill>
                <a:latin typeface="Calibri"/>
                <a:ea typeface="+mj-ea"/>
                <a:cs typeface="Calibri"/>
              </a:defRPr>
            </a:lvl1pPr>
            <a:lvl2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2pPr>
            <a:lvl3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3pPr>
            <a:lvl4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4pPr>
            <a:lvl5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5pPr>
            <a:lvl6pPr marL="457200" algn="l" rtl="0" eaLnBrk="1" fontAlgn="base" hangingPunct="1">
              <a:spcBef>
                <a:spcPct val="0"/>
              </a:spcBef>
              <a:spcAft>
                <a:spcPct val="0"/>
              </a:spcAft>
              <a:defRPr sz="2400" b="1">
                <a:solidFill>
                  <a:schemeClr val="tx2"/>
                </a:solidFill>
                <a:latin typeface="Arial" charset="0"/>
                <a:ea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ea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Arial" charset="0"/>
                <a:cs typeface="Arial" charset="0"/>
              </a:defRPr>
            </a:lvl9pPr>
          </a:lstStyle>
          <a:p>
            <a:r>
              <a:rPr lang="fr-FR" sz="1200" kern="0" dirty="0" smtClean="0">
                <a:solidFill>
                  <a:srgbClr val="0070C0"/>
                </a:solidFill>
                <a:latin typeface="+mn-lt"/>
              </a:rPr>
              <a:t>GRASILHA NIVÈL A2</a:t>
            </a:r>
            <a:endParaRPr lang="fr-FR" sz="1200" b="0" kern="0" dirty="0" smtClean="0">
              <a:latin typeface="+mn-lt"/>
            </a:endParaRPr>
          </a:p>
        </p:txBody>
      </p:sp>
      <p:sp>
        <p:nvSpPr>
          <p:cNvPr id="11" name="Titre 4"/>
          <p:cNvSpPr txBox="1">
            <a:spLocks/>
          </p:cNvSpPr>
          <p:nvPr/>
        </p:nvSpPr>
        <p:spPr bwMode="gray">
          <a:xfrm>
            <a:off x="6084168" y="1908519"/>
            <a:ext cx="1159096"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a:solidFill>
                  <a:schemeClr val="tx2"/>
                </a:solidFill>
                <a:latin typeface="Calibri"/>
                <a:ea typeface="+mj-ea"/>
                <a:cs typeface="Calibri"/>
              </a:defRPr>
            </a:lvl1pPr>
            <a:lvl2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2pPr>
            <a:lvl3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3pPr>
            <a:lvl4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4pPr>
            <a:lvl5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5pPr>
            <a:lvl6pPr marL="457200" algn="l" rtl="0" eaLnBrk="1" fontAlgn="base" hangingPunct="1">
              <a:spcBef>
                <a:spcPct val="0"/>
              </a:spcBef>
              <a:spcAft>
                <a:spcPct val="0"/>
              </a:spcAft>
              <a:defRPr sz="2400" b="1">
                <a:solidFill>
                  <a:schemeClr val="tx2"/>
                </a:solidFill>
                <a:latin typeface="Arial" charset="0"/>
                <a:ea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ea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Arial" charset="0"/>
                <a:cs typeface="Arial" charset="0"/>
              </a:defRPr>
            </a:lvl9pPr>
          </a:lstStyle>
          <a:p>
            <a:r>
              <a:rPr lang="fr-FR" sz="1200" kern="0" dirty="0" smtClean="0">
                <a:solidFill>
                  <a:srgbClr val="0070C0"/>
                </a:solidFill>
                <a:latin typeface="+mn-lt"/>
              </a:rPr>
              <a:t>EXEMPLE</a:t>
            </a:r>
            <a:endParaRPr lang="fr-FR" sz="1200" b="0" kern="0" dirty="0" smtClean="0">
              <a:latin typeface="+mn-lt"/>
            </a:endParaRPr>
          </a:p>
        </p:txBody>
      </p:sp>
      <p:sp>
        <p:nvSpPr>
          <p:cNvPr id="12" name="Titre 4"/>
          <p:cNvSpPr txBox="1">
            <a:spLocks/>
          </p:cNvSpPr>
          <p:nvPr/>
        </p:nvSpPr>
        <p:spPr bwMode="gray">
          <a:xfrm>
            <a:off x="2934036" y="1367730"/>
            <a:ext cx="2952328" cy="369332"/>
          </a:xfrm>
          <a:prstGeom prst="rect">
            <a:avLst/>
          </a:prstGeom>
          <a:noFill/>
          <a:ln>
            <a:solidFill>
              <a:schemeClr val="accent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a:solidFill>
                  <a:schemeClr val="tx2"/>
                </a:solidFill>
                <a:latin typeface="Calibri"/>
                <a:ea typeface="+mj-ea"/>
                <a:cs typeface="Calibri"/>
              </a:defRPr>
            </a:lvl1pPr>
            <a:lvl2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2pPr>
            <a:lvl3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3pPr>
            <a:lvl4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4pPr>
            <a:lvl5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5pPr>
            <a:lvl6pPr marL="457200" algn="l" rtl="0" eaLnBrk="1" fontAlgn="base" hangingPunct="1">
              <a:spcBef>
                <a:spcPct val="0"/>
              </a:spcBef>
              <a:spcAft>
                <a:spcPct val="0"/>
              </a:spcAft>
              <a:defRPr sz="2400" b="1">
                <a:solidFill>
                  <a:schemeClr val="tx2"/>
                </a:solidFill>
                <a:latin typeface="Arial" charset="0"/>
                <a:ea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ea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Arial" charset="0"/>
                <a:cs typeface="Arial" charset="0"/>
              </a:defRPr>
            </a:lvl9pPr>
          </a:lstStyle>
          <a:p>
            <a:r>
              <a:rPr lang="fr-FR" kern="0" dirty="0" err="1" smtClean="0">
                <a:solidFill>
                  <a:srgbClr val="0070C0"/>
                </a:solidFill>
                <a:latin typeface="+mn-lt"/>
              </a:rPr>
              <a:t>BILAN</a:t>
            </a:r>
            <a:r>
              <a:rPr lang="fr-FR" kern="0" cap="all" dirty="0" err="1" smtClean="0">
                <a:solidFill>
                  <a:srgbClr val="0070C0"/>
                </a:solidFill>
                <a:latin typeface="+mn-lt"/>
              </a:rPr>
              <a:t>ç</a:t>
            </a:r>
            <a:r>
              <a:rPr lang="fr-FR" kern="0" dirty="0" smtClean="0">
                <a:solidFill>
                  <a:srgbClr val="0070C0"/>
                </a:solidFill>
                <a:latin typeface="+mn-lt"/>
              </a:rPr>
              <a:t> PERIODIC</a:t>
            </a:r>
            <a:endParaRPr lang="fr-FR" b="0" kern="0" dirty="0" smtClean="0">
              <a:latin typeface="+mn-lt"/>
            </a:endParaRPr>
          </a:p>
        </p:txBody>
      </p:sp>
      <p:sp>
        <p:nvSpPr>
          <p:cNvPr id="13" name="Rectangle 12"/>
          <p:cNvSpPr/>
          <p:nvPr/>
        </p:nvSpPr>
        <p:spPr>
          <a:xfrm>
            <a:off x="4067944" y="5984459"/>
            <a:ext cx="4774386" cy="523220"/>
          </a:xfrm>
          <a:prstGeom prst="rect">
            <a:avLst/>
          </a:prstGeom>
          <a:ln>
            <a:solidFill>
              <a:schemeClr val="tx1"/>
            </a:solidFill>
          </a:ln>
        </p:spPr>
        <p:txBody>
          <a:bodyPr wrap="square">
            <a:spAutoFit/>
          </a:bodyPr>
          <a:lstStyle/>
          <a:p>
            <a:pPr marL="285750" indent="-285750">
              <a:buFont typeface="Wingdings" panose="05000000000000000000" pitchFamily="2" charset="2"/>
              <a:buChar char="à"/>
            </a:pPr>
            <a:r>
              <a:rPr lang="fr-FR" sz="1400" b="1" dirty="0" smtClean="0">
                <a:solidFill>
                  <a:srgbClr val="0070C0"/>
                </a:solidFill>
              </a:rPr>
              <a:t>Indiquer les acquis et les progrès des élèves</a:t>
            </a:r>
          </a:p>
          <a:p>
            <a:pPr marL="285750" indent="-285750">
              <a:buFont typeface="Wingdings" panose="05000000000000000000" pitchFamily="2" charset="2"/>
              <a:buChar char="à"/>
            </a:pPr>
            <a:r>
              <a:rPr lang="fr-FR" sz="1400" b="1" dirty="0" smtClean="0">
                <a:solidFill>
                  <a:srgbClr val="0070C0"/>
                </a:solidFill>
              </a:rPr>
              <a:t>Une note chiffrée n’est pas obligatoire</a:t>
            </a:r>
            <a:endParaRPr lang="fr-FR" sz="1400" dirty="0" smtClean="0"/>
          </a:p>
        </p:txBody>
      </p:sp>
    </p:spTree>
    <p:extLst>
      <p:ext uri="{BB962C8B-B14F-4D97-AF65-F5344CB8AC3E}">
        <p14:creationId xmlns:p14="http://schemas.microsoft.com/office/powerpoint/2010/main" val="1343098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0070C0"/>
                </a:solidFill>
              </a:rPr>
              <a:t>Contenus des menus d'aide à la saisie disponibles dans l'application </a:t>
            </a:r>
            <a:r>
              <a:rPr lang="fr-FR" dirty="0" smtClean="0">
                <a:solidFill>
                  <a:srgbClr val="0070C0"/>
                </a:solidFill>
              </a:rPr>
              <a:t>LSU collège (saisie par défaut)  </a:t>
            </a:r>
            <a:endParaRPr lang="fr-FR" dirty="0">
              <a:solidFill>
                <a:srgbClr val="0070C0"/>
              </a:solidFill>
            </a:endParaRPr>
          </a:p>
        </p:txBody>
      </p:sp>
      <p:sp>
        <p:nvSpPr>
          <p:cNvPr id="3" name="Espace réservé du pied de page 2"/>
          <p:cNvSpPr>
            <a:spLocks noGrp="1"/>
          </p:cNvSpPr>
          <p:nvPr>
            <p:ph type="ftr" sz="quarter" idx="10"/>
          </p:nvPr>
        </p:nvSpPr>
        <p:spPr/>
        <p:txBody>
          <a:bodyPr/>
          <a:lstStyle/>
          <a:p>
            <a:endParaRPr lang="fr-FR" dirty="0"/>
          </a:p>
        </p:txBody>
      </p:sp>
      <p:pic>
        <p:nvPicPr>
          <p:cNvPr id="4" name="Image 3"/>
          <p:cNvPicPr>
            <a:picLocks noChangeAspect="1"/>
          </p:cNvPicPr>
          <p:nvPr/>
        </p:nvPicPr>
        <p:blipFill>
          <a:blip r:embed="rId2"/>
          <a:stretch>
            <a:fillRect/>
          </a:stretch>
        </p:blipFill>
        <p:spPr>
          <a:xfrm>
            <a:off x="-40742" y="1700808"/>
            <a:ext cx="9225483" cy="3956039"/>
          </a:xfrm>
          <a:prstGeom prst="rect">
            <a:avLst/>
          </a:prstGeom>
        </p:spPr>
      </p:pic>
    </p:spTree>
    <p:extLst>
      <p:ext uri="{BB962C8B-B14F-4D97-AF65-F5344CB8AC3E}">
        <p14:creationId xmlns:p14="http://schemas.microsoft.com/office/powerpoint/2010/main" val="640427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spcAft>
                <a:spcPts val="0"/>
              </a:spcAft>
            </a:pPr>
            <a:r>
              <a:rPr lang="en-US" sz="2800" dirty="0" err="1" smtClean="0">
                <a:solidFill>
                  <a:srgbClr val="0070C0"/>
                </a:solidFill>
                <a:latin typeface="Calibri" panose="020F0502020204030204" pitchFamily="34" charset="0"/>
                <a:ea typeface="Tahoma" panose="020B0604030504040204" pitchFamily="34" charset="0"/>
              </a:rPr>
              <a:t>Bilan</a:t>
            </a:r>
            <a:r>
              <a:rPr lang="en-US" sz="2800" dirty="0" smtClean="0">
                <a:solidFill>
                  <a:srgbClr val="0070C0"/>
                </a:solidFill>
                <a:latin typeface="Calibri" panose="020F0502020204030204" pitchFamily="34" charset="0"/>
                <a:ea typeface="Tahoma" panose="020B0604030504040204" pitchFamily="34" charset="0"/>
              </a:rPr>
              <a:t> de fin de CYCLE </a:t>
            </a:r>
            <a:r>
              <a:rPr lang="en-US" sz="2800" dirty="0">
                <a:solidFill>
                  <a:srgbClr val="0070C0"/>
                </a:solidFill>
                <a:latin typeface="Calibri" panose="020F0502020204030204" pitchFamily="34" charset="0"/>
                <a:ea typeface="Tahoma" panose="020B0604030504040204" pitchFamily="34" charset="0"/>
              </a:rPr>
              <a:t>3. Fin de </a:t>
            </a:r>
            <a:r>
              <a:rPr lang="en-US" sz="2800" dirty="0" smtClean="0">
                <a:solidFill>
                  <a:srgbClr val="0070C0"/>
                </a:solidFill>
                <a:latin typeface="Calibri" panose="020F0502020204030204" pitchFamily="34" charset="0"/>
                <a:ea typeface="Tahoma" panose="020B0604030504040204" pitchFamily="34" charset="0"/>
              </a:rPr>
              <a:t>6</a:t>
            </a:r>
            <a:r>
              <a:rPr lang="en-US" sz="2800" baseline="30000" dirty="0" smtClean="0">
                <a:solidFill>
                  <a:srgbClr val="0070C0"/>
                </a:solidFill>
                <a:latin typeface="Calibri" panose="020F0502020204030204" pitchFamily="34" charset="0"/>
                <a:ea typeface="Tahoma" panose="020B0604030504040204" pitchFamily="34" charset="0"/>
              </a:rPr>
              <a:t>ème</a:t>
            </a:r>
            <a:r>
              <a:rPr lang="fr-FR" sz="2800" dirty="0" smtClean="0">
                <a:solidFill>
                  <a:srgbClr val="0070C0"/>
                </a:solidFill>
                <a:latin typeface="Calibri" panose="020F0502020204030204" pitchFamily="34" charset="0"/>
                <a:ea typeface="Tahoma" panose="020B0604030504040204" pitchFamily="34" charset="0"/>
              </a:rPr>
              <a:t/>
            </a:r>
            <a:br>
              <a:rPr lang="fr-FR" sz="2800" dirty="0" smtClean="0">
                <a:solidFill>
                  <a:srgbClr val="0070C0"/>
                </a:solidFill>
                <a:latin typeface="Calibri" panose="020F0502020204030204" pitchFamily="34" charset="0"/>
                <a:ea typeface="Tahoma" panose="020B0604030504040204" pitchFamily="34" charset="0"/>
              </a:rPr>
            </a:br>
            <a:r>
              <a:rPr lang="en-US" sz="2000" dirty="0">
                <a:solidFill>
                  <a:srgbClr val="0070C0"/>
                </a:solidFill>
                <a:latin typeface="Calibri" panose="020F0502020204030204" pitchFamily="34" charset="0"/>
                <a:ea typeface="Tahoma" panose="020B0604030504040204" pitchFamily="34" charset="0"/>
              </a:rPr>
              <a:t/>
            </a:r>
            <a:br>
              <a:rPr lang="en-US" sz="2000" dirty="0">
                <a:solidFill>
                  <a:srgbClr val="0070C0"/>
                </a:solidFill>
                <a:latin typeface="Calibri" panose="020F0502020204030204" pitchFamily="34" charset="0"/>
                <a:ea typeface="Tahoma" panose="020B0604030504040204" pitchFamily="34" charset="0"/>
              </a:rPr>
            </a:br>
            <a:r>
              <a:rPr lang="en-US" sz="2000" dirty="0" smtClean="0">
                <a:solidFill>
                  <a:schemeClr val="tx1"/>
                </a:solidFill>
                <a:latin typeface="Calibri" panose="020F0502020204030204" pitchFamily="34" charset="0"/>
                <a:ea typeface="Tahoma" panose="020B0604030504040204" pitchFamily="34" charset="0"/>
              </a:rPr>
              <a:t>SOCLE: </a:t>
            </a:r>
            <a:r>
              <a:rPr lang="en-US" sz="1800" dirty="0" smtClean="0">
                <a:solidFill>
                  <a:schemeClr val="tx1"/>
                </a:solidFill>
                <a:latin typeface="Calibri" panose="020F0502020204030204" pitchFamily="34" charset="0"/>
                <a:ea typeface="Tahoma" panose="020B0604030504040204" pitchFamily="34" charset="0"/>
                <a:sym typeface="Wingdings" panose="05000000000000000000" pitchFamily="2" charset="2"/>
              </a:rPr>
              <a:t>“</a:t>
            </a:r>
            <a:r>
              <a:rPr lang="en-US" sz="1800" dirty="0" err="1" smtClean="0">
                <a:solidFill>
                  <a:schemeClr val="tx1"/>
                </a:solidFill>
                <a:latin typeface="Calibri" panose="020F0502020204030204" pitchFamily="34" charset="0"/>
                <a:ea typeface="Tahoma" panose="020B0604030504040204" pitchFamily="34" charset="0"/>
                <a:sym typeface="Wingdings" panose="05000000000000000000" pitchFamily="2" charset="2"/>
              </a:rPr>
              <a:t>Comprendre</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s’exprimer</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en</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utilisant</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une</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langue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vivante</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étrangère</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et, le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cas</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échéant</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une</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 langue </a:t>
            </a:r>
            <a:r>
              <a:rPr lang="en-US" sz="1800" dirty="0" err="1">
                <a:solidFill>
                  <a:schemeClr val="tx1"/>
                </a:solidFill>
                <a:latin typeface="Calibri" panose="020F0502020204030204" pitchFamily="34" charset="0"/>
                <a:ea typeface="Tahoma" panose="020B0604030504040204" pitchFamily="34" charset="0"/>
                <a:sym typeface="Wingdings" panose="05000000000000000000" pitchFamily="2" charset="2"/>
              </a:rPr>
              <a:t>régionale</a:t>
            </a:r>
            <a:r>
              <a:rPr lang="en-US" sz="1800" dirty="0">
                <a:solidFill>
                  <a:schemeClr val="tx1"/>
                </a:solidFill>
                <a:latin typeface="Calibri" panose="020F0502020204030204" pitchFamily="34" charset="0"/>
                <a:ea typeface="Tahoma" panose="020B0604030504040204" pitchFamily="34" charset="0"/>
                <a:sym typeface="Wingdings" panose="05000000000000000000" pitchFamily="2" charset="2"/>
              </a:rPr>
              <a:t>”</a:t>
            </a:r>
            <a:endParaRPr lang="fr-FR" sz="1800" dirty="0">
              <a:solidFill>
                <a:srgbClr val="0070C0"/>
              </a:solidFill>
              <a:latin typeface="Calibri" panose="020F0502020204030204" pitchFamily="34" charset="0"/>
              <a:ea typeface="Tahoma" panose="020B0604030504040204" pitchFamily="34" charset="0"/>
            </a:endParaRPr>
          </a:p>
        </p:txBody>
      </p:sp>
      <p:sp>
        <p:nvSpPr>
          <p:cNvPr id="4" name="Rectangle 3"/>
          <p:cNvSpPr/>
          <p:nvPr/>
        </p:nvSpPr>
        <p:spPr>
          <a:xfrm>
            <a:off x="215516" y="3861048"/>
            <a:ext cx="8712968" cy="2339102"/>
          </a:xfrm>
          <a:prstGeom prst="rect">
            <a:avLst/>
          </a:prstGeom>
        </p:spPr>
        <p:txBody>
          <a:bodyPr wrap="square">
            <a:spAutoFit/>
          </a:bodyPr>
          <a:lstStyle/>
          <a:p>
            <a:pPr>
              <a:spcAft>
                <a:spcPts val="0"/>
              </a:spcAft>
            </a:pPr>
            <a:r>
              <a:rPr lang="en-US" dirty="0">
                <a:latin typeface="Tahoma" panose="020B0604030504040204" pitchFamily="34" charset="0"/>
                <a:ea typeface="Tahoma" panose="020B0604030504040204" pitchFamily="34" charset="0"/>
              </a:rPr>
              <a:t> </a:t>
            </a:r>
            <a:r>
              <a:rPr lang="en-US" sz="1400" dirty="0">
                <a:latin typeface="Tahoma" panose="020B0604030504040204" pitchFamily="34" charset="0"/>
                <a:ea typeface="Tahoma" panose="020B0604030504040204" pitchFamily="34" charset="0"/>
              </a:rPr>
              <a:t> </a:t>
            </a:r>
            <a:r>
              <a:rPr lang="en-US" sz="1400" dirty="0" smtClean="0">
                <a:latin typeface="Tahoma" panose="020B0604030504040204" pitchFamily="34" charset="0"/>
                <a:ea typeface="Tahoma" panose="020B0604030504040204" pitchFamily="34" charset="0"/>
              </a:rPr>
              <a:t>”</a:t>
            </a:r>
            <a:r>
              <a:rPr lang="en-US" sz="1400" b="1" dirty="0" smtClean="0">
                <a:latin typeface="Calibri" panose="020F0502020204030204" pitchFamily="34" charset="0"/>
                <a:ea typeface="Tahoma" panose="020B0604030504040204" pitchFamily="34" charset="0"/>
              </a:rPr>
              <a:t>Pour </a:t>
            </a:r>
            <a:r>
              <a:rPr lang="en-US" sz="1400" b="1" dirty="0">
                <a:latin typeface="Calibri" panose="020F0502020204030204" pitchFamily="34" charset="0"/>
                <a:ea typeface="Tahoma" panose="020B0604030504040204" pitchFamily="34" charset="0"/>
              </a:rPr>
              <a:t>les </a:t>
            </a:r>
            <a:r>
              <a:rPr lang="en-US" sz="1400" b="1" dirty="0" err="1">
                <a:latin typeface="Calibri" panose="020F0502020204030204" pitchFamily="34" charset="0"/>
                <a:ea typeface="Tahoma" panose="020B0604030504040204" pitchFamily="34" charset="0"/>
              </a:rPr>
              <a:t>élèves</a:t>
            </a:r>
            <a:r>
              <a:rPr lang="en-US" sz="1400" b="1" dirty="0">
                <a:latin typeface="Calibri" panose="020F0502020204030204" pitchFamily="34" charset="0"/>
                <a:ea typeface="Tahoma" panose="020B0604030504040204" pitchFamily="34" charset="0"/>
              </a:rPr>
              <a:t> qui </a:t>
            </a:r>
            <a:r>
              <a:rPr lang="en-US" sz="1400" b="1" dirty="0" err="1">
                <a:latin typeface="Calibri" panose="020F0502020204030204" pitchFamily="34" charset="0"/>
                <a:ea typeface="Tahoma" panose="020B0604030504040204" pitchFamily="34" charset="0"/>
              </a:rPr>
              <a:t>bénéficient</a:t>
            </a:r>
            <a:r>
              <a:rPr lang="en-US" sz="1400" b="1" dirty="0">
                <a:latin typeface="Calibri" panose="020F0502020204030204" pitchFamily="34" charset="0"/>
                <a:ea typeface="Tahoma" panose="020B0604030504040204" pitchFamily="34" charset="0"/>
              </a:rPr>
              <a:t> de </a:t>
            </a:r>
            <a:r>
              <a:rPr lang="en-US" sz="1400" b="1" dirty="0" err="1">
                <a:latin typeface="Calibri" panose="020F0502020204030204" pitchFamily="34" charset="0"/>
                <a:ea typeface="Tahoma" panose="020B0604030504040204" pitchFamily="34" charset="0"/>
              </a:rPr>
              <a:t>l’enseignement</a:t>
            </a:r>
            <a:r>
              <a:rPr lang="en-US" sz="1400" b="1" dirty="0">
                <a:latin typeface="Calibri" panose="020F0502020204030204" pitchFamily="34" charset="0"/>
                <a:ea typeface="Tahoma" panose="020B0604030504040204" pitchFamily="34" charset="0"/>
              </a:rPr>
              <a:t> </a:t>
            </a:r>
            <a:r>
              <a:rPr lang="en-US" sz="1400" b="1" dirty="0" err="1">
                <a:latin typeface="Calibri" panose="020F0502020204030204" pitchFamily="34" charset="0"/>
                <a:ea typeface="Tahoma" panose="020B0604030504040204" pitchFamily="34" charset="0"/>
              </a:rPr>
              <a:t>d’une</a:t>
            </a:r>
            <a:r>
              <a:rPr lang="en-US" sz="1400" b="1" dirty="0">
                <a:latin typeface="Calibri" panose="020F0502020204030204" pitchFamily="34" charset="0"/>
                <a:ea typeface="Tahoma" panose="020B0604030504040204" pitchFamily="34" charset="0"/>
              </a:rPr>
              <a:t> </a:t>
            </a:r>
            <a:r>
              <a:rPr lang="en-US" sz="1400" b="1" dirty="0" err="1">
                <a:latin typeface="Calibri" panose="020F0502020204030204" pitchFamily="34" charset="0"/>
                <a:ea typeface="Tahoma" panose="020B0604030504040204" pitchFamily="34" charset="0"/>
              </a:rPr>
              <a:t>seconde</a:t>
            </a:r>
            <a:r>
              <a:rPr lang="en-US" sz="1400" b="1" dirty="0">
                <a:latin typeface="Calibri" panose="020F0502020204030204" pitchFamily="34" charset="0"/>
                <a:ea typeface="Tahoma" panose="020B0604030504040204" pitchFamily="34" charset="0"/>
              </a:rPr>
              <a:t> langue </a:t>
            </a:r>
            <a:r>
              <a:rPr lang="en-US" sz="1400" b="1" dirty="0" err="1">
                <a:latin typeface="Calibri" panose="020F0502020204030204" pitchFamily="34" charset="0"/>
                <a:ea typeface="Tahoma" panose="020B0604030504040204" pitchFamily="34" charset="0"/>
              </a:rPr>
              <a:t>vivante</a:t>
            </a:r>
            <a:r>
              <a:rPr lang="en-US" sz="1400"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étrangère</a:t>
            </a:r>
            <a:r>
              <a:rPr lang="en-US" sz="1400" dirty="0">
                <a:latin typeface="Calibri" panose="020F0502020204030204" pitchFamily="34" charset="0"/>
                <a:ea typeface="Tahoma" panose="020B0604030504040204" pitchFamily="34" charset="0"/>
              </a:rPr>
              <a:t> </a:t>
            </a:r>
            <a:r>
              <a:rPr lang="en-US" sz="1400" b="1" dirty="0" err="1">
                <a:latin typeface="Calibri" panose="020F0502020204030204" pitchFamily="34" charset="0"/>
                <a:ea typeface="Tahoma" panose="020B0604030504040204" pitchFamily="34" charset="0"/>
              </a:rPr>
              <a:t>ou</a:t>
            </a:r>
            <a:r>
              <a:rPr lang="en-US" sz="1400" b="1" dirty="0">
                <a:latin typeface="Calibri" panose="020F0502020204030204" pitchFamily="34" charset="0"/>
                <a:ea typeface="Tahoma" panose="020B0604030504040204" pitchFamily="34" charset="0"/>
              </a:rPr>
              <a:t> </a:t>
            </a:r>
            <a:r>
              <a:rPr lang="en-US" sz="1400" b="1" dirty="0" err="1">
                <a:latin typeface="Calibri" panose="020F0502020204030204" pitchFamily="34" charset="0"/>
                <a:ea typeface="Tahoma" panose="020B0604030504040204" pitchFamily="34" charset="0"/>
              </a:rPr>
              <a:t>régionale</a:t>
            </a:r>
            <a:r>
              <a:rPr lang="en-US" sz="1400" b="1" dirty="0">
                <a:latin typeface="Calibri" panose="020F0502020204030204" pitchFamily="34" charset="0"/>
                <a:ea typeface="Tahoma" panose="020B0604030504040204" pitchFamily="34" charset="0"/>
              </a:rPr>
              <a:t>,</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la</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langue</a:t>
            </a:r>
            <a:r>
              <a:rPr lang="en-US" sz="1400" spc="-45"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vivante</a:t>
            </a:r>
            <a:r>
              <a:rPr lang="en-US" sz="1400" spc="-45"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prise</a:t>
            </a:r>
            <a:r>
              <a:rPr lang="en-US" sz="1400" spc="-45"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en</a:t>
            </a:r>
            <a:r>
              <a:rPr lang="en-US" sz="1400" spc="-45"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compte</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pour</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le</a:t>
            </a:r>
            <a:r>
              <a:rPr lang="en-US" sz="1400" spc="-45"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positionnement</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du</a:t>
            </a:r>
            <a:r>
              <a:rPr lang="en-US" sz="1400" spc="-45"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bilan</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de</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fin</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de</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cycle</a:t>
            </a:r>
            <a:r>
              <a:rPr lang="en-US" sz="1400" spc="-45" dirty="0">
                <a:latin typeface="Calibri" panose="020F0502020204030204" pitchFamily="34" charset="0"/>
                <a:ea typeface="Tahoma" panose="020B0604030504040204" pitchFamily="34" charset="0"/>
              </a:rPr>
              <a:t> </a:t>
            </a:r>
            <a:r>
              <a:rPr lang="en-US" sz="1400" dirty="0">
                <a:latin typeface="Calibri" panose="020F0502020204030204" pitchFamily="34" charset="0"/>
                <a:ea typeface="Tahoma" panose="020B0604030504040204" pitchFamily="34" charset="0"/>
              </a:rPr>
              <a:t>3</a:t>
            </a:r>
            <a:r>
              <a:rPr lang="en-US" sz="1400" spc="-45"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relève</a:t>
            </a:r>
            <a:r>
              <a:rPr lang="en-US" sz="1400" dirty="0">
                <a:latin typeface="Calibri" panose="020F0502020204030204" pitchFamily="34" charset="0"/>
                <a:ea typeface="Tahoma" panose="020B0604030504040204" pitchFamily="34" charset="0"/>
              </a:rPr>
              <a:t> d’un </a:t>
            </a:r>
            <a:r>
              <a:rPr lang="en-US" sz="1400" dirty="0" err="1">
                <a:latin typeface="Calibri" panose="020F0502020204030204" pitchFamily="34" charset="0"/>
                <a:ea typeface="Tahoma" panose="020B0604030504040204" pitchFamily="34" charset="0"/>
              </a:rPr>
              <a:t>choix</a:t>
            </a:r>
            <a:r>
              <a:rPr lang="en-US" sz="1400"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opéré</a:t>
            </a:r>
            <a:r>
              <a:rPr lang="en-US" sz="1400" dirty="0">
                <a:latin typeface="Calibri" panose="020F0502020204030204" pitchFamily="34" charset="0"/>
                <a:ea typeface="Tahoma" panose="020B0604030504040204" pitchFamily="34" charset="0"/>
              </a:rPr>
              <a:t> entre les </a:t>
            </a:r>
            <a:r>
              <a:rPr lang="en-US" sz="1400" dirty="0" err="1">
                <a:latin typeface="Calibri" panose="020F0502020204030204" pitchFamily="34" charset="0"/>
                <a:ea typeface="Tahoma" panose="020B0604030504040204" pitchFamily="34" charset="0"/>
              </a:rPr>
              <a:t>deux</a:t>
            </a:r>
            <a:r>
              <a:rPr lang="en-US" sz="1400"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langues</a:t>
            </a:r>
            <a:r>
              <a:rPr lang="en-US" sz="1400" dirty="0">
                <a:latin typeface="Calibri" panose="020F0502020204030204" pitchFamily="34" charset="0"/>
                <a:ea typeface="Tahoma" panose="020B0604030504040204" pitchFamily="34" charset="0"/>
              </a:rPr>
              <a:t> </a:t>
            </a:r>
            <a:r>
              <a:rPr lang="en-US" sz="1400" dirty="0" err="1">
                <a:latin typeface="Calibri" panose="020F0502020204030204" pitchFamily="34" charset="0"/>
                <a:ea typeface="Tahoma" panose="020B0604030504040204" pitchFamily="34" charset="0"/>
              </a:rPr>
              <a:t>étudiées</a:t>
            </a:r>
            <a:r>
              <a:rPr lang="en-US" sz="1400" dirty="0">
                <a:latin typeface="Calibri" panose="020F0502020204030204" pitchFamily="34" charset="0"/>
                <a:ea typeface="Tahoma" panose="020B0604030504040204" pitchFamily="34" charset="0"/>
              </a:rPr>
              <a:t> </a:t>
            </a:r>
            <a:r>
              <a:rPr lang="en-US" sz="1400" b="1" dirty="0" err="1">
                <a:latin typeface="Calibri" panose="020F0502020204030204" pitchFamily="34" charset="0"/>
                <a:ea typeface="Tahoma" panose="020B0604030504040204" pitchFamily="34" charset="0"/>
              </a:rPr>
              <a:t>afin</a:t>
            </a:r>
            <a:r>
              <a:rPr lang="en-US" sz="1400" b="1" dirty="0">
                <a:latin typeface="Calibri" panose="020F0502020204030204" pitchFamily="34" charset="0"/>
                <a:ea typeface="Tahoma" panose="020B0604030504040204" pitchFamily="34" charset="0"/>
              </a:rPr>
              <a:t> de </a:t>
            </a:r>
            <a:r>
              <a:rPr lang="en-US" sz="1400" b="1" dirty="0" err="1">
                <a:latin typeface="Calibri" panose="020F0502020204030204" pitchFamily="34" charset="0"/>
                <a:ea typeface="Tahoma" panose="020B0604030504040204" pitchFamily="34" charset="0"/>
              </a:rPr>
              <a:t>valoriser</a:t>
            </a:r>
            <a:r>
              <a:rPr lang="en-US" sz="1400" b="1" dirty="0">
                <a:latin typeface="Calibri" panose="020F0502020204030204" pitchFamily="34" charset="0"/>
                <a:ea typeface="Tahoma" panose="020B0604030504040204" pitchFamily="34" charset="0"/>
              </a:rPr>
              <a:t> </a:t>
            </a:r>
            <a:r>
              <a:rPr lang="en-US" sz="1400" b="1" dirty="0" err="1">
                <a:latin typeface="Calibri" panose="020F0502020204030204" pitchFamily="34" charset="0"/>
                <a:ea typeface="Tahoma" panose="020B0604030504040204" pitchFamily="34" charset="0"/>
              </a:rPr>
              <a:t>celle</a:t>
            </a:r>
            <a:r>
              <a:rPr lang="en-US" sz="1400" b="1" dirty="0">
                <a:latin typeface="Calibri" panose="020F0502020204030204" pitchFamily="34" charset="0"/>
                <a:ea typeface="Tahoma" panose="020B0604030504040204" pitchFamily="34" charset="0"/>
              </a:rPr>
              <a:t> qui aura </a:t>
            </a:r>
            <a:r>
              <a:rPr lang="en-US" sz="1400" b="1" dirty="0" err="1">
                <a:latin typeface="Calibri" panose="020F0502020204030204" pitchFamily="34" charset="0"/>
                <a:ea typeface="Tahoma" panose="020B0604030504040204" pitchFamily="34" charset="0"/>
              </a:rPr>
              <a:t>permis</a:t>
            </a:r>
            <a:r>
              <a:rPr lang="en-US" sz="1400" b="1" dirty="0">
                <a:latin typeface="Calibri" panose="020F0502020204030204" pitchFamily="34" charset="0"/>
                <a:ea typeface="Tahoma" panose="020B0604030504040204" pitchFamily="34" charset="0"/>
              </a:rPr>
              <a:t> à </a:t>
            </a:r>
            <a:r>
              <a:rPr lang="en-US" sz="1400" b="1" dirty="0" err="1">
                <a:latin typeface="Calibri" panose="020F0502020204030204" pitchFamily="34" charset="0"/>
                <a:ea typeface="Tahoma" panose="020B0604030504040204" pitchFamily="34" charset="0"/>
              </a:rPr>
              <a:t>l’élève</a:t>
            </a:r>
            <a:r>
              <a:rPr lang="en-US" sz="1400" b="1" dirty="0">
                <a:latin typeface="Calibri" panose="020F0502020204030204" pitchFamily="34" charset="0"/>
                <a:ea typeface="Tahoma" panose="020B0604030504040204" pitchFamily="34" charset="0"/>
              </a:rPr>
              <a:t> de </a:t>
            </a:r>
            <a:r>
              <a:rPr lang="en-US" sz="1400" b="1" dirty="0" err="1">
                <a:latin typeface="Calibri" panose="020F0502020204030204" pitchFamily="34" charset="0"/>
                <a:ea typeface="Tahoma" panose="020B0604030504040204" pitchFamily="34" charset="0"/>
              </a:rPr>
              <a:t>développer</a:t>
            </a:r>
            <a:r>
              <a:rPr lang="en-US" sz="1400" b="1" dirty="0">
                <a:latin typeface="Calibri" panose="020F0502020204030204" pitchFamily="34" charset="0"/>
                <a:ea typeface="Tahoma" panose="020B0604030504040204" pitchFamily="34" charset="0"/>
              </a:rPr>
              <a:t> la </a:t>
            </a:r>
            <a:r>
              <a:rPr lang="en-US" sz="1400" b="1" dirty="0" err="1">
                <a:latin typeface="Calibri" panose="020F0502020204030204" pitchFamily="34" charset="0"/>
                <a:ea typeface="Tahoma" panose="020B0604030504040204" pitchFamily="34" charset="0"/>
              </a:rPr>
              <a:t>meilleure</a:t>
            </a:r>
            <a:r>
              <a:rPr lang="en-US" sz="1400" b="1" dirty="0">
                <a:latin typeface="Calibri" panose="020F0502020204030204" pitchFamily="34" charset="0"/>
                <a:ea typeface="Tahoma" panose="020B0604030504040204" pitchFamily="34" charset="0"/>
              </a:rPr>
              <a:t> </a:t>
            </a:r>
            <a:r>
              <a:rPr lang="en-US" sz="1400" b="1" dirty="0" err="1">
                <a:latin typeface="Calibri" panose="020F0502020204030204" pitchFamily="34" charset="0"/>
                <a:ea typeface="Tahoma" panose="020B0604030504040204" pitchFamily="34" charset="0"/>
              </a:rPr>
              <a:t>maîtrise</a:t>
            </a:r>
            <a:r>
              <a:rPr lang="en-US" sz="1400" b="1" dirty="0">
                <a:latin typeface="Calibri" panose="020F0502020204030204" pitchFamily="34" charset="0"/>
                <a:ea typeface="Tahoma" panose="020B0604030504040204" pitchFamily="34" charset="0"/>
              </a:rPr>
              <a:t> des </a:t>
            </a:r>
            <a:r>
              <a:rPr lang="en-US" sz="1400" b="1" dirty="0" err="1">
                <a:latin typeface="Calibri" panose="020F0502020204030204" pitchFamily="34" charset="0"/>
                <a:ea typeface="Tahoma" panose="020B0604030504040204" pitchFamily="34" charset="0"/>
              </a:rPr>
              <a:t>activités</a:t>
            </a:r>
            <a:r>
              <a:rPr lang="en-US" sz="1400" b="1" spc="-140" dirty="0">
                <a:latin typeface="Calibri" panose="020F0502020204030204" pitchFamily="34" charset="0"/>
                <a:ea typeface="Tahoma" panose="020B0604030504040204" pitchFamily="34" charset="0"/>
              </a:rPr>
              <a:t> </a:t>
            </a:r>
            <a:r>
              <a:rPr lang="en-US" sz="1400" b="1" dirty="0" err="1">
                <a:latin typeface="Calibri" panose="020F0502020204030204" pitchFamily="34" charset="0"/>
                <a:ea typeface="Tahoma" panose="020B0604030504040204" pitchFamily="34" charset="0"/>
              </a:rPr>
              <a:t>langagières</a:t>
            </a:r>
            <a:r>
              <a:rPr lang="en-US" sz="1400" b="1" dirty="0" smtClean="0">
                <a:latin typeface="Calibri" panose="020F0502020204030204" pitchFamily="34" charset="0"/>
                <a:ea typeface="Tahoma" panose="020B0604030504040204" pitchFamily="34" charset="0"/>
              </a:rPr>
              <a:t>.”</a:t>
            </a:r>
            <a:endParaRPr lang="fr-FR" sz="1400" dirty="0">
              <a:latin typeface="Tahoma" panose="020B0604030504040204" pitchFamily="34" charset="0"/>
              <a:ea typeface="Tahoma" panose="020B0604030504040204" pitchFamily="34" charset="0"/>
            </a:endParaRPr>
          </a:p>
          <a:p>
            <a:pPr>
              <a:spcAft>
                <a:spcPts val="0"/>
              </a:spcAft>
            </a:pPr>
            <a:r>
              <a:rPr lang="en-US" sz="1400" dirty="0">
                <a:latin typeface="Tahoma" panose="020B0604030504040204" pitchFamily="34" charset="0"/>
                <a:ea typeface="Tahoma" panose="020B0604030504040204" pitchFamily="34" charset="0"/>
              </a:rPr>
              <a:t> </a:t>
            </a:r>
            <a:endParaRPr lang="fr-FR" sz="1400" dirty="0">
              <a:latin typeface="Tahoma" panose="020B0604030504040204" pitchFamily="34" charset="0"/>
              <a:ea typeface="Tahoma" panose="020B0604030504040204" pitchFamily="34" charset="0"/>
            </a:endParaRPr>
          </a:p>
          <a:p>
            <a:pPr marL="342900" lvl="0" indent="-342900">
              <a:spcAft>
                <a:spcPts val="0"/>
              </a:spcAft>
              <a:buFont typeface="Wingdings" panose="05000000000000000000" pitchFamily="2" charset="2"/>
              <a:buChar char=""/>
            </a:pPr>
            <a:r>
              <a:rPr lang="en-US" sz="1200" b="1" dirty="0" err="1">
                <a:latin typeface="Tahoma" panose="020B0604030504040204" pitchFamily="34" charset="0"/>
                <a:ea typeface="Tahoma" panose="020B0604030504040204" pitchFamily="34" charset="0"/>
                <a:cs typeface="Tahoma" panose="020B0604030504040204" pitchFamily="34" charset="0"/>
              </a:rPr>
              <a:t>Élève</a:t>
            </a:r>
            <a:r>
              <a:rPr lang="en-US" sz="1200" b="1" dirty="0">
                <a:latin typeface="Tahoma" panose="020B0604030504040204" pitchFamily="34" charset="0"/>
                <a:ea typeface="Tahoma" panose="020B0604030504040204" pitchFamily="34" charset="0"/>
                <a:cs typeface="Tahoma" panose="020B0604030504040204" pitchFamily="34" charset="0"/>
              </a:rPr>
              <a:t> </a:t>
            </a:r>
            <a:r>
              <a:rPr lang="en-US" sz="1200" b="1" dirty="0" err="1">
                <a:latin typeface="Tahoma" panose="020B0604030504040204" pitchFamily="34" charset="0"/>
                <a:ea typeface="Tahoma" panose="020B0604030504040204" pitchFamily="34" charset="0"/>
                <a:cs typeface="Tahoma" panose="020B0604030504040204" pitchFamily="34" charset="0"/>
              </a:rPr>
              <a:t>ayant</a:t>
            </a:r>
            <a:r>
              <a:rPr lang="en-US" sz="1200" b="1" dirty="0">
                <a:latin typeface="Tahoma" panose="020B0604030504040204" pitchFamily="34" charset="0"/>
                <a:ea typeface="Tahoma" panose="020B0604030504040204" pitchFamily="34" charset="0"/>
                <a:cs typeface="Tahoma" panose="020B0604030504040204" pitchFamily="34" charset="0"/>
              </a:rPr>
              <a:t> </a:t>
            </a:r>
            <a:r>
              <a:rPr lang="en-US" sz="1200" b="1" dirty="0" err="1">
                <a:latin typeface="Tahoma" panose="020B0604030504040204" pitchFamily="34" charset="0"/>
                <a:ea typeface="Tahoma" panose="020B0604030504040204" pitchFamily="34" charset="0"/>
                <a:cs typeface="Tahoma" panose="020B0604030504040204" pitchFamily="34" charset="0"/>
              </a:rPr>
              <a:t>eu</a:t>
            </a:r>
            <a:r>
              <a:rPr lang="en-US" sz="1200" b="1" dirty="0">
                <a:latin typeface="Tahoma" panose="020B0604030504040204" pitchFamily="34" charset="0"/>
                <a:ea typeface="Tahoma" panose="020B0604030504040204" pitchFamily="34" charset="0"/>
                <a:cs typeface="Tahoma" panose="020B0604030504040204" pitchFamily="34" charset="0"/>
              </a:rPr>
              <a:t> Occitan</a:t>
            </a:r>
            <a:r>
              <a:rPr lang="en-US" sz="1200" dirty="0">
                <a:latin typeface="Tahoma" panose="020B0604030504040204" pitchFamily="34" charset="0"/>
                <a:ea typeface="Tahoma" panose="020B0604030504040204" pitchFamily="34" charset="0"/>
                <a:cs typeface="Tahoma" panose="020B0604030504040204" pitchFamily="34" charset="0"/>
              </a:rPr>
              <a:t> au </a:t>
            </a:r>
            <a:r>
              <a:rPr lang="en-US" sz="1200" dirty="0" err="1">
                <a:latin typeface="Tahoma" panose="020B0604030504040204" pitchFamily="34" charset="0"/>
                <a:ea typeface="Tahoma" panose="020B0604030504040204" pitchFamily="34" charset="0"/>
                <a:cs typeface="Tahoma" panose="020B0604030504040204" pitchFamily="34" charset="0"/>
              </a:rPr>
              <a:t>primaire</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en</a:t>
            </a:r>
            <a:r>
              <a:rPr lang="en-US" sz="1200" dirty="0">
                <a:latin typeface="Tahoma" panose="020B0604030504040204" pitchFamily="34" charset="0"/>
                <a:ea typeface="Tahoma" panose="020B0604030504040204" pitchFamily="34" charset="0"/>
                <a:cs typeface="Tahoma" panose="020B0604030504040204" pitchFamily="34" charset="0"/>
              </a:rPr>
              <a:t> 6ème, </a:t>
            </a:r>
            <a:r>
              <a:rPr lang="en-US" sz="1200" dirty="0" err="1">
                <a:latin typeface="Tahoma" panose="020B0604030504040204" pitchFamily="34" charset="0"/>
                <a:ea typeface="Tahoma" panose="020B0604030504040204" pitchFamily="34" charset="0"/>
                <a:cs typeface="Tahoma" panose="020B0604030504040204" pitchFamily="34" charset="0"/>
              </a:rPr>
              <a:t>possibilité</a:t>
            </a:r>
            <a:r>
              <a:rPr lang="en-US" sz="1200" dirty="0">
                <a:latin typeface="Tahoma" panose="020B0604030504040204" pitchFamily="34" charset="0"/>
                <a:ea typeface="Tahoma" panose="020B0604030504040204" pitchFamily="34" charset="0"/>
                <a:cs typeface="Tahoma" panose="020B0604030504040204" pitchFamily="34" charset="0"/>
              </a:rPr>
              <a:t> de </a:t>
            </a:r>
            <a:r>
              <a:rPr lang="en-US" sz="1200" dirty="0" err="1">
                <a:latin typeface="Tahoma" panose="020B0604030504040204" pitchFamily="34" charset="0"/>
                <a:ea typeface="Tahoma" panose="020B0604030504040204" pitchFamily="34" charset="0"/>
                <a:cs typeface="Tahoma" panose="020B0604030504040204" pitchFamily="34" charset="0"/>
              </a:rPr>
              <a:t>valider</a:t>
            </a:r>
            <a:r>
              <a:rPr lang="en-US" sz="1200" dirty="0">
                <a:latin typeface="Tahoma" panose="020B0604030504040204" pitchFamily="34" charset="0"/>
                <a:ea typeface="Tahoma" panose="020B0604030504040204" pitchFamily="34" charset="0"/>
                <a:cs typeface="Tahoma" panose="020B0604030504040204" pitchFamily="34" charset="0"/>
              </a:rPr>
              <a:t> A1 </a:t>
            </a:r>
            <a:r>
              <a:rPr lang="en-US" sz="1200" dirty="0" err="1">
                <a:latin typeface="Tahoma" panose="020B0604030504040204" pitchFamily="34" charset="0"/>
                <a:ea typeface="Tahoma" panose="020B0604030504040204" pitchFamily="34" charset="0"/>
                <a:cs typeface="Tahoma" panose="020B0604030504040204" pitchFamily="34" charset="0"/>
              </a:rPr>
              <a:t>voire</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une</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activité</a:t>
            </a:r>
            <a:r>
              <a:rPr lang="en-US" sz="1200" dirty="0">
                <a:latin typeface="Tahoma" panose="020B0604030504040204" pitchFamily="34" charset="0"/>
                <a:ea typeface="Tahoma" panose="020B0604030504040204" pitchFamily="34" charset="0"/>
                <a:cs typeface="Tahoma" panose="020B0604030504040204" pitchFamily="34" charset="0"/>
              </a:rPr>
              <a:t> A2 = </a:t>
            </a:r>
            <a:r>
              <a:rPr lang="en-US" sz="1200" dirty="0" err="1">
                <a:latin typeface="Tahoma" panose="020B0604030504040204" pitchFamily="34" charset="0"/>
                <a:ea typeface="Tahoma" panose="020B0604030504040204" pitchFamily="34" charset="0"/>
                <a:cs typeface="Tahoma" panose="020B0604030504040204" pitchFamily="34" charset="0"/>
              </a:rPr>
              <a:t>Maîtrise</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satisfaisante</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ou</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Très</a:t>
            </a:r>
            <a:r>
              <a:rPr lang="en-US" sz="1200" dirty="0">
                <a:latin typeface="Tahoma" panose="020B0604030504040204" pitchFamily="34" charset="0"/>
                <a:ea typeface="Tahoma" panose="020B0604030504040204" pitchFamily="34" charset="0"/>
                <a:cs typeface="Tahoma" panose="020B0604030504040204" pitchFamily="34" charset="0"/>
              </a:rPr>
              <a:t> bonne </a:t>
            </a:r>
            <a:r>
              <a:rPr lang="en-US" sz="1200" dirty="0" err="1">
                <a:latin typeface="Tahoma" panose="020B0604030504040204" pitchFamily="34" charset="0"/>
                <a:ea typeface="Tahoma" panose="020B0604030504040204" pitchFamily="34" charset="0"/>
                <a:cs typeface="Tahoma" panose="020B0604030504040204" pitchFamily="34" charset="0"/>
              </a:rPr>
              <a:t>maîtrise</a:t>
            </a:r>
            <a:endParaRPr lang="fr-FR" sz="1200" dirty="0">
              <a:latin typeface="Tahoma" panose="020B0604030504040204" pitchFamily="34" charset="0"/>
              <a:ea typeface="Tahoma" panose="020B0604030504040204" pitchFamily="34" charset="0"/>
              <a:cs typeface="Tahoma" panose="020B0604030504040204" pitchFamily="34" charset="0"/>
            </a:endParaRPr>
          </a:p>
          <a:p>
            <a:pPr marL="457200">
              <a:spcAft>
                <a:spcPts val="0"/>
              </a:spcAft>
            </a:pPr>
            <a:r>
              <a:rPr lang="en-US" sz="1200" dirty="0">
                <a:latin typeface="Tahoma" panose="020B0604030504040204" pitchFamily="34" charset="0"/>
                <a:ea typeface="Tahoma" panose="020B0604030504040204" pitchFamily="34" charset="0"/>
              </a:rPr>
              <a:t> </a:t>
            </a:r>
            <a:endParaRPr lang="fr-FR" sz="1200" dirty="0">
              <a:latin typeface="Tahoma" panose="020B0604030504040204" pitchFamily="34" charset="0"/>
              <a:ea typeface="Tahoma" panose="020B0604030504040204" pitchFamily="34" charset="0"/>
            </a:endParaRPr>
          </a:p>
          <a:p>
            <a:pPr marL="342900" lvl="0" indent="-342900">
              <a:spcAft>
                <a:spcPts val="0"/>
              </a:spcAft>
              <a:buFont typeface="Wingdings" panose="05000000000000000000" pitchFamily="2" charset="2"/>
              <a:buChar char=""/>
            </a:pPr>
            <a:r>
              <a:rPr lang="en-US" sz="1200" b="1" dirty="0" err="1">
                <a:latin typeface="Tahoma" panose="020B0604030504040204" pitchFamily="34" charset="0"/>
                <a:ea typeface="Tahoma" panose="020B0604030504040204" pitchFamily="34" charset="0"/>
                <a:cs typeface="Tahoma" panose="020B0604030504040204" pitchFamily="34" charset="0"/>
              </a:rPr>
              <a:t>Elève</a:t>
            </a:r>
            <a:r>
              <a:rPr lang="en-US" sz="1200" b="1" dirty="0">
                <a:latin typeface="Tahoma" panose="020B0604030504040204" pitchFamily="34" charset="0"/>
                <a:ea typeface="Tahoma" panose="020B0604030504040204" pitchFamily="34" charset="0"/>
                <a:cs typeface="Tahoma" panose="020B0604030504040204" pitchFamily="34" charset="0"/>
              </a:rPr>
              <a:t> </a:t>
            </a:r>
            <a:r>
              <a:rPr lang="en-US" sz="1200" b="1" dirty="0" err="1">
                <a:latin typeface="Tahoma" panose="020B0604030504040204" pitchFamily="34" charset="0"/>
                <a:ea typeface="Tahoma" panose="020B0604030504040204" pitchFamily="34" charset="0"/>
                <a:cs typeface="Tahoma" panose="020B0604030504040204" pitchFamily="34" charset="0"/>
              </a:rPr>
              <a:t>ayant</a:t>
            </a:r>
            <a:r>
              <a:rPr lang="en-US" sz="1200" b="1" dirty="0">
                <a:latin typeface="Tahoma" panose="020B0604030504040204" pitchFamily="34" charset="0"/>
                <a:ea typeface="Tahoma" panose="020B0604030504040204" pitchFamily="34" charset="0"/>
                <a:cs typeface="Tahoma" panose="020B0604030504040204" pitchFamily="34" charset="0"/>
              </a:rPr>
              <a:t> </a:t>
            </a:r>
            <a:r>
              <a:rPr lang="en-US" sz="1200" b="1" dirty="0" err="1">
                <a:latin typeface="Tahoma" panose="020B0604030504040204" pitchFamily="34" charset="0"/>
                <a:ea typeface="Tahoma" panose="020B0604030504040204" pitchFamily="34" charset="0"/>
                <a:cs typeface="Tahoma" panose="020B0604030504040204" pitchFamily="34" charset="0"/>
              </a:rPr>
              <a:t>eu</a:t>
            </a:r>
            <a:r>
              <a:rPr lang="en-US" sz="1200" b="1" dirty="0">
                <a:latin typeface="Tahoma" panose="020B0604030504040204" pitchFamily="34" charset="0"/>
                <a:ea typeface="Tahoma" panose="020B0604030504040204" pitchFamily="34" charset="0"/>
                <a:cs typeface="Tahoma" panose="020B0604030504040204" pitchFamily="34" charset="0"/>
              </a:rPr>
              <a:t> Occitan </a:t>
            </a:r>
            <a:r>
              <a:rPr lang="en-US" sz="1200" b="1" dirty="0" err="1">
                <a:latin typeface="Tahoma" panose="020B0604030504040204" pitchFamily="34" charset="0"/>
                <a:ea typeface="Tahoma" panose="020B0604030504040204" pitchFamily="34" charset="0"/>
                <a:cs typeface="Tahoma" panose="020B0604030504040204" pitchFamily="34" charset="0"/>
              </a:rPr>
              <a:t>bilingue</a:t>
            </a:r>
            <a:r>
              <a:rPr lang="en-US" sz="1200" dirty="0">
                <a:latin typeface="Tahoma" panose="020B0604030504040204" pitchFamily="34" charset="0"/>
                <a:ea typeface="Tahoma" panose="020B0604030504040204" pitchFamily="34" charset="0"/>
                <a:cs typeface="Tahoma" panose="020B0604030504040204" pitchFamily="34" charset="0"/>
              </a:rPr>
              <a:t> au </a:t>
            </a:r>
            <a:r>
              <a:rPr lang="en-US" sz="1200" dirty="0" err="1">
                <a:latin typeface="Tahoma" panose="020B0604030504040204" pitchFamily="34" charset="0"/>
                <a:ea typeface="Tahoma" panose="020B0604030504040204" pitchFamily="34" charset="0"/>
                <a:cs typeface="Tahoma" panose="020B0604030504040204" pitchFamily="34" charset="0"/>
              </a:rPr>
              <a:t>primaire</a:t>
            </a:r>
            <a:r>
              <a:rPr lang="en-US" sz="1200" dirty="0">
                <a:latin typeface="Tahoma" panose="020B0604030504040204" pitchFamily="34" charset="0"/>
                <a:ea typeface="Tahoma" panose="020B0604030504040204" pitchFamily="34" charset="0"/>
                <a:cs typeface="Tahoma" panose="020B0604030504040204" pitchFamily="34" charset="0"/>
              </a:rPr>
              <a:t>: forte </a:t>
            </a:r>
            <a:r>
              <a:rPr lang="en-US" sz="1200" dirty="0" err="1">
                <a:latin typeface="Tahoma" panose="020B0604030504040204" pitchFamily="34" charset="0"/>
                <a:ea typeface="Tahoma" panose="020B0604030504040204" pitchFamily="34" charset="0"/>
                <a:cs typeface="Tahoma" panose="020B0604030504040204" pitchFamily="34" charset="0"/>
              </a:rPr>
              <a:t>probabilité</a:t>
            </a:r>
            <a:r>
              <a:rPr lang="en-US" sz="1200" dirty="0">
                <a:latin typeface="Tahoma" panose="020B0604030504040204" pitchFamily="34" charset="0"/>
                <a:ea typeface="Tahoma" panose="020B0604030504040204" pitchFamily="34" charset="0"/>
                <a:cs typeface="Tahoma" panose="020B0604030504040204" pitchFamily="34" charset="0"/>
              </a:rPr>
              <a:t> pour </a:t>
            </a:r>
            <a:r>
              <a:rPr lang="en-US" sz="1200" dirty="0" err="1">
                <a:latin typeface="Tahoma" panose="020B0604030504040204" pitchFamily="34" charset="0"/>
                <a:ea typeface="Tahoma" panose="020B0604030504040204" pitchFamily="34" charset="0"/>
                <a:cs typeface="Tahoma" panose="020B0604030504040204" pitchFamily="34" charset="0"/>
              </a:rPr>
              <a:t>que</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l’élève</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ait</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validé</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plusieurs</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activités</a:t>
            </a:r>
            <a:r>
              <a:rPr lang="en-US" sz="1200" dirty="0">
                <a:latin typeface="Tahoma" panose="020B0604030504040204" pitchFamily="34" charset="0"/>
                <a:ea typeface="Tahoma" panose="020B0604030504040204" pitchFamily="34" charset="0"/>
                <a:cs typeface="Tahoma" panose="020B0604030504040204" pitchFamily="34" charset="0"/>
              </a:rPr>
              <a:t> A2 = </a:t>
            </a:r>
            <a:r>
              <a:rPr lang="en-US" sz="1200" dirty="0" err="1">
                <a:latin typeface="Tahoma" panose="020B0604030504040204" pitchFamily="34" charset="0"/>
                <a:ea typeface="Tahoma" panose="020B0604030504040204" pitchFamily="34" charset="0"/>
                <a:cs typeface="Tahoma" panose="020B0604030504040204" pitchFamily="34" charset="0"/>
              </a:rPr>
              <a:t>Très</a:t>
            </a:r>
            <a:r>
              <a:rPr lang="en-US" sz="1200" dirty="0">
                <a:latin typeface="Tahoma" panose="020B0604030504040204" pitchFamily="34" charset="0"/>
                <a:ea typeface="Tahoma" panose="020B0604030504040204" pitchFamily="34" charset="0"/>
                <a:cs typeface="Tahoma" panose="020B0604030504040204" pitchFamily="34" charset="0"/>
              </a:rPr>
              <a:t> bonne </a:t>
            </a:r>
            <a:r>
              <a:rPr lang="en-US" sz="1200" dirty="0" err="1">
                <a:latin typeface="Tahoma" panose="020B0604030504040204" pitchFamily="34" charset="0"/>
                <a:ea typeface="Tahoma" panose="020B0604030504040204" pitchFamily="34" charset="0"/>
                <a:cs typeface="Tahoma" panose="020B0604030504040204" pitchFamily="34" charset="0"/>
              </a:rPr>
              <a:t>maîtrise</a:t>
            </a:r>
            <a:endParaRPr lang="fr-FR" sz="1200" dirty="0">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dirty="0">
                <a:latin typeface="Tahoma" panose="020B0604030504040204" pitchFamily="34" charset="0"/>
                <a:ea typeface="Tahoma" panose="020B0604030504040204" pitchFamily="34" charset="0"/>
              </a:rPr>
              <a:t> </a:t>
            </a:r>
            <a:endParaRPr lang="fr-FR" sz="1200" dirty="0">
              <a:effectLst/>
              <a:latin typeface="Tahoma" panose="020B0604030504040204" pitchFamily="34" charset="0"/>
              <a:ea typeface="Tahoma" panose="020B060403050404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580640911"/>
              </p:ext>
            </p:extLst>
          </p:nvPr>
        </p:nvGraphicFramePr>
        <p:xfrm>
          <a:off x="250667" y="2060848"/>
          <a:ext cx="8558645" cy="1551785"/>
        </p:xfrm>
        <a:graphic>
          <a:graphicData uri="http://schemas.openxmlformats.org/drawingml/2006/table">
            <a:tbl>
              <a:tblPr firstRow="1" firstCol="1" lastRow="1" lastCol="1" bandRow="1" bandCol="1">
                <a:tableStyleId>{5C22544A-7EE6-4342-B048-85BDC9FD1C3A}</a:tableStyleId>
              </a:tblPr>
              <a:tblGrid>
                <a:gridCol w="5822341"/>
                <a:gridCol w="2736304"/>
              </a:tblGrid>
              <a:tr h="288032">
                <a:tc>
                  <a:txBody>
                    <a:bodyPr/>
                    <a:lstStyle/>
                    <a:p>
                      <a:pPr marL="47625" algn="ctr">
                        <a:lnSpc>
                          <a:spcPct val="102000"/>
                        </a:lnSpc>
                        <a:spcBef>
                          <a:spcPts val="240"/>
                        </a:spcBef>
                        <a:spcAft>
                          <a:spcPts val="0"/>
                        </a:spcAft>
                      </a:pPr>
                      <a:r>
                        <a:rPr lang="en-US" sz="1100" dirty="0">
                          <a:solidFill>
                            <a:schemeClr val="tx1"/>
                          </a:solidFill>
                          <a:effectLst/>
                        </a:rPr>
                        <a:t>CADRE</a:t>
                      </a:r>
                      <a:r>
                        <a:rPr lang="en-US" sz="1100" spc="-90" dirty="0">
                          <a:solidFill>
                            <a:schemeClr val="tx1"/>
                          </a:solidFill>
                          <a:effectLst/>
                        </a:rPr>
                        <a:t> </a:t>
                      </a:r>
                      <a:r>
                        <a:rPr lang="en-US" sz="1100" dirty="0">
                          <a:solidFill>
                            <a:schemeClr val="tx1"/>
                          </a:solidFill>
                          <a:effectLst/>
                        </a:rPr>
                        <a:t>EUROPÉEN</a:t>
                      </a:r>
                      <a:r>
                        <a:rPr lang="en-US" sz="1100" spc="-90" dirty="0">
                          <a:solidFill>
                            <a:schemeClr val="tx1"/>
                          </a:solidFill>
                          <a:effectLst/>
                        </a:rPr>
                        <a:t> </a:t>
                      </a:r>
                      <a:r>
                        <a:rPr lang="en-US" sz="1100" dirty="0">
                          <a:solidFill>
                            <a:schemeClr val="tx1"/>
                          </a:solidFill>
                          <a:effectLst/>
                        </a:rPr>
                        <a:t>COMMUN</a:t>
                      </a:r>
                      <a:r>
                        <a:rPr lang="en-US" sz="1100" spc="-90" dirty="0">
                          <a:solidFill>
                            <a:schemeClr val="tx1"/>
                          </a:solidFill>
                          <a:effectLst/>
                        </a:rPr>
                        <a:t> </a:t>
                      </a:r>
                      <a:r>
                        <a:rPr lang="en-US" sz="1100" dirty="0">
                          <a:solidFill>
                            <a:schemeClr val="tx1"/>
                          </a:solidFill>
                          <a:effectLst/>
                        </a:rPr>
                        <a:t>DE</a:t>
                      </a:r>
                      <a:r>
                        <a:rPr lang="en-US" sz="1100" spc="-90" dirty="0">
                          <a:solidFill>
                            <a:schemeClr val="tx1"/>
                          </a:solidFill>
                          <a:effectLst/>
                        </a:rPr>
                        <a:t> </a:t>
                      </a:r>
                      <a:r>
                        <a:rPr lang="en-US" sz="1100" dirty="0">
                          <a:solidFill>
                            <a:schemeClr val="tx1"/>
                          </a:solidFill>
                          <a:effectLst/>
                        </a:rPr>
                        <a:t>RÉFÉRENCE</a:t>
                      </a:r>
                      <a:r>
                        <a:rPr lang="en-US" sz="1100" spc="-90" dirty="0">
                          <a:solidFill>
                            <a:schemeClr val="tx1"/>
                          </a:solidFill>
                          <a:effectLst/>
                        </a:rPr>
                        <a:t> </a:t>
                      </a:r>
                      <a:r>
                        <a:rPr lang="en-US" sz="1100" dirty="0">
                          <a:solidFill>
                            <a:schemeClr val="tx1"/>
                          </a:solidFill>
                          <a:effectLst/>
                        </a:rPr>
                        <a:t>POUR</a:t>
                      </a:r>
                      <a:r>
                        <a:rPr lang="en-US" sz="1100" spc="-90" dirty="0">
                          <a:solidFill>
                            <a:schemeClr val="tx1"/>
                          </a:solidFill>
                          <a:effectLst/>
                        </a:rPr>
                        <a:t> </a:t>
                      </a:r>
                      <a:r>
                        <a:rPr lang="en-US" sz="1100" dirty="0">
                          <a:solidFill>
                            <a:schemeClr val="tx1"/>
                          </a:solidFill>
                          <a:effectLst/>
                        </a:rPr>
                        <a:t>LES</a:t>
                      </a:r>
                      <a:r>
                        <a:rPr lang="en-US" sz="1100" spc="-90" dirty="0">
                          <a:solidFill>
                            <a:schemeClr val="tx1"/>
                          </a:solidFill>
                          <a:effectLst/>
                        </a:rPr>
                        <a:t> </a:t>
                      </a:r>
                      <a:r>
                        <a:rPr lang="en-US" sz="1100" dirty="0">
                          <a:solidFill>
                            <a:schemeClr val="tx1"/>
                          </a:solidFill>
                          <a:effectLst/>
                        </a:rPr>
                        <a:t>LANGUES (CECRL)</a:t>
                      </a:r>
                      <a:endParaRPr lang="fr-FR" sz="1100" dirty="0">
                        <a:solidFill>
                          <a:schemeClr val="tx1"/>
                        </a:solidFill>
                        <a:effectLst/>
                        <a:latin typeface="Tahoma" panose="020B0604030504040204" pitchFamily="34" charset="0"/>
                        <a:ea typeface="Tahoma" panose="020B060403050404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47625" algn="ctr">
                        <a:spcBef>
                          <a:spcPts val="20"/>
                        </a:spcBef>
                        <a:spcAft>
                          <a:spcPts val="0"/>
                        </a:spcAft>
                      </a:pPr>
                      <a:r>
                        <a:rPr lang="en-US" sz="1100" dirty="0">
                          <a:solidFill>
                            <a:schemeClr val="tx1"/>
                          </a:solidFill>
                          <a:effectLst/>
                        </a:rPr>
                        <a:t> </a:t>
                      </a:r>
                      <a:r>
                        <a:rPr lang="en-US" sz="1100" dirty="0" smtClean="0">
                          <a:solidFill>
                            <a:schemeClr val="tx1"/>
                          </a:solidFill>
                          <a:effectLst/>
                        </a:rPr>
                        <a:t>ÉCHELLE </a:t>
                      </a:r>
                      <a:r>
                        <a:rPr lang="en-US" sz="1100" dirty="0">
                          <a:solidFill>
                            <a:schemeClr val="tx1"/>
                          </a:solidFill>
                          <a:effectLst/>
                        </a:rPr>
                        <a:t>DE MAÎTRISE DU SOCLE</a:t>
                      </a:r>
                      <a:endParaRPr lang="fr-FR" sz="1100" dirty="0">
                        <a:solidFill>
                          <a:schemeClr val="tx1"/>
                        </a:solidFill>
                        <a:effectLst/>
                        <a:latin typeface="Tahoma" panose="020B0604030504040204" pitchFamily="34" charset="0"/>
                        <a:ea typeface="Tahoma" panose="020B060403050404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392429">
                <a:tc>
                  <a:txBody>
                    <a:bodyPr/>
                    <a:lstStyle/>
                    <a:p>
                      <a:pPr marL="47625" algn="l">
                        <a:lnSpc>
                          <a:spcPts val="900"/>
                        </a:lnSpc>
                        <a:spcBef>
                          <a:spcPts val="290"/>
                        </a:spcBef>
                        <a:spcAft>
                          <a:spcPts val="0"/>
                        </a:spcAft>
                      </a:pPr>
                      <a:r>
                        <a:rPr lang="en-US" sz="1100" dirty="0">
                          <a:solidFill>
                            <a:schemeClr val="tx1"/>
                          </a:solidFill>
                          <a:effectLst/>
                        </a:rPr>
                        <a:t>À</a:t>
                      </a:r>
                      <a:r>
                        <a:rPr lang="en-US" sz="1100" spc="-120" dirty="0">
                          <a:solidFill>
                            <a:schemeClr val="tx1"/>
                          </a:solidFill>
                          <a:effectLst/>
                        </a:rPr>
                        <a:t> </a:t>
                      </a:r>
                      <a:r>
                        <a:rPr lang="en-US" sz="1100" dirty="0" err="1">
                          <a:solidFill>
                            <a:schemeClr val="tx1"/>
                          </a:solidFill>
                          <a:effectLst/>
                        </a:rPr>
                        <a:t>partir</a:t>
                      </a:r>
                      <a:r>
                        <a:rPr lang="en-US" sz="1100" spc="-120" dirty="0">
                          <a:solidFill>
                            <a:schemeClr val="tx1"/>
                          </a:solidFill>
                          <a:effectLst/>
                        </a:rPr>
                        <a:t> </a:t>
                      </a:r>
                      <a:r>
                        <a:rPr lang="en-US" sz="1100" dirty="0">
                          <a:solidFill>
                            <a:schemeClr val="tx1"/>
                          </a:solidFill>
                          <a:effectLst/>
                        </a:rPr>
                        <a:t>du</a:t>
                      </a:r>
                      <a:r>
                        <a:rPr lang="en-US" sz="1100" spc="-120" dirty="0">
                          <a:solidFill>
                            <a:schemeClr val="tx1"/>
                          </a:solidFill>
                          <a:effectLst/>
                        </a:rPr>
                        <a:t> </a:t>
                      </a:r>
                      <a:r>
                        <a:rPr lang="en-US" sz="1100" dirty="0" err="1">
                          <a:solidFill>
                            <a:schemeClr val="tx1"/>
                          </a:solidFill>
                          <a:effectLst/>
                        </a:rPr>
                        <a:t>niveau</a:t>
                      </a:r>
                      <a:r>
                        <a:rPr lang="en-US" sz="1100" spc="-120" dirty="0">
                          <a:solidFill>
                            <a:schemeClr val="tx1"/>
                          </a:solidFill>
                          <a:effectLst/>
                        </a:rPr>
                        <a:t> </a:t>
                      </a:r>
                      <a:r>
                        <a:rPr lang="en-US" sz="1100" dirty="0">
                          <a:solidFill>
                            <a:srgbClr val="7030A0"/>
                          </a:solidFill>
                          <a:effectLst/>
                        </a:rPr>
                        <a:t>A2</a:t>
                      </a:r>
                      <a:r>
                        <a:rPr lang="en-US" sz="1100" spc="-120" dirty="0">
                          <a:solidFill>
                            <a:srgbClr val="7030A0"/>
                          </a:solidFill>
                          <a:effectLst/>
                        </a:rPr>
                        <a:t> </a:t>
                      </a:r>
                      <a:r>
                        <a:rPr lang="en-US" sz="1100" dirty="0" err="1">
                          <a:solidFill>
                            <a:srgbClr val="7030A0"/>
                          </a:solidFill>
                          <a:effectLst/>
                        </a:rPr>
                        <a:t>dans</a:t>
                      </a:r>
                      <a:r>
                        <a:rPr lang="en-US" sz="1100" spc="-120" dirty="0">
                          <a:solidFill>
                            <a:srgbClr val="7030A0"/>
                          </a:solidFill>
                          <a:effectLst/>
                        </a:rPr>
                        <a:t> </a:t>
                      </a:r>
                      <a:r>
                        <a:rPr lang="en-US" sz="1100" dirty="0">
                          <a:solidFill>
                            <a:srgbClr val="7030A0"/>
                          </a:solidFill>
                          <a:effectLst/>
                        </a:rPr>
                        <a:t>au</a:t>
                      </a:r>
                      <a:r>
                        <a:rPr lang="en-US" sz="1100" spc="-120" dirty="0">
                          <a:solidFill>
                            <a:srgbClr val="7030A0"/>
                          </a:solidFill>
                          <a:effectLst/>
                        </a:rPr>
                        <a:t> </a:t>
                      </a:r>
                      <a:r>
                        <a:rPr lang="en-US" sz="1100" dirty="0" err="1">
                          <a:solidFill>
                            <a:srgbClr val="7030A0"/>
                          </a:solidFill>
                          <a:effectLst/>
                        </a:rPr>
                        <a:t>moins</a:t>
                      </a:r>
                      <a:r>
                        <a:rPr lang="en-US" sz="1100" spc="-120" dirty="0">
                          <a:solidFill>
                            <a:srgbClr val="7030A0"/>
                          </a:solidFill>
                          <a:effectLst/>
                        </a:rPr>
                        <a:t> </a:t>
                      </a:r>
                      <a:r>
                        <a:rPr lang="en-US" sz="1100" dirty="0" err="1">
                          <a:solidFill>
                            <a:srgbClr val="7030A0"/>
                          </a:solidFill>
                          <a:effectLst/>
                        </a:rPr>
                        <a:t>une</a:t>
                      </a:r>
                      <a:r>
                        <a:rPr lang="en-US" sz="1100" spc="-120" dirty="0">
                          <a:solidFill>
                            <a:srgbClr val="7030A0"/>
                          </a:solidFill>
                          <a:effectLst/>
                        </a:rPr>
                        <a:t> </a:t>
                      </a:r>
                      <a:r>
                        <a:rPr lang="en-US" sz="1100" dirty="0">
                          <a:solidFill>
                            <a:srgbClr val="7030A0"/>
                          </a:solidFill>
                          <a:effectLst/>
                        </a:rPr>
                        <a:t>des</a:t>
                      </a:r>
                      <a:r>
                        <a:rPr lang="en-US" sz="1100" spc="-120" dirty="0">
                          <a:solidFill>
                            <a:srgbClr val="7030A0"/>
                          </a:solidFill>
                          <a:effectLst/>
                        </a:rPr>
                        <a:t> </a:t>
                      </a:r>
                      <a:r>
                        <a:rPr lang="en-US" sz="1100" dirty="0" err="1">
                          <a:solidFill>
                            <a:srgbClr val="7030A0"/>
                          </a:solidFill>
                          <a:effectLst/>
                        </a:rPr>
                        <a:t>cinq</a:t>
                      </a:r>
                      <a:r>
                        <a:rPr lang="en-US" sz="1100" spc="-120" dirty="0">
                          <a:solidFill>
                            <a:srgbClr val="7030A0"/>
                          </a:solidFill>
                          <a:effectLst/>
                        </a:rPr>
                        <a:t> </a:t>
                      </a:r>
                      <a:r>
                        <a:rPr lang="en-US" sz="1100" dirty="0" err="1">
                          <a:solidFill>
                            <a:srgbClr val="7030A0"/>
                          </a:solidFill>
                          <a:effectLst/>
                        </a:rPr>
                        <a:t>activités</a:t>
                      </a:r>
                      <a:r>
                        <a:rPr lang="en-US" sz="1100" spc="-120" dirty="0">
                          <a:solidFill>
                            <a:srgbClr val="7030A0"/>
                          </a:solidFill>
                          <a:effectLst/>
                        </a:rPr>
                        <a:t> </a:t>
                      </a:r>
                      <a:r>
                        <a:rPr lang="en-US" sz="1100" dirty="0" err="1">
                          <a:solidFill>
                            <a:schemeClr val="tx1"/>
                          </a:solidFill>
                          <a:effectLst/>
                        </a:rPr>
                        <a:t>langagières</a:t>
                      </a:r>
                      <a:r>
                        <a:rPr lang="en-US" sz="1100" spc="-120" dirty="0">
                          <a:solidFill>
                            <a:schemeClr val="tx1"/>
                          </a:solidFill>
                          <a:effectLst/>
                        </a:rPr>
                        <a:t> </a:t>
                      </a:r>
                      <a:r>
                        <a:rPr lang="en-US" sz="1100" dirty="0">
                          <a:solidFill>
                            <a:schemeClr val="tx1"/>
                          </a:solidFill>
                          <a:effectLst/>
                        </a:rPr>
                        <a:t>et</a:t>
                      </a:r>
                      <a:r>
                        <a:rPr lang="en-US" sz="1100" spc="-120" dirty="0">
                          <a:solidFill>
                            <a:schemeClr val="tx1"/>
                          </a:solidFill>
                          <a:effectLst/>
                        </a:rPr>
                        <a:t> </a:t>
                      </a:r>
                      <a:r>
                        <a:rPr lang="en-US" sz="1100" dirty="0">
                          <a:solidFill>
                            <a:schemeClr val="tx1"/>
                          </a:solidFill>
                          <a:effectLst/>
                        </a:rPr>
                        <a:t>A1</a:t>
                      </a:r>
                      <a:r>
                        <a:rPr lang="en-US" sz="1100" spc="-120" dirty="0">
                          <a:solidFill>
                            <a:schemeClr val="tx1"/>
                          </a:solidFill>
                          <a:effectLst/>
                        </a:rPr>
                        <a:t> </a:t>
                      </a:r>
                      <a:r>
                        <a:rPr lang="en-US" sz="1100" dirty="0" err="1">
                          <a:solidFill>
                            <a:schemeClr val="tx1"/>
                          </a:solidFill>
                          <a:effectLst/>
                        </a:rPr>
                        <a:t>dans</a:t>
                      </a:r>
                      <a:r>
                        <a:rPr lang="en-US" sz="1100" dirty="0">
                          <a:solidFill>
                            <a:schemeClr val="tx1"/>
                          </a:solidFill>
                          <a:effectLst/>
                        </a:rPr>
                        <a:t> </a:t>
                      </a:r>
                      <a:r>
                        <a:rPr lang="en-US" sz="1100" dirty="0" err="1">
                          <a:solidFill>
                            <a:schemeClr val="tx1"/>
                          </a:solidFill>
                          <a:effectLst/>
                        </a:rPr>
                        <a:t>toutes</a:t>
                      </a:r>
                      <a:r>
                        <a:rPr lang="en-US" sz="1100" spc="-125" dirty="0">
                          <a:solidFill>
                            <a:schemeClr val="tx1"/>
                          </a:solidFill>
                          <a:effectLst/>
                        </a:rPr>
                        <a:t> </a:t>
                      </a:r>
                      <a:r>
                        <a:rPr lang="en-US" sz="1100" dirty="0">
                          <a:solidFill>
                            <a:schemeClr val="tx1"/>
                          </a:solidFill>
                          <a:effectLst/>
                        </a:rPr>
                        <a:t>les</a:t>
                      </a:r>
                      <a:r>
                        <a:rPr lang="en-US" sz="1100" spc="-125" dirty="0">
                          <a:solidFill>
                            <a:schemeClr val="tx1"/>
                          </a:solidFill>
                          <a:effectLst/>
                        </a:rPr>
                        <a:t> </a:t>
                      </a:r>
                      <a:r>
                        <a:rPr lang="en-US" sz="1100" dirty="0" err="1" smtClean="0">
                          <a:solidFill>
                            <a:schemeClr val="tx1"/>
                          </a:solidFill>
                          <a:effectLst/>
                        </a:rPr>
                        <a:t>autres</a:t>
                      </a:r>
                      <a:endParaRPr lang="fr-FR" sz="1100" dirty="0">
                        <a:solidFill>
                          <a:schemeClr val="tx1"/>
                        </a:solidFill>
                        <a:effectLst/>
                        <a:latin typeface="Tahoma" panose="020B0604030504040204" pitchFamily="34" charset="0"/>
                        <a:ea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47625" algn="l">
                        <a:spcBef>
                          <a:spcPts val="210"/>
                        </a:spcBef>
                        <a:spcAft>
                          <a:spcPts val="0"/>
                        </a:spcAft>
                      </a:pPr>
                      <a:r>
                        <a:rPr lang="en-US" sz="1100" dirty="0" err="1" smtClean="0">
                          <a:solidFill>
                            <a:srgbClr val="7030A0"/>
                          </a:solidFill>
                          <a:effectLst/>
                        </a:rPr>
                        <a:t>Très</a:t>
                      </a:r>
                      <a:r>
                        <a:rPr lang="en-US" sz="1100" dirty="0" smtClean="0">
                          <a:solidFill>
                            <a:srgbClr val="7030A0"/>
                          </a:solidFill>
                          <a:effectLst/>
                        </a:rPr>
                        <a:t> </a:t>
                      </a:r>
                      <a:r>
                        <a:rPr lang="en-US" sz="1100" dirty="0">
                          <a:solidFill>
                            <a:srgbClr val="7030A0"/>
                          </a:solidFill>
                          <a:effectLst/>
                        </a:rPr>
                        <a:t>bonne </a:t>
                      </a:r>
                      <a:r>
                        <a:rPr lang="en-US" sz="1100" dirty="0" err="1">
                          <a:solidFill>
                            <a:srgbClr val="7030A0"/>
                          </a:solidFill>
                          <a:effectLst/>
                        </a:rPr>
                        <a:t>maîtrise</a:t>
                      </a:r>
                      <a:endParaRPr lang="fr-FR" sz="1100" dirty="0">
                        <a:solidFill>
                          <a:srgbClr val="7030A0"/>
                        </a:solidFill>
                        <a:effectLst/>
                        <a:latin typeface="Tahoma" panose="020B0604030504040204" pitchFamily="34" charset="0"/>
                        <a:ea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313943">
                <a:tc>
                  <a:txBody>
                    <a:bodyPr/>
                    <a:lstStyle/>
                    <a:p>
                      <a:pPr marL="47625" algn="l">
                        <a:spcBef>
                          <a:spcPts val="190"/>
                        </a:spcBef>
                        <a:spcAft>
                          <a:spcPts val="0"/>
                        </a:spcAft>
                      </a:pPr>
                      <a:r>
                        <a:rPr lang="en-US" sz="1100" dirty="0" err="1">
                          <a:solidFill>
                            <a:schemeClr val="tx1"/>
                          </a:solidFill>
                          <a:effectLst/>
                        </a:rPr>
                        <a:t>Niveau</a:t>
                      </a:r>
                      <a:r>
                        <a:rPr lang="en-US" sz="1100" dirty="0">
                          <a:solidFill>
                            <a:schemeClr val="tx1"/>
                          </a:solidFill>
                          <a:effectLst/>
                        </a:rPr>
                        <a:t> A1 </a:t>
                      </a:r>
                      <a:r>
                        <a:rPr lang="en-US" sz="1100" dirty="0" err="1">
                          <a:solidFill>
                            <a:srgbClr val="FF0000"/>
                          </a:solidFill>
                          <a:effectLst/>
                        </a:rPr>
                        <a:t>dans</a:t>
                      </a:r>
                      <a:r>
                        <a:rPr lang="en-US" sz="1100" dirty="0">
                          <a:solidFill>
                            <a:srgbClr val="FF0000"/>
                          </a:solidFill>
                          <a:effectLst/>
                        </a:rPr>
                        <a:t> les </a:t>
                      </a:r>
                      <a:r>
                        <a:rPr lang="en-US" sz="1100" dirty="0" err="1">
                          <a:solidFill>
                            <a:srgbClr val="FF0000"/>
                          </a:solidFill>
                          <a:effectLst/>
                        </a:rPr>
                        <a:t>cinq</a:t>
                      </a:r>
                      <a:r>
                        <a:rPr lang="en-US" sz="1100" dirty="0">
                          <a:solidFill>
                            <a:srgbClr val="FF0000"/>
                          </a:solidFill>
                          <a:effectLst/>
                        </a:rPr>
                        <a:t> </a:t>
                      </a:r>
                      <a:r>
                        <a:rPr lang="en-US" sz="1100" dirty="0" err="1">
                          <a:solidFill>
                            <a:srgbClr val="FF0000"/>
                          </a:solidFill>
                          <a:effectLst/>
                        </a:rPr>
                        <a:t>activités</a:t>
                      </a:r>
                      <a:r>
                        <a:rPr lang="en-US" sz="1100" dirty="0">
                          <a:solidFill>
                            <a:srgbClr val="FF0000"/>
                          </a:solidFill>
                          <a:effectLst/>
                        </a:rPr>
                        <a:t> </a:t>
                      </a:r>
                      <a:r>
                        <a:rPr lang="en-US" sz="1100" dirty="0" err="1">
                          <a:solidFill>
                            <a:schemeClr val="tx1"/>
                          </a:solidFill>
                          <a:effectLst/>
                        </a:rPr>
                        <a:t>langagières</a:t>
                      </a:r>
                      <a:endParaRPr lang="fr-FR" sz="1100" dirty="0">
                        <a:solidFill>
                          <a:schemeClr val="tx1"/>
                        </a:solidFill>
                        <a:effectLst/>
                        <a:latin typeface="Tahoma" panose="020B0604030504040204" pitchFamily="34" charset="0"/>
                        <a:ea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47625" algn="l">
                        <a:spcBef>
                          <a:spcPts val="190"/>
                        </a:spcBef>
                        <a:spcAft>
                          <a:spcPts val="0"/>
                        </a:spcAft>
                      </a:pPr>
                      <a:r>
                        <a:rPr lang="en-US" sz="1100" dirty="0" err="1">
                          <a:solidFill>
                            <a:srgbClr val="FF0000"/>
                          </a:solidFill>
                          <a:effectLst/>
                        </a:rPr>
                        <a:t>Maîtrise</a:t>
                      </a:r>
                      <a:r>
                        <a:rPr lang="en-US" sz="1100" dirty="0">
                          <a:solidFill>
                            <a:srgbClr val="FF0000"/>
                          </a:solidFill>
                          <a:effectLst/>
                        </a:rPr>
                        <a:t> </a:t>
                      </a:r>
                      <a:r>
                        <a:rPr lang="en-US" sz="1100" dirty="0" err="1">
                          <a:solidFill>
                            <a:srgbClr val="FF0000"/>
                          </a:solidFill>
                          <a:effectLst/>
                        </a:rPr>
                        <a:t>satisfaisante</a:t>
                      </a:r>
                      <a:endParaRPr lang="fr-FR" sz="1100" dirty="0">
                        <a:solidFill>
                          <a:srgbClr val="FF0000"/>
                        </a:solidFill>
                        <a:effectLst/>
                        <a:latin typeface="Tahoma" panose="020B0604030504040204" pitchFamily="34" charset="0"/>
                        <a:ea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313943">
                <a:tc>
                  <a:txBody>
                    <a:bodyPr/>
                    <a:lstStyle/>
                    <a:p>
                      <a:pPr marL="47625" algn="l">
                        <a:spcBef>
                          <a:spcPts val="190"/>
                        </a:spcBef>
                        <a:spcAft>
                          <a:spcPts val="0"/>
                        </a:spcAft>
                      </a:pPr>
                      <a:r>
                        <a:rPr lang="en-US" sz="1100" dirty="0" err="1">
                          <a:solidFill>
                            <a:schemeClr val="tx1"/>
                          </a:solidFill>
                          <a:effectLst/>
                        </a:rPr>
                        <a:t>Niveau</a:t>
                      </a:r>
                      <a:r>
                        <a:rPr lang="en-US" sz="1100" dirty="0">
                          <a:solidFill>
                            <a:schemeClr val="tx1"/>
                          </a:solidFill>
                          <a:effectLst/>
                        </a:rPr>
                        <a:t> A1 </a:t>
                      </a:r>
                      <a:r>
                        <a:rPr lang="en-US" sz="1100" dirty="0" err="1">
                          <a:solidFill>
                            <a:srgbClr val="00B050"/>
                          </a:solidFill>
                          <a:effectLst/>
                        </a:rPr>
                        <a:t>dans</a:t>
                      </a:r>
                      <a:r>
                        <a:rPr lang="en-US" sz="1100" dirty="0">
                          <a:solidFill>
                            <a:srgbClr val="00B050"/>
                          </a:solidFill>
                          <a:effectLst/>
                        </a:rPr>
                        <a:t> au </a:t>
                      </a:r>
                      <a:r>
                        <a:rPr lang="en-US" sz="1100" dirty="0" err="1">
                          <a:solidFill>
                            <a:srgbClr val="00B050"/>
                          </a:solidFill>
                          <a:effectLst/>
                        </a:rPr>
                        <a:t>moins</a:t>
                      </a:r>
                      <a:r>
                        <a:rPr lang="en-US" sz="1100" dirty="0">
                          <a:solidFill>
                            <a:srgbClr val="00B050"/>
                          </a:solidFill>
                          <a:effectLst/>
                        </a:rPr>
                        <a:t> </a:t>
                      </a:r>
                      <a:r>
                        <a:rPr lang="en-US" sz="1100" dirty="0" err="1">
                          <a:solidFill>
                            <a:srgbClr val="00B050"/>
                          </a:solidFill>
                          <a:effectLst/>
                        </a:rPr>
                        <a:t>trois</a:t>
                      </a:r>
                      <a:r>
                        <a:rPr lang="en-US" sz="1100" dirty="0">
                          <a:solidFill>
                            <a:srgbClr val="00B050"/>
                          </a:solidFill>
                          <a:effectLst/>
                        </a:rPr>
                        <a:t> </a:t>
                      </a:r>
                      <a:r>
                        <a:rPr lang="en-US" sz="1100" dirty="0">
                          <a:solidFill>
                            <a:schemeClr val="tx1"/>
                          </a:solidFill>
                          <a:effectLst/>
                        </a:rPr>
                        <a:t>des </a:t>
                      </a:r>
                      <a:r>
                        <a:rPr lang="en-US" sz="1100" dirty="0" err="1">
                          <a:solidFill>
                            <a:schemeClr val="tx1"/>
                          </a:solidFill>
                          <a:effectLst/>
                        </a:rPr>
                        <a:t>cinq</a:t>
                      </a:r>
                      <a:r>
                        <a:rPr lang="en-US" sz="1100" dirty="0">
                          <a:solidFill>
                            <a:schemeClr val="tx1"/>
                          </a:solidFill>
                          <a:effectLst/>
                        </a:rPr>
                        <a:t> </a:t>
                      </a:r>
                      <a:r>
                        <a:rPr lang="en-US" sz="1100" dirty="0" err="1">
                          <a:solidFill>
                            <a:schemeClr val="tx1"/>
                          </a:solidFill>
                          <a:effectLst/>
                        </a:rPr>
                        <a:t>activités</a:t>
                      </a:r>
                      <a:r>
                        <a:rPr lang="en-US" sz="1100" dirty="0">
                          <a:solidFill>
                            <a:schemeClr val="tx1"/>
                          </a:solidFill>
                          <a:effectLst/>
                        </a:rPr>
                        <a:t> </a:t>
                      </a:r>
                      <a:r>
                        <a:rPr lang="en-US" sz="1100" dirty="0" err="1">
                          <a:solidFill>
                            <a:schemeClr val="tx1"/>
                          </a:solidFill>
                          <a:effectLst/>
                        </a:rPr>
                        <a:t>langagières</a:t>
                      </a:r>
                      <a:endParaRPr lang="fr-FR" sz="1100" dirty="0">
                        <a:solidFill>
                          <a:schemeClr val="tx1"/>
                        </a:solidFill>
                        <a:effectLst/>
                        <a:latin typeface="Tahoma" panose="020B0604030504040204" pitchFamily="34" charset="0"/>
                        <a:ea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47625" algn="l">
                        <a:spcBef>
                          <a:spcPts val="190"/>
                        </a:spcBef>
                        <a:spcAft>
                          <a:spcPts val="0"/>
                        </a:spcAft>
                      </a:pPr>
                      <a:r>
                        <a:rPr lang="en-US" sz="1100" dirty="0" err="1">
                          <a:solidFill>
                            <a:srgbClr val="00B050"/>
                          </a:solidFill>
                          <a:effectLst/>
                        </a:rPr>
                        <a:t>Maîtrise</a:t>
                      </a:r>
                      <a:r>
                        <a:rPr lang="en-US" sz="1100" dirty="0">
                          <a:solidFill>
                            <a:srgbClr val="00B050"/>
                          </a:solidFill>
                          <a:effectLst/>
                        </a:rPr>
                        <a:t> fragile</a:t>
                      </a:r>
                      <a:endParaRPr lang="fr-FR" sz="1100" dirty="0">
                        <a:solidFill>
                          <a:srgbClr val="00B050"/>
                        </a:solidFill>
                        <a:effectLst/>
                        <a:latin typeface="Tahoma" panose="020B0604030504040204" pitchFamily="34" charset="0"/>
                        <a:ea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243438">
                <a:tc>
                  <a:txBody>
                    <a:bodyPr/>
                    <a:lstStyle/>
                    <a:p>
                      <a:pPr marL="47625" algn="l">
                        <a:spcBef>
                          <a:spcPts val="190"/>
                        </a:spcBef>
                        <a:spcAft>
                          <a:spcPts val="0"/>
                        </a:spcAft>
                      </a:pPr>
                      <a:r>
                        <a:rPr lang="en-US" sz="1100" dirty="0" err="1">
                          <a:solidFill>
                            <a:schemeClr val="tx1"/>
                          </a:solidFill>
                          <a:effectLst/>
                        </a:rPr>
                        <a:t>Niveau</a:t>
                      </a:r>
                      <a:r>
                        <a:rPr lang="en-US" sz="1100" dirty="0">
                          <a:solidFill>
                            <a:schemeClr val="tx1"/>
                          </a:solidFill>
                          <a:effectLst/>
                        </a:rPr>
                        <a:t> A1 </a:t>
                      </a:r>
                      <a:r>
                        <a:rPr lang="en-US" sz="1100" dirty="0" err="1">
                          <a:solidFill>
                            <a:srgbClr val="0070C0"/>
                          </a:solidFill>
                          <a:effectLst/>
                        </a:rPr>
                        <a:t>atteint</a:t>
                      </a:r>
                      <a:r>
                        <a:rPr lang="en-US" sz="1100" dirty="0">
                          <a:solidFill>
                            <a:srgbClr val="0070C0"/>
                          </a:solidFill>
                          <a:effectLst/>
                        </a:rPr>
                        <a:t> </a:t>
                      </a:r>
                      <a:r>
                        <a:rPr lang="en-US" sz="1100" dirty="0" err="1">
                          <a:solidFill>
                            <a:srgbClr val="0070C0"/>
                          </a:solidFill>
                          <a:effectLst/>
                        </a:rPr>
                        <a:t>dans</a:t>
                      </a:r>
                      <a:r>
                        <a:rPr lang="en-US" sz="1100" dirty="0">
                          <a:solidFill>
                            <a:srgbClr val="0070C0"/>
                          </a:solidFill>
                          <a:effectLst/>
                        </a:rPr>
                        <a:t> </a:t>
                      </a:r>
                      <a:r>
                        <a:rPr lang="en-US" sz="1100" dirty="0" err="1">
                          <a:solidFill>
                            <a:srgbClr val="0070C0"/>
                          </a:solidFill>
                          <a:effectLst/>
                        </a:rPr>
                        <a:t>une</a:t>
                      </a:r>
                      <a:r>
                        <a:rPr lang="en-US" sz="1100" dirty="0">
                          <a:solidFill>
                            <a:srgbClr val="0070C0"/>
                          </a:solidFill>
                          <a:effectLst/>
                        </a:rPr>
                        <a:t> </a:t>
                      </a:r>
                      <a:r>
                        <a:rPr lang="en-US" sz="1100" dirty="0" err="1">
                          <a:solidFill>
                            <a:srgbClr val="0070C0"/>
                          </a:solidFill>
                          <a:effectLst/>
                        </a:rPr>
                        <a:t>ou</a:t>
                      </a:r>
                      <a:r>
                        <a:rPr lang="en-US" sz="1100" dirty="0">
                          <a:solidFill>
                            <a:srgbClr val="0070C0"/>
                          </a:solidFill>
                          <a:effectLst/>
                        </a:rPr>
                        <a:t> </a:t>
                      </a:r>
                      <a:r>
                        <a:rPr lang="en-US" sz="1100" dirty="0" err="1">
                          <a:solidFill>
                            <a:srgbClr val="0070C0"/>
                          </a:solidFill>
                          <a:effectLst/>
                        </a:rPr>
                        <a:t>deux</a:t>
                      </a:r>
                      <a:r>
                        <a:rPr lang="en-US" sz="1100" dirty="0">
                          <a:solidFill>
                            <a:srgbClr val="0070C0"/>
                          </a:solidFill>
                          <a:effectLst/>
                        </a:rPr>
                        <a:t> </a:t>
                      </a:r>
                      <a:r>
                        <a:rPr lang="en-US" sz="1100" dirty="0">
                          <a:solidFill>
                            <a:schemeClr val="tx1"/>
                          </a:solidFill>
                          <a:effectLst/>
                        </a:rPr>
                        <a:t>des </a:t>
                      </a:r>
                      <a:r>
                        <a:rPr lang="en-US" sz="1100" dirty="0" err="1">
                          <a:solidFill>
                            <a:schemeClr val="tx1"/>
                          </a:solidFill>
                          <a:effectLst/>
                        </a:rPr>
                        <a:t>cinq</a:t>
                      </a:r>
                      <a:r>
                        <a:rPr lang="en-US" sz="1100" dirty="0">
                          <a:solidFill>
                            <a:schemeClr val="tx1"/>
                          </a:solidFill>
                          <a:effectLst/>
                        </a:rPr>
                        <a:t> </a:t>
                      </a:r>
                      <a:r>
                        <a:rPr lang="en-US" sz="1100" dirty="0" err="1">
                          <a:solidFill>
                            <a:schemeClr val="tx1"/>
                          </a:solidFill>
                          <a:effectLst/>
                        </a:rPr>
                        <a:t>activités</a:t>
                      </a:r>
                      <a:r>
                        <a:rPr lang="en-US" sz="1100" dirty="0">
                          <a:solidFill>
                            <a:schemeClr val="tx1"/>
                          </a:solidFill>
                          <a:effectLst/>
                        </a:rPr>
                        <a:t> </a:t>
                      </a:r>
                      <a:r>
                        <a:rPr lang="en-US" sz="1100" dirty="0" err="1">
                          <a:solidFill>
                            <a:schemeClr val="tx1"/>
                          </a:solidFill>
                          <a:effectLst/>
                        </a:rPr>
                        <a:t>langagières</a:t>
                      </a:r>
                      <a:endParaRPr lang="fr-FR" sz="1100" dirty="0">
                        <a:solidFill>
                          <a:schemeClr val="tx1"/>
                        </a:solidFill>
                        <a:effectLst/>
                        <a:latin typeface="Tahoma" panose="020B0604030504040204" pitchFamily="34" charset="0"/>
                        <a:ea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47625" algn="l">
                        <a:spcBef>
                          <a:spcPts val="190"/>
                        </a:spcBef>
                        <a:spcAft>
                          <a:spcPts val="0"/>
                        </a:spcAft>
                      </a:pPr>
                      <a:r>
                        <a:rPr lang="en-US" sz="1100" dirty="0" err="1">
                          <a:solidFill>
                            <a:srgbClr val="0070C0"/>
                          </a:solidFill>
                          <a:effectLst/>
                        </a:rPr>
                        <a:t>Maîtrise</a:t>
                      </a:r>
                      <a:r>
                        <a:rPr lang="en-US" sz="1100" dirty="0">
                          <a:solidFill>
                            <a:srgbClr val="0070C0"/>
                          </a:solidFill>
                          <a:effectLst/>
                        </a:rPr>
                        <a:t> </a:t>
                      </a:r>
                      <a:r>
                        <a:rPr lang="en-US" sz="1100" dirty="0" err="1">
                          <a:solidFill>
                            <a:srgbClr val="0070C0"/>
                          </a:solidFill>
                          <a:effectLst/>
                        </a:rPr>
                        <a:t>insuffisante</a:t>
                      </a:r>
                      <a:endParaRPr lang="fr-FR" sz="1100" dirty="0">
                        <a:solidFill>
                          <a:srgbClr val="0070C0"/>
                        </a:solidFill>
                        <a:effectLst/>
                        <a:latin typeface="Tahoma" panose="020B0604030504040204" pitchFamily="34" charset="0"/>
                        <a:ea typeface="Tahoma" panose="020B060403050404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Tree>
    <p:extLst>
      <p:ext uri="{BB962C8B-B14F-4D97-AF65-F5344CB8AC3E}">
        <p14:creationId xmlns:p14="http://schemas.microsoft.com/office/powerpoint/2010/main" val="1397937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5" y="131763"/>
            <a:ext cx="7992244" cy="1352550"/>
          </a:xfrm>
        </p:spPr>
        <p:txBody>
          <a:bodyPr/>
          <a:lstStyle/>
          <a:p>
            <a:r>
              <a:rPr lang="en-US" dirty="0" err="1" smtClean="0">
                <a:solidFill>
                  <a:srgbClr val="0070C0"/>
                </a:solidFill>
                <a:latin typeface="Calibri" panose="020F0502020204030204" pitchFamily="34" charset="0"/>
                <a:ea typeface="Tahoma" panose="020B0604030504040204" pitchFamily="34" charset="0"/>
              </a:rPr>
              <a:t>Bilan</a:t>
            </a:r>
            <a:r>
              <a:rPr lang="en-US" dirty="0" smtClean="0">
                <a:solidFill>
                  <a:srgbClr val="0070C0"/>
                </a:solidFill>
                <a:latin typeface="Calibri" panose="020F0502020204030204" pitchFamily="34" charset="0"/>
                <a:ea typeface="Tahoma" panose="020B0604030504040204" pitchFamily="34" charset="0"/>
              </a:rPr>
              <a:t> </a:t>
            </a:r>
            <a:r>
              <a:rPr lang="en-US" dirty="0">
                <a:solidFill>
                  <a:srgbClr val="0070C0"/>
                </a:solidFill>
                <a:latin typeface="Calibri" panose="020F0502020204030204" pitchFamily="34" charset="0"/>
                <a:ea typeface="Tahoma" panose="020B0604030504040204" pitchFamily="34" charset="0"/>
              </a:rPr>
              <a:t>de </a:t>
            </a:r>
            <a:r>
              <a:rPr lang="en-US" sz="2800" dirty="0">
                <a:solidFill>
                  <a:srgbClr val="0070C0"/>
                </a:solidFill>
                <a:latin typeface="Calibri" panose="020F0502020204030204" pitchFamily="34" charset="0"/>
                <a:ea typeface="Tahoma" panose="020B0604030504040204" pitchFamily="34" charset="0"/>
              </a:rPr>
              <a:t>fin</a:t>
            </a:r>
            <a:r>
              <a:rPr lang="en-US" dirty="0">
                <a:solidFill>
                  <a:srgbClr val="0070C0"/>
                </a:solidFill>
                <a:latin typeface="Calibri" panose="020F0502020204030204" pitchFamily="34" charset="0"/>
                <a:ea typeface="Tahoma" panose="020B0604030504040204" pitchFamily="34" charset="0"/>
              </a:rPr>
              <a:t> de </a:t>
            </a:r>
            <a:r>
              <a:rPr lang="en-US" dirty="0" smtClean="0">
                <a:solidFill>
                  <a:srgbClr val="0070C0"/>
                </a:solidFill>
                <a:latin typeface="Calibri" panose="020F0502020204030204" pitchFamily="34" charset="0"/>
                <a:ea typeface="Tahoma" panose="020B0604030504040204" pitchFamily="34" charset="0"/>
              </a:rPr>
              <a:t>CYCLE 4. </a:t>
            </a:r>
            <a:r>
              <a:rPr lang="en-US" dirty="0">
                <a:solidFill>
                  <a:srgbClr val="0070C0"/>
                </a:solidFill>
                <a:latin typeface="Calibri" panose="020F0502020204030204" pitchFamily="34" charset="0"/>
                <a:ea typeface="Tahoma" panose="020B0604030504040204" pitchFamily="34" charset="0"/>
              </a:rPr>
              <a:t>Fin de </a:t>
            </a:r>
            <a:r>
              <a:rPr lang="en-US" dirty="0" smtClean="0">
                <a:solidFill>
                  <a:srgbClr val="0070C0"/>
                </a:solidFill>
                <a:latin typeface="Calibri" panose="020F0502020204030204" pitchFamily="34" charset="0"/>
                <a:ea typeface="Tahoma" panose="020B0604030504040204" pitchFamily="34" charset="0"/>
              </a:rPr>
              <a:t>3</a:t>
            </a:r>
            <a:r>
              <a:rPr lang="en-US" baseline="30000" dirty="0" smtClean="0">
                <a:solidFill>
                  <a:srgbClr val="0070C0"/>
                </a:solidFill>
                <a:latin typeface="Calibri" panose="020F0502020204030204" pitchFamily="34" charset="0"/>
                <a:ea typeface="Tahoma" panose="020B0604030504040204" pitchFamily="34" charset="0"/>
              </a:rPr>
              <a:t>ème</a:t>
            </a:r>
            <a:r>
              <a:rPr lang="en-US" dirty="0">
                <a:solidFill>
                  <a:srgbClr val="0070C0"/>
                </a:solidFill>
                <a:latin typeface="Calibri" panose="020F0502020204030204" pitchFamily="34" charset="0"/>
                <a:ea typeface="Tahoma" panose="020B0604030504040204" pitchFamily="34" charset="0"/>
              </a:rPr>
              <a:t> </a:t>
            </a:r>
            <a:r>
              <a:rPr lang="en-US" dirty="0" smtClean="0">
                <a:solidFill>
                  <a:srgbClr val="0070C0"/>
                </a:solidFill>
                <a:latin typeface="Calibri" panose="020F0502020204030204" pitchFamily="34" charset="0"/>
                <a:ea typeface="Tahoma" panose="020B0604030504040204" pitchFamily="34" charset="0"/>
              </a:rPr>
              <a:t>.  </a:t>
            </a:r>
            <a:br>
              <a:rPr lang="en-US" dirty="0" smtClean="0">
                <a:solidFill>
                  <a:srgbClr val="0070C0"/>
                </a:solidFill>
                <a:latin typeface="Calibri" panose="020F0502020204030204" pitchFamily="34" charset="0"/>
                <a:ea typeface="Tahoma" panose="020B0604030504040204" pitchFamily="34" charset="0"/>
              </a:rPr>
            </a:br>
            <a:r>
              <a:rPr lang="en-US" sz="1200" dirty="0" smtClean="0">
                <a:solidFill>
                  <a:srgbClr val="0070C0"/>
                </a:solidFill>
                <a:latin typeface="Calibri" panose="020F0502020204030204" pitchFamily="34" charset="0"/>
                <a:ea typeface="Tahoma" panose="020B0604030504040204" pitchFamily="34" charset="0"/>
              </a:rPr>
              <a:t/>
            </a:r>
            <a:br>
              <a:rPr lang="en-US" sz="1200" dirty="0" smtClean="0">
                <a:solidFill>
                  <a:srgbClr val="0070C0"/>
                </a:solidFill>
                <a:latin typeface="Calibri" panose="020F0502020204030204" pitchFamily="34" charset="0"/>
                <a:ea typeface="Tahoma" panose="020B0604030504040204" pitchFamily="34" charset="0"/>
              </a:rPr>
            </a:br>
            <a:r>
              <a:rPr lang="en-US" sz="1800" dirty="0" smtClean="0">
                <a:solidFill>
                  <a:schemeClr val="tx1"/>
                </a:solidFill>
                <a:latin typeface="Calibri" panose="020F0502020204030204" pitchFamily="34" charset="0"/>
                <a:ea typeface="Tahoma" panose="020B0604030504040204" pitchFamily="34" charset="0"/>
              </a:rPr>
              <a:t>SOCLE: </a:t>
            </a:r>
            <a:r>
              <a:rPr lang="en-US" sz="1600" dirty="0" smtClean="0">
                <a:solidFill>
                  <a:schemeClr val="tx1"/>
                </a:solidFill>
                <a:latin typeface="Calibri" panose="020F0502020204030204" pitchFamily="34" charset="0"/>
                <a:ea typeface="Tahoma" panose="020B0604030504040204" pitchFamily="34" charset="0"/>
                <a:sym typeface="Wingdings" panose="05000000000000000000" pitchFamily="2" charset="2"/>
              </a:rPr>
              <a:t>“</a:t>
            </a:r>
            <a:r>
              <a:rPr lang="en-US" sz="1600" dirty="0" err="1" smtClean="0">
                <a:solidFill>
                  <a:schemeClr val="tx1"/>
                </a:solidFill>
                <a:latin typeface="Calibri" panose="020F0502020204030204" pitchFamily="34" charset="0"/>
                <a:ea typeface="Tahoma" panose="020B0604030504040204" pitchFamily="34" charset="0"/>
                <a:sym typeface="Wingdings" panose="05000000000000000000" pitchFamily="2" charset="2"/>
              </a:rPr>
              <a:t>Comprendre</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s’exprimer</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en</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utilisant</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une</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langue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vivante</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étrangère</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et, le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cas</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échéant</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une</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 langue </a:t>
            </a:r>
            <a:r>
              <a:rPr lang="en-US" sz="1600" dirty="0" err="1">
                <a:solidFill>
                  <a:schemeClr val="tx1"/>
                </a:solidFill>
                <a:latin typeface="Calibri" panose="020F0502020204030204" pitchFamily="34" charset="0"/>
                <a:ea typeface="Tahoma" panose="020B0604030504040204" pitchFamily="34" charset="0"/>
                <a:sym typeface="Wingdings" panose="05000000000000000000" pitchFamily="2" charset="2"/>
              </a:rPr>
              <a:t>régionale</a:t>
            </a:r>
            <a:r>
              <a:rPr lang="en-US" sz="1600" dirty="0">
                <a:solidFill>
                  <a:schemeClr val="tx1"/>
                </a:solidFill>
                <a:latin typeface="Calibri" panose="020F0502020204030204" pitchFamily="34" charset="0"/>
                <a:ea typeface="Tahoma" panose="020B0604030504040204" pitchFamily="34" charset="0"/>
                <a:sym typeface="Wingdings" panose="05000000000000000000" pitchFamily="2" charset="2"/>
              </a:rPr>
              <a:t>”</a:t>
            </a:r>
            <a:endParaRPr lang="fr-FR" sz="1600" dirty="0">
              <a:solidFill>
                <a:schemeClr val="tx1"/>
              </a:solidFill>
            </a:endParaRPr>
          </a:p>
        </p:txBody>
      </p:sp>
      <p:sp>
        <p:nvSpPr>
          <p:cNvPr id="6" name="Titre 1"/>
          <p:cNvSpPr txBox="1">
            <a:spLocks/>
          </p:cNvSpPr>
          <p:nvPr/>
        </p:nvSpPr>
        <p:spPr bwMode="gray">
          <a:xfrm>
            <a:off x="827424" y="1655384"/>
            <a:ext cx="7272486" cy="5324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2400" b="1">
                <a:solidFill>
                  <a:schemeClr val="tx2"/>
                </a:solidFill>
                <a:latin typeface="Calibri"/>
                <a:ea typeface="+mj-ea"/>
                <a:cs typeface="Calibri"/>
              </a:defRPr>
            </a:lvl1pPr>
            <a:lvl2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2pPr>
            <a:lvl3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3pPr>
            <a:lvl4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4pPr>
            <a:lvl5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5pPr>
            <a:lvl6pPr marL="457200" algn="l" rtl="0" eaLnBrk="1" fontAlgn="base" hangingPunct="1">
              <a:spcBef>
                <a:spcPct val="0"/>
              </a:spcBef>
              <a:spcAft>
                <a:spcPct val="0"/>
              </a:spcAft>
              <a:defRPr sz="2400" b="1">
                <a:solidFill>
                  <a:schemeClr val="tx2"/>
                </a:solidFill>
                <a:latin typeface="Arial" charset="0"/>
                <a:ea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ea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Arial" charset="0"/>
                <a:cs typeface="Arial" charset="0"/>
              </a:defRPr>
            </a:lvl9pPr>
          </a:lstStyle>
          <a:p>
            <a:r>
              <a:rPr lang="en-US" kern="0" dirty="0" smtClean="0">
                <a:solidFill>
                  <a:srgbClr val="0070C0"/>
                </a:solidFill>
                <a:latin typeface="Calibri" panose="020F0502020204030204" pitchFamily="34" charset="0"/>
                <a:ea typeface="Tahoma" panose="020B0604030504040204" pitchFamily="34" charset="0"/>
              </a:rPr>
              <a:t>1- </a:t>
            </a:r>
            <a:r>
              <a:rPr lang="en-US" kern="0" dirty="0" err="1" smtClean="0">
                <a:solidFill>
                  <a:srgbClr val="0070C0"/>
                </a:solidFill>
                <a:latin typeface="Calibri" panose="020F0502020204030204" pitchFamily="34" charset="0"/>
                <a:ea typeface="Tahoma" panose="020B0604030504040204" pitchFamily="34" charset="0"/>
              </a:rPr>
              <a:t>Positionner</a:t>
            </a:r>
            <a:r>
              <a:rPr lang="en-US" kern="0" dirty="0" smtClean="0">
                <a:solidFill>
                  <a:srgbClr val="0070C0"/>
                </a:solidFill>
                <a:latin typeface="Calibri" panose="020F0502020204030204" pitchFamily="34" charset="0"/>
                <a:ea typeface="Tahoma" panose="020B0604030504040204" pitchFamily="34" charset="0"/>
              </a:rPr>
              <a:t> </a:t>
            </a:r>
            <a:r>
              <a:rPr lang="en-US" kern="0" dirty="0" err="1" smtClean="0">
                <a:solidFill>
                  <a:srgbClr val="0070C0"/>
                </a:solidFill>
                <a:latin typeface="Calibri" panose="020F0502020204030204" pitchFamily="34" charset="0"/>
                <a:ea typeface="Tahoma" panose="020B0604030504040204" pitchFamily="34" charset="0"/>
              </a:rPr>
              <a:t>l’élève</a:t>
            </a:r>
            <a:r>
              <a:rPr lang="en-US" kern="0" dirty="0" smtClean="0">
                <a:solidFill>
                  <a:srgbClr val="0070C0"/>
                </a:solidFill>
                <a:latin typeface="Calibri" panose="020F0502020204030204" pitchFamily="34" charset="0"/>
                <a:ea typeface="Tahoma" panose="020B0604030504040204" pitchFamily="34" charset="0"/>
              </a:rPr>
              <a:t> </a:t>
            </a:r>
            <a:r>
              <a:rPr lang="en-US" kern="0" dirty="0" err="1" smtClean="0">
                <a:solidFill>
                  <a:srgbClr val="0070C0"/>
                </a:solidFill>
                <a:latin typeface="Calibri" panose="020F0502020204030204" pitchFamily="34" charset="0"/>
                <a:ea typeface="Tahoma" panose="020B0604030504040204" pitchFamily="34" charset="0"/>
              </a:rPr>
              <a:t>en</a:t>
            </a:r>
            <a:r>
              <a:rPr lang="en-US" kern="0" dirty="0" smtClean="0">
                <a:solidFill>
                  <a:srgbClr val="0070C0"/>
                </a:solidFill>
                <a:latin typeface="Calibri" panose="020F0502020204030204" pitchFamily="34" charset="0"/>
                <a:ea typeface="Tahoma" panose="020B0604030504040204" pitchFamily="34" charset="0"/>
              </a:rPr>
              <a:t> Occitan LV3 ( </a:t>
            </a:r>
            <a:r>
              <a:rPr lang="en-US" sz="1800" b="0" i="1" kern="0" dirty="0" err="1" smtClean="0">
                <a:solidFill>
                  <a:srgbClr val="0070C0"/>
                </a:solidFill>
                <a:latin typeface="Calibri" panose="020F0502020204030204" pitchFamily="34" charset="0"/>
                <a:ea typeface="Tahoma" panose="020B0604030504040204" pitchFamily="34" charset="0"/>
              </a:rPr>
              <a:t>ou</a:t>
            </a:r>
            <a:r>
              <a:rPr lang="en-US" sz="1800" b="0" i="1" kern="0" dirty="0" smtClean="0">
                <a:solidFill>
                  <a:srgbClr val="0070C0"/>
                </a:solidFill>
                <a:latin typeface="Calibri" panose="020F0502020204030204" pitchFamily="34" charset="0"/>
                <a:ea typeface="Tahoma" panose="020B0604030504040204" pitchFamily="34" charset="0"/>
              </a:rPr>
              <a:t> LV2</a:t>
            </a:r>
            <a:r>
              <a:rPr lang="en-US" kern="0" dirty="0" smtClean="0">
                <a:solidFill>
                  <a:srgbClr val="0070C0"/>
                </a:solidFill>
                <a:latin typeface="Calibri" panose="020F0502020204030204" pitchFamily="34" charset="0"/>
                <a:ea typeface="Tahoma" panose="020B0604030504040204" pitchFamily="34" charset="0"/>
              </a:rPr>
              <a:t>)  </a:t>
            </a:r>
            <a:endParaRPr lang="fr-FR" kern="0" dirty="0"/>
          </a:p>
        </p:txBody>
      </p:sp>
      <p:pic>
        <p:nvPicPr>
          <p:cNvPr id="7" name="Image 6"/>
          <p:cNvPicPr>
            <a:picLocks noChangeAspect="1"/>
          </p:cNvPicPr>
          <p:nvPr/>
        </p:nvPicPr>
        <p:blipFill>
          <a:blip r:embed="rId2"/>
          <a:stretch>
            <a:fillRect/>
          </a:stretch>
        </p:blipFill>
        <p:spPr>
          <a:xfrm>
            <a:off x="467545" y="2276872"/>
            <a:ext cx="7821954" cy="3564259"/>
          </a:xfrm>
          <a:prstGeom prst="rect">
            <a:avLst/>
          </a:prstGeom>
        </p:spPr>
      </p:pic>
    </p:spTree>
    <p:extLst>
      <p:ext uri="{BB962C8B-B14F-4D97-AF65-F5344CB8AC3E}">
        <p14:creationId xmlns:p14="http://schemas.microsoft.com/office/powerpoint/2010/main" val="2114593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bwMode="gray">
          <a:xfrm>
            <a:off x="611560" y="6034469"/>
            <a:ext cx="2005426" cy="704478"/>
          </a:xfrm>
          <a:prstGeom prst="rect">
            <a:avLst/>
          </a:prstGeom>
          <a:solidFill>
            <a:schemeClr val="bg1"/>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2400" b="1">
                <a:solidFill>
                  <a:schemeClr val="tx2"/>
                </a:solidFill>
                <a:latin typeface="Calibri"/>
                <a:ea typeface="+mj-ea"/>
                <a:cs typeface="Calibri"/>
              </a:defRPr>
            </a:lvl1pPr>
            <a:lvl2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2pPr>
            <a:lvl3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3pPr>
            <a:lvl4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4pPr>
            <a:lvl5pPr algn="l" rtl="0" eaLnBrk="1" fontAlgn="base" hangingPunct="1">
              <a:spcBef>
                <a:spcPct val="0"/>
              </a:spcBef>
              <a:spcAft>
                <a:spcPct val="0"/>
              </a:spcAft>
              <a:defRPr sz="2400" b="1">
                <a:solidFill>
                  <a:schemeClr val="tx2"/>
                </a:solidFill>
                <a:latin typeface="Calibri" charset="0"/>
                <a:ea typeface="Arial" charset="0"/>
                <a:cs typeface="Calibri" pitchFamily="34" charset="0"/>
              </a:defRPr>
            </a:lvl5pPr>
            <a:lvl6pPr marL="457200" algn="l" rtl="0" eaLnBrk="1" fontAlgn="base" hangingPunct="1">
              <a:spcBef>
                <a:spcPct val="0"/>
              </a:spcBef>
              <a:spcAft>
                <a:spcPct val="0"/>
              </a:spcAft>
              <a:defRPr sz="2400" b="1">
                <a:solidFill>
                  <a:schemeClr val="tx2"/>
                </a:solidFill>
                <a:latin typeface="Arial" charset="0"/>
                <a:ea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ea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ea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ea typeface="Arial" charset="0"/>
                <a:cs typeface="Arial" charset="0"/>
              </a:defRPr>
            </a:lvl9pPr>
          </a:lstStyle>
          <a:p>
            <a:endParaRPr lang="fr-FR" kern="0" dirty="0"/>
          </a:p>
        </p:txBody>
      </p:sp>
      <p:sp>
        <p:nvSpPr>
          <p:cNvPr id="2" name="Titre 1"/>
          <p:cNvSpPr>
            <a:spLocks noGrp="1"/>
          </p:cNvSpPr>
          <p:nvPr>
            <p:ph type="title"/>
          </p:nvPr>
        </p:nvSpPr>
        <p:spPr>
          <a:xfrm>
            <a:off x="454061" y="131763"/>
            <a:ext cx="8005727" cy="1352550"/>
          </a:xfrm>
        </p:spPr>
        <p:txBody>
          <a:bodyPr/>
          <a:lstStyle/>
          <a:p>
            <a:r>
              <a:rPr lang="en-US" sz="2800" dirty="0" err="1" smtClean="0">
                <a:solidFill>
                  <a:srgbClr val="0070C0"/>
                </a:solidFill>
                <a:latin typeface="Calibri" panose="020F0502020204030204" pitchFamily="34" charset="0"/>
                <a:ea typeface="Tahoma" panose="020B0604030504040204" pitchFamily="34" charset="0"/>
              </a:rPr>
              <a:t>Bilan</a:t>
            </a:r>
            <a:r>
              <a:rPr lang="en-US" sz="2800" dirty="0" smtClean="0">
                <a:solidFill>
                  <a:srgbClr val="0070C0"/>
                </a:solidFill>
                <a:latin typeface="Calibri" panose="020F0502020204030204" pitchFamily="34" charset="0"/>
                <a:ea typeface="Tahoma" panose="020B0604030504040204" pitchFamily="34" charset="0"/>
              </a:rPr>
              <a:t> </a:t>
            </a:r>
            <a:r>
              <a:rPr lang="en-US" sz="2800" dirty="0">
                <a:solidFill>
                  <a:srgbClr val="0070C0"/>
                </a:solidFill>
                <a:latin typeface="Calibri" panose="020F0502020204030204" pitchFamily="34" charset="0"/>
                <a:ea typeface="Tahoma" panose="020B0604030504040204" pitchFamily="34" charset="0"/>
              </a:rPr>
              <a:t>de fin de </a:t>
            </a:r>
            <a:r>
              <a:rPr lang="en-US" sz="2800" dirty="0" smtClean="0">
                <a:solidFill>
                  <a:srgbClr val="0070C0"/>
                </a:solidFill>
                <a:latin typeface="Calibri" panose="020F0502020204030204" pitchFamily="34" charset="0"/>
                <a:ea typeface="Tahoma" panose="020B0604030504040204" pitchFamily="34" charset="0"/>
              </a:rPr>
              <a:t>CYCLE </a:t>
            </a:r>
            <a:r>
              <a:rPr lang="en-US" sz="2800" dirty="0">
                <a:solidFill>
                  <a:srgbClr val="0070C0"/>
                </a:solidFill>
                <a:latin typeface="Calibri" panose="020F0502020204030204" pitchFamily="34" charset="0"/>
                <a:ea typeface="Tahoma" panose="020B0604030504040204" pitchFamily="34" charset="0"/>
              </a:rPr>
              <a:t>4. Fin de </a:t>
            </a:r>
            <a:r>
              <a:rPr lang="en-US" sz="2800" dirty="0" smtClean="0">
                <a:solidFill>
                  <a:srgbClr val="0070C0"/>
                </a:solidFill>
                <a:latin typeface="Calibri" panose="020F0502020204030204" pitchFamily="34" charset="0"/>
                <a:ea typeface="Tahoma" panose="020B0604030504040204" pitchFamily="34" charset="0"/>
              </a:rPr>
              <a:t>3</a:t>
            </a:r>
            <a:r>
              <a:rPr lang="en-US" sz="2800" baseline="30000" dirty="0" smtClean="0">
                <a:solidFill>
                  <a:srgbClr val="0070C0"/>
                </a:solidFill>
                <a:latin typeface="Calibri" panose="020F0502020204030204" pitchFamily="34" charset="0"/>
                <a:ea typeface="Tahoma" panose="020B0604030504040204" pitchFamily="34" charset="0"/>
              </a:rPr>
              <a:t>ème</a:t>
            </a:r>
            <a:r>
              <a:rPr lang="en-US" sz="2800" dirty="0">
                <a:solidFill>
                  <a:srgbClr val="0070C0"/>
                </a:solidFill>
                <a:latin typeface="Calibri" panose="020F0502020204030204" pitchFamily="34" charset="0"/>
                <a:ea typeface="Tahoma" panose="020B0604030504040204" pitchFamily="34" charset="0"/>
              </a:rPr>
              <a:t> </a:t>
            </a:r>
            <a:r>
              <a:rPr lang="en-US" sz="2800" dirty="0" smtClean="0">
                <a:solidFill>
                  <a:srgbClr val="0070C0"/>
                </a:solidFill>
                <a:latin typeface="Calibri" panose="020F0502020204030204" pitchFamily="34" charset="0"/>
                <a:ea typeface="Tahoma" panose="020B0604030504040204" pitchFamily="34" charset="0"/>
              </a:rPr>
              <a:t>  </a:t>
            </a:r>
            <a:r>
              <a:rPr lang="en-US" sz="2800" dirty="0" smtClean="0">
                <a:solidFill>
                  <a:srgbClr val="0070C0"/>
                </a:solidFill>
                <a:latin typeface="Calibri" panose="020F0502020204030204" pitchFamily="34" charset="0"/>
                <a:ea typeface="Tahoma" panose="020B0604030504040204" pitchFamily="34" charset="0"/>
                <a:sym typeface="Wingdings" panose="05000000000000000000" pitchFamily="2" charset="2"/>
              </a:rPr>
              <a:t> SOCLE</a:t>
            </a:r>
            <a:r>
              <a:rPr lang="en-US" dirty="0">
                <a:solidFill>
                  <a:srgbClr val="0070C0"/>
                </a:solidFill>
                <a:latin typeface="Calibri" panose="020F0502020204030204" pitchFamily="34" charset="0"/>
                <a:ea typeface="Tahoma" panose="020B0604030504040204" pitchFamily="34" charset="0"/>
              </a:rPr>
              <a:t/>
            </a:r>
            <a:br>
              <a:rPr lang="en-US" dirty="0">
                <a:solidFill>
                  <a:srgbClr val="0070C0"/>
                </a:solidFill>
                <a:latin typeface="Calibri" panose="020F0502020204030204" pitchFamily="34" charset="0"/>
                <a:ea typeface="Tahoma" panose="020B0604030504040204" pitchFamily="34" charset="0"/>
              </a:rPr>
            </a:br>
            <a:r>
              <a:rPr lang="en-US" sz="1400" dirty="0">
                <a:solidFill>
                  <a:srgbClr val="0070C0"/>
                </a:solidFill>
                <a:latin typeface="Calibri" panose="020F0502020204030204" pitchFamily="34" charset="0"/>
                <a:ea typeface="Tahoma" panose="020B0604030504040204" pitchFamily="34" charset="0"/>
              </a:rPr>
              <a:t/>
            </a:r>
            <a:br>
              <a:rPr lang="en-US" sz="1400" dirty="0">
                <a:solidFill>
                  <a:srgbClr val="0070C0"/>
                </a:solidFill>
                <a:latin typeface="Calibri" panose="020F0502020204030204" pitchFamily="34" charset="0"/>
                <a:ea typeface="Tahoma" panose="020B0604030504040204" pitchFamily="34" charset="0"/>
              </a:rPr>
            </a:br>
            <a:r>
              <a:rPr lang="en-US" sz="1400" dirty="0" smtClean="0">
                <a:solidFill>
                  <a:srgbClr val="0070C0"/>
                </a:solidFill>
                <a:latin typeface="Calibri" panose="020F0502020204030204" pitchFamily="34" charset="0"/>
                <a:ea typeface="Tahoma" panose="020B0604030504040204" pitchFamily="34" charset="0"/>
              </a:rPr>
              <a:t>                      </a:t>
            </a:r>
            <a:r>
              <a:rPr lang="en-US" dirty="0" smtClean="0">
                <a:solidFill>
                  <a:srgbClr val="0070C0"/>
                </a:solidFill>
                <a:latin typeface="Calibri" panose="020F0502020204030204" pitchFamily="34" charset="0"/>
                <a:ea typeface="Tahoma" panose="020B0604030504040204" pitchFamily="34" charset="0"/>
                <a:sym typeface="Wingdings" panose="05000000000000000000" pitchFamily="2" charset="2"/>
              </a:rPr>
              <a:t>2- </a:t>
            </a:r>
            <a:r>
              <a:rPr lang="en-US" dirty="0" err="1" smtClean="0">
                <a:solidFill>
                  <a:srgbClr val="0070C0"/>
                </a:solidFill>
                <a:latin typeface="Calibri" panose="020F0502020204030204" pitchFamily="34" charset="0"/>
                <a:ea typeface="Tahoma" panose="020B0604030504040204" pitchFamily="34" charset="0"/>
                <a:sym typeface="Wingdings" panose="05000000000000000000" pitchFamily="2" charset="2"/>
              </a:rPr>
              <a:t>Déterminer</a:t>
            </a:r>
            <a:r>
              <a:rPr lang="en-US" dirty="0" smtClean="0">
                <a:solidFill>
                  <a:srgbClr val="0070C0"/>
                </a:solidFill>
                <a:latin typeface="Calibri" panose="020F0502020204030204" pitchFamily="34" charset="0"/>
                <a:ea typeface="Tahoma" panose="020B0604030504040204" pitchFamily="34" charset="0"/>
                <a:sym typeface="Wingdings" panose="05000000000000000000" pitchFamily="2" charset="2"/>
              </a:rPr>
              <a:t> le </a:t>
            </a:r>
            <a:r>
              <a:rPr lang="en-US" dirty="0" err="1" smtClean="0">
                <a:solidFill>
                  <a:srgbClr val="0070C0"/>
                </a:solidFill>
                <a:latin typeface="Calibri" panose="020F0502020204030204" pitchFamily="34" charset="0"/>
                <a:ea typeface="Tahoma" panose="020B0604030504040204" pitchFamily="34" charset="0"/>
                <a:sym typeface="Wingdings" panose="05000000000000000000" pitchFamily="2" charset="2"/>
              </a:rPr>
              <a:t>niveau</a:t>
            </a:r>
            <a:r>
              <a:rPr lang="en-US" dirty="0" smtClean="0">
                <a:solidFill>
                  <a:srgbClr val="0070C0"/>
                </a:solidFill>
                <a:latin typeface="Calibri" panose="020F0502020204030204" pitchFamily="34" charset="0"/>
                <a:ea typeface="Tahoma" panose="020B0604030504040204" pitchFamily="34" charset="0"/>
                <a:sym typeface="Wingdings" panose="05000000000000000000" pitchFamily="2" charset="2"/>
              </a:rPr>
              <a:t> global </a:t>
            </a:r>
            <a:r>
              <a:rPr lang="en-US" dirty="0" err="1" smtClean="0">
                <a:solidFill>
                  <a:srgbClr val="0070C0"/>
                </a:solidFill>
                <a:latin typeface="Calibri" panose="020F0502020204030204" pitchFamily="34" charset="0"/>
                <a:ea typeface="Tahoma" panose="020B0604030504040204" pitchFamily="34" charset="0"/>
                <a:sym typeface="Wingdings" panose="05000000000000000000" pitchFamily="2" charset="2"/>
              </a:rPr>
              <a:t>en</a:t>
            </a:r>
            <a:r>
              <a:rPr lang="en-US" dirty="0" smtClean="0">
                <a:solidFill>
                  <a:srgbClr val="0070C0"/>
                </a:solidFill>
                <a:latin typeface="Calibri" panose="020F0502020204030204" pitchFamily="34" charset="0"/>
                <a:ea typeface="Tahoma" panose="020B0604030504040204" pitchFamily="34" charset="0"/>
                <a:sym typeface="Wingdings" panose="05000000000000000000" pitchFamily="2" charset="2"/>
              </a:rPr>
              <a:t> </a:t>
            </a:r>
            <a:r>
              <a:rPr lang="en-US" dirty="0" err="1" smtClean="0">
                <a:solidFill>
                  <a:srgbClr val="0070C0"/>
                </a:solidFill>
                <a:latin typeface="Calibri" panose="020F0502020204030204" pitchFamily="34" charset="0"/>
                <a:ea typeface="Tahoma" panose="020B0604030504040204" pitchFamily="34" charset="0"/>
                <a:sym typeface="Wingdings" panose="05000000000000000000" pitchFamily="2" charset="2"/>
              </a:rPr>
              <a:t>langues</a:t>
            </a:r>
            <a:r>
              <a:rPr lang="en-US" dirty="0" smtClean="0">
                <a:solidFill>
                  <a:srgbClr val="0070C0"/>
                </a:solidFill>
                <a:latin typeface="Calibri" panose="020F0502020204030204" pitchFamily="34" charset="0"/>
                <a:ea typeface="Tahoma" panose="020B0604030504040204" pitchFamily="34" charset="0"/>
                <a:sym typeface="Wingdings" panose="05000000000000000000" pitchFamily="2" charset="2"/>
              </a:rPr>
              <a:t> </a:t>
            </a:r>
            <a:r>
              <a:rPr lang="en-US" dirty="0" err="1" smtClean="0">
                <a:solidFill>
                  <a:srgbClr val="0070C0"/>
                </a:solidFill>
                <a:latin typeface="Calibri" panose="020F0502020204030204" pitchFamily="34" charset="0"/>
                <a:ea typeface="Tahoma" panose="020B0604030504040204" pitchFamily="34" charset="0"/>
                <a:sym typeface="Wingdings" panose="05000000000000000000" pitchFamily="2" charset="2"/>
              </a:rPr>
              <a:t>vivantes</a:t>
            </a:r>
            <a:endParaRPr lang="fr-FR" dirty="0">
              <a:solidFill>
                <a:srgbClr val="0070C0"/>
              </a:solidFill>
            </a:endParaRPr>
          </a:p>
        </p:txBody>
      </p:sp>
      <p:pic>
        <p:nvPicPr>
          <p:cNvPr id="4" name="Image 3"/>
          <p:cNvPicPr>
            <a:picLocks noChangeAspect="1"/>
          </p:cNvPicPr>
          <p:nvPr/>
        </p:nvPicPr>
        <p:blipFill>
          <a:blip r:embed="rId2"/>
          <a:stretch>
            <a:fillRect/>
          </a:stretch>
        </p:blipFill>
        <p:spPr>
          <a:xfrm>
            <a:off x="454061" y="1508594"/>
            <a:ext cx="5255938" cy="2813692"/>
          </a:xfrm>
          <a:prstGeom prst="rect">
            <a:avLst/>
          </a:prstGeom>
        </p:spPr>
      </p:pic>
      <p:sp>
        <p:nvSpPr>
          <p:cNvPr id="5" name="Rectangle 4"/>
          <p:cNvSpPr/>
          <p:nvPr/>
        </p:nvSpPr>
        <p:spPr>
          <a:xfrm>
            <a:off x="359024" y="4346567"/>
            <a:ext cx="8784976" cy="2123658"/>
          </a:xfrm>
          <a:prstGeom prst="rect">
            <a:avLst/>
          </a:prstGeom>
        </p:spPr>
        <p:txBody>
          <a:bodyPr wrap="square">
            <a:spAutoFit/>
          </a:bodyPr>
          <a:lstStyle/>
          <a:p>
            <a:pPr marL="342900" lvl="0" indent="-342900">
              <a:spcAft>
                <a:spcPts val="0"/>
              </a:spcAft>
              <a:buFont typeface="Wingdings" panose="05000000000000000000" pitchFamily="2" charset="2"/>
              <a:buChar char=""/>
            </a:pPr>
            <a:r>
              <a:rPr lang="en-US" sz="1200" dirty="0" err="1" smtClean="0">
                <a:latin typeface="Tahoma" panose="020B0604030504040204" pitchFamily="34" charset="0"/>
                <a:ea typeface="Tahoma" panose="020B0604030504040204" pitchFamily="34" charset="0"/>
                <a:cs typeface="Tahoma" panose="020B0604030504040204" pitchFamily="34" charset="0"/>
              </a:rPr>
              <a:t>Elèves</a:t>
            </a:r>
            <a:r>
              <a:rPr lang="en-US" sz="1200" dirty="0" smtClean="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ayant</a:t>
            </a:r>
            <a:r>
              <a:rPr lang="en-US" sz="1200" dirty="0">
                <a:latin typeface="Tahoma" panose="020B0604030504040204" pitchFamily="34" charset="0"/>
                <a:ea typeface="Tahoma" panose="020B0604030504040204" pitchFamily="34" charset="0"/>
                <a:cs typeface="Tahoma" panose="020B0604030504040204" pitchFamily="34" charset="0"/>
              </a:rPr>
              <a:t> Occitan </a:t>
            </a:r>
            <a:r>
              <a:rPr lang="en-US" sz="1200" b="1" dirty="0" err="1">
                <a:latin typeface="Tahoma" panose="020B0604030504040204" pitchFamily="34" charset="0"/>
                <a:ea typeface="Tahoma" panose="020B0604030504040204" pitchFamily="34" charset="0"/>
                <a:cs typeface="Tahoma" panose="020B0604030504040204" pitchFamily="34" charset="0"/>
              </a:rPr>
              <a:t>en</a:t>
            </a:r>
            <a:r>
              <a:rPr lang="en-US" sz="1200" b="1" dirty="0">
                <a:latin typeface="Tahoma" panose="020B0604030504040204" pitchFamily="34" charset="0"/>
                <a:ea typeface="Tahoma" panose="020B0604030504040204" pitchFamily="34" charset="0"/>
                <a:cs typeface="Tahoma" panose="020B0604030504040204" pitchFamily="34" charset="0"/>
              </a:rPr>
              <a:t> LV2</a:t>
            </a:r>
            <a:r>
              <a:rPr lang="en-US" sz="1200" dirty="0">
                <a:latin typeface="Tahoma" panose="020B0604030504040204" pitchFamily="34" charset="0"/>
                <a:ea typeface="Tahoma" panose="020B0604030504040204" pitchFamily="34" charset="0"/>
                <a:cs typeface="Tahoma" panose="020B0604030504040204" pitchFamily="34" charset="0"/>
              </a:rPr>
              <a:t>: application du tableau</a:t>
            </a:r>
            <a:endParaRPr lang="fr-FR" sz="1200" dirty="0">
              <a:latin typeface="Tahoma" panose="020B0604030504040204" pitchFamily="34" charset="0"/>
              <a:ea typeface="Tahoma" panose="020B0604030504040204" pitchFamily="34" charset="0"/>
              <a:cs typeface="Tahoma" panose="020B0604030504040204" pitchFamily="34" charset="0"/>
            </a:endParaRPr>
          </a:p>
          <a:p>
            <a:pPr marL="457200">
              <a:spcAft>
                <a:spcPts val="0"/>
              </a:spcAft>
            </a:pPr>
            <a:r>
              <a:rPr lang="en-US" sz="1200" dirty="0">
                <a:latin typeface="Tahoma" panose="020B0604030504040204" pitchFamily="34" charset="0"/>
                <a:ea typeface="Tahoma" panose="020B0604030504040204" pitchFamily="34" charset="0"/>
              </a:rPr>
              <a:t> </a:t>
            </a:r>
            <a:endParaRPr lang="fr-FR" sz="1200" dirty="0">
              <a:latin typeface="Tahoma" panose="020B0604030504040204" pitchFamily="34" charset="0"/>
              <a:ea typeface="Tahoma" panose="020B0604030504040204" pitchFamily="34" charset="0"/>
            </a:endParaRPr>
          </a:p>
          <a:p>
            <a:pPr marL="342900" lvl="0" indent="-342900">
              <a:spcAft>
                <a:spcPts val="0"/>
              </a:spcAft>
              <a:buFont typeface="Wingdings" panose="05000000000000000000" pitchFamily="2" charset="2"/>
              <a:buChar char=""/>
            </a:pPr>
            <a:r>
              <a:rPr lang="en-US" sz="1200" dirty="0" err="1">
                <a:latin typeface="Tahoma" panose="020B0604030504040204" pitchFamily="34" charset="0"/>
                <a:ea typeface="Tahoma" panose="020B0604030504040204" pitchFamily="34" charset="0"/>
                <a:cs typeface="Tahoma" panose="020B0604030504040204" pitchFamily="34" charset="0"/>
              </a:rPr>
              <a:t>Elève</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ayant</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l’occitan</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b="1" dirty="0" err="1">
                <a:latin typeface="Tahoma" panose="020B0604030504040204" pitchFamily="34" charset="0"/>
                <a:ea typeface="Tahoma" panose="020B0604030504040204" pitchFamily="34" charset="0"/>
                <a:cs typeface="Tahoma" panose="020B0604030504040204" pitchFamily="34" charset="0"/>
              </a:rPr>
              <a:t>en</a:t>
            </a:r>
            <a:r>
              <a:rPr lang="en-US" sz="1200" b="1" dirty="0">
                <a:latin typeface="Tahoma" panose="020B0604030504040204" pitchFamily="34" charset="0"/>
                <a:ea typeface="Tahoma" panose="020B0604030504040204" pitchFamily="34" charset="0"/>
                <a:cs typeface="Tahoma" panose="020B0604030504040204" pitchFamily="34" charset="0"/>
              </a:rPr>
              <a:t> LV3</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bilingues</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ou</a:t>
            </a:r>
            <a:r>
              <a:rPr lang="en-US" sz="1200" dirty="0">
                <a:latin typeface="Tahoma" panose="020B0604030504040204" pitchFamily="34" charset="0"/>
                <a:ea typeface="Tahoma" panose="020B0604030504040204" pitchFamily="34" charset="0"/>
                <a:cs typeface="Tahoma" panose="020B0604030504040204" pitchFamily="34" charset="0"/>
              </a:rPr>
              <a:t> EDC/option): positioner </a:t>
            </a:r>
            <a:r>
              <a:rPr lang="en-US" sz="1200" dirty="0" err="1">
                <a:latin typeface="Tahoma" panose="020B0604030504040204" pitchFamily="34" charset="0"/>
                <a:ea typeface="Tahoma" panose="020B0604030504040204" pitchFamily="34" charset="0"/>
                <a:cs typeface="Tahoma" panose="020B0604030504040204" pitchFamily="34" charset="0"/>
              </a:rPr>
              <a:t>l’élève</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sur</a:t>
            </a:r>
            <a:r>
              <a:rPr lang="en-US" sz="1200" dirty="0">
                <a:latin typeface="Tahoma" panose="020B0604030504040204" pitchFamily="34" charset="0"/>
                <a:ea typeface="Tahoma" panose="020B0604030504040204" pitchFamily="34" charset="0"/>
                <a:cs typeface="Tahoma" panose="020B0604030504040204" pitchFamily="34" charset="0"/>
              </a:rPr>
              <a:t> </a:t>
            </a:r>
            <a:r>
              <a:rPr lang="en-US" sz="1200" dirty="0" err="1">
                <a:latin typeface="Tahoma" panose="020B0604030504040204" pitchFamily="34" charset="0"/>
                <a:ea typeface="Tahoma" panose="020B0604030504040204" pitchFamily="34" charset="0"/>
                <a:cs typeface="Tahoma" panose="020B0604030504040204" pitchFamily="34" charset="0"/>
              </a:rPr>
              <a:t>l’un</a:t>
            </a:r>
            <a:r>
              <a:rPr lang="en-US" sz="1200" dirty="0">
                <a:latin typeface="Tahoma" panose="020B0604030504040204" pitchFamily="34" charset="0"/>
                <a:ea typeface="Tahoma" panose="020B0604030504040204" pitchFamily="34" charset="0"/>
                <a:cs typeface="Tahoma" panose="020B0604030504040204" pitchFamily="34" charset="0"/>
              </a:rPr>
              <a:t> des 4 </a:t>
            </a:r>
            <a:r>
              <a:rPr lang="en-US" sz="1200" dirty="0" err="1">
                <a:latin typeface="Tahoma" panose="020B0604030504040204" pitchFamily="34" charset="0"/>
                <a:ea typeface="Tahoma" panose="020B0604030504040204" pitchFamily="34" charset="0"/>
                <a:cs typeface="Tahoma" panose="020B0604030504040204" pitchFamily="34" charset="0"/>
              </a:rPr>
              <a:t>niveaux</a:t>
            </a:r>
            <a:r>
              <a:rPr lang="en-US" sz="1200" dirty="0">
                <a:latin typeface="Tahoma" panose="020B0604030504040204" pitchFamily="34" charset="0"/>
                <a:ea typeface="Tahoma" panose="020B0604030504040204" pitchFamily="34" charset="0"/>
                <a:cs typeface="Tahoma" panose="020B0604030504040204" pitchFamily="34" charset="0"/>
              </a:rPr>
              <a:t> de </a:t>
            </a:r>
            <a:r>
              <a:rPr lang="en-US" sz="1200" dirty="0" err="1">
                <a:latin typeface="Tahoma" panose="020B0604030504040204" pitchFamily="34" charset="0"/>
                <a:ea typeface="Tahoma" panose="020B0604030504040204" pitchFamily="34" charset="0"/>
                <a:cs typeface="Tahoma" panose="020B0604030504040204" pitchFamily="34" charset="0"/>
              </a:rPr>
              <a:t>maîtrise</a:t>
            </a:r>
            <a:r>
              <a:rPr lang="en-US" sz="1200" dirty="0">
                <a:latin typeface="Tahoma" panose="020B0604030504040204" pitchFamily="34" charset="0"/>
                <a:ea typeface="Tahoma" panose="020B0604030504040204" pitchFamily="34" charset="0"/>
                <a:cs typeface="Tahoma" panose="020B0604030504040204" pitchFamily="34" charset="0"/>
              </a:rPr>
              <a:t>.</a:t>
            </a:r>
            <a:endParaRPr lang="fr-FR" sz="1200" dirty="0">
              <a:latin typeface="Tahoma" panose="020B0604030504040204" pitchFamily="34" charset="0"/>
              <a:ea typeface="Tahoma" panose="020B0604030504040204" pitchFamily="34" charset="0"/>
              <a:cs typeface="Tahoma" panose="020B0604030504040204" pitchFamily="34" charset="0"/>
            </a:endParaRPr>
          </a:p>
          <a:p>
            <a:pPr>
              <a:spcAft>
                <a:spcPts val="0"/>
              </a:spcAft>
            </a:pPr>
            <a:r>
              <a:rPr lang="en-US" sz="1200" b="1" dirty="0" err="1">
                <a:latin typeface="Tahoma" panose="020B0604030504040204" pitchFamily="34" charset="0"/>
                <a:ea typeface="Tahoma" panose="020B0604030504040204" pitchFamily="34" charset="0"/>
              </a:rPr>
              <a:t>Bilingues</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probablement</a:t>
            </a:r>
            <a:r>
              <a:rPr lang="en-US" sz="1200" dirty="0">
                <a:latin typeface="Tahoma" panose="020B0604030504040204" pitchFamily="34" charset="0"/>
                <a:ea typeface="Tahoma" panose="020B0604030504040204" pitchFamily="34" charset="0"/>
              </a:rPr>
              <a:t> A2 </a:t>
            </a:r>
            <a:r>
              <a:rPr lang="en-US" sz="1200" dirty="0" err="1">
                <a:latin typeface="Tahoma" panose="020B0604030504040204" pitchFamily="34" charset="0"/>
                <a:ea typeface="Tahoma" panose="020B0604030504040204" pitchFamily="34" charset="0"/>
              </a:rPr>
              <a:t>dans</a:t>
            </a:r>
            <a:r>
              <a:rPr lang="en-US" sz="1200" dirty="0">
                <a:latin typeface="Tahoma" panose="020B0604030504040204" pitchFamily="34" charset="0"/>
                <a:ea typeface="Tahoma" panose="020B0604030504040204" pitchFamily="34" charset="0"/>
              </a:rPr>
              <a:t> plus de </a:t>
            </a:r>
            <a:r>
              <a:rPr lang="en-US" sz="1200" dirty="0" err="1">
                <a:latin typeface="Tahoma" panose="020B0604030504040204" pitchFamily="34" charset="0"/>
                <a:ea typeface="Tahoma" panose="020B0604030504040204" pitchFamily="34" charset="0"/>
              </a:rPr>
              <a:t>deux</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activités</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langagières</a:t>
            </a:r>
            <a:r>
              <a:rPr lang="en-US" sz="1200" dirty="0">
                <a:latin typeface="Tahoma" panose="020B0604030504040204" pitchFamily="34" charset="0"/>
                <a:ea typeface="Tahoma" panose="020B0604030504040204" pitchFamily="34" charset="0"/>
              </a:rPr>
              <a:t> </a:t>
            </a:r>
            <a:r>
              <a:rPr lang="en-US" sz="1200" dirty="0">
                <a:latin typeface="Tahoma" panose="020B0604030504040204" pitchFamily="34" charset="0"/>
                <a:ea typeface="Tahoma" panose="020B0604030504040204" pitchFamily="34" charset="0"/>
                <a:sym typeface="Wingdings" panose="05000000000000000000" pitchFamily="2" charset="2"/>
              </a:rPr>
              <a:t></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Très</a:t>
            </a:r>
            <a:r>
              <a:rPr lang="en-US" sz="1200" dirty="0">
                <a:latin typeface="Tahoma" panose="020B0604030504040204" pitchFamily="34" charset="0"/>
                <a:ea typeface="Tahoma" panose="020B0604030504040204" pitchFamily="34" charset="0"/>
              </a:rPr>
              <a:t> bonne </a:t>
            </a:r>
            <a:r>
              <a:rPr lang="en-US" sz="1200" dirty="0" err="1">
                <a:latin typeface="Tahoma" panose="020B0604030504040204" pitchFamily="34" charset="0"/>
                <a:ea typeface="Tahoma" panose="020B0604030504040204" pitchFamily="34" charset="0"/>
              </a:rPr>
              <a:t>maîtrise</a:t>
            </a:r>
            <a:endParaRPr lang="fr-FR" sz="1200" dirty="0">
              <a:latin typeface="Tahoma" panose="020B0604030504040204" pitchFamily="34" charset="0"/>
              <a:ea typeface="Tahoma" panose="020B0604030504040204" pitchFamily="34" charset="0"/>
            </a:endParaRPr>
          </a:p>
          <a:p>
            <a:pPr>
              <a:spcAft>
                <a:spcPts val="0"/>
              </a:spcAft>
            </a:pPr>
            <a:r>
              <a:rPr lang="en-US" sz="1200" b="1" dirty="0">
                <a:latin typeface="Tahoma" panose="020B0604030504040204" pitchFamily="34" charset="0"/>
                <a:ea typeface="Tahoma" panose="020B0604030504040204" pitchFamily="34" charset="0"/>
              </a:rPr>
              <a:t>EDC/option:</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Niveau</a:t>
            </a:r>
            <a:r>
              <a:rPr lang="en-US" sz="1200" dirty="0">
                <a:latin typeface="Tahoma" panose="020B0604030504040204" pitchFamily="34" charset="0"/>
                <a:ea typeface="Tahoma" panose="020B0604030504040204" pitchFamily="34" charset="0"/>
              </a:rPr>
              <a:t> de </a:t>
            </a:r>
            <a:r>
              <a:rPr lang="en-US" sz="1200" dirty="0" err="1">
                <a:latin typeface="Tahoma" panose="020B0604030504040204" pitchFamily="34" charset="0"/>
                <a:ea typeface="Tahoma" panose="020B0604030504040204" pitchFamily="34" charset="0"/>
              </a:rPr>
              <a:t>maîtrise</a:t>
            </a:r>
            <a:r>
              <a:rPr lang="en-US" sz="1200" dirty="0">
                <a:latin typeface="Tahoma" panose="020B0604030504040204" pitchFamily="34" charset="0"/>
                <a:ea typeface="Tahoma" panose="020B0604030504040204" pitchFamily="34" charset="0"/>
              </a:rPr>
              <a:t> acquis</a:t>
            </a:r>
            <a:endParaRPr lang="fr-FR" sz="1200" dirty="0">
              <a:latin typeface="Tahoma" panose="020B0604030504040204" pitchFamily="34" charset="0"/>
              <a:ea typeface="Tahoma" panose="020B0604030504040204" pitchFamily="34" charset="0"/>
            </a:endParaRPr>
          </a:p>
          <a:p>
            <a:pPr>
              <a:spcAft>
                <a:spcPts val="0"/>
              </a:spcAft>
            </a:pPr>
            <a:r>
              <a:rPr lang="en-US" sz="1200" dirty="0">
                <a:latin typeface="Tahoma" panose="020B0604030504040204" pitchFamily="34" charset="0"/>
                <a:ea typeface="Tahoma" panose="020B0604030504040204" pitchFamily="34" charset="0"/>
              </a:rPr>
              <a:t> </a:t>
            </a:r>
            <a:endParaRPr lang="fr-FR" sz="1200" dirty="0">
              <a:latin typeface="Tahoma" panose="020B0604030504040204" pitchFamily="34" charset="0"/>
              <a:ea typeface="Tahoma" panose="020B0604030504040204" pitchFamily="34" charset="0"/>
            </a:endParaRPr>
          </a:p>
          <a:p>
            <a:pPr>
              <a:spcAft>
                <a:spcPts val="0"/>
              </a:spcAft>
            </a:pPr>
            <a:r>
              <a:rPr lang="en-US" sz="1200" b="1" dirty="0" err="1">
                <a:latin typeface="Tahoma" panose="020B0604030504040204" pitchFamily="34" charset="0"/>
                <a:ea typeface="Tahoma" panose="020B0604030504040204" pitchFamily="34" charset="0"/>
              </a:rPr>
              <a:t>Prendre</a:t>
            </a:r>
            <a:r>
              <a:rPr lang="en-US" sz="1200" b="1" dirty="0">
                <a:latin typeface="Tahoma" panose="020B0604030504040204" pitchFamily="34" charset="0"/>
                <a:ea typeface="Tahoma" panose="020B0604030504040204" pitchFamily="34" charset="0"/>
              </a:rPr>
              <a:t> </a:t>
            </a:r>
            <a:r>
              <a:rPr lang="en-US" sz="1200" b="1" dirty="0" err="1">
                <a:latin typeface="Tahoma" panose="020B0604030504040204" pitchFamily="34" charset="0"/>
                <a:ea typeface="Tahoma" panose="020B0604030504040204" pitchFamily="34" charset="0"/>
              </a:rPr>
              <a:t>en</a:t>
            </a:r>
            <a:r>
              <a:rPr lang="en-US" sz="1200" b="1" dirty="0">
                <a:latin typeface="Tahoma" panose="020B0604030504040204" pitchFamily="34" charset="0"/>
                <a:ea typeface="Tahoma" panose="020B0604030504040204" pitchFamily="34" charset="0"/>
              </a:rPr>
              <a:t> </a:t>
            </a:r>
            <a:r>
              <a:rPr lang="en-US" sz="1200" b="1" dirty="0" err="1">
                <a:latin typeface="Tahoma" panose="020B0604030504040204" pitchFamily="34" charset="0"/>
                <a:ea typeface="Tahoma" panose="020B0604030504040204" pitchFamily="34" charset="0"/>
              </a:rPr>
              <a:t>compte</a:t>
            </a:r>
            <a:r>
              <a:rPr lang="en-US" sz="1200" b="1" dirty="0">
                <a:latin typeface="Tahoma" panose="020B0604030504040204" pitchFamily="34" charset="0"/>
                <a:ea typeface="Tahoma" panose="020B0604030504040204" pitchFamily="34" charset="0"/>
              </a:rPr>
              <a:t> </a:t>
            </a:r>
            <a:r>
              <a:rPr lang="en-US" sz="1200" b="1" dirty="0" err="1">
                <a:latin typeface="Tahoma" panose="020B0604030504040204" pitchFamily="34" charset="0"/>
                <a:ea typeface="Tahoma" panose="020B0604030504040204" pitchFamily="34" charset="0"/>
              </a:rPr>
              <a:t>l’occitan</a:t>
            </a:r>
            <a:r>
              <a:rPr lang="en-US" sz="1200" b="1" dirty="0">
                <a:latin typeface="Tahoma" panose="020B0604030504040204" pitchFamily="34" charset="0"/>
                <a:ea typeface="Tahoma" panose="020B0604030504040204" pitchFamily="34" charset="0"/>
              </a:rPr>
              <a:t> LV3 </a:t>
            </a:r>
            <a:r>
              <a:rPr lang="en-US" sz="1200" b="1" u="sng" dirty="0">
                <a:latin typeface="Tahoma" panose="020B0604030504040204" pitchFamily="34" charset="0"/>
                <a:ea typeface="Tahoma" panose="020B0604030504040204" pitchFamily="34" charset="0"/>
              </a:rPr>
              <a:t>à </a:t>
            </a:r>
            <a:r>
              <a:rPr lang="en-US" sz="1200" b="1" u="sng" dirty="0" err="1">
                <a:latin typeface="Tahoma" panose="020B0604030504040204" pitchFamily="34" charset="0"/>
                <a:ea typeface="Tahoma" panose="020B0604030504040204" pitchFamily="34" charset="0"/>
              </a:rPr>
              <a:t>titre</a:t>
            </a:r>
            <a:r>
              <a:rPr lang="en-US" sz="1200" b="1" u="sng" dirty="0">
                <a:latin typeface="Tahoma" panose="020B0604030504040204" pitchFamily="34" charset="0"/>
                <a:ea typeface="Tahoma" panose="020B0604030504040204" pitchFamily="34" charset="0"/>
              </a:rPr>
              <a:t> </a:t>
            </a:r>
            <a:r>
              <a:rPr lang="en-US" sz="1200" b="1" u="sng" dirty="0" err="1">
                <a:latin typeface="Tahoma" panose="020B0604030504040204" pitchFamily="34" charset="0"/>
                <a:ea typeface="Tahoma" panose="020B0604030504040204" pitchFamily="34" charset="0"/>
              </a:rPr>
              <a:t>bonifiant</a:t>
            </a:r>
            <a:r>
              <a:rPr lang="en-US" sz="1200" b="1" dirty="0">
                <a:latin typeface="Tahoma" panose="020B0604030504040204" pitchFamily="34" charset="0"/>
                <a:ea typeface="Tahoma" panose="020B0604030504040204" pitchFamily="34" charset="0"/>
              </a:rPr>
              <a:t>.</a:t>
            </a:r>
            <a:endParaRPr lang="fr-FR" sz="1200" dirty="0">
              <a:latin typeface="Tahoma" panose="020B0604030504040204" pitchFamily="34" charset="0"/>
              <a:ea typeface="Tahoma" panose="020B0604030504040204" pitchFamily="34" charset="0"/>
            </a:endParaRPr>
          </a:p>
          <a:p>
            <a:pPr>
              <a:spcAft>
                <a:spcPts val="0"/>
              </a:spcAft>
            </a:pPr>
            <a:r>
              <a:rPr lang="en-US" sz="1200" u="sng" dirty="0">
                <a:latin typeface="Tahoma" panose="020B0604030504040204" pitchFamily="34" charset="0"/>
                <a:ea typeface="Tahoma" panose="020B0604030504040204" pitchFamily="34" charset="0"/>
              </a:rPr>
              <a:t>Ex 1:</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si</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l’élève</a:t>
            </a:r>
            <a:r>
              <a:rPr lang="en-US" sz="1200" dirty="0">
                <a:latin typeface="Tahoma" panose="020B0604030504040204" pitchFamily="34" charset="0"/>
                <a:ea typeface="Tahoma" panose="020B0604030504040204" pitchFamily="34" charset="0"/>
              </a:rPr>
              <a:t> a </a:t>
            </a:r>
            <a:r>
              <a:rPr lang="en-US" sz="1200" dirty="0" err="1">
                <a:latin typeface="Tahoma" panose="020B0604030504040204" pitchFamily="34" charset="0"/>
                <a:ea typeface="Tahoma" panose="020B0604030504040204" pitchFamily="34" charset="0"/>
              </a:rPr>
              <a:t>une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Maîtrise</a:t>
            </a:r>
            <a:r>
              <a:rPr lang="en-US" sz="1200" dirty="0">
                <a:latin typeface="Tahoma" panose="020B0604030504040204" pitchFamily="34" charset="0"/>
                <a:ea typeface="Tahoma" panose="020B0604030504040204" pitchFamily="34" charset="0"/>
              </a:rPr>
              <a:t> fragile </a:t>
            </a:r>
            <a:r>
              <a:rPr lang="en-US" sz="1200" dirty="0" err="1">
                <a:latin typeface="Tahoma" panose="020B0604030504040204" pitchFamily="34" charset="0"/>
                <a:ea typeface="Tahoma" panose="020B0604030504040204" pitchFamily="34" charset="0"/>
              </a:rPr>
              <a:t>en</a:t>
            </a:r>
            <a:r>
              <a:rPr lang="en-US" sz="1200" dirty="0">
                <a:latin typeface="Tahoma" panose="020B0604030504040204" pitchFamily="34" charset="0"/>
                <a:ea typeface="Tahoma" panose="020B0604030504040204" pitchFamily="34" charset="0"/>
              </a:rPr>
              <a:t> Occitan </a:t>
            </a:r>
            <a:r>
              <a:rPr lang="en-US" sz="1200" dirty="0" err="1">
                <a:latin typeface="Tahoma" panose="020B0604030504040204" pitchFamily="34" charset="0"/>
                <a:ea typeface="Tahoma" panose="020B0604030504040204" pitchFamily="34" charset="0"/>
              </a:rPr>
              <a:t>mais</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une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Maîtrise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satisfaisante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en</a:t>
            </a:r>
            <a:r>
              <a:rPr lang="en-US" sz="1200" dirty="0">
                <a:latin typeface="Tahoma" panose="020B0604030504040204" pitchFamily="34" charset="0"/>
                <a:ea typeface="Tahoma" panose="020B0604030504040204" pitchFamily="34" charset="0"/>
              </a:rPr>
              <a:t> LV1 et LV2, </a:t>
            </a:r>
            <a:r>
              <a:rPr lang="en-US" sz="1200" dirty="0" err="1">
                <a:latin typeface="Tahoma" panose="020B0604030504040204" pitchFamily="34" charset="0"/>
                <a:ea typeface="Tahoma" panose="020B0604030504040204" pitchFamily="34" charset="0"/>
              </a:rPr>
              <a:t>il</a:t>
            </a:r>
            <a:r>
              <a:rPr lang="en-US" sz="1200" dirty="0">
                <a:latin typeface="Tahoma" panose="020B0604030504040204" pitchFamily="34" charset="0"/>
                <a:ea typeface="Tahoma" panose="020B0604030504040204" pitchFamily="34" charset="0"/>
              </a:rPr>
              <a:t> conserve </a:t>
            </a:r>
            <a:r>
              <a:rPr lang="en-US" sz="1200" dirty="0" err="1">
                <a:latin typeface="Tahoma" panose="020B0604030504040204" pitchFamily="34" charset="0"/>
                <a:ea typeface="Tahoma" panose="020B0604030504040204" pitchFamily="34" charset="0"/>
              </a:rPr>
              <a:t>Maîtrise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satisfaisante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en</a:t>
            </a:r>
            <a:r>
              <a:rPr lang="en-US" sz="1200" dirty="0">
                <a:latin typeface="Tahoma" panose="020B0604030504040204" pitchFamily="34" charset="0"/>
                <a:ea typeface="Tahoma" panose="020B0604030504040204" pitchFamily="34" charset="0"/>
              </a:rPr>
              <a:t> LV</a:t>
            </a:r>
            <a:endParaRPr lang="fr-FR" sz="1200" dirty="0">
              <a:latin typeface="Tahoma" panose="020B0604030504040204" pitchFamily="34" charset="0"/>
              <a:ea typeface="Tahoma" panose="020B0604030504040204" pitchFamily="34" charset="0"/>
            </a:endParaRPr>
          </a:p>
          <a:p>
            <a:pPr>
              <a:spcAft>
                <a:spcPts val="0"/>
              </a:spcAft>
            </a:pPr>
            <a:r>
              <a:rPr lang="en-US" sz="1200" u="sng" dirty="0">
                <a:latin typeface="Tahoma" panose="020B0604030504040204" pitchFamily="34" charset="0"/>
                <a:ea typeface="Tahoma" panose="020B0604030504040204" pitchFamily="34" charset="0"/>
              </a:rPr>
              <a:t>Ex 2:</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si</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l’élève</a:t>
            </a:r>
            <a:r>
              <a:rPr lang="en-US" sz="1200" dirty="0">
                <a:latin typeface="Tahoma" panose="020B0604030504040204" pitchFamily="34" charset="0"/>
                <a:ea typeface="Tahoma" panose="020B0604030504040204" pitchFamily="34" charset="0"/>
              </a:rPr>
              <a:t> à </a:t>
            </a:r>
            <a:r>
              <a:rPr lang="en-US" sz="1200" dirty="0" err="1">
                <a:latin typeface="Tahoma" panose="020B0604030504040204" pitchFamily="34" charset="0"/>
                <a:ea typeface="Tahoma" panose="020B0604030504040204" pitchFamily="34" charset="0"/>
              </a:rPr>
              <a:t>une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Très</a:t>
            </a:r>
            <a:r>
              <a:rPr lang="en-US" sz="1200" dirty="0">
                <a:latin typeface="Tahoma" panose="020B0604030504040204" pitchFamily="34" charset="0"/>
                <a:ea typeface="Tahoma" panose="020B0604030504040204" pitchFamily="34" charset="0"/>
              </a:rPr>
              <a:t> </a:t>
            </a:r>
            <a:r>
              <a:rPr lang="en-US" sz="1200" dirty="0" smtClean="0">
                <a:latin typeface="Tahoma" panose="020B0604030504040204" pitchFamily="34" charset="0"/>
                <a:ea typeface="Tahoma" panose="020B0604030504040204" pitchFamily="34" charset="0"/>
              </a:rPr>
              <a:t>bonne </a:t>
            </a:r>
            <a:r>
              <a:rPr lang="en-US" sz="1200" dirty="0" err="1" smtClean="0">
                <a:latin typeface="Tahoma" panose="020B0604030504040204" pitchFamily="34" charset="0"/>
                <a:ea typeface="Tahoma" panose="020B0604030504040204" pitchFamily="34" charset="0"/>
              </a:rPr>
              <a:t>maîtrise</a:t>
            </a:r>
            <a:r>
              <a:rPr lang="en-US" sz="1200" dirty="0" smtClean="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en</a:t>
            </a:r>
            <a:r>
              <a:rPr lang="en-US" sz="1200" dirty="0">
                <a:latin typeface="Tahoma" panose="020B0604030504040204" pitchFamily="34" charset="0"/>
                <a:ea typeface="Tahoma" panose="020B0604030504040204" pitchFamily="34" charset="0"/>
              </a:rPr>
              <a:t> Occitan, </a:t>
            </a:r>
            <a:r>
              <a:rPr lang="en-US" sz="1200" dirty="0" err="1">
                <a:latin typeface="Tahoma" panose="020B0604030504040204" pitchFamily="34" charset="0"/>
                <a:ea typeface="Tahoma" panose="020B0604030504040204" pitchFamily="34" charset="0"/>
              </a:rPr>
              <a:t>une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Maîtrise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insuffisante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en</a:t>
            </a:r>
            <a:r>
              <a:rPr lang="en-US" sz="1200" dirty="0">
                <a:latin typeface="Tahoma" panose="020B0604030504040204" pitchFamily="34" charset="0"/>
                <a:ea typeface="Tahoma" panose="020B0604030504040204" pitchFamily="34" charset="0"/>
              </a:rPr>
              <a:t> LV1 et </a:t>
            </a:r>
            <a:r>
              <a:rPr lang="en-US" sz="1200" dirty="0" err="1">
                <a:latin typeface="Tahoma" panose="020B0604030504040204" pitchFamily="34" charset="0"/>
                <a:ea typeface="Tahoma" panose="020B0604030504040204" pitchFamily="34" charset="0"/>
              </a:rPr>
              <a:t>une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Maîtrise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satisfaisante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en</a:t>
            </a:r>
            <a:r>
              <a:rPr lang="en-US" sz="1200" dirty="0">
                <a:latin typeface="Tahoma" panose="020B0604030504040204" pitchFamily="34" charset="0"/>
                <a:ea typeface="Tahoma" panose="020B0604030504040204" pitchFamily="34" charset="0"/>
              </a:rPr>
              <a:t> LV2, </a:t>
            </a:r>
            <a:r>
              <a:rPr lang="en-US" sz="1200" dirty="0" err="1">
                <a:latin typeface="Tahoma" panose="020B0604030504040204" pitchFamily="34" charset="0"/>
                <a:ea typeface="Tahoma" panose="020B0604030504040204" pitchFamily="34" charset="0"/>
              </a:rPr>
              <a:t>il</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peut</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obtenir</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Maîtrise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satisfaisante</a:t>
            </a:r>
            <a:r>
              <a:rPr lang="en-US" sz="1200" dirty="0">
                <a:latin typeface="Tahoma" panose="020B0604030504040204" pitchFamily="34" charset="0"/>
                <a:ea typeface="Tahoma" panose="020B0604030504040204" pitchFamily="34" charset="0"/>
              </a:rPr>
              <a:t> </a:t>
            </a:r>
            <a:r>
              <a:rPr lang="en-US" sz="1200" dirty="0" err="1">
                <a:latin typeface="Tahoma" panose="020B0604030504040204" pitchFamily="34" charset="0"/>
                <a:ea typeface="Tahoma" panose="020B0604030504040204" pitchFamily="34" charset="0"/>
              </a:rPr>
              <a:t>en</a:t>
            </a:r>
            <a:r>
              <a:rPr lang="en-US" sz="1200" dirty="0">
                <a:latin typeface="Tahoma" panose="020B0604030504040204" pitchFamily="34" charset="0"/>
                <a:ea typeface="Tahoma" panose="020B0604030504040204" pitchFamily="34" charset="0"/>
              </a:rPr>
              <a:t> </a:t>
            </a:r>
            <a:r>
              <a:rPr lang="en-US" sz="1200" dirty="0" smtClean="0">
                <a:latin typeface="Tahoma" panose="020B0604030504040204" pitchFamily="34" charset="0"/>
                <a:ea typeface="Tahoma" panose="020B0604030504040204" pitchFamily="34" charset="0"/>
              </a:rPr>
              <a:t>LV, après </a:t>
            </a:r>
            <a:r>
              <a:rPr lang="en-US" sz="1200" dirty="0" err="1" smtClean="0">
                <a:latin typeface="Tahoma" panose="020B0604030504040204" pitchFamily="34" charset="0"/>
                <a:ea typeface="Tahoma" panose="020B0604030504040204" pitchFamily="34" charset="0"/>
              </a:rPr>
              <a:t>concertation</a:t>
            </a:r>
            <a:r>
              <a:rPr lang="en-US" sz="1200" dirty="0" smtClean="0">
                <a:latin typeface="Tahoma" panose="020B0604030504040204" pitchFamily="34" charset="0"/>
                <a:ea typeface="Tahoma" panose="020B0604030504040204" pitchFamily="34" charset="0"/>
              </a:rPr>
              <a:t>.</a:t>
            </a:r>
            <a:endParaRPr lang="fr-FR" sz="1200" dirty="0">
              <a:effectLst/>
              <a:latin typeface="Tahoma" panose="020B0604030504040204" pitchFamily="34" charset="0"/>
              <a:ea typeface="Tahoma" panose="020B0604030504040204" pitchFamily="34" charset="0"/>
            </a:endParaRPr>
          </a:p>
        </p:txBody>
      </p:sp>
      <p:sp>
        <p:nvSpPr>
          <p:cNvPr id="10" name="Ellipse 9"/>
          <p:cNvSpPr/>
          <p:nvPr/>
        </p:nvSpPr>
        <p:spPr>
          <a:xfrm>
            <a:off x="6012160" y="1628800"/>
            <a:ext cx="2447628" cy="2717767"/>
          </a:xfrm>
          <a:prstGeom prst="ellipse">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ZoneTexte 10"/>
          <p:cNvSpPr txBox="1"/>
          <p:nvPr/>
        </p:nvSpPr>
        <p:spPr>
          <a:xfrm>
            <a:off x="6300192" y="1819788"/>
            <a:ext cx="1800200" cy="2123658"/>
          </a:xfrm>
          <a:prstGeom prst="rect">
            <a:avLst/>
          </a:prstGeom>
          <a:noFill/>
        </p:spPr>
        <p:txBody>
          <a:bodyPr wrap="square" rtlCol="0">
            <a:spAutoFit/>
          </a:bodyPr>
          <a:lstStyle/>
          <a:p>
            <a:pPr algn="ctr"/>
            <a:r>
              <a:rPr lang="fr-FR" b="1" dirty="0" smtClean="0">
                <a:solidFill>
                  <a:srgbClr val="7030A0"/>
                </a:solidFill>
              </a:rPr>
              <a:t>Evaluation concertée </a:t>
            </a:r>
            <a:r>
              <a:rPr lang="fr-FR" sz="1600" b="1" dirty="0" smtClean="0">
                <a:solidFill>
                  <a:schemeClr val="bg1"/>
                </a:solidFill>
              </a:rPr>
              <a:t>entre professeurs de langues vivantes, étrangères et régionale</a:t>
            </a:r>
            <a:endParaRPr lang="fr-FR" sz="1600" b="1" dirty="0">
              <a:solidFill>
                <a:schemeClr val="bg1"/>
              </a:solidFill>
            </a:endParaRPr>
          </a:p>
        </p:txBody>
      </p:sp>
    </p:spTree>
    <p:extLst>
      <p:ext uri="{BB962C8B-B14F-4D97-AF65-F5344CB8AC3E}">
        <p14:creationId xmlns:p14="http://schemas.microsoft.com/office/powerpoint/2010/main" val="1176734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8229" y="332656"/>
            <a:ext cx="7775575" cy="1352550"/>
          </a:xfrm>
        </p:spPr>
        <p:txBody>
          <a:bodyPr/>
          <a:lstStyle/>
          <a:p>
            <a:r>
              <a:rPr lang="fr-FR" sz="3200" dirty="0" smtClean="0">
                <a:solidFill>
                  <a:srgbClr val="0070C0"/>
                </a:solidFill>
                <a:latin typeface="Calibri" panose="020F0502020204030204" pitchFamily="34" charset="0"/>
                <a:ea typeface="Tahoma" panose="020B0604030504040204" pitchFamily="34" charset="0"/>
                <a:cs typeface="Tahoma" panose="020B0604030504040204" pitchFamily="34" charset="0"/>
              </a:rPr>
              <a:t>L’occitan au DNB: contrôle continu</a:t>
            </a:r>
            <a:endParaRPr lang="fr-FR" sz="3200" dirty="0">
              <a:solidFill>
                <a:srgbClr val="0070C0"/>
              </a:solidFill>
              <a:latin typeface="Calibri" panose="020F0502020204030204" pitchFamily="34" charset="0"/>
              <a:ea typeface="Tahoma" panose="020B0604030504040204" pitchFamily="34" charset="0"/>
              <a:cs typeface="Tahoma" panose="020B0604030504040204" pitchFamily="34" charset="0"/>
            </a:endParaRPr>
          </a:p>
        </p:txBody>
      </p:sp>
      <p:pic>
        <p:nvPicPr>
          <p:cNvPr id="5" name="Image 4"/>
          <p:cNvPicPr>
            <a:picLocks noChangeAspect="1"/>
          </p:cNvPicPr>
          <p:nvPr/>
        </p:nvPicPr>
        <p:blipFill>
          <a:blip r:embed="rId2"/>
          <a:stretch>
            <a:fillRect/>
          </a:stretch>
        </p:blipFill>
        <p:spPr>
          <a:xfrm>
            <a:off x="403718" y="2740713"/>
            <a:ext cx="4333875" cy="3429000"/>
          </a:xfrm>
          <a:prstGeom prst="rect">
            <a:avLst/>
          </a:prstGeom>
        </p:spPr>
      </p:pic>
      <p:pic>
        <p:nvPicPr>
          <p:cNvPr id="6" name="Image 5"/>
          <p:cNvPicPr>
            <a:picLocks noChangeAspect="1"/>
          </p:cNvPicPr>
          <p:nvPr/>
        </p:nvPicPr>
        <p:blipFill>
          <a:blip r:embed="rId3"/>
          <a:stretch>
            <a:fillRect/>
          </a:stretch>
        </p:blipFill>
        <p:spPr>
          <a:xfrm>
            <a:off x="4430579" y="2740713"/>
            <a:ext cx="1724025" cy="3486150"/>
          </a:xfrm>
          <a:prstGeom prst="rect">
            <a:avLst/>
          </a:prstGeom>
        </p:spPr>
      </p:pic>
      <p:sp>
        <p:nvSpPr>
          <p:cNvPr id="8" name="ZoneTexte 7"/>
          <p:cNvSpPr txBox="1"/>
          <p:nvPr/>
        </p:nvSpPr>
        <p:spPr>
          <a:xfrm>
            <a:off x="548054" y="1758459"/>
            <a:ext cx="8035923" cy="784830"/>
          </a:xfrm>
          <a:prstGeom prst="rect">
            <a:avLst/>
          </a:prstGeom>
          <a:noFill/>
        </p:spPr>
        <p:txBody>
          <a:bodyPr wrap="square" rtlCol="0">
            <a:spAutoFit/>
          </a:bodyPr>
          <a:lstStyle/>
          <a:p>
            <a:pPr>
              <a:lnSpc>
                <a:spcPct val="150000"/>
              </a:lnSpc>
            </a:pPr>
            <a:r>
              <a:rPr lang="fr-FR" b="1" dirty="0" err="1" smtClean="0"/>
              <a:t>Nivèau</a:t>
            </a:r>
            <a:r>
              <a:rPr lang="fr-FR" b="1" dirty="0" smtClean="0"/>
              <a:t> de maîtrise du socle commun</a:t>
            </a:r>
          </a:p>
          <a:p>
            <a:r>
              <a:rPr lang="fr-FR" dirty="0" smtClean="0"/>
              <a:t>Insuffisante: 10 pt / Fragile: 25 pt / Satisfaisante: 40 pt / Très bonne: 50 pt</a:t>
            </a:r>
            <a:endParaRPr lang="fr-FR" dirty="0"/>
          </a:p>
        </p:txBody>
      </p:sp>
      <p:sp>
        <p:nvSpPr>
          <p:cNvPr id="9" name="ZoneTexte 8"/>
          <p:cNvSpPr txBox="1"/>
          <p:nvPr/>
        </p:nvSpPr>
        <p:spPr>
          <a:xfrm>
            <a:off x="6658660" y="3821778"/>
            <a:ext cx="2105794" cy="369332"/>
          </a:xfrm>
          <a:prstGeom prst="rect">
            <a:avLst/>
          </a:prstGeom>
          <a:noFill/>
          <a:ln>
            <a:solidFill>
              <a:srgbClr val="FF0000"/>
            </a:solidFill>
          </a:ln>
        </p:spPr>
        <p:txBody>
          <a:bodyPr wrap="square" rtlCol="0">
            <a:spAutoFit/>
          </a:bodyPr>
          <a:lstStyle/>
          <a:p>
            <a:r>
              <a:rPr lang="fr-FR" dirty="0"/>
              <a:t>H</a:t>
            </a:r>
            <a:r>
              <a:rPr lang="fr-FR" dirty="0" smtClean="0"/>
              <a:t>GEMC bilingues</a:t>
            </a:r>
            <a:endParaRPr lang="fr-FR" dirty="0"/>
          </a:p>
        </p:txBody>
      </p:sp>
      <p:sp>
        <p:nvSpPr>
          <p:cNvPr id="10" name="Flèche gauche 9"/>
          <p:cNvSpPr/>
          <p:nvPr/>
        </p:nvSpPr>
        <p:spPr>
          <a:xfrm>
            <a:off x="6154604" y="4239189"/>
            <a:ext cx="504056" cy="216024"/>
          </a:xfrm>
          <a:prstGeom prst="lef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Flèche gauche 10"/>
          <p:cNvSpPr/>
          <p:nvPr/>
        </p:nvSpPr>
        <p:spPr>
          <a:xfrm>
            <a:off x="6154604" y="3898432"/>
            <a:ext cx="504056" cy="216024"/>
          </a:xfrm>
          <a:prstGeom prst="lef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6639722" y="4297631"/>
            <a:ext cx="2105794" cy="923330"/>
          </a:xfrm>
          <a:prstGeom prst="rect">
            <a:avLst/>
          </a:prstGeom>
          <a:noFill/>
          <a:ln>
            <a:solidFill>
              <a:srgbClr val="FF0000"/>
            </a:solidFill>
          </a:ln>
        </p:spPr>
        <p:txBody>
          <a:bodyPr wrap="square" rtlCol="0">
            <a:spAutoFit/>
          </a:bodyPr>
          <a:lstStyle/>
          <a:p>
            <a:r>
              <a:rPr lang="fr-FR" dirty="0" smtClean="0"/>
              <a:t>Occitan LV2, LV3 facultative</a:t>
            </a:r>
          </a:p>
          <a:p>
            <a:r>
              <a:rPr lang="fr-FR" dirty="0" smtClean="0"/>
              <a:t>Bilingues</a:t>
            </a:r>
            <a:endParaRPr lang="fr-FR" dirty="0"/>
          </a:p>
        </p:txBody>
      </p:sp>
    </p:spTree>
    <p:extLst>
      <p:ext uri="{BB962C8B-B14F-4D97-AF65-F5344CB8AC3E}">
        <p14:creationId xmlns:p14="http://schemas.microsoft.com/office/powerpoint/2010/main" val="247034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solidFill>
                  <a:srgbClr val="0070C0"/>
                </a:solidFill>
              </a:rPr>
              <a:t>L’occitan </a:t>
            </a:r>
            <a:r>
              <a:rPr lang="fr-FR" sz="3200" dirty="0" smtClean="0">
                <a:solidFill>
                  <a:srgbClr val="0070C0"/>
                </a:solidFill>
              </a:rPr>
              <a:t>au </a:t>
            </a:r>
            <a:r>
              <a:rPr lang="fr-FR" sz="3200" dirty="0">
                <a:solidFill>
                  <a:srgbClr val="0070C0"/>
                </a:solidFill>
              </a:rPr>
              <a:t>DNB: </a:t>
            </a:r>
            <a:r>
              <a:rPr lang="fr-FR" sz="3200" dirty="0" smtClean="0">
                <a:solidFill>
                  <a:srgbClr val="0070C0"/>
                </a:solidFill>
              </a:rPr>
              <a:t>contrôle final</a:t>
            </a:r>
            <a:endParaRPr lang="fr-FR" sz="3200" dirty="0">
              <a:solidFill>
                <a:srgbClr val="0070C0"/>
              </a:solidFill>
            </a:endParaRPr>
          </a:p>
        </p:txBody>
      </p:sp>
      <p:pic>
        <p:nvPicPr>
          <p:cNvPr id="4" name="Image 3"/>
          <p:cNvPicPr>
            <a:picLocks noChangeAspect="1"/>
          </p:cNvPicPr>
          <p:nvPr/>
        </p:nvPicPr>
        <p:blipFill>
          <a:blip r:embed="rId2"/>
          <a:stretch>
            <a:fillRect/>
          </a:stretch>
        </p:blipFill>
        <p:spPr>
          <a:xfrm>
            <a:off x="186711" y="1268760"/>
            <a:ext cx="4476415" cy="3171453"/>
          </a:xfrm>
          <a:prstGeom prst="rect">
            <a:avLst/>
          </a:prstGeom>
        </p:spPr>
      </p:pic>
      <p:pic>
        <p:nvPicPr>
          <p:cNvPr id="5" name="Image 4"/>
          <p:cNvPicPr>
            <a:picLocks noChangeAspect="1"/>
          </p:cNvPicPr>
          <p:nvPr/>
        </p:nvPicPr>
        <p:blipFill>
          <a:blip r:embed="rId3"/>
          <a:stretch>
            <a:fillRect/>
          </a:stretch>
        </p:blipFill>
        <p:spPr>
          <a:xfrm>
            <a:off x="4572000" y="1268760"/>
            <a:ext cx="1390872" cy="3195031"/>
          </a:xfrm>
          <a:prstGeom prst="rect">
            <a:avLst/>
          </a:prstGeom>
        </p:spPr>
      </p:pic>
      <p:sp>
        <p:nvSpPr>
          <p:cNvPr id="6" name="Flèche gauche 5"/>
          <p:cNvSpPr/>
          <p:nvPr/>
        </p:nvSpPr>
        <p:spPr>
          <a:xfrm>
            <a:off x="5832315" y="2202680"/>
            <a:ext cx="504056" cy="212157"/>
          </a:xfrm>
          <a:prstGeom prst="lef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6313554" y="2120018"/>
            <a:ext cx="2105794" cy="369332"/>
          </a:xfrm>
          <a:prstGeom prst="rect">
            <a:avLst/>
          </a:prstGeom>
          <a:noFill/>
          <a:ln>
            <a:solidFill>
              <a:srgbClr val="FF0000"/>
            </a:solidFill>
          </a:ln>
        </p:spPr>
        <p:txBody>
          <a:bodyPr wrap="square" rtlCol="0">
            <a:spAutoFit/>
          </a:bodyPr>
          <a:lstStyle/>
          <a:p>
            <a:r>
              <a:rPr lang="fr-FR" dirty="0"/>
              <a:t>H</a:t>
            </a:r>
            <a:r>
              <a:rPr lang="fr-FR" dirty="0" smtClean="0"/>
              <a:t>GEMC bilingues</a:t>
            </a:r>
            <a:endParaRPr lang="fr-FR" dirty="0"/>
          </a:p>
        </p:txBody>
      </p:sp>
      <p:sp>
        <p:nvSpPr>
          <p:cNvPr id="9" name="ZoneTexte 8"/>
          <p:cNvSpPr txBox="1"/>
          <p:nvPr/>
        </p:nvSpPr>
        <p:spPr>
          <a:xfrm>
            <a:off x="6336371" y="3116799"/>
            <a:ext cx="2493773" cy="1200329"/>
          </a:xfrm>
          <a:prstGeom prst="rect">
            <a:avLst/>
          </a:prstGeom>
          <a:noFill/>
          <a:ln>
            <a:solidFill>
              <a:srgbClr val="FF0000"/>
            </a:solidFill>
          </a:ln>
        </p:spPr>
        <p:txBody>
          <a:bodyPr wrap="square" rtlCol="0">
            <a:spAutoFit/>
          </a:bodyPr>
          <a:lstStyle/>
          <a:p>
            <a:r>
              <a:rPr lang="fr-FR" b="1" dirty="0" smtClean="0"/>
              <a:t>Pour tous les élèves: </a:t>
            </a:r>
            <a:r>
              <a:rPr lang="fr-FR" dirty="0" smtClean="0"/>
              <a:t>possibilité de présenter l’oral pour partie en occitan</a:t>
            </a:r>
            <a:endParaRPr lang="fr-FR" dirty="0"/>
          </a:p>
        </p:txBody>
      </p:sp>
      <p:sp>
        <p:nvSpPr>
          <p:cNvPr id="11" name="ZoneTexte 10"/>
          <p:cNvSpPr txBox="1"/>
          <p:nvPr/>
        </p:nvSpPr>
        <p:spPr>
          <a:xfrm>
            <a:off x="322819" y="5973337"/>
            <a:ext cx="1944925" cy="768031"/>
          </a:xfrm>
          <a:prstGeom prst="rect">
            <a:avLst/>
          </a:prstGeom>
          <a:solidFill>
            <a:schemeClr val="bg1"/>
          </a:solidFill>
          <a:ln>
            <a:noFill/>
          </a:ln>
        </p:spPr>
        <p:txBody>
          <a:bodyPr wrap="square" rtlCol="0">
            <a:spAutoFit/>
          </a:bodyPr>
          <a:lstStyle/>
          <a:p>
            <a:endParaRPr lang="fr-FR" sz="1400" dirty="0"/>
          </a:p>
        </p:txBody>
      </p:sp>
      <p:sp>
        <p:nvSpPr>
          <p:cNvPr id="12" name="ZoneTexte 11"/>
          <p:cNvSpPr txBox="1"/>
          <p:nvPr/>
        </p:nvSpPr>
        <p:spPr>
          <a:xfrm>
            <a:off x="306369" y="4515518"/>
            <a:ext cx="8523775" cy="1046440"/>
          </a:xfrm>
          <a:prstGeom prst="rect">
            <a:avLst/>
          </a:prstGeom>
          <a:solidFill>
            <a:schemeClr val="accent1">
              <a:lumMod val="60000"/>
              <a:lumOff val="40000"/>
            </a:schemeClr>
          </a:solidFill>
          <a:ln>
            <a:solidFill>
              <a:srgbClr val="FF0000"/>
            </a:solidFill>
          </a:ln>
        </p:spPr>
        <p:txBody>
          <a:bodyPr wrap="square" rtlCol="0">
            <a:spAutoFit/>
          </a:bodyPr>
          <a:lstStyle/>
          <a:p>
            <a:r>
              <a:rPr lang="fr-FR" sz="1200" dirty="0" smtClean="0"/>
              <a:t>« </a:t>
            </a:r>
            <a:r>
              <a:rPr lang="fr-FR" sz="1200" b="1" dirty="0" smtClean="0"/>
              <a:t>Les </a:t>
            </a:r>
            <a:r>
              <a:rPr lang="fr-FR" sz="1200" b="1" dirty="0"/>
              <a:t>élèves des classes de troisième des sections bilingues français-langue régionale </a:t>
            </a:r>
            <a:r>
              <a:rPr lang="fr-FR" sz="1200" dirty="0"/>
              <a:t>peuvent choisir de composer en français ou en langue régionale lors de l'épreuve écrite qui porte sur les programmes de français, histoire et géographie et enseignement moral et civique, pour les exercices ouvrant cette possibilité. Ils font connaître leur choix au moment de l'inscription à l'examen</a:t>
            </a:r>
            <a:r>
              <a:rPr lang="fr-FR" sz="1200" dirty="0" smtClean="0"/>
              <a:t>. »</a:t>
            </a:r>
          </a:p>
          <a:p>
            <a:r>
              <a:rPr lang="fr-FR" sz="1400" b="1" dirty="0" smtClean="0">
                <a:solidFill>
                  <a:schemeClr val="accent1"/>
                </a:solidFill>
              </a:rPr>
              <a:t>                                          Arrêté </a:t>
            </a:r>
            <a:r>
              <a:rPr lang="fr-FR" sz="1400" b="1" dirty="0">
                <a:solidFill>
                  <a:schemeClr val="accent1"/>
                </a:solidFill>
              </a:rPr>
              <a:t>du ministère de l'éducation nationale du 31 décembre </a:t>
            </a:r>
            <a:r>
              <a:rPr lang="fr-FR" sz="1400" b="1" dirty="0" smtClean="0">
                <a:solidFill>
                  <a:schemeClr val="accent1"/>
                </a:solidFill>
              </a:rPr>
              <a:t>2015  </a:t>
            </a:r>
            <a:r>
              <a:rPr lang="fr-FR" sz="1400" b="1" dirty="0" smtClean="0">
                <a:solidFill>
                  <a:schemeClr val="accent1"/>
                </a:solidFill>
                <a:sym typeface="Wingdings" panose="05000000000000000000" pitchFamily="2" charset="2"/>
              </a:rPr>
              <a:t> </a:t>
            </a:r>
            <a:r>
              <a:rPr lang="fr-FR" sz="1400" b="1" dirty="0" smtClean="0">
                <a:solidFill>
                  <a:srgbClr val="FF0000"/>
                </a:solidFill>
                <a:effectLst>
                  <a:outerShdw blurRad="38100" dist="38100" dir="2700000" algn="tl">
                    <a:srgbClr val="000000">
                      <a:alpha val="43137"/>
                    </a:srgbClr>
                  </a:outerShdw>
                </a:effectLst>
                <a:sym typeface="Wingdings" panose="05000000000000000000" pitchFamily="2" charset="2"/>
                <a:hlinkClick r:id="rId4" tooltip="lien"/>
              </a:rPr>
              <a:t>lien</a:t>
            </a:r>
            <a:r>
              <a:rPr lang="fr-FR" sz="1400" b="1" dirty="0" smtClean="0">
                <a:solidFill>
                  <a:srgbClr val="FF0000"/>
                </a:solidFill>
                <a:effectLst>
                  <a:outerShdw blurRad="38100" dist="38100" dir="2700000" algn="tl">
                    <a:srgbClr val="000000">
                      <a:alpha val="43137"/>
                    </a:srgbClr>
                  </a:outerShdw>
                </a:effectLst>
                <a:sym typeface="Wingdings" panose="05000000000000000000" pitchFamily="2" charset="2"/>
              </a:rPr>
              <a:t> </a:t>
            </a:r>
            <a:endParaRPr lang="fr-FR" sz="1400" b="1" dirty="0">
              <a:solidFill>
                <a:srgbClr val="FF0000"/>
              </a:solidFill>
              <a:effectLst>
                <a:outerShdw blurRad="38100" dist="38100" dir="2700000" algn="tl">
                  <a:srgbClr val="000000">
                    <a:alpha val="43137"/>
                  </a:srgbClr>
                </a:outerShdw>
              </a:effectLst>
            </a:endParaRPr>
          </a:p>
        </p:txBody>
      </p:sp>
      <p:sp>
        <p:nvSpPr>
          <p:cNvPr id="10" name="ZoneTexte 9"/>
          <p:cNvSpPr txBox="1"/>
          <p:nvPr/>
        </p:nvSpPr>
        <p:spPr>
          <a:xfrm>
            <a:off x="310660" y="5780283"/>
            <a:ext cx="8523775" cy="861774"/>
          </a:xfrm>
          <a:prstGeom prst="rect">
            <a:avLst/>
          </a:prstGeom>
          <a:solidFill>
            <a:schemeClr val="accent1">
              <a:lumMod val="60000"/>
              <a:lumOff val="40000"/>
            </a:schemeClr>
          </a:solidFill>
          <a:ln>
            <a:solidFill>
              <a:srgbClr val="FF0000"/>
            </a:solidFill>
          </a:ln>
        </p:spPr>
        <p:txBody>
          <a:bodyPr wrap="square" rtlCol="0">
            <a:spAutoFit/>
          </a:bodyPr>
          <a:lstStyle/>
          <a:p>
            <a:r>
              <a:rPr lang="fr-FR" sz="1200" dirty="0" smtClean="0"/>
              <a:t>EPREUVE ORALE : soutenance portant sur un des projets menés par le candidat dans le cadre des </a:t>
            </a:r>
            <a:r>
              <a:rPr lang="fr-FR" sz="1200" b="1" dirty="0" smtClean="0"/>
              <a:t>EPI du cycle 4</a:t>
            </a:r>
            <a:r>
              <a:rPr lang="fr-FR" sz="1200" dirty="0" smtClean="0"/>
              <a:t>, </a:t>
            </a:r>
            <a:r>
              <a:rPr lang="fr-FR" sz="1200" b="1" dirty="0" smtClean="0"/>
              <a:t>du parcours </a:t>
            </a:r>
            <a:r>
              <a:rPr lang="fr-FR" sz="1200" b="1" dirty="0"/>
              <a:t>Avenir, </a:t>
            </a:r>
            <a:r>
              <a:rPr lang="fr-FR" sz="1200" b="1" dirty="0" smtClean="0"/>
              <a:t>du parcours citoyen ou du parcours d’</a:t>
            </a:r>
            <a:r>
              <a:rPr lang="fr-FR" sz="1200" b="1" dirty="0"/>
              <a:t>é</a:t>
            </a:r>
            <a:r>
              <a:rPr lang="fr-FR" sz="1200" b="1" dirty="0" smtClean="0"/>
              <a:t>ducation artistique et culturelle (PEAC</a:t>
            </a:r>
            <a:r>
              <a:rPr lang="fr-FR" sz="1200" dirty="0" smtClean="0"/>
              <a:t>). </a:t>
            </a:r>
            <a:r>
              <a:rPr lang="fr-FR" sz="1200" dirty="0" smtClean="0">
                <a:sym typeface="Wingdings" panose="05000000000000000000" pitchFamily="2" charset="2"/>
              </a:rPr>
              <a:t> L</a:t>
            </a:r>
            <a:r>
              <a:rPr lang="fr-FR" sz="1200" dirty="0">
                <a:sym typeface="Wingdings" panose="05000000000000000000" pitchFamily="2" charset="2"/>
              </a:rPr>
              <a:t>e</a:t>
            </a:r>
            <a:r>
              <a:rPr lang="fr-FR" sz="1200" dirty="0" smtClean="0"/>
              <a:t> candidat peut effectuer sa </a:t>
            </a:r>
            <a:r>
              <a:rPr lang="fr-FR" sz="1200" dirty="0" err="1" smtClean="0"/>
              <a:t>presentation</a:t>
            </a:r>
            <a:r>
              <a:rPr lang="fr-FR" sz="1200" dirty="0" smtClean="0"/>
              <a:t> en partie en occitan (5 minutes sur 15)</a:t>
            </a:r>
          </a:p>
          <a:p>
            <a:r>
              <a:rPr lang="fr-FR" sz="1200" b="1" dirty="0">
                <a:solidFill>
                  <a:schemeClr val="accent1"/>
                </a:solidFill>
              </a:rPr>
              <a:t>	</a:t>
            </a:r>
            <a:r>
              <a:rPr lang="fr-FR" sz="1200" b="1" dirty="0" smtClean="0">
                <a:solidFill>
                  <a:schemeClr val="accent1"/>
                </a:solidFill>
              </a:rPr>
              <a:t>			           </a:t>
            </a:r>
            <a:r>
              <a:rPr lang="fr-FR" sz="1400" b="1" dirty="0" smtClean="0">
                <a:solidFill>
                  <a:schemeClr val="accent1"/>
                </a:solidFill>
              </a:rPr>
              <a:t>Note </a:t>
            </a:r>
            <a:r>
              <a:rPr lang="fr-FR" sz="1400" b="1" dirty="0">
                <a:solidFill>
                  <a:schemeClr val="accent1"/>
                </a:solidFill>
              </a:rPr>
              <a:t>de service </a:t>
            </a:r>
            <a:r>
              <a:rPr lang="fr-FR" sz="1400" b="1" dirty="0" smtClean="0">
                <a:solidFill>
                  <a:schemeClr val="accent1"/>
                </a:solidFill>
              </a:rPr>
              <a:t>n°2016-063 </a:t>
            </a:r>
            <a:r>
              <a:rPr lang="fr-FR" sz="1400" b="1" dirty="0">
                <a:solidFill>
                  <a:schemeClr val="accent1"/>
                </a:solidFill>
              </a:rPr>
              <a:t>du </a:t>
            </a:r>
            <a:r>
              <a:rPr lang="fr-FR" sz="1400" b="1" dirty="0" smtClean="0">
                <a:solidFill>
                  <a:schemeClr val="accent1"/>
                </a:solidFill>
              </a:rPr>
              <a:t>6-4-2016) </a:t>
            </a:r>
            <a:r>
              <a:rPr lang="fr-FR" sz="1400" b="1" dirty="0" smtClean="0">
                <a:solidFill>
                  <a:schemeClr val="accent1"/>
                </a:solidFill>
                <a:sym typeface="Wingdings" panose="05000000000000000000" pitchFamily="2" charset="2"/>
              </a:rPr>
              <a:t> </a:t>
            </a:r>
            <a:r>
              <a:rPr lang="fr-FR" sz="1400" b="1" dirty="0" smtClean="0">
                <a:solidFill>
                  <a:srgbClr val="FF0000"/>
                </a:solidFill>
                <a:effectLst>
                  <a:outerShdw blurRad="38100" dist="38100" dir="2700000" algn="tl">
                    <a:srgbClr val="000000">
                      <a:alpha val="43137"/>
                    </a:srgbClr>
                  </a:outerShdw>
                </a:effectLst>
                <a:sym typeface="Wingdings" panose="05000000000000000000" pitchFamily="2" charset="2"/>
                <a:hlinkClick r:id="rId5"/>
              </a:rPr>
              <a:t>lien</a:t>
            </a:r>
            <a:endParaRPr lang="fr-FR" sz="1400" b="1" dirty="0">
              <a:solidFill>
                <a:srgbClr val="FF0000"/>
              </a:solidFill>
              <a:effectLst>
                <a:outerShdw blurRad="38100" dist="38100" dir="2700000" algn="tl">
                  <a:srgbClr val="000000">
                    <a:alpha val="43137"/>
                  </a:srgbClr>
                </a:outerShdw>
              </a:effectLst>
            </a:endParaRPr>
          </a:p>
        </p:txBody>
      </p:sp>
      <p:sp>
        <p:nvSpPr>
          <p:cNvPr id="13" name="ZoneTexte 12"/>
          <p:cNvSpPr txBox="1"/>
          <p:nvPr/>
        </p:nvSpPr>
        <p:spPr>
          <a:xfrm>
            <a:off x="5364088" y="1588305"/>
            <a:ext cx="598784" cy="292388"/>
          </a:xfrm>
          <a:prstGeom prst="rect">
            <a:avLst/>
          </a:prstGeom>
          <a:solidFill>
            <a:schemeClr val="accent2">
              <a:lumMod val="40000"/>
              <a:lumOff val="60000"/>
            </a:schemeClr>
          </a:solidFill>
        </p:spPr>
        <p:txBody>
          <a:bodyPr wrap="square" rtlCol="0">
            <a:spAutoFit/>
          </a:bodyPr>
          <a:lstStyle/>
          <a:p>
            <a:endParaRPr lang="fr-FR" sz="1300" b="1" dirty="0">
              <a:solidFill>
                <a:schemeClr val="accent1"/>
              </a:solidFill>
            </a:endParaRPr>
          </a:p>
        </p:txBody>
      </p:sp>
      <p:sp>
        <p:nvSpPr>
          <p:cNvPr id="14" name="ZoneTexte 13"/>
          <p:cNvSpPr txBox="1"/>
          <p:nvPr/>
        </p:nvSpPr>
        <p:spPr>
          <a:xfrm>
            <a:off x="5364088" y="1901985"/>
            <a:ext cx="598784" cy="307777"/>
          </a:xfrm>
          <a:prstGeom prst="rect">
            <a:avLst/>
          </a:prstGeom>
          <a:noFill/>
        </p:spPr>
        <p:txBody>
          <a:bodyPr wrap="square" rtlCol="0">
            <a:spAutoFit/>
          </a:bodyPr>
          <a:lstStyle/>
          <a:p>
            <a:r>
              <a:rPr lang="fr-FR" sz="1400" dirty="0" smtClean="0"/>
              <a:t>100</a:t>
            </a:r>
            <a:endParaRPr lang="fr-FR" sz="1400" dirty="0"/>
          </a:p>
        </p:txBody>
      </p:sp>
      <p:sp>
        <p:nvSpPr>
          <p:cNvPr id="15" name="ZoneTexte 14"/>
          <p:cNvSpPr txBox="1"/>
          <p:nvPr/>
        </p:nvSpPr>
        <p:spPr>
          <a:xfrm>
            <a:off x="5364088" y="2144658"/>
            <a:ext cx="598784" cy="307777"/>
          </a:xfrm>
          <a:prstGeom prst="rect">
            <a:avLst/>
          </a:prstGeom>
          <a:noFill/>
        </p:spPr>
        <p:txBody>
          <a:bodyPr wrap="square" rtlCol="0">
            <a:spAutoFit/>
          </a:bodyPr>
          <a:lstStyle/>
          <a:p>
            <a:r>
              <a:rPr lang="fr-FR" sz="1400" b="1" dirty="0"/>
              <a:t> </a:t>
            </a:r>
            <a:r>
              <a:rPr lang="fr-FR" sz="1400" b="1" dirty="0" smtClean="0"/>
              <a:t> </a:t>
            </a:r>
            <a:r>
              <a:rPr lang="fr-FR" sz="1400" dirty="0" smtClean="0"/>
              <a:t>50</a:t>
            </a:r>
            <a:endParaRPr lang="fr-FR" sz="1400" dirty="0"/>
          </a:p>
        </p:txBody>
      </p:sp>
      <p:sp>
        <p:nvSpPr>
          <p:cNvPr id="16" name="ZoneTexte 15"/>
          <p:cNvSpPr txBox="1"/>
          <p:nvPr/>
        </p:nvSpPr>
        <p:spPr>
          <a:xfrm>
            <a:off x="5364088" y="2738804"/>
            <a:ext cx="598784" cy="307777"/>
          </a:xfrm>
          <a:prstGeom prst="rect">
            <a:avLst/>
          </a:prstGeom>
          <a:noFill/>
        </p:spPr>
        <p:txBody>
          <a:bodyPr wrap="square" rtlCol="0">
            <a:spAutoFit/>
          </a:bodyPr>
          <a:lstStyle/>
          <a:p>
            <a:r>
              <a:rPr lang="fr-FR" sz="1400" dirty="0" smtClean="0"/>
              <a:t>100</a:t>
            </a:r>
            <a:endParaRPr lang="fr-FR" sz="1400" dirty="0"/>
          </a:p>
        </p:txBody>
      </p:sp>
      <p:sp>
        <p:nvSpPr>
          <p:cNvPr id="17" name="ZoneTexte 16"/>
          <p:cNvSpPr txBox="1"/>
          <p:nvPr/>
        </p:nvSpPr>
        <p:spPr>
          <a:xfrm>
            <a:off x="5352836" y="3046581"/>
            <a:ext cx="598784" cy="307777"/>
          </a:xfrm>
          <a:prstGeom prst="rect">
            <a:avLst/>
          </a:prstGeom>
          <a:noFill/>
        </p:spPr>
        <p:txBody>
          <a:bodyPr wrap="square" rtlCol="0">
            <a:spAutoFit/>
          </a:bodyPr>
          <a:lstStyle/>
          <a:p>
            <a:r>
              <a:rPr lang="fr-FR" sz="1400" b="1" dirty="0"/>
              <a:t> </a:t>
            </a:r>
            <a:r>
              <a:rPr lang="fr-FR" sz="1400" b="1" dirty="0" smtClean="0"/>
              <a:t> </a:t>
            </a:r>
            <a:r>
              <a:rPr lang="fr-FR" sz="1400" dirty="0" smtClean="0"/>
              <a:t>50</a:t>
            </a:r>
            <a:endParaRPr lang="fr-FR" sz="1400" dirty="0"/>
          </a:p>
        </p:txBody>
      </p:sp>
      <p:sp>
        <p:nvSpPr>
          <p:cNvPr id="18" name="ZoneTexte 17"/>
          <p:cNvSpPr txBox="1"/>
          <p:nvPr/>
        </p:nvSpPr>
        <p:spPr>
          <a:xfrm>
            <a:off x="5364088" y="4170934"/>
            <a:ext cx="598784" cy="292388"/>
          </a:xfrm>
          <a:prstGeom prst="rect">
            <a:avLst/>
          </a:prstGeom>
          <a:solidFill>
            <a:schemeClr val="accent2">
              <a:lumMod val="40000"/>
              <a:lumOff val="60000"/>
            </a:schemeClr>
          </a:solidFill>
        </p:spPr>
        <p:txBody>
          <a:bodyPr wrap="square" rtlCol="0">
            <a:spAutoFit/>
          </a:bodyPr>
          <a:lstStyle/>
          <a:p>
            <a:r>
              <a:rPr lang="fr-FR" sz="1300" b="1" dirty="0" smtClean="0">
                <a:solidFill>
                  <a:schemeClr val="accent1"/>
                </a:solidFill>
              </a:rPr>
              <a:t>400</a:t>
            </a:r>
            <a:endParaRPr lang="fr-FR" sz="1300" b="1" dirty="0">
              <a:solidFill>
                <a:schemeClr val="accent1"/>
              </a:solidFill>
            </a:endParaRPr>
          </a:p>
        </p:txBody>
      </p:sp>
      <p:sp>
        <p:nvSpPr>
          <p:cNvPr id="19" name="ZoneTexte 18"/>
          <p:cNvSpPr txBox="1"/>
          <p:nvPr/>
        </p:nvSpPr>
        <p:spPr>
          <a:xfrm>
            <a:off x="5335758" y="2467654"/>
            <a:ext cx="615862" cy="292388"/>
          </a:xfrm>
          <a:prstGeom prst="rect">
            <a:avLst/>
          </a:prstGeom>
          <a:solidFill>
            <a:schemeClr val="accent2">
              <a:lumMod val="40000"/>
              <a:lumOff val="60000"/>
            </a:schemeClr>
          </a:solidFill>
        </p:spPr>
        <p:txBody>
          <a:bodyPr wrap="square" rtlCol="0">
            <a:spAutoFit/>
          </a:bodyPr>
          <a:lstStyle/>
          <a:p>
            <a:endParaRPr lang="fr-FR" sz="1300" b="1" dirty="0">
              <a:solidFill>
                <a:schemeClr val="accent1"/>
              </a:solidFill>
            </a:endParaRPr>
          </a:p>
        </p:txBody>
      </p:sp>
      <p:sp>
        <p:nvSpPr>
          <p:cNvPr id="22" name="ZoneTexte 21"/>
          <p:cNvSpPr txBox="1"/>
          <p:nvPr/>
        </p:nvSpPr>
        <p:spPr>
          <a:xfrm>
            <a:off x="5330019" y="3307323"/>
            <a:ext cx="598784" cy="307777"/>
          </a:xfrm>
          <a:prstGeom prst="rect">
            <a:avLst/>
          </a:prstGeom>
          <a:solidFill>
            <a:schemeClr val="accent2">
              <a:lumMod val="40000"/>
              <a:lumOff val="60000"/>
            </a:schemeClr>
          </a:solidFill>
        </p:spPr>
        <p:txBody>
          <a:bodyPr wrap="square" rtlCol="0">
            <a:spAutoFit/>
          </a:bodyPr>
          <a:lstStyle/>
          <a:p>
            <a:r>
              <a:rPr lang="fr-FR" sz="1400" dirty="0" smtClean="0"/>
              <a:t>100</a:t>
            </a:r>
            <a:endParaRPr lang="fr-FR" sz="1400" dirty="0"/>
          </a:p>
        </p:txBody>
      </p:sp>
      <p:sp>
        <p:nvSpPr>
          <p:cNvPr id="7" name="Flèche gauche 6"/>
          <p:cNvSpPr/>
          <p:nvPr/>
        </p:nvSpPr>
        <p:spPr>
          <a:xfrm>
            <a:off x="5832315" y="3308239"/>
            <a:ext cx="504056" cy="216024"/>
          </a:xfrm>
          <a:prstGeom prst="lef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88361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Pléiade3-présentation SGA V1">
  <a:themeElements>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fontScheme name="masque MENJVA_masque bleu ciel">
      <a:majorFont>
        <a:latin typeface="Arial"/>
        <a:ea typeface="Arial"/>
        <a:cs typeface="Arial"/>
      </a:majorFont>
      <a:minorFont>
        <a:latin typeface="Arial"/>
        <a:ea typeface="Arial"/>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asque MENJVA_masque bleu ciel 1">
        <a:dk1>
          <a:srgbClr val="000000"/>
        </a:dk1>
        <a:lt1>
          <a:srgbClr val="FFFFFF"/>
        </a:lt1>
        <a:dk2>
          <a:srgbClr val="3C3C3C"/>
        </a:dk2>
        <a:lt2>
          <a:srgbClr val="646464"/>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3C3C3C"/>
    </a:dk2>
    <a:lt2>
      <a:srgbClr val="808080"/>
    </a:lt2>
    <a:accent1>
      <a:srgbClr val="0062A8"/>
    </a:accent1>
    <a:accent2>
      <a:srgbClr val="3671B2"/>
    </a:accent2>
    <a:accent3>
      <a:srgbClr val="FFFFFF"/>
    </a:accent3>
    <a:accent4>
      <a:srgbClr val="000000"/>
    </a:accent4>
    <a:accent5>
      <a:srgbClr val="AAB7D1"/>
    </a:accent5>
    <a:accent6>
      <a:srgbClr val="3066A1"/>
    </a:accent6>
    <a:hlink>
      <a:srgbClr val="C9E8F7"/>
    </a:hlink>
    <a:folHlink>
      <a:srgbClr val="DEEEF8"/>
    </a:folHlink>
  </a:clrScheme>
</a:themeOverride>
</file>

<file path=docProps/app.xml><?xml version="1.0" encoding="utf-8"?>
<Properties xmlns="http://schemas.openxmlformats.org/officeDocument/2006/extended-properties" xmlns:vt="http://schemas.openxmlformats.org/officeDocument/2006/docPropsVTypes">
  <Template>Pléiade3-présentation SGA V1.potx</Template>
  <TotalTime>11847</TotalTime>
  <Words>499</Words>
  <Application>Microsoft Office PowerPoint</Application>
  <PresentationFormat>Affichage à l'écran (4:3)</PresentationFormat>
  <Paragraphs>115</Paragraphs>
  <Slides>15</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MS PGothic</vt:lpstr>
      <vt:lpstr>Arial</vt:lpstr>
      <vt:lpstr>Calibri</vt:lpstr>
      <vt:lpstr>Tahoma</vt:lpstr>
      <vt:lpstr>Times New Roman</vt:lpstr>
      <vt:lpstr>Wingdings</vt:lpstr>
      <vt:lpstr>Pléiade3-présentation SGA V1</vt:lpstr>
      <vt:lpstr> L’évaluation des compétences en occitan au collège   Contribution à la validation du socle comun</vt:lpstr>
      <vt:lpstr>Plan de la présentation</vt:lpstr>
      <vt:lpstr>Cicle 3 (6ena) : « Amiras / Repèris» 3 nocions/tèmas:   - la persona e la vida quotidiana,   - amiras geograficas, istoricas, culturalas e socio-economicas,                 - l’imaginari.</vt:lpstr>
      <vt:lpstr>Contenus des menus d'aide à la saisie disponibles dans l'application LSU collège (saisie par défaut)  </vt:lpstr>
      <vt:lpstr>Bilan de fin de CYCLE 3. Fin de 6ème  SOCLE: “Comprendre, s’exprimer en utilisant une langue vivante étrangère et, le cas échéant, une langue régionale”</vt:lpstr>
      <vt:lpstr>Bilan de fin de CYCLE 4. Fin de 3ème .    SOCLE: “Comprendre, s’exprimer en utilisant une langue vivante étrangère et, le cas échéant, une langue régionale”</vt:lpstr>
      <vt:lpstr>Bilan de fin de CYCLE 4. Fin de 3ème    SOCLE                        2- Déterminer le niveau global en langues vivantes</vt:lpstr>
      <vt:lpstr>L’occitan au DNB: contrôle continu</vt:lpstr>
      <vt:lpstr>L’occitan au DNB: contrôle final</vt:lpstr>
      <vt:lpstr>L’occitan au DNB: bonification des enseignements facultatifs (de type LV3)</vt:lpstr>
      <vt:lpstr>Mention « Langue régionale »</vt:lpstr>
      <vt:lpstr>Documents annexes   LVER. Ecouter et comprendre (CO)</vt:lpstr>
      <vt:lpstr>LVER. Lire et comprendre. CE  </vt:lpstr>
      <vt:lpstr>LVER. S’exprimer à l’oral  (COC et COI)</vt:lpstr>
      <vt:lpstr>LVER. Ecrire et réagir en écrivant (PE) </vt:lpstr>
    </vt:vector>
  </TitlesOfParts>
  <Manager> </Manager>
  <Company>MEN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 sur deux lignes</dc:title>
  <dc:subject> </dc:subject>
  <dc:creator>STSI</dc:creator>
  <cp:lastModifiedBy>utilisateur1</cp:lastModifiedBy>
  <cp:revision>172</cp:revision>
  <cp:lastPrinted>2016-12-07T15:56:07Z</cp:lastPrinted>
  <dcterms:created xsi:type="dcterms:W3CDTF">2011-10-28T07:12:19Z</dcterms:created>
  <dcterms:modified xsi:type="dcterms:W3CDTF">2018-09-26T15:55:33Z</dcterms:modified>
</cp:coreProperties>
</file>