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66" r:id="rId5"/>
    <p:sldId id="270" r:id="rId6"/>
    <p:sldId id="267" r:id="rId7"/>
    <p:sldId id="268"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7E7FF"/>
    <a:srgbClr val="77FDB0"/>
    <a:srgbClr val="D3D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2" autoAdjust="0"/>
    <p:restoredTop sz="86777" autoAdjust="0"/>
  </p:normalViewPr>
  <p:slideViewPr>
    <p:cSldViewPr snapToGrid="0">
      <p:cViewPr varScale="1">
        <p:scale>
          <a:sx n="63" d="100"/>
          <a:sy n="63" d="100"/>
        </p:scale>
        <p:origin x="984" y="48"/>
      </p:cViewPr>
      <p:guideLst>
        <p:guide orient="horz" pos="2160"/>
        <p:guide pos="384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812157-F08C-47C8-B620-B4D8E3FD09A8}" type="datetimeFigureOut">
              <a:rPr lang="fr-FR" smtClean="0"/>
              <a:t>12/06/2023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E26552-F34B-41C8-AFEE-13106978EBB1}" type="slidenum">
              <a:rPr lang="fr-FR" smtClean="0"/>
              <a:t>‹N°›</a:t>
            </a:fld>
            <a:endParaRPr lang="fr-FR"/>
          </a:p>
        </p:txBody>
      </p:sp>
    </p:spTree>
    <p:extLst>
      <p:ext uri="{BB962C8B-B14F-4D97-AF65-F5344CB8AC3E}">
        <p14:creationId xmlns:p14="http://schemas.microsoft.com/office/powerpoint/2010/main" val="1161703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BE26552-F34B-41C8-AFEE-13106978EBB1}" type="slidenum">
              <a:rPr lang="fr-FR" smtClean="0"/>
              <a:t>1</a:t>
            </a:fld>
            <a:endParaRPr lang="fr-FR"/>
          </a:p>
        </p:txBody>
      </p:sp>
    </p:spTree>
    <p:extLst>
      <p:ext uri="{BB962C8B-B14F-4D97-AF65-F5344CB8AC3E}">
        <p14:creationId xmlns:p14="http://schemas.microsoft.com/office/powerpoint/2010/main" val="560123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BE26552-F34B-41C8-AFEE-13106978EBB1}" type="slidenum">
              <a:rPr lang="fr-FR" smtClean="0"/>
              <a:t>3</a:t>
            </a:fld>
            <a:endParaRPr lang="fr-FR"/>
          </a:p>
        </p:txBody>
      </p:sp>
    </p:spTree>
    <p:extLst>
      <p:ext uri="{BB962C8B-B14F-4D97-AF65-F5344CB8AC3E}">
        <p14:creationId xmlns:p14="http://schemas.microsoft.com/office/powerpoint/2010/main" val="3694255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BE26552-F34B-41C8-AFEE-13106978EBB1}" type="slidenum">
              <a:rPr lang="fr-FR" smtClean="0"/>
              <a:t>4</a:t>
            </a:fld>
            <a:endParaRPr lang="fr-FR"/>
          </a:p>
        </p:txBody>
      </p:sp>
    </p:spTree>
    <p:extLst>
      <p:ext uri="{BB962C8B-B14F-4D97-AF65-F5344CB8AC3E}">
        <p14:creationId xmlns:p14="http://schemas.microsoft.com/office/powerpoint/2010/main" val="3586363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6" name="Espace réservé du numéro de diapositive 5"/>
          <p:cNvSpPr>
            <a:spLocks noGrp="1"/>
          </p:cNvSpPr>
          <p:nvPr>
            <p:ph type="sldNum" sz="quarter" idx="12"/>
          </p:nvPr>
        </p:nvSpPr>
        <p:spPr bwMode="gray">
          <a:xfrm>
            <a:off x="0" y="6618000"/>
            <a:ext cx="240000" cy="240000"/>
          </a:xfrm>
          <a:prstGeom prst="rect">
            <a:avLst/>
          </a:prstGeo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8" name="Rectangle 7">
            <a:extLst>
              <a:ext uri="{FF2B5EF4-FFF2-40B4-BE49-F238E27FC236}">
                <a16:creationId xmlns:a16="http://schemas.microsoft.com/office/drawing/2014/main" id="{167BBB15-2C38-4660-AA50-94A7BC108258}"/>
              </a:ext>
            </a:extLst>
          </p:cNvPr>
          <p:cNvSpPr/>
          <p:nvPr userDrawn="1"/>
        </p:nvSpPr>
        <p:spPr>
          <a:xfrm>
            <a:off x="3048000" y="6516999"/>
            <a:ext cx="6096000" cy="230832"/>
          </a:xfrm>
          <a:prstGeom prst="rect">
            <a:avLst/>
          </a:prstGeom>
        </p:spPr>
        <p:txBody>
          <a:bodyPr>
            <a:spAutoFit/>
          </a:bodyPr>
          <a:lstStyle/>
          <a:p>
            <a:pPr algn="ctr"/>
            <a:r>
              <a:rPr lang="fr-FR" sz="900" dirty="0">
                <a:latin typeface="Marianne" panose="02000000000000000000" pitchFamily="50" charset="0"/>
              </a:rPr>
              <a:t>Direction du numérique pour l’éducation – Sous-direction de la transformation numérique</a:t>
            </a:r>
          </a:p>
        </p:txBody>
      </p:sp>
    </p:spTree>
    <p:extLst>
      <p:ext uri="{BB962C8B-B14F-4D97-AF65-F5344CB8AC3E}">
        <p14:creationId xmlns:p14="http://schemas.microsoft.com/office/powerpoint/2010/main" val="1658745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4" name="Rectangle 3">
            <a:extLst>
              <a:ext uri="{FF2B5EF4-FFF2-40B4-BE49-F238E27FC236}">
                <a16:creationId xmlns:a16="http://schemas.microsoft.com/office/drawing/2014/main" id="{F2791FB2-41E8-4476-8D3C-0360CC86B86F}"/>
              </a:ext>
            </a:extLst>
          </p:cNvPr>
          <p:cNvSpPr/>
          <p:nvPr userDrawn="1"/>
        </p:nvSpPr>
        <p:spPr>
          <a:xfrm>
            <a:off x="3048000" y="6516999"/>
            <a:ext cx="6096000" cy="230832"/>
          </a:xfrm>
          <a:prstGeom prst="rect">
            <a:avLst/>
          </a:prstGeom>
        </p:spPr>
        <p:txBody>
          <a:bodyPr>
            <a:spAutoFit/>
          </a:bodyPr>
          <a:lstStyle/>
          <a:p>
            <a:pPr algn="ctr"/>
            <a:r>
              <a:rPr lang="fr-FR" sz="900" dirty="0">
                <a:latin typeface="Marianne" panose="02000000000000000000" pitchFamily="50" charset="0"/>
              </a:rPr>
              <a:t>Direction du numérique pour l’éducation – Sous-direction de la transformation numérique</a:t>
            </a:r>
          </a:p>
        </p:txBody>
      </p:sp>
    </p:spTree>
    <p:extLst>
      <p:ext uri="{BB962C8B-B14F-4D97-AF65-F5344CB8AC3E}">
        <p14:creationId xmlns:p14="http://schemas.microsoft.com/office/powerpoint/2010/main" val="3242693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9358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238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96148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25E68E3-BA72-4B18-8FB7-C117B480236C}"/>
              </a:ext>
            </a:extLst>
          </p:cNvPr>
          <p:cNvSpPr/>
          <p:nvPr userDrawn="1"/>
        </p:nvSpPr>
        <p:spPr>
          <a:xfrm>
            <a:off x="3048000" y="6516999"/>
            <a:ext cx="6096000" cy="230832"/>
          </a:xfrm>
          <a:prstGeom prst="rect">
            <a:avLst/>
          </a:prstGeom>
        </p:spPr>
        <p:txBody>
          <a:bodyPr>
            <a:spAutoFit/>
          </a:bodyPr>
          <a:lstStyle/>
          <a:p>
            <a:pPr algn="ctr"/>
            <a:r>
              <a:rPr lang="fr-FR" sz="900" dirty="0">
                <a:latin typeface="Marianne" panose="02000000000000000000" pitchFamily="50" charset="0"/>
              </a:rPr>
              <a:t>Direction du numérique pour l’éducation – Sous-direction de la transformation numérique</a:t>
            </a:r>
          </a:p>
        </p:txBody>
      </p:sp>
    </p:spTree>
    <p:extLst>
      <p:ext uri="{BB962C8B-B14F-4D97-AF65-F5344CB8AC3E}">
        <p14:creationId xmlns:p14="http://schemas.microsoft.com/office/powerpoint/2010/main" val="2351186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p:txStyles>
    <p:titleStyle>
      <a:lvl1pPr algn="l" defTabSz="474779" rtl="0" eaLnBrk="1" latinLnBrk="0" hangingPunct="1">
        <a:lnSpc>
          <a:spcPct val="90000"/>
        </a:lnSpc>
        <a:spcBef>
          <a:spcPct val="0"/>
        </a:spcBef>
        <a:buNone/>
        <a:defRPr sz="1324" b="1" kern="1200">
          <a:solidFill>
            <a:schemeClr val="tx1"/>
          </a:solidFill>
          <a:latin typeface="+mj-lt"/>
          <a:ea typeface="+mj-ea"/>
          <a:cs typeface="+mj-cs"/>
        </a:defRPr>
      </a:lvl1pPr>
    </p:titleStyle>
    <p:bodyStyle>
      <a:lvl1pPr marL="0" indent="0" algn="l" defTabSz="474779" rtl="0" eaLnBrk="1" latinLnBrk="0" hangingPunct="1">
        <a:lnSpc>
          <a:spcPct val="100000"/>
        </a:lnSpc>
        <a:spcBef>
          <a:spcPts val="0"/>
        </a:spcBef>
        <a:spcAft>
          <a:spcPts val="260"/>
        </a:spcAft>
        <a:buFont typeface="Arial" pitchFamily="34" charset="0"/>
        <a:buNone/>
        <a:defRPr sz="546" b="0" kern="1200">
          <a:solidFill>
            <a:schemeClr val="tx1"/>
          </a:solidFill>
          <a:latin typeface="+mn-lt"/>
          <a:ea typeface="+mn-ea"/>
          <a:cs typeface="+mn-cs"/>
        </a:defRPr>
      </a:lvl1pPr>
      <a:lvl2pPr marL="130845" indent="-37384" algn="l" defTabSz="474779" rtl="0" eaLnBrk="1" latinLnBrk="0" hangingPunct="1">
        <a:lnSpc>
          <a:spcPct val="100000"/>
        </a:lnSpc>
        <a:spcBef>
          <a:spcPts val="312"/>
        </a:spcBef>
        <a:spcAft>
          <a:spcPts val="312"/>
        </a:spcAft>
        <a:buFont typeface="Arial" pitchFamily="34" charset="0"/>
        <a:buChar char="•"/>
        <a:defRPr sz="494" kern="1200">
          <a:solidFill>
            <a:schemeClr val="tx1"/>
          </a:solidFill>
          <a:latin typeface="+mn-lt"/>
          <a:ea typeface="+mn-ea"/>
          <a:cs typeface="+mn-cs"/>
        </a:defRPr>
      </a:lvl2pPr>
      <a:lvl3pPr marL="224305" indent="-37384" algn="l" defTabSz="474779" rtl="0" eaLnBrk="1" latinLnBrk="0" hangingPunct="1">
        <a:lnSpc>
          <a:spcPct val="100000"/>
        </a:lnSpc>
        <a:spcBef>
          <a:spcPts val="52"/>
        </a:spcBef>
        <a:spcAft>
          <a:spcPts val="52"/>
        </a:spcAft>
        <a:buSzPct val="100000"/>
        <a:buFont typeface="Arial" pitchFamily="34" charset="0"/>
        <a:buChar char="•"/>
        <a:defRPr sz="442" kern="1200">
          <a:solidFill>
            <a:schemeClr val="tx1"/>
          </a:solidFill>
          <a:latin typeface="+mn-lt"/>
          <a:ea typeface="+mn-ea"/>
          <a:cs typeface="+mn-cs"/>
        </a:defRPr>
      </a:lvl3pPr>
      <a:lvl4pPr marL="317766" indent="-37384" algn="l" defTabSz="474779" rtl="0" eaLnBrk="1" latinLnBrk="0" hangingPunct="1">
        <a:lnSpc>
          <a:spcPct val="100000"/>
        </a:lnSpc>
        <a:spcBef>
          <a:spcPts val="52"/>
        </a:spcBef>
        <a:spcAft>
          <a:spcPts val="52"/>
        </a:spcAft>
        <a:buSzPct val="100000"/>
        <a:buFont typeface="Arial" pitchFamily="34" charset="0"/>
        <a:buChar char="•"/>
        <a:defRPr sz="390" kern="1200">
          <a:solidFill>
            <a:schemeClr val="tx1"/>
          </a:solidFill>
          <a:latin typeface="+mn-lt"/>
          <a:ea typeface="+mn-ea"/>
          <a:cs typeface="+mn-cs"/>
        </a:defRPr>
      </a:lvl4pPr>
      <a:lvl5pPr marL="429918" indent="-37384" algn="l" defTabSz="474779" rtl="0" eaLnBrk="1" latinLnBrk="0" hangingPunct="1">
        <a:lnSpc>
          <a:spcPct val="100000"/>
        </a:lnSpc>
        <a:spcBef>
          <a:spcPts val="52"/>
        </a:spcBef>
        <a:spcAft>
          <a:spcPts val="52"/>
        </a:spcAft>
        <a:buSzPct val="100000"/>
        <a:buFont typeface="Arial" pitchFamily="34" charset="0"/>
        <a:buChar char="•"/>
        <a:defRPr sz="363" kern="1200">
          <a:solidFill>
            <a:schemeClr val="tx1"/>
          </a:solidFill>
          <a:latin typeface="+mn-lt"/>
          <a:ea typeface="+mn-ea"/>
          <a:cs typeface="+mn-cs"/>
        </a:defRPr>
      </a:lvl5pPr>
      <a:lvl6pPr marL="1305643" indent="-118695" algn="l" defTabSz="474779" rtl="0" eaLnBrk="1" latinLnBrk="0" hangingPunct="1">
        <a:spcBef>
          <a:spcPct val="20000"/>
        </a:spcBef>
        <a:buFont typeface="Arial" pitchFamily="34" charset="0"/>
        <a:buChar char="•"/>
        <a:defRPr sz="1038" kern="1200">
          <a:solidFill>
            <a:schemeClr val="tx1"/>
          </a:solidFill>
          <a:latin typeface="+mn-lt"/>
          <a:ea typeface="+mn-ea"/>
          <a:cs typeface="+mn-cs"/>
        </a:defRPr>
      </a:lvl6pPr>
      <a:lvl7pPr marL="1543033" indent="-118695" algn="l" defTabSz="474779" rtl="0" eaLnBrk="1" latinLnBrk="0" hangingPunct="1">
        <a:spcBef>
          <a:spcPct val="20000"/>
        </a:spcBef>
        <a:buFont typeface="Arial" pitchFamily="34" charset="0"/>
        <a:buChar char="•"/>
        <a:defRPr sz="1038" kern="1200">
          <a:solidFill>
            <a:schemeClr val="tx1"/>
          </a:solidFill>
          <a:latin typeface="+mn-lt"/>
          <a:ea typeface="+mn-ea"/>
          <a:cs typeface="+mn-cs"/>
        </a:defRPr>
      </a:lvl7pPr>
      <a:lvl8pPr marL="1780423" indent="-118695" algn="l" defTabSz="474779" rtl="0" eaLnBrk="1" latinLnBrk="0" hangingPunct="1">
        <a:spcBef>
          <a:spcPct val="20000"/>
        </a:spcBef>
        <a:buFont typeface="Arial" pitchFamily="34" charset="0"/>
        <a:buChar char="•"/>
        <a:defRPr sz="1038" kern="1200">
          <a:solidFill>
            <a:schemeClr val="tx1"/>
          </a:solidFill>
          <a:latin typeface="+mn-lt"/>
          <a:ea typeface="+mn-ea"/>
          <a:cs typeface="+mn-cs"/>
        </a:defRPr>
      </a:lvl8pPr>
      <a:lvl9pPr marL="2017812" indent="-118695" algn="l" defTabSz="474779" rtl="0" eaLnBrk="1" latinLnBrk="0" hangingPunct="1">
        <a:spcBef>
          <a:spcPct val="20000"/>
        </a:spcBef>
        <a:buFont typeface="Arial" pitchFamily="34" charset="0"/>
        <a:buChar char="•"/>
        <a:defRPr sz="1038" kern="1200">
          <a:solidFill>
            <a:schemeClr val="tx1"/>
          </a:solidFill>
          <a:latin typeface="+mn-lt"/>
          <a:ea typeface="+mn-ea"/>
          <a:cs typeface="+mn-cs"/>
        </a:defRPr>
      </a:lvl9pPr>
    </p:bodyStyle>
    <p:otherStyle>
      <a:defPPr>
        <a:defRPr lang="fr-FR"/>
      </a:defPPr>
      <a:lvl1pPr marL="0" algn="l" defTabSz="474779" rtl="0" eaLnBrk="1" latinLnBrk="0" hangingPunct="1">
        <a:defRPr sz="935" kern="1200">
          <a:solidFill>
            <a:schemeClr val="tx1"/>
          </a:solidFill>
          <a:latin typeface="+mn-lt"/>
          <a:ea typeface="+mn-ea"/>
          <a:cs typeface="+mn-cs"/>
        </a:defRPr>
      </a:lvl1pPr>
      <a:lvl2pPr marL="237390" algn="l" defTabSz="474779" rtl="0" eaLnBrk="1" latinLnBrk="0" hangingPunct="1">
        <a:defRPr sz="935" kern="1200">
          <a:solidFill>
            <a:schemeClr val="tx1"/>
          </a:solidFill>
          <a:latin typeface="+mn-lt"/>
          <a:ea typeface="+mn-ea"/>
          <a:cs typeface="+mn-cs"/>
        </a:defRPr>
      </a:lvl2pPr>
      <a:lvl3pPr marL="474779" algn="l" defTabSz="474779" rtl="0" eaLnBrk="1" latinLnBrk="0" hangingPunct="1">
        <a:defRPr sz="935" kern="1200">
          <a:solidFill>
            <a:schemeClr val="tx1"/>
          </a:solidFill>
          <a:latin typeface="+mn-lt"/>
          <a:ea typeface="+mn-ea"/>
          <a:cs typeface="+mn-cs"/>
        </a:defRPr>
      </a:lvl3pPr>
      <a:lvl4pPr marL="712169" algn="l" defTabSz="474779" rtl="0" eaLnBrk="1" latinLnBrk="0" hangingPunct="1">
        <a:defRPr sz="935" kern="1200">
          <a:solidFill>
            <a:schemeClr val="tx1"/>
          </a:solidFill>
          <a:latin typeface="+mn-lt"/>
          <a:ea typeface="+mn-ea"/>
          <a:cs typeface="+mn-cs"/>
        </a:defRPr>
      </a:lvl4pPr>
      <a:lvl5pPr marL="949559" algn="l" defTabSz="474779" rtl="0" eaLnBrk="1" latinLnBrk="0" hangingPunct="1">
        <a:defRPr sz="935" kern="1200">
          <a:solidFill>
            <a:schemeClr val="tx1"/>
          </a:solidFill>
          <a:latin typeface="+mn-lt"/>
          <a:ea typeface="+mn-ea"/>
          <a:cs typeface="+mn-cs"/>
        </a:defRPr>
      </a:lvl5pPr>
      <a:lvl6pPr marL="1186948" algn="l" defTabSz="474779" rtl="0" eaLnBrk="1" latinLnBrk="0" hangingPunct="1">
        <a:defRPr sz="935" kern="1200">
          <a:solidFill>
            <a:schemeClr val="tx1"/>
          </a:solidFill>
          <a:latin typeface="+mn-lt"/>
          <a:ea typeface="+mn-ea"/>
          <a:cs typeface="+mn-cs"/>
        </a:defRPr>
      </a:lvl6pPr>
      <a:lvl7pPr marL="1424338" algn="l" defTabSz="474779" rtl="0" eaLnBrk="1" latinLnBrk="0" hangingPunct="1">
        <a:defRPr sz="935" kern="1200">
          <a:solidFill>
            <a:schemeClr val="tx1"/>
          </a:solidFill>
          <a:latin typeface="+mn-lt"/>
          <a:ea typeface="+mn-ea"/>
          <a:cs typeface="+mn-cs"/>
        </a:defRPr>
      </a:lvl7pPr>
      <a:lvl8pPr marL="1661728" algn="l" defTabSz="474779" rtl="0" eaLnBrk="1" latinLnBrk="0" hangingPunct="1">
        <a:defRPr sz="935" kern="1200">
          <a:solidFill>
            <a:schemeClr val="tx1"/>
          </a:solidFill>
          <a:latin typeface="+mn-lt"/>
          <a:ea typeface="+mn-ea"/>
          <a:cs typeface="+mn-cs"/>
        </a:defRPr>
      </a:lvl8pPr>
      <a:lvl9pPr marL="1899117" algn="l" defTabSz="474779" rtl="0" eaLnBrk="1" latinLnBrk="0" hangingPunct="1">
        <a:defRPr sz="9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pedagogie.ac-toulouse.fr/langues-vivantes/traam-2023-une-sequence-de-handball-en-dnl-eps-dans-le-premier-degre" TargetMode="External"/><Relationship Id="rId13" Type="http://schemas.openxmlformats.org/officeDocument/2006/relationships/hyperlink" Target="https://edubase.eduscol.education.fr/fiche/21628" TargetMode="External"/><Relationship Id="rId3" Type="http://schemas.openxmlformats.org/officeDocument/2006/relationships/image" Target="../media/image1.png"/><Relationship Id="rId7" Type="http://schemas.openxmlformats.org/officeDocument/2006/relationships/hyperlink" Target="https://pedagogie.ac-toulouse.fr/langues-vivantes/traam-2023-lart-pour-denoncer-lexemple-de-picasso" TargetMode="External"/><Relationship Id="rId12" Type="http://schemas.openxmlformats.org/officeDocument/2006/relationships/hyperlink" Target="https://edubase.eduscol.education.fr/fiche/2162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pedagogie.ac-toulouse.fr/langues-vivantes/traam-2023-la-decouverte-de-notre-college" TargetMode="External"/><Relationship Id="rId11" Type="http://schemas.openxmlformats.org/officeDocument/2006/relationships/hyperlink" Target="https://edubase.eduscol.education.fr/fiche/21625" TargetMode="External"/><Relationship Id="rId5" Type="http://schemas.openxmlformats.org/officeDocument/2006/relationships/hyperlink" Target="https://pedagogie.ac-toulouse.fr/langues-vivantes/traam-2023-sur-les-traces-de-la-retirada" TargetMode="External"/><Relationship Id="rId15" Type="http://schemas.openxmlformats.org/officeDocument/2006/relationships/image" Target="../media/image2.png"/><Relationship Id="rId10" Type="http://schemas.openxmlformats.org/officeDocument/2006/relationships/hyperlink" Target="https://edubase.eduscol.education.fr/fiche/21624" TargetMode="External"/><Relationship Id="rId4" Type="http://schemas.openxmlformats.org/officeDocument/2006/relationships/hyperlink" Target="https://pedagogie.ac-toulouse.fr/langues-vivantes/traam-2023-save-world" TargetMode="External"/><Relationship Id="rId9" Type="http://schemas.openxmlformats.org/officeDocument/2006/relationships/hyperlink" Target="https://pedagogie.ac-toulouse.fr/langues-vivantes/traam-2023-le-numerique-au-service-de-la-differenciation-en-langues-vivantes" TargetMode="External"/><Relationship Id="rId14" Type="http://schemas.openxmlformats.org/officeDocument/2006/relationships/hyperlink" Target="https://edubase.eduscol.education.fr/fiche/21626"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6CC5F81-45E8-4CE8-9FF9-F8BC28A8D511}"/>
              </a:ext>
            </a:extLst>
          </p:cNvPr>
          <p:cNvSpPr/>
          <p:nvPr/>
        </p:nvSpPr>
        <p:spPr>
          <a:xfrm>
            <a:off x="-2" y="1060465"/>
            <a:ext cx="7981951" cy="1489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D7CF7AC6-B026-4BD7-A3DB-A93AA2C52F76}"/>
              </a:ext>
            </a:extLst>
          </p:cNvPr>
          <p:cNvSpPr>
            <a:spLocks noGrp="1"/>
          </p:cNvSpPr>
          <p:nvPr>
            <p:ph type="title"/>
          </p:nvPr>
        </p:nvSpPr>
        <p:spPr/>
        <p:txBody>
          <a:bodyPr/>
          <a:lstStyle/>
          <a:p>
            <a:endParaRPr lang="fr-FR">
              <a:latin typeface="+mn-lt"/>
            </a:endParaRPr>
          </a:p>
        </p:txBody>
      </p:sp>
      <p:sp>
        <p:nvSpPr>
          <p:cNvPr id="7" name="Rectangle 6">
            <a:extLst>
              <a:ext uri="{FF2B5EF4-FFF2-40B4-BE49-F238E27FC236}">
                <a16:creationId xmlns:a16="http://schemas.microsoft.com/office/drawing/2014/main" id="{021D6664-9FE1-4D39-BC7B-6E7D2D38FEDC}"/>
              </a:ext>
            </a:extLst>
          </p:cNvPr>
          <p:cNvSpPr/>
          <p:nvPr/>
        </p:nvSpPr>
        <p:spPr>
          <a:xfrm>
            <a:off x="0" y="0"/>
            <a:ext cx="12192000" cy="92243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33039"/>
            <a:endParaRPr lang="fr-FR" sz="1246">
              <a:solidFill>
                <a:srgbClr val="FFFFFF"/>
              </a:solidFill>
            </a:endParaRPr>
          </a:p>
        </p:txBody>
      </p:sp>
      <p:pic>
        <p:nvPicPr>
          <p:cNvPr id="8" name="Image 7">
            <a:extLst>
              <a:ext uri="{FF2B5EF4-FFF2-40B4-BE49-F238E27FC236}">
                <a16:creationId xmlns:a16="http://schemas.microsoft.com/office/drawing/2014/main" id="{57C4C5EA-97D2-47ED-8592-04E7E5F933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59" y="5384359"/>
            <a:ext cx="2922261" cy="2065909"/>
          </a:xfrm>
          <a:prstGeom prst="rect">
            <a:avLst/>
          </a:prstGeom>
        </p:spPr>
      </p:pic>
      <p:sp>
        <p:nvSpPr>
          <p:cNvPr id="10" name="ZoneTexte 9">
            <a:extLst>
              <a:ext uri="{FF2B5EF4-FFF2-40B4-BE49-F238E27FC236}">
                <a16:creationId xmlns:a16="http://schemas.microsoft.com/office/drawing/2014/main" id="{B95BD92F-A87E-4162-A946-A64BD75DF431}"/>
              </a:ext>
            </a:extLst>
          </p:cNvPr>
          <p:cNvSpPr txBox="1"/>
          <p:nvPr/>
        </p:nvSpPr>
        <p:spPr>
          <a:xfrm>
            <a:off x="1717531" y="1376443"/>
            <a:ext cx="8869275" cy="1723549"/>
          </a:xfrm>
          <a:prstGeom prst="rect">
            <a:avLst/>
          </a:prstGeom>
          <a:noFill/>
        </p:spPr>
        <p:txBody>
          <a:bodyPr wrap="square" rtlCol="0">
            <a:spAutoFit/>
          </a:bodyPr>
          <a:lstStyle/>
          <a:p>
            <a:pPr defTabSz="633039" fontAlgn="base">
              <a:spcAft>
                <a:spcPts val="600"/>
              </a:spcAft>
            </a:pPr>
            <a:r>
              <a:rPr lang="fr-FR" sz="1200" dirty="0">
                <a:solidFill>
                  <a:srgbClr val="000000"/>
                </a:solidFill>
              </a:rPr>
              <a:t>Académie de : Toulouse</a:t>
            </a:r>
          </a:p>
          <a:p>
            <a:pPr defTabSz="633039" fontAlgn="base">
              <a:spcAft>
                <a:spcPts val="600"/>
              </a:spcAft>
            </a:pPr>
            <a:r>
              <a:rPr lang="fr-FR" sz="1200" dirty="0">
                <a:solidFill>
                  <a:srgbClr val="000000"/>
                </a:solidFill>
              </a:rPr>
              <a:t>Groupe composé de : Sabine ALIGE (CARDIE / IEN EG Anglais – Lettres), Sandra DIAZ-LECINA (IEN 1</a:t>
            </a:r>
            <a:r>
              <a:rPr lang="fr-FR" sz="1200" baseline="30000" dirty="0">
                <a:solidFill>
                  <a:srgbClr val="000000"/>
                </a:solidFill>
              </a:rPr>
              <a:t>er</a:t>
            </a:r>
            <a:r>
              <a:rPr lang="fr-FR" sz="1200" dirty="0">
                <a:solidFill>
                  <a:srgbClr val="000000"/>
                </a:solidFill>
              </a:rPr>
              <a:t> Degré), Karine TONEATTI (IEN 1erDegré), Christine LEBRERO (voie professionnelle), Béatrice TOURNEUR (voie professionnelle), Anne PLANTE (Professionnel), Stéphanie GAILLARDIN (2</a:t>
            </a:r>
            <a:r>
              <a:rPr lang="fr-FR" sz="1200" baseline="30000" dirty="0">
                <a:solidFill>
                  <a:srgbClr val="000000"/>
                </a:solidFill>
              </a:rPr>
              <a:t>nd</a:t>
            </a:r>
            <a:r>
              <a:rPr lang="fr-FR" sz="1200" dirty="0">
                <a:solidFill>
                  <a:srgbClr val="000000"/>
                </a:solidFill>
              </a:rPr>
              <a:t> degré), Estelle LOUBET (2</a:t>
            </a:r>
            <a:r>
              <a:rPr lang="fr-FR" sz="1200" baseline="30000" dirty="0">
                <a:solidFill>
                  <a:srgbClr val="000000"/>
                </a:solidFill>
              </a:rPr>
              <a:t>nd</a:t>
            </a:r>
            <a:r>
              <a:rPr lang="fr-FR" sz="1200" dirty="0">
                <a:solidFill>
                  <a:srgbClr val="000000"/>
                </a:solidFill>
              </a:rPr>
              <a:t> degré), Pauline RIVIERE (2</a:t>
            </a:r>
            <a:r>
              <a:rPr lang="fr-FR" sz="1200" baseline="30000" dirty="0">
                <a:solidFill>
                  <a:srgbClr val="000000"/>
                </a:solidFill>
              </a:rPr>
              <a:t>nd</a:t>
            </a:r>
            <a:r>
              <a:rPr lang="fr-FR" sz="1200" dirty="0">
                <a:solidFill>
                  <a:srgbClr val="000000"/>
                </a:solidFill>
              </a:rPr>
              <a:t> degré), Stéphane RAYMOND (2</a:t>
            </a:r>
            <a:r>
              <a:rPr lang="fr-FR" sz="1200" baseline="30000" dirty="0">
                <a:solidFill>
                  <a:srgbClr val="000000"/>
                </a:solidFill>
              </a:rPr>
              <a:t>nd</a:t>
            </a:r>
            <a:r>
              <a:rPr lang="fr-FR" sz="1200" dirty="0">
                <a:solidFill>
                  <a:srgbClr val="000000"/>
                </a:solidFill>
              </a:rPr>
              <a:t> degré), Sandra BOYER (1</a:t>
            </a:r>
            <a:r>
              <a:rPr lang="fr-FR" sz="1200" baseline="30000" dirty="0">
                <a:solidFill>
                  <a:srgbClr val="000000"/>
                </a:solidFill>
              </a:rPr>
              <a:t>er</a:t>
            </a:r>
            <a:r>
              <a:rPr lang="fr-FR" sz="1200" dirty="0">
                <a:solidFill>
                  <a:srgbClr val="000000"/>
                </a:solidFill>
              </a:rPr>
              <a:t> degré), Marie-Sophie MORO (1</a:t>
            </a:r>
            <a:r>
              <a:rPr lang="fr-FR" sz="1200" baseline="30000" dirty="0">
                <a:solidFill>
                  <a:srgbClr val="000000"/>
                </a:solidFill>
              </a:rPr>
              <a:t>er</a:t>
            </a:r>
            <a:r>
              <a:rPr lang="fr-FR" sz="1200" dirty="0">
                <a:solidFill>
                  <a:srgbClr val="000000"/>
                </a:solidFill>
              </a:rPr>
              <a:t> degré), Marie PARRA ESTIVALS (Conseillère pédagogique)</a:t>
            </a:r>
          </a:p>
          <a:p>
            <a:pPr defTabSz="633039" fontAlgn="base"/>
            <a:r>
              <a:rPr lang="fr-FR" sz="1200" dirty="0">
                <a:solidFill>
                  <a:srgbClr val="000000"/>
                </a:solidFill>
              </a:rPr>
              <a:t>Nom du projet : Différencier en LV : comment répondre à l’hétérogénéité des parcours des élèves grâce au numérique: d’une démarche individuelle et collective vers une citoyenneté du 21ème siècle </a:t>
            </a:r>
          </a:p>
        </p:txBody>
      </p:sp>
      <p:sp>
        <p:nvSpPr>
          <p:cNvPr id="11" name="ZoneTexte 10">
            <a:extLst>
              <a:ext uri="{FF2B5EF4-FFF2-40B4-BE49-F238E27FC236}">
                <a16:creationId xmlns:a16="http://schemas.microsoft.com/office/drawing/2014/main" id="{2A39535B-1A9C-4061-956D-12CA05CA8092}"/>
              </a:ext>
            </a:extLst>
          </p:cNvPr>
          <p:cNvSpPr txBox="1"/>
          <p:nvPr/>
        </p:nvSpPr>
        <p:spPr>
          <a:xfrm>
            <a:off x="91440" y="1108080"/>
            <a:ext cx="4747846" cy="307777"/>
          </a:xfrm>
          <a:prstGeom prst="rect">
            <a:avLst/>
          </a:prstGeom>
          <a:noFill/>
        </p:spPr>
        <p:txBody>
          <a:bodyPr wrap="square" rtlCol="0">
            <a:spAutoFit/>
          </a:bodyPr>
          <a:lstStyle/>
          <a:p>
            <a:pPr defTabSz="633039"/>
            <a:r>
              <a:rPr lang="fr-FR" sz="1400" b="1" dirty="0">
                <a:solidFill>
                  <a:schemeClr val="tx2">
                    <a:lumMod val="60000"/>
                    <a:lumOff val="40000"/>
                  </a:schemeClr>
                </a:solidFill>
                <a:latin typeface="Arial Black" panose="020B0A04020102020204" pitchFamily="34" charset="0"/>
              </a:rPr>
              <a:t>IDENTIFICATION DU GROUPE ACADÉMIQUE </a:t>
            </a:r>
          </a:p>
        </p:txBody>
      </p:sp>
      <p:sp>
        <p:nvSpPr>
          <p:cNvPr id="13" name="Rectangle 12">
            <a:extLst>
              <a:ext uri="{FF2B5EF4-FFF2-40B4-BE49-F238E27FC236}">
                <a16:creationId xmlns:a16="http://schemas.microsoft.com/office/drawing/2014/main" id="{1DB9D6F8-BF7B-4B6F-B2A1-78207C8E0EEA}"/>
              </a:ext>
            </a:extLst>
          </p:cNvPr>
          <p:cNvSpPr/>
          <p:nvPr/>
        </p:nvSpPr>
        <p:spPr>
          <a:xfrm>
            <a:off x="218051" y="1502322"/>
            <a:ext cx="1499480" cy="91737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33039"/>
            <a:r>
              <a:rPr lang="fr-FR" sz="831" i="1" dirty="0">
                <a:solidFill>
                  <a:srgbClr val="000000"/>
                </a:solidFill>
              </a:rPr>
              <a:t>Logo de l’académie</a:t>
            </a:r>
            <a:endParaRPr lang="fr-FR" sz="831" dirty="0">
              <a:solidFill>
                <a:srgbClr val="000000"/>
              </a:solidFill>
            </a:endParaRPr>
          </a:p>
        </p:txBody>
      </p:sp>
      <p:grpSp>
        <p:nvGrpSpPr>
          <p:cNvPr id="20" name="Groupe 19">
            <a:extLst>
              <a:ext uri="{FF2B5EF4-FFF2-40B4-BE49-F238E27FC236}">
                <a16:creationId xmlns:a16="http://schemas.microsoft.com/office/drawing/2014/main" id="{7D7DB374-FF2C-4FC8-9F39-47D796A7B710}"/>
              </a:ext>
            </a:extLst>
          </p:cNvPr>
          <p:cNvGrpSpPr/>
          <p:nvPr/>
        </p:nvGrpSpPr>
        <p:grpSpPr>
          <a:xfrm rot="5400000">
            <a:off x="8608287" y="3219927"/>
            <a:ext cx="5907337" cy="1368812"/>
            <a:chOff x="2832" y="744996"/>
            <a:chExt cx="6855169" cy="1308084"/>
          </a:xfrm>
        </p:grpSpPr>
        <p:sp>
          <p:nvSpPr>
            <p:cNvPr id="24" name="Forme libre : forme 23">
              <a:extLst>
                <a:ext uri="{FF2B5EF4-FFF2-40B4-BE49-F238E27FC236}">
                  <a16:creationId xmlns:a16="http://schemas.microsoft.com/office/drawing/2014/main" id="{EB5EB76E-DAF3-4407-B791-51690364617C}"/>
                </a:ext>
              </a:extLst>
            </p:cNvPr>
            <p:cNvSpPr/>
            <p:nvPr/>
          </p:nvSpPr>
          <p:spPr>
            <a:xfrm>
              <a:off x="2077769"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5" name="Forme libre : forme 24">
              <a:extLst>
                <a:ext uri="{FF2B5EF4-FFF2-40B4-BE49-F238E27FC236}">
                  <a16:creationId xmlns:a16="http://schemas.microsoft.com/office/drawing/2014/main" id="{ACE42568-2DE9-4A2E-B116-FF0238673CEA}"/>
                </a:ext>
              </a:extLst>
            </p:cNvPr>
            <p:cNvSpPr/>
            <p:nvPr/>
          </p:nvSpPr>
          <p:spPr>
            <a:xfrm>
              <a:off x="4152707"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dirty="0">
                <a:solidFill>
                  <a:srgbClr val="FFFFFF"/>
                </a:solidFill>
              </a:endParaRPr>
            </a:p>
          </p:txBody>
        </p:sp>
        <p:sp>
          <p:nvSpPr>
            <p:cNvPr id="26" name="Forme libre : forme 25">
              <a:extLst>
                <a:ext uri="{FF2B5EF4-FFF2-40B4-BE49-F238E27FC236}">
                  <a16:creationId xmlns:a16="http://schemas.microsoft.com/office/drawing/2014/main" id="{C362D033-E3ED-4936-94AE-BF19D2DB87AD}"/>
                </a:ext>
              </a:extLst>
            </p:cNvPr>
            <p:cNvSpPr/>
            <p:nvPr/>
          </p:nvSpPr>
          <p:spPr>
            <a:xfrm>
              <a:off x="2832" y="797451"/>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7" name="ZoneTexte 26">
              <a:extLst>
                <a:ext uri="{FF2B5EF4-FFF2-40B4-BE49-F238E27FC236}">
                  <a16:creationId xmlns:a16="http://schemas.microsoft.com/office/drawing/2014/main" id="{2D2477D5-0466-499D-A0A3-7D197BEEFF8C}"/>
                </a:ext>
              </a:extLst>
            </p:cNvPr>
            <p:cNvSpPr txBox="1"/>
            <p:nvPr/>
          </p:nvSpPr>
          <p:spPr>
            <a:xfrm rot="16200000">
              <a:off x="701438" y="1024020"/>
              <a:ext cx="1308083" cy="750035"/>
            </a:xfrm>
            <a:prstGeom prst="rect">
              <a:avLst/>
            </a:prstGeom>
            <a:noFill/>
          </p:spPr>
          <p:txBody>
            <a:bodyPr wrap="square" rtlCol="0">
              <a:spAutoFit/>
            </a:bodyPr>
            <a:lstStyle/>
            <a:p>
              <a:pPr algn="ctr"/>
              <a:r>
                <a:rPr lang="fr-FR" sz="1200" b="1" dirty="0">
                  <a:solidFill>
                    <a:schemeClr val="bg1"/>
                  </a:solidFill>
                </a:rPr>
                <a:t>PRÉSENTATION DU PROJET ACADÉMIQUE </a:t>
              </a:r>
            </a:p>
          </p:txBody>
        </p:sp>
      </p:grpSp>
      <p:sp>
        <p:nvSpPr>
          <p:cNvPr id="29" name="Rectangle 28">
            <a:extLst>
              <a:ext uri="{FF2B5EF4-FFF2-40B4-BE49-F238E27FC236}">
                <a16:creationId xmlns:a16="http://schemas.microsoft.com/office/drawing/2014/main" id="{96F7D995-E9CE-434A-A695-111A70F75A08}"/>
              </a:ext>
            </a:extLst>
          </p:cNvPr>
          <p:cNvSpPr/>
          <p:nvPr/>
        </p:nvSpPr>
        <p:spPr>
          <a:xfrm>
            <a:off x="218051" y="3531856"/>
            <a:ext cx="5208301" cy="2217044"/>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lvl="0" algn="just" defTabSz="633039" fontAlgn="base"/>
            <a:r>
              <a:rPr lang="fr-FR" sz="1400" dirty="0">
                <a:solidFill>
                  <a:schemeClr val="tx1"/>
                </a:solidFill>
                <a:effectLst/>
                <a:ea typeface="Calibri" panose="020F0502020204030204" pitchFamily="34" charset="0"/>
              </a:rPr>
              <a:t>Afin d’étudier dans quelle mesure le numérique peut-être mis au service de la différenciation pédagogique, plusieurs expérimentations ont été menées en primaire, collège ainsi que lycée professionnel. L’objectif était d’analyser ses éventuelles plus-values dans l’accompagnement des élèves et de leurs difficultés afin de mieux prendre en compte leurs profils.</a:t>
            </a:r>
            <a:endParaRPr lang="fr-FR" sz="1050" i="1" dirty="0">
              <a:solidFill>
                <a:schemeClr val="tx1"/>
              </a:solidFill>
            </a:endParaRPr>
          </a:p>
        </p:txBody>
      </p:sp>
      <p:sp>
        <p:nvSpPr>
          <p:cNvPr id="30" name="ZoneTexte 29">
            <a:extLst>
              <a:ext uri="{FF2B5EF4-FFF2-40B4-BE49-F238E27FC236}">
                <a16:creationId xmlns:a16="http://schemas.microsoft.com/office/drawing/2014/main" id="{42981E1A-E681-4FFF-8092-CBF779A065A5}"/>
              </a:ext>
            </a:extLst>
          </p:cNvPr>
          <p:cNvSpPr txBox="1"/>
          <p:nvPr/>
        </p:nvSpPr>
        <p:spPr>
          <a:xfrm>
            <a:off x="120000" y="3045899"/>
            <a:ext cx="9684594" cy="307777"/>
          </a:xfrm>
          <a:prstGeom prst="rect">
            <a:avLst/>
          </a:prstGeom>
          <a:noFill/>
        </p:spPr>
        <p:txBody>
          <a:bodyPr wrap="square" rtlCol="0">
            <a:spAutoFit/>
          </a:bodyPr>
          <a:lstStyle/>
          <a:p>
            <a:pPr defTabSz="633039"/>
            <a:r>
              <a:rPr lang="fr-FR" sz="1400" b="1" dirty="0">
                <a:solidFill>
                  <a:schemeClr val="tx2">
                    <a:lumMod val="60000"/>
                    <a:lumOff val="40000"/>
                  </a:schemeClr>
                </a:solidFill>
                <a:latin typeface="Arial Black" panose="020B0A04020102020204" pitchFamily="34" charset="0"/>
              </a:rPr>
              <a:t>PRÉSENTATION DU PROJET ACADÉMIQUE </a:t>
            </a:r>
          </a:p>
        </p:txBody>
      </p:sp>
      <p:pic>
        <p:nvPicPr>
          <p:cNvPr id="19" name="Picture 2" descr="Résultat de recherche d'images pour &quot;MENJS LOGO PNG&quot;">
            <a:extLst>
              <a:ext uri="{FF2B5EF4-FFF2-40B4-BE49-F238E27FC236}">
                <a16:creationId xmlns:a16="http://schemas.microsoft.com/office/drawing/2014/main" id="{762EED9A-B148-4ECA-BB3B-8348880104E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500" y="86603"/>
            <a:ext cx="729862" cy="761595"/>
          </a:xfrm>
          <a:prstGeom prst="rect">
            <a:avLst/>
          </a:prstGeom>
          <a:noFill/>
          <a:extLst>
            <a:ext uri="{909E8E84-426E-40DD-AFC4-6F175D3DCCD1}">
              <a14:hiddenFill xmlns:a14="http://schemas.microsoft.com/office/drawing/2010/main">
                <a:solidFill>
                  <a:srgbClr val="FFFFFF"/>
                </a:solidFill>
              </a14:hiddenFill>
            </a:ext>
          </a:extLst>
        </p:spPr>
      </p:pic>
      <p:sp>
        <p:nvSpPr>
          <p:cNvPr id="23" name="ZoneTexte 22">
            <a:extLst>
              <a:ext uri="{FF2B5EF4-FFF2-40B4-BE49-F238E27FC236}">
                <a16:creationId xmlns:a16="http://schemas.microsoft.com/office/drawing/2014/main" id="{0922FED3-F7E3-4672-B7A6-B4BA5B5B23AA}"/>
              </a:ext>
            </a:extLst>
          </p:cNvPr>
          <p:cNvSpPr txBox="1"/>
          <p:nvPr/>
        </p:nvSpPr>
        <p:spPr>
          <a:xfrm>
            <a:off x="3425646" y="135050"/>
            <a:ext cx="5340709" cy="707886"/>
          </a:xfrm>
          <a:prstGeom prst="rect">
            <a:avLst/>
          </a:prstGeom>
          <a:noFill/>
        </p:spPr>
        <p:txBody>
          <a:bodyPr wrap="square" rtlCol="0">
            <a:spAutoFit/>
          </a:bodyPr>
          <a:lstStyle/>
          <a:p>
            <a:pPr algn="ctr" defTabSz="633039"/>
            <a:r>
              <a:rPr lang="fr-FR" sz="2000" b="1" dirty="0">
                <a:solidFill>
                  <a:schemeClr val="bg1"/>
                </a:solidFill>
                <a:latin typeface="Arial Black" panose="020B0A04020102020204" pitchFamily="34" charset="0"/>
              </a:rPr>
              <a:t>BILAN ACADÉMIQUE DES TRAAM </a:t>
            </a:r>
          </a:p>
          <a:p>
            <a:pPr algn="ctr" defTabSz="633039"/>
            <a:r>
              <a:rPr lang="fr-FR" sz="1200" b="1" dirty="0">
                <a:solidFill>
                  <a:schemeClr val="bg1"/>
                </a:solidFill>
                <a:latin typeface="Arial Black" panose="020B0A04020102020204" pitchFamily="34" charset="0"/>
              </a:rPr>
              <a:t>DISCIPLINE</a:t>
            </a:r>
            <a:r>
              <a:rPr lang="fr-FR" sz="2000" b="1" dirty="0">
                <a:solidFill>
                  <a:schemeClr val="bg1"/>
                </a:solidFill>
                <a:latin typeface="Arial Black" panose="020B0A04020102020204" pitchFamily="34" charset="0"/>
              </a:rPr>
              <a:t> </a:t>
            </a:r>
          </a:p>
        </p:txBody>
      </p:sp>
      <p:pic>
        <p:nvPicPr>
          <p:cNvPr id="5" name="Image 4">
            <a:extLst>
              <a:ext uri="{FF2B5EF4-FFF2-40B4-BE49-F238E27FC236}">
                <a16:creationId xmlns:a16="http://schemas.microsoft.com/office/drawing/2014/main" id="{D0E0C540-5663-13B0-41D6-CCB52DB02DE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44462" y="3198699"/>
            <a:ext cx="4721980" cy="2656114"/>
          </a:xfrm>
          <a:prstGeom prst="rect">
            <a:avLst/>
          </a:prstGeom>
        </p:spPr>
      </p:pic>
      <p:pic>
        <p:nvPicPr>
          <p:cNvPr id="9" name="Image 8">
            <a:extLst>
              <a:ext uri="{FF2B5EF4-FFF2-40B4-BE49-F238E27FC236}">
                <a16:creationId xmlns:a16="http://schemas.microsoft.com/office/drawing/2014/main" id="{3B1F1972-E58E-8766-EFC8-993528C62FFE}"/>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163161" y="1347321"/>
            <a:ext cx="1580843" cy="1261399"/>
          </a:xfrm>
          <a:prstGeom prst="rect">
            <a:avLst/>
          </a:prstGeom>
        </p:spPr>
      </p:pic>
    </p:spTree>
    <p:extLst>
      <p:ext uri="{BB962C8B-B14F-4D97-AF65-F5344CB8AC3E}">
        <p14:creationId xmlns:p14="http://schemas.microsoft.com/office/powerpoint/2010/main" val="309610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CF7AC6-B026-4BD7-A3DB-A93AA2C52F76}"/>
              </a:ext>
            </a:extLst>
          </p:cNvPr>
          <p:cNvSpPr>
            <a:spLocks noGrp="1"/>
          </p:cNvSpPr>
          <p:nvPr>
            <p:ph type="title"/>
          </p:nvPr>
        </p:nvSpPr>
        <p:spPr/>
        <p:txBody>
          <a:bodyPr/>
          <a:lstStyle/>
          <a:p>
            <a:endParaRPr lang="fr-FR">
              <a:latin typeface="+mn-lt"/>
            </a:endParaRPr>
          </a:p>
        </p:txBody>
      </p:sp>
      <p:sp>
        <p:nvSpPr>
          <p:cNvPr id="7" name="Rectangle 6">
            <a:extLst>
              <a:ext uri="{FF2B5EF4-FFF2-40B4-BE49-F238E27FC236}">
                <a16:creationId xmlns:a16="http://schemas.microsoft.com/office/drawing/2014/main" id="{021D6664-9FE1-4D39-BC7B-6E7D2D38FEDC}"/>
              </a:ext>
            </a:extLst>
          </p:cNvPr>
          <p:cNvSpPr/>
          <p:nvPr/>
        </p:nvSpPr>
        <p:spPr>
          <a:xfrm>
            <a:off x="0" y="0"/>
            <a:ext cx="12192000" cy="92243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33039" rtl="0" eaLnBrk="1" fontAlgn="auto" latinLnBrk="0" hangingPunct="1">
              <a:lnSpc>
                <a:spcPct val="100000"/>
              </a:lnSpc>
              <a:spcBef>
                <a:spcPts val="0"/>
              </a:spcBef>
              <a:spcAft>
                <a:spcPts val="0"/>
              </a:spcAft>
              <a:buClrTx/>
              <a:buSzTx/>
              <a:buFontTx/>
              <a:buNone/>
              <a:tabLst/>
              <a:defRPr/>
            </a:pPr>
            <a:endParaRPr kumimoji="0" lang="fr-FR" sz="1246" b="0" i="0" u="none" strike="noStrike" kern="1200" cap="none" spc="0" normalizeH="0" baseline="0" noProof="0" dirty="0">
              <a:ln>
                <a:noFill/>
              </a:ln>
              <a:solidFill>
                <a:srgbClr val="FFFFFF"/>
              </a:solidFill>
              <a:effectLst/>
              <a:uLnTx/>
              <a:uFillTx/>
              <a:latin typeface="Arial Black" panose="020B0A04020102020204" pitchFamily="34" charset="0"/>
            </a:endParaRPr>
          </a:p>
        </p:txBody>
      </p:sp>
      <p:pic>
        <p:nvPicPr>
          <p:cNvPr id="8" name="Image 7">
            <a:extLst>
              <a:ext uri="{FF2B5EF4-FFF2-40B4-BE49-F238E27FC236}">
                <a16:creationId xmlns:a16="http://schemas.microsoft.com/office/drawing/2014/main" id="{57C4C5EA-97D2-47ED-8592-04E7E5F933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59" y="5384359"/>
            <a:ext cx="2922261" cy="2065909"/>
          </a:xfrm>
          <a:prstGeom prst="rect">
            <a:avLst/>
          </a:prstGeom>
        </p:spPr>
      </p:pic>
      <p:sp>
        <p:nvSpPr>
          <p:cNvPr id="24" name="ZoneTexte 23">
            <a:extLst>
              <a:ext uri="{FF2B5EF4-FFF2-40B4-BE49-F238E27FC236}">
                <a16:creationId xmlns:a16="http://schemas.microsoft.com/office/drawing/2014/main" id="{6FCFE853-A821-49CD-835F-4F7ABEE7CFAE}"/>
              </a:ext>
            </a:extLst>
          </p:cNvPr>
          <p:cNvSpPr txBox="1"/>
          <p:nvPr/>
        </p:nvSpPr>
        <p:spPr>
          <a:xfrm>
            <a:off x="112119" y="1253654"/>
            <a:ext cx="9684594" cy="307777"/>
          </a:xfrm>
          <a:prstGeom prst="rect">
            <a:avLst/>
          </a:prstGeom>
          <a:noFill/>
        </p:spPr>
        <p:txBody>
          <a:bodyPr wrap="square" rtlCol="0">
            <a:spAutoFit/>
          </a:bodyPr>
          <a:lstStyle/>
          <a:p>
            <a:pPr defTabSz="633039"/>
            <a:r>
              <a:rPr lang="fr-FR" sz="1400" b="1" dirty="0">
                <a:solidFill>
                  <a:schemeClr val="tx2">
                    <a:lumMod val="60000"/>
                    <a:lumOff val="40000"/>
                  </a:schemeClr>
                </a:solidFill>
                <a:latin typeface="Arial Black" panose="020B0A04020102020204" pitchFamily="34" charset="0"/>
              </a:rPr>
              <a:t>LIEN AVEC LE CRCN</a:t>
            </a:r>
          </a:p>
        </p:txBody>
      </p:sp>
      <p:sp>
        <p:nvSpPr>
          <p:cNvPr id="25" name="Rectangle 24">
            <a:extLst>
              <a:ext uri="{FF2B5EF4-FFF2-40B4-BE49-F238E27FC236}">
                <a16:creationId xmlns:a16="http://schemas.microsoft.com/office/drawing/2014/main" id="{B4E869EC-3726-406D-8A48-02B6E829EF88}"/>
              </a:ext>
            </a:extLst>
          </p:cNvPr>
          <p:cNvSpPr/>
          <p:nvPr/>
        </p:nvSpPr>
        <p:spPr>
          <a:xfrm>
            <a:off x="112119" y="1511982"/>
            <a:ext cx="10144126" cy="276999"/>
          </a:xfrm>
          <a:prstGeom prst="rect">
            <a:avLst/>
          </a:prstGeom>
        </p:spPr>
        <p:txBody>
          <a:bodyPr wrap="square">
            <a:spAutoFit/>
          </a:bodyPr>
          <a:lstStyle/>
          <a:p>
            <a:pPr lvl="0" defTabSz="633039" fontAlgn="base"/>
            <a:r>
              <a:rPr lang="fr-FR" sz="1200" dirty="0">
                <a:solidFill>
                  <a:srgbClr val="000000"/>
                </a:solidFill>
              </a:rPr>
              <a:t>Domaines les plus mobilisés et travaillés dans les projets</a:t>
            </a:r>
          </a:p>
        </p:txBody>
      </p:sp>
      <p:pic>
        <p:nvPicPr>
          <p:cNvPr id="16" name="Picture 2" descr="Résultat de recherche d'images pour &quot;MENJS LOGO PNG&quot;">
            <a:extLst>
              <a:ext uri="{FF2B5EF4-FFF2-40B4-BE49-F238E27FC236}">
                <a16:creationId xmlns:a16="http://schemas.microsoft.com/office/drawing/2014/main" id="{FEEDE073-11DB-4DC8-AC3E-D64A0BA9319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500" y="86603"/>
            <a:ext cx="729862" cy="761595"/>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e 3">
            <a:extLst>
              <a:ext uri="{FF2B5EF4-FFF2-40B4-BE49-F238E27FC236}">
                <a16:creationId xmlns:a16="http://schemas.microsoft.com/office/drawing/2014/main" id="{01CFEA5D-2848-44BB-A74B-CBE9AC0CFF3E}"/>
              </a:ext>
            </a:extLst>
          </p:cNvPr>
          <p:cNvGrpSpPr/>
          <p:nvPr/>
        </p:nvGrpSpPr>
        <p:grpSpPr>
          <a:xfrm>
            <a:off x="240000" y="2020666"/>
            <a:ext cx="9751023" cy="1149089"/>
            <a:chOff x="240000" y="2706412"/>
            <a:chExt cx="6362723" cy="1149089"/>
          </a:xfrm>
        </p:grpSpPr>
        <p:sp>
          <p:nvSpPr>
            <p:cNvPr id="19" name="Rectangle 18">
              <a:extLst>
                <a:ext uri="{FF2B5EF4-FFF2-40B4-BE49-F238E27FC236}">
                  <a16:creationId xmlns:a16="http://schemas.microsoft.com/office/drawing/2014/main" id="{85017095-291F-487C-8BE2-A0AF59E31CBB}"/>
                </a:ext>
              </a:extLst>
            </p:cNvPr>
            <p:cNvSpPr/>
            <p:nvPr/>
          </p:nvSpPr>
          <p:spPr>
            <a:xfrm>
              <a:off x="1190659" y="2706412"/>
              <a:ext cx="5412064" cy="1149089"/>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marL="171450" lvl="0" indent="-171450" defTabSz="633039" fontAlgn="base">
                <a:buFont typeface="Arial" panose="020B0604020202020204" pitchFamily="34" charset="0"/>
                <a:buChar char="•"/>
              </a:pPr>
              <a:r>
                <a:rPr lang="fr-FR" sz="1200" dirty="0">
                  <a:solidFill>
                    <a:schemeClr val="tx1"/>
                  </a:solidFill>
                </a:rPr>
                <a:t>Compétence 1.1 Mener une recherche ou une veille d’information</a:t>
              </a:r>
            </a:p>
            <a:p>
              <a:pPr lvl="0" defTabSz="633039" fontAlgn="base"/>
              <a:r>
                <a:rPr lang="fr-FR" sz="1200" dirty="0">
                  <a:solidFill>
                    <a:srgbClr val="0070C0"/>
                  </a:solidFill>
                </a:rPr>
                <a:t>Manipulation de supports au format numérique en réception orale ou écrite afin de repérer des informations, mener des quiz et autres activités en ligne pour mémoriser du vocabulaire, des structures, des éléments phonétiques ou culturels (Learning Apps, </a:t>
              </a:r>
              <a:r>
                <a:rPr lang="fr-FR" sz="1200" dirty="0" err="1">
                  <a:solidFill>
                    <a:srgbClr val="0070C0"/>
                  </a:solidFill>
                </a:rPr>
                <a:t>Quizlet</a:t>
              </a:r>
              <a:r>
                <a:rPr lang="fr-FR" sz="1200" dirty="0">
                  <a:solidFill>
                    <a:srgbClr val="0070C0"/>
                  </a:solidFill>
                </a:rPr>
                <a:t>, </a:t>
              </a:r>
              <a:r>
                <a:rPr lang="fr-FR" sz="1200" dirty="0" err="1">
                  <a:solidFill>
                    <a:srgbClr val="0070C0"/>
                  </a:solidFill>
                </a:rPr>
                <a:t>Quizinière</a:t>
              </a:r>
              <a:r>
                <a:rPr lang="fr-FR" sz="1200" dirty="0">
                  <a:solidFill>
                    <a:srgbClr val="0070C0"/>
                  </a:solidFill>
                </a:rPr>
                <a:t>,…) </a:t>
              </a:r>
            </a:p>
            <a:p>
              <a:pPr lvl="0" defTabSz="633039" fontAlgn="base"/>
              <a:endParaRPr kumimoji="0" lang="fr-FR" sz="1050" b="0" i="1" u="none" strike="noStrike" kern="1200" cap="none" spc="0" normalizeH="0" baseline="0" noProof="0" dirty="0">
                <a:ln>
                  <a:noFill/>
                </a:ln>
                <a:solidFill>
                  <a:schemeClr val="tx1"/>
                </a:solidFill>
                <a:effectLst/>
                <a:uLnTx/>
                <a:uFillTx/>
              </a:endParaRPr>
            </a:p>
          </p:txBody>
        </p:sp>
        <p:sp>
          <p:nvSpPr>
            <p:cNvPr id="3" name="Rectangle 2">
              <a:extLst>
                <a:ext uri="{FF2B5EF4-FFF2-40B4-BE49-F238E27FC236}">
                  <a16:creationId xmlns:a16="http://schemas.microsoft.com/office/drawing/2014/main" id="{C9E73728-AE77-4BF5-A4F8-50E2D3ABD8DA}"/>
                </a:ext>
              </a:extLst>
            </p:cNvPr>
            <p:cNvSpPr/>
            <p:nvPr/>
          </p:nvSpPr>
          <p:spPr>
            <a:xfrm>
              <a:off x="240000" y="2706412"/>
              <a:ext cx="950659" cy="114908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633039">
                <a:defRPr/>
              </a:pPr>
              <a:r>
                <a:rPr lang="fr-FR" sz="1400" b="1" dirty="0">
                  <a:solidFill>
                    <a:schemeClr val="bg1"/>
                  </a:solidFill>
                </a:rPr>
                <a:t>Informations et données : </a:t>
              </a:r>
            </a:p>
            <a:p>
              <a:pPr lvl="0" defTabSz="633039">
                <a:defRPr/>
              </a:pPr>
              <a:r>
                <a:rPr lang="fr-FR" sz="900" i="1" dirty="0">
                  <a:solidFill>
                    <a:schemeClr val="bg1"/>
                  </a:solidFill>
                </a:rPr>
                <a:t>Domaine 1</a:t>
              </a:r>
            </a:p>
          </p:txBody>
        </p:sp>
      </p:grpSp>
      <p:grpSp>
        <p:nvGrpSpPr>
          <p:cNvPr id="17" name="Groupe 16">
            <a:extLst>
              <a:ext uri="{FF2B5EF4-FFF2-40B4-BE49-F238E27FC236}">
                <a16:creationId xmlns:a16="http://schemas.microsoft.com/office/drawing/2014/main" id="{11F07768-A77C-46E4-A45B-B4441AA7EF23}"/>
              </a:ext>
            </a:extLst>
          </p:cNvPr>
          <p:cNvGrpSpPr/>
          <p:nvPr/>
        </p:nvGrpSpPr>
        <p:grpSpPr>
          <a:xfrm rot="5400000">
            <a:off x="8608287" y="3219927"/>
            <a:ext cx="5907337" cy="1368812"/>
            <a:chOff x="2832" y="744996"/>
            <a:chExt cx="6855169" cy="1308084"/>
          </a:xfrm>
        </p:grpSpPr>
        <p:sp>
          <p:nvSpPr>
            <p:cNvPr id="18" name="Forme libre : forme 17">
              <a:extLst>
                <a:ext uri="{FF2B5EF4-FFF2-40B4-BE49-F238E27FC236}">
                  <a16:creationId xmlns:a16="http://schemas.microsoft.com/office/drawing/2014/main" id="{F2CFF286-595E-4CA1-BB75-BF5F56DF37FB}"/>
                </a:ext>
              </a:extLst>
            </p:cNvPr>
            <p:cNvSpPr/>
            <p:nvPr/>
          </p:nvSpPr>
          <p:spPr>
            <a:xfrm>
              <a:off x="2077769"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0" name="Forme libre : forme 19">
              <a:extLst>
                <a:ext uri="{FF2B5EF4-FFF2-40B4-BE49-F238E27FC236}">
                  <a16:creationId xmlns:a16="http://schemas.microsoft.com/office/drawing/2014/main" id="{17A4A103-33F9-4E2F-AABB-9C59CBBCB2C2}"/>
                </a:ext>
              </a:extLst>
            </p:cNvPr>
            <p:cNvSpPr/>
            <p:nvPr/>
          </p:nvSpPr>
          <p:spPr>
            <a:xfrm>
              <a:off x="4152707"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dirty="0">
                <a:solidFill>
                  <a:srgbClr val="FFFFFF"/>
                </a:solidFill>
              </a:endParaRPr>
            </a:p>
          </p:txBody>
        </p:sp>
        <p:sp>
          <p:nvSpPr>
            <p:cNvPr id="21" name="Forme libre : forme 20">
              <a:extLst>
                <a:ext uri="{FF2B5EF4-FFF2-40B4-BE49-F238E27FC236}">
                  <a16:creationId xmlns:a16="http://schemas.microsoft.com/office/drawing/2014/main" id="{380021BC-3484-4D4E-A86B-69CE334F0289}"/>
                </a:ext>
              </a:extLst>
            </p:cNvPr>
            <p:cNvSpPr/>
            <p:nvPr/>
          </p:nvSpPr>
          <p:spPr>
            <a:xfrm>
              <a:off x="2832" y="797451"/>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2" name="ZoneTexte 21">
              <a:extLst>
                <a:ext uri="{FF2B5EF4-FFF2-40B4-BE49-F238E27FC236}">
                  <a16:creationId xmlns:a16="http://schemas.microsoft.com/office/drawing/2014/main" id="{9FA99027-A754-47B8-A8F5-9E2DB47F5F48}"/>
                </a:ext>
              </a:extLst>
            </p:cNvPr>
            <p:cNvSpPr txBox="1"/>
            <p:nvPr/>
          </p:nvSpPr>
          <p:spPr>
            <a:xfrm rot="16200000">
              <a:off x="701438" y="1024020"/>
              <a:ext cx="1308083" cy="750035"/>
            </a:xfrm>
            <a:prstGeom prst="rect">
              <a:avLst/>
            </a:prstGeom>
            <a:noFill/>
          </p:spPr>
          <p:txBody>
            <a:bodyPr wrap="square" rtlCol="0">
              <a:spAutoFit/>
            </a:bodyPr>
            <a:lstStyle/>
            <a:p>
              <a:pPr algn="ctr"/>
              <a:r>
                <a:rPr lang="fr-FR" sz="1200" b="1" dirty="0">
                  <a:solidFill>
                    <a:schemeClr val="bg1"/>
                  </a:solidFill>
                </a:rPr>
                <a:t>PRÉSENTATION DU PROJET ACADÉMIQUE </a:t>
              </a:r>
            </a:p>
          </p:txBody>
        </p:sp>
      </p:grpSp>
      <p:sp>
        <p:nvSpPr>
          <p:cNvPr id="23" name="ZoneTexte 22">
            <a:extLst>
              <a:ext uri="{FF2B5EF4-FFF2-40B4-BE49-F238E27FC236}">
                <a16:creationId xmlns:a16="http://schemas.microsoft.com/office/drawing/2014/main" id="{2689DE84-1013-4B46-8017-6334698E908C}"/>
              </a:ext>
            </a:extLst>
          </p:cNvPr>
          <p:cNvSpPr txBox="1"/>
          <p:nvPr/>
        </p:nvSpPr>
        <p:spPr>
          <a:xfrm>
            <a:off x="3425646" y="135050"/>
            <a:ext cx="5340709" cy="707886"/>
          </a:xfrm>
          <a:prstGeom prst="rect">
            <a:avLst/>
          </a:prstGeom>
          <a:noFill/>
        </p:spPr>
        <p:txBody>
          <a:bodyPr wrap="square" rtlCol="0">
            <a:spAutoFit/>
          </a:bodyPr>
          <a:lstStyle/>
          <a:p>
            <a:pPr algn="ctr" defTabSz="633039"/>
            <a:r>
              <a:rPr lang="fr-FR" sz="2000" b="1" dirty="0">
                <a:solidFill>
                  <a:schemeClr val="bg1"/>
                </a:solidFill>
                <a:latin typeface="Arial Black" panose="020B0A04020102020204" pitchFamily="34" charset="0"/>
              </a:rPr>
              <a:t>BILAN ACADÉMIQUE DES TRAAM </a:t>
            </a:r>
          </a:p>
          <a:p>
            <a:pPr algn="ctr" defTabSz="633039"/>
            <a:r>
              <a:rPr lang="fr-FR" sz="1200" b="1" dirty="0">
                <a:solidFill>
                  <a:schemeClr val="bg1"/>
                </a:solidFill>
                <a:latin typeface="Arial Black" panose="020B0A04020102020204" pitchFamily="34" charset="0"/>
              </a:rPr>
              <a:t>DISCIPLINE</a:t>
            </a:r>
            <a:r>
              <a:rPr lang="fr-FR" sz="2000" b="1" dirty="0">
                <a:solidFill>
                  <a:schemeClr val="bg1"/>
                </a:solidFill>
                <a:latin typeface="Arial Black" panose="020B0A04020102020204" pitchFamily="34" charset="0"/>
              </a:rPr>
              <a:t> </a:t>
            </a:r>
          </a:p>
        </p:txBody>
      </p:sp>
      <p:grpSp>
        <p:nvGrpSpPr>
          <p:cNvPr id="5" name="Groupe 4">
            <a:extLst>
              <a:ext uri="{FF2B5EF4-FFF2-40B4-BE49-F238E27FC236}">
                <a16:creationId xmlns:a16="http://schemas.microsoft.com/office/drawing/2014/main" id="{97B3864D-DB61-1665-3709-BD50AD5F3428}"/>
              </a:ext>
            </a:extLst>
          </p:cNvPr>
          <p:cNvGrpSpPr/>
          <p:nvPr/>
        </p:nvGrpSpPr>
        <p:grpSpPr>
          <a:xfrm>
            <a:off x="240000" y="3281352"/>
            <a:ext cx="9751023" cy="1149089"/>
            <a:chOff x="240000" y="2706412"/>
            <a:chExt cx="6362723" cy="1149089"/>
          </a:xfrm>
        </p:grpSpPr>
        <p:sp>
          <p:nvSpPr>
            <p:cNvPr id="6" name="Rectangle 5">
              <a:extLst>
                <a:ext uri="{FF2B5EF4-FFF2-40B4-BE49-F238E27FC236}">
                  <a16:creationId xmlns:a16="http://schemas.microsoft.com/office/drawing/2014/main" id="{B9A9224A-0470-BE86-AFD4-AD03A34FCA1A}"/>
                </a:ext>
              </a:extLst>
            </p:cNvPr>
            <p:cNvSpPr/>
            <p:nvPr/>
          </p:nvSpPr>
          <p:spPr>
            <a:xfrm>
              <a:off x="1190659" y="2706412"/>
              <a:ext cx="5412064" cy="1149089"/>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marL="171450" lvl="0" indent="-171450" defTabSz="633039" fontAlgn="base">
                <a:buFont typeface="Arial" panose="020B0604020202020204" pitchFamily="34" charset="0"/>
                <a:buChar char="•"/>
              </a:pPr>
              <a:r>
                <a:rPr lang="fr-FR" sz="1200" dirty="0">
                  <a:solidFill>
                    <a:schemeClr val="tx1"/>
                  </a:solidFill>
                </a:rPr>
                <a:t>Compétence 1.2 Gérer des données</a:t>
              </a:r>
            </a:p>
            <a:p>
              <a:pPr lvl="0" defTabSz="633039" fontAlgn="base"/>
              <a:r>
                <a:rPr lang="fr-FR" sz="1200" dirty="0">
                  <a:solidFill>
                    <a:srgbClr val="0070C0"/>
                  </a:solidFill>
                </a:rPr>
                <a:t>Sauvegarde de fichiers dans l’ordinateur utilisé, et dans un espace de stockage partagé et sécurisé, afin de pouvoir les réutiliser (préparation de supports de publication, …)</a:t>
              </a:r>
              <a:endParaRPr kumimoji="0" lang="fr-FR" sz="1200" b="0" i="1" u="none" strike="noStrike" kern="1200" cap="none" spc="0" normalizeH="0" baseline="0" noProof="0" dirty="0">
                <a:ln>
                  <a:noFill/>
                </a:ln>
                <a:solidFill>
                  <a:srgbClr val="0070C0"/>
                </a:solidFill>
                <a:effectLst/>
                <a:uLnTx/>
                <a:uFillTx/>
              </a:endParaRPr>
            </a:p>
          </p:txBody>
        </p:sp>
        <p:sp>
          <p:nvSpPr>
            <p:cNvPr id="9" name="Rectangle 8">
              <a:extLst>
                <a:ext uri="{FF2B5EF4-FFF2-40B4-BE49-F238E27FC236}">
                  <a16:creationId xmlns:a16="http://schemas.microsoft.com/office/drawing/2014/main" id="{9CE491F0-F517-980F-249A-85F384A44F69}"/>
                </a:ext>
              </a:extLst>
            </p:cNvPr>
            <p:cNvSpPr/>
            <p:nvPr/>
          </p:nvSpPr>
          <p:spPr>
            <a:xfrm>
              <a:off x="240000" y="2706412"/>
              <a:ext cx="950659" cy="114908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633039">
                <a:defRPr/>
              </a:pPr>
              <a:r>
                <a:rPr lang="fr-FR" sz="1400" b="1" dirty="0">
                  <a:solidFill>
                    <a:schemeClr val="bg1"/>
                  </a:solidFill>
                </a:rPr>
                <a:t>Informations et données: </a:t>
              </a:r>
            </a:p>
            <a:p>
              <a:pPr lvl="0" defTabSz="633039">
                <a:defRPr/>
              </a:pPr>
              <a:r>
                <a:rPr lang="fr-FR" sz="900" i="1" dirty="0">
                  <a:solidFill>
                    <a:schemeClr val="bg1"/>
                  </a:solidFill>
                </a:rPr>
                <a:t>Domaine 1</a:t>
              </a:r>
            </a:p>
          </p:txBody>
        </p:sp>
      </p:grpSp>
      <p:grpSp>
        <p:nvGrpSpPr>
          <p:cNvPr id="13" name="Groupe 12">
            <a:extLst>
              <a:ext uri="{FF2B5EF4-FFF2-40B4-BE49-F238E27FC236}">
                <a16:creationId xmlns:a16="http://schemas.microsoft.com/office/drawing/2014/main" id="{910ED2D7-8236-0948-DA56-F1DCF1098C45}"/>
              </a:ext>
            </a:extLst>
          </p:cNvPr>
          <p:cNvGrpSpPr/>
          <p:nvPr/>
        </p:nvGrpSpPr>
        <p:grpSpPr>
          <a:xfrm>
            <a:off x="240000" y="4542037"/>
            <a:ext cx="9751023" cy="1149089"/>
            <a:chOff x="240000" y="2706412"/>
            <a:chExt cx="6362723" cy="1149089"/>
          </a:xfrm>
        </p:grpSpPr>
        <p:sp>
          <p:nvSpPr>
            <p:cNvPr id="14" name="Rectangle 13">
              <a:extLst>
                <a:ext uri="{FF2B5EF4-FFF2-40B4-BE49-F238E27FC236}">
                  <a16:creationId xmlns:a16="http://schemas.microsoft.com/office/drawing/2014/main" id="{548FC4B1-3427-DB4A-CA00-23C74C6A0183}"/>
                </a:ext>
              </a:extLst>
            </p:cNvPr>
            <p:cNvSpPr/>
            <p:nvPr/>
          </p:nvSpPr>
          <p:spPr>
            <a:xfrm>
              <a:off x="1190659" y="2706412"/>
              <a:ext cx="5412064" cy="1149089"/>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marL="171450" lvl="0" indent="-171450" defTabSz="633039" fontAlgn="base">
                <a:buFont typeface="Arial" panose="020B0604020202020204" pitchFamily="34" charset="0"/>
                <a:buChar char="•"/>
              </a:pPr>
              <a:r>
                <a:rPr lang="fr-FR" sz="1200" dirty="0">
                  <a:solidFill>
                    <a:schemeClr val="tx1"/>
                  </a:solidFill>
                </a:rPr>
                <a:t>Compétence 3.1 Développer des documents textuels</a:t>
              </a:r>
            </a:p>
            <a:p>
              <a:pPr marL="171450" lvl="0" indent="-171450" defTabSz="633039" fontAlgn="base">
                <a:buFont typeface="Arial" panose="020B0604020202020204" pitchFamily="34" charset="0"/>
                <a:buChar char="•"/>
              </a:pPr>
              <a:r>
                <a:rPr lang="fr-FR" sz="1200" dirty="0">
                  <a:solidFill>
                    <a:schemeClr val="tx1"/>
                  </a:solidFill>
                </a:rPr>
                <a:t>Compétence 3.2 Développer des documents multimédias</a:t>
              </a:r>
            </a:p>
            <a:p>
              <a:pPr lvl="0" defTabSz="633039" fontAlgn="base"/>
              <a:r>
                <a:rPr lang="fr-FR" sz="1200" dirty="0">
                  <a:solidFill>
                    <a:srgbClr val="0070C0"/>
                  </a:solidFill>
                </a:rPr>
                <a:t>Création, édition, diffusion de contenus dans le cadre de productions écrites ou orales et/ou de tâches finale (réalisation de vidéos / présentations, …)</a:t>
              </a:r>
              <a:endParaRPr kumimoji="0" lang="fr-FR" sz="1200" b="0" i="1" u="none" strike="noStrike" kern="1200" cap="none" spc="0" normalizeH="0" baseline="0" noProof="0" dirty="0">
                <a:ln>
                  <a:noFill/>
                </a:ln>
                <a:solidFill>
                  <a:srgbClr val="0070C0"/>
                </a:solidFill>
                <a:effectLst/>
                <a:uLnTx/>
                <a:uFillTx/>
              </a:endParaRPr>
            </a:p>
          </p:txBody>
        </p:sp>
        <p:sp>
          <p:nvSpPr>
            <p:cNvPr id="15" name="Rectangle 14">
              <a:extLst>
                <a:ext uri="{FF2B5EF4-FFF2-40B4-BE49-F238E27FC236}">
                  <a16:creationId xmlns:a16="http://schemas.microsoft.com/office/drawing/2014/main" id="{DE769082-5FD5-FF17-6E9E-616C8E00E57C}"/>
                </a:ext>
              </a:extLst>
            </p:cNvPr>
            <p:cNvSpPr/>
            <p:nvPr/>
          </p:nvSpPr>
          <p:spPr>
            <a:xfrm>
              <a:off x="240000" y="2706412"/>
              <a:ext cx="950659" cy="114908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633039">
                <a:defRPr/>
              </a:pPr>
              <a:r>
                <a:rPr lang="fr-FR" sz="1400" b="1" dirty="0">
                  <a:solidFill>
                    <a:schemeClr val="bg1"/>
                  </a:solidFill>
                </a:rPr>
                <a:t>Création de contenus : </a:t>
              </a:r>
            </a:p>
            <a:p>
              <a:pPr lvl="0" defTabSz="633039">
                <a:defRPr/>
              </a:pPr>
              <a:r>
                <a:rPr lang="fr-FR" sz="900" i="1" dirty="0">
                  <a:solidFill>
                    <a:schemeClr val="bg1"/>
                  </a:solidFill>
                </a:rPr>
                <a:t>Domaine 3</a:t>
              </a:r>
            </a:p>
          </p:txBody>
        </p:sp>
      </p:grpSp>
    </p:spTree>
    <p:extLst>
      <p:ext uri="{BB962C8B-B14F-4D97-AF65-F5344CB8AC3E}">
        <p14:creationId xmlns:p14="http://schemas.microsoft.com/office/powerpoint/2010/main" val="659565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e 15">
            <a:extLst>
              <a:ext uri="{FF2B5EF4-FFF2-40B4-BE49-F238E27FC236}">
                <a16:creationId xmlns:a16="http://schemas.microsoft.com/office/drawing/2014/main" id="{0703AFAD-6C4C-4074-B697-E97660F4382B}"/>
              </a:ext>
            </a:extLst>
          </p:cNvPr>
          <p:cNvGrpSpPr/>
          <p:nvPr/>
        </p:nvGrpSpPr>
        <p:grpSpPr>
          <a:xfrm rot="5400000">
            <a:off x="8579324" y="3219925"/>
            <a:ext cx="5907337" cy="1368812"/>
            <a:chOff x="2832" y="771224"/>
            <a:chExt cx="6855169" cy="1308083"/>
          </a:xfrm>
        </p:grpSpPr>
        <p:sp>
          <p:nvSpPr>
            <p:cNvPr id="19" name="Forme libre : forme 18">
              <a:extLst>
                <a:ext uri="{FF2B5EF4-FFF2-40B4-BE49-F238E27FC236}">
                  <a16:creationId xmlns:a16="http://schemas.microsoft.com/office/drawing/2014/main" id="{14B9D0A4-2D99-4AEC-836C-DE241DD300BC}"/>
                </a:ext>
              </a:extLst>
            </p:cNvPr>
            <p:cNvSpPr/>
            <p:nvPr/>
          </p:nvSpPr>
          <p:spPr>
            <a:xfrm>
              <a:off x="4152707"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dirty="0">
                <a:solidFill>
                  <a:srgbClr val="FFFFFF"/>
                </a:solidFill>
              </a:endParaRPr>
            </a:p>
          </p:txBody>
        </p:sp>
        <p:sp>
          <p:nvSpPr>
            <p:cNvPr id="22" name="Forme libre : forme 21">
              <a:extLst>
                <a:ext uri="{FF2B5EF4-FFF2-40B4-BE49-F238E27FC236}">
                  <a16:creationId xmlns:a16="http://schemas.microsoft.com/office/drawing/2014/main" id="{B6B1D100-C0AA-488A-A8D1-8FFD7BF48CAA}"/>
                </a:ext>
              </a:extLst>
            </p:cNvPr>
            <p:cNvSpPr/>
            <p:nvPr/>
          </p:nvSpPr>
          <p:spPr>
            <a:xfrm>
              <a:off x="2832"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17" name="Forme libre : forme 16">
              <a:extLst>
                <a:ext uri="{FF2B5EF4-FFF2-40B4-BE49-F238E27FC236}">
                  <a16:creationId xmlns:a16="http://schemas.microsoft.com/office/drawing/2014/main" id="{FC6CBFFE-5083-4114-932C-D0DE802F5DD6}"/>
                </a:ext>
              </a:extLst>
            </p:cNvPr>
            <p:cNvSpPr/>
            <p:nvPr/>
          </p:nvSpPr>
          <p:spPr>
            <a:xfrm>
              <a:off x="2077769"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3" name="ZoneTexte 22">
              <a:extLst>
                <a:ext uri="{FF2B5EF4-FFF2-40B4-BE49-F238E27FC236}">
                  <a16:creationId xmlns:a16="http://schemas.microsoft.com/office/drawing/2014/main" id="{40706581-BAAE-44E6-9871-689DE0F3ED03}"/>
                </a:ext>
              </a:extLst>
            </p:cNvPr>
            <p:cNvSpPr txBox="1"/>
            <p:nvPr/>
          </p:nvSpPr>
          <p:spPr>
            <a:xfrm rot="16200000">
              <a:off x="2758516" y="1264544"/>
              <a:ext cx="1308083" cy="321443"/>
            </a:xfrm>
            <a:prstGeom prst="rect">
              <a:avLst/>
            </a:prstGeom>
            <a:noFill/>
          </p:spPr>
          <p:txBody>
            <a:bodyPr wrap="square" rtlCol="0">
              <a:spAutoFit/>
            </a:bodyPr>
            <a:lstStyle/>
            <a:p>
              <a:pPr algn="ctr"/>
              <a:r>
                <a:rPr lang="fr-FR" sz="1200" b="1" dirty="0">
                  <a:solidFill>
                    <a:schemeClr val="bg1"/>
                  </a:solidFill>
                </a:rPr>
                <a:t>PRODUCTIONS</a:t>
              </a:r>
            </a:p>
          </p:txBody>
        </p:sp>
      </p:grpSp>
      <p:sp>
        <p:nvSpPr>
          <p:cNvPr id="2" name="Titre 1">
            <a:extLst>
              <a:ext uri="{FF2B5EF4-FFF2-40B4-BE49-F238E27FC236}">
                <a16:creationId xmlns:a16="http://schemas.microsoft.com/office/drawing/2014/main" id="{D7CF7AC6-B026-4BD7-A3DB-A93AA2C52F76}"/>
              </a:ext>
            </a:extLst>
          </p:cNvPr>
          <p:cNvSpPr>
            <a:spLocks noGrp="1"/>
          </p:cNvSpPr>
          <p:nvPr>
            <p:ph type="title"/>
          </p:nvPr>
        </p:nvSpPr>
        <p:spPr/>
        <p:txBody>
          <a:bodyPr/>
          <a:lstStyle/>
          <a:p>
            <a:endParaRPr lang="fr-FR">
              <a:latin typeface="+mn-lt"/>
            </a:endParaRPr>
          </a:p>
        </p:txBody>
      </p:sp>
      <p:sp>
        <p:nvSpPr>
          <p:cNvPr id="7" name="Rectangle 6">
            <a:extLst>
              <a:ext uri="{FF2B5EF4-FFF2-40B4-BE49-F238E27FC236}">
                <a16:creationId xmlns:a16="http://schemas.microsoft.com/office/drawing/2014/main" id="{021D6664-9FE1-4D39-BC7B-6E7D2D38FEDC}"/>
              </a:ext>
            </a:extLst>
          </p:cNvPr>
          <p:cNvSpPr/>
          <p:nvPr/>
        </p:nvSpPr>
        <p:spPr>
          <a:xfrm>
            <a:off x="0" y="0"/>
            <a:ext cx="12192000" cy="92243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33039"/>
            <a:endParaRPr lang="fr-FR" sz="1246">
              <a:solidFill>
                <a:srgbClr val="FFFFFF"/>
              </a:solidFill>
            </a:endParaRPr>
          </a:p>
        </p:txBody>
      </p:sp>
      <p:pic>
        <p:nvPicPr>
          <p:cNvPr id="8" name="Image 7">
            <a:extLst>
              <a:ext uri="{FF2B5EF4-FFF2-40B4-BE49-F238E27FC236}">
                <a16:creationId xmlns:a16="http://schemas.microsoft.com/office/drawing/2014/main" id="{57C4C5EA-97D2-47ED-8592-04E7E5F933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59" y="5384359"/>
            <a:ext cx="2922261" cy="2065909"/>
          </a:xfrm>
          <a:prstGeom prst="rect">
            <a:avLst/>
          </a:prstGeom>
        </p:spPr>
      </p:pic>
      <p:sp>
        <p:nvSpPr>
          <p:cNvPr id="20" name="ZoneTexte 19">
            <a:extLst>
              <a:ext uri="{FF2B5EF4-FFF2-40B4-BE49-F238E27FC236}">
                <a16:creationId xmlns:a16="http://schemas.microsoft.com/office/drawing/2014/main" id="{247F13C6-EC7D-48A5-B707-0881196D49DC}"/>
              </a:ext>
            </a:extLst>
          </p:cNvPr>
          <p:cNvSpPr txBox="1"/>
          <p:nvPr/>
        </p:nvSpPr>
        <p:spPr>
          <a:xfrm>
            <a:off x="112119" y="1127480"/>
            <a:ext cx="9684594" cy="307777"/>
          </a:xfrm>
          <a:prstGeom prst="rect">
            <a:avLst/>
          </a:prstGeom>
          <a:noFill/>
        </p:spPr>
        <p:txBody>
          <a:bodyPr wrap="square" rtlCol="0">
            <a:spAutoFit/>
          </a:bodyPr>
          <a:lstStyle/>
          <a:p>
            <a:pPr defTabSz="633039"/>
            <a:r>
              <a:rPr lang="fr-FR" sz="1400" b="1" dirty="0">
                <a:solidFill>
                  <a:schemeClr val="tx2"/>
                </a:solidFill>
                <a:latin typeface="Arial Black" panose="020B0A04020102020204" pitchFamily="34" charset="0"/>
              </a:rPr>
              <a:t>NOMBRE DE SCÉNARIOS PRODUITS ET TESTÉS : </a:t>
            </a:r>
          </a:p>
        </p:txBody>
      </p:sp>
      <p:sp>
        <p:nvSpPr>
          <p:cNvPr id="15" name="ZoneTexte 14">
            <a:extLst>
              <a:ext uri="{FF2B5EF4-FFF2-40B4-BE49-F238E27FC236}">
                <a16:creationId xmlns:a16="http://schemas.microsoft.com/office/drawing/2014/main" id="{B8BCFCAD-034D-4B14-AF78-481D12B603D3}"/>
              </a:ext>
            </a:extLst>
          </p:cNvPr>
          <p:cNvSpPr txBox="1"/>
          <p:nvPr/>
        </p:nvSpPr>
        <p:spPr>
          <a:xfrm>
            <a:off x="112119" y="3138121"/>
            <a:ext cx="6096000" cy="307777"/>
          </a:xfrm>
          <a:prstGeom prst="rect">
            <a:avLst/>
          </a:prstGeom>
          <a:noFill/>
        </p:spPr>
        <p:txBody>
          <a:bodyPr wrap="square" rtlCol="0">
            <a:spAutoFit/>
          </a:bodyPr>
          <a:lstStyle/>
          <a:p>
            <a:pPr defTabSz="633039"/>
            <a:r>
              <a:rPr lang="fr-FR" sz="1400" b="1" dirty="0">
                <a:solidFill>
                  <a:schemeClr val="tx2"/>
                </a:solidFill>
                <a:latin typeface="Arial Black" panose="020B0A04020102020204" pitchFamily="34" charset="0"/>
              </a:rPr>
              <a:t>LIENS VERS ÉDUBASE : </a:t>
            </a:r>
          </a:p>
        </p:txBody>
      </p:sp>
      <p:sp>
        <p:nvSpPr>
          <p:cNvPr id="24" name="ZoneTexte 23">
            <a:extLst>
              <a:ext uri="{FF2B5EF4-FFF2-40B4-BE49-F238E27FC236}">
                <a16:creationId xmlns:a16="http://schemas.microsoft.com/office/drawing/2014/main" id="{0AB30DA5-4BE1-4DDD-BC90-A1E49FD0720E}"/>
              </a:ext>
            </a:extLst>
          </p:cNvPr>
          <p:cNvSpPr txBox="1"/>
          <p:nvPr/>
        </p:nvSpPr>
        <p:spPr>
          <a:xfrm>
            <a:off x="5262611" y="3315920"/>
            <a:ext cx="6096000" cy="307777"/>
          </a:xfrm>
          <a:prstGeom prst="rect">
            <a:avLst/>
          </a:prstGeom>
          <a:noFill/>
        </p:spPr>
        <p:txBody>
          <a:bodyPr wrap="square" rtlCol="0">
            <a:spAutoFit/>
          </a:bodyPr>
          <a:lstStyle/>
          <a:p>
            <a:pPr defTabSz="633039"/>
            <a:r>
              <a:rPr lang="fr-FR" sz="1400" b="1" dirty="0">
                <a:solidFill>
                  <a:schemeClr val="tx2"/>
                </a:solidFill>
                <a:latin typeface="Arial Black" panose="020B0A04020102020204" pitchFamily="34" charset="0"/>
              </a:rPr>
              <a:t>LIENS VERS LE SITE ACADÉMIQUE : </a:t>
            </a:r>
          </a:p>
        </p:txBody>
      </p:sp>
      <p:sp>
        <p:nvSpPr>
          <p:cNvPr id="25" name="Rectangle 24">
            <a:extLst>
              <a:ext uri="{FF2B5EF4-FFF2-40B4-BE49-F238E27FC236}">
                <a16:creationId xmlns:a16="http://schemas.microsoft.com/office/drawing/2014/main" id="{372D8D2B-20DD-4A13-9C87-FF2F848E1B11}"/>
              </a:ext>
            </a:extLst>
          </p:cNvPr>
          <p:cNvSpPr/>
          <p:nvPr/>
        </p:nvSpPr>
        <p:spPr>
          <a:xfrm>
            <a:off x="218050" y="3572643"/>
            <a:ext cx="4955159" cy="2157877"/>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marL="171450" indent="-171450">
              <a:lnSpc>
                <a:spcPct val="107000"/>
              </a:lnSpc>
              <a:buFont typeface="Arial" panose="020B0604020202020204" pitchFamily="34" charset="0"/>
              <a:buChar char="•"/>
            </a:pPr>
            <a:r>
              <a:rPr lang="fr-FR" sz="1200" kern="100" dirty="0">
                <a:solidFill>
                  <a:schemeClr val="tx1"/>
                </a:solidFill>
                <a:effectLst/>
                <a:ea typeface="Calibri" panose="020F0502020204030204" pitchFamily="34" charset="0"/>
                <a:hlinkClick r:id="rId4"/>
              </a:rPr>
              <a:t>Sauver le monde</a:t>
            </a:r>
            <a:r>
              <a:rPr lang="fr-FR" sz="1200" kern="100" dirty="0">
                <a:solidFill>
                  <a:schemeClr val="tx1"/>
                </a:solidFill>
                <a:effectLst/>
                <a:ea typeface="Calibri" panose="020F0502020204030204" pitchFamily="34" charset="0"/>
              </a:rPr>
              <a:t>: l’art de Niki de Saint Phalle au service de compétences communicatives en classe « semi-flexible »</a:t>
            </a:r>
          </a:p>
          <a:p>
            <a:pPr marL="171450" indent="-171450">
              <a:lnSpc>
                <a:spcPct val="107000"/>
              </a:lnSpc>
              <a:buFont typeface="Arial" panose="020B0604020202020204" pitchFamily="34" charset="0"/>
              <a:buChar char="•"/>
            </a:pPr>
            <a:r>
              <a:rPr lang="fr-FR" sz="1200" kern="100" dirty="0">
                <a:solidFill>
                  <a:schemeClr val="tx1"/>
                </a:solidFill>
                <a:effectLst/>
                <a:ea typeface="Calibri" panose="020F0502020204030204" pitchFamily="34" charset="0"/>
                <a:hlinkClick r:id="rId5"/>
              </a:rPr>
              <a:t>Sur les traces de la </a:t>
            </a:r>
            <a:r>
              <a:rPr lang="fr-FR" sz="1200" kern="100" dirty="0" err="1">
                <a:solidFill>
                  <a:schemeClr val="tx1"/>
                </a:solidFill>
                <a:effectLst/>
                <a:ea typeface="Calibri" panose="020F0502020204030204" pitchFamily="34" charset="0"/>
                <a:hlinkClick r:id="rId5"/>
              </a:rPr>
              <a:t>Retirada</a:t>
            </a:r>
            <a:r>
              <a:rPr lang="fr-FR" sz="1200" kern="100" dirty="0">
                <a:solidFill>
                  <a:schemeClr val="tx1"/>
                </a:solidFill>
                <a:effectLst/>
                <a:ea typeface="Calibri" panose="020F0502020204030204" pitchFamily="34" charset="0"/>
              </a:rPr>
              <a:t>: un musée virtuel pour commémorer l’exil et l’engagement</a:t>
            </a:r>
          </a:p>
          <a:p>
            <a:pPr marL="171450" indent="-171450">
              <a:lnSpc>
                <a:spcPct val="107000"/>
              </a:lnSpc>
              <a:buFont typeface="Arial" panose="020B0604020202020204" pitchFamily="34" charset="0"/>
              <a:buChar char="•"/>
            </a:pPr>
            <a:r>
              <a:rPr lang="fr-FR" sz="1200" kern="100" dirty="0">
                <a:solidFill>
                  <a:schemeClr val="tx1"/>
                </a:solidFill>
                <a:effectLst/>
                <a:ea typeface="Calibri" panose="020F0502020204030204" pitchFamily="34" charset="0"/>
                <a:hlinkClick r:id="rId6"/>
              </a:rPr>
              <a:t>A la découverte de notre collège</a:t>
            </a:r>
            <a:r>
              <a:rPr lang="fr-FR" sz="1200" kern="100" dirty="0">
                <a:solidFill>
                  <a:schemeClr val="tx1"/>
                </a:solidFill>
                <a:effectLst/>
                <a:ea typeface="Calibri" panose="020F0502020204030204" pitchFamily="34" charset="0"/>
              </a:rPr>
              <a:t>: une séquence s’appuyant sur les recommandations du CNESCO</a:t>
            </a:r>
          </a:p>
          <a:p>
            <a:pPr marL="171450" indent="-171450">
              <a:lnSpc>
                <a:spcPct val="107000"/>
              </a:lnSpc>
              <a:buFont typeface="Arial" panose="020B0604020202020204" pitchFamily="34" charset="0"/>
              <a:buChar char="•"/>
            </a:pPr>
            <a:r>
              <a:rPr lang="fr-FR" sz="1200" kern="100" dirty="0">
                <a:solidFill>
                  <a:schemeClr val="tx1"/>
                </a:solidFill>
                <a:effectLst/>
                <a:ea typeface="Calibri" panose="020F0502020204030204" pitchFamily="34" charset="0"/>
                <a:hlinkClick r:id="rId7"/>
              </a:rPr>
              <a:t>L’art au service de la critique</a:t>
            </a:r>
            <a:r>
              <a:rPr lang="fr-FR" sz="1200" kern="100" dirty="0">
                <a:solidFill>
                  <a:schemeClr val="tx1"/>
                </a:solidFill>
                <a:effectLst/>
                <a:ea typeface="Calibri" panose="020F0502020204030204" pitchFamily="34" charset="0"/>
              </a:rPr>
              <a:t>: découvrir l’engagement de Picasso en classe coopérative et flexible</a:t>
            </a:r>
          </a:p>
          <a:p>
            <a:pPr marL="171450" indent="-171450">
              <a:buFont typeface="Arial" panose="020B0604020202020204" pitchFamily="34" charset="0"/>
              <a:buChar char="•"/>
            </a:pPr>
            <a:r>
              <a:rPr lang="fr-FR" sz="1200" dirty="0">
                <a:solidFill>
                  <a:schemeClr val="tx1"/>
                </a:solidFill>
                <a:effectLst/>
                <a:ea typeface="Calibri" panose="020F0502020204030204" pitchFamily="34" charset="0"/>
                <a:hlinkClick r:id="rId8"/>
              </a:rPr>
              <a:t>Du handball en langues étrangères</a:t>
            </a:r>
            <a:r>
              <a:rPr lang="fr-FR" sz="1200" dirty="0">
                <a:solidFill>
                  <a:schemeClr val="tx1"/>
                </a:solidFill>
                <a:effectLst/>
                <a:ea typeface="Calibri" panose="020F0502020204030204" pitchFamily="34" charset="0"/>
              </a:rPr>
              <a:t>: associer EPS et pratique des Langues Vivantes</a:t>
            </a:r>
            <a:endParaRPr lang="fr-FR" sz="1200" i="1" dirty="0">
              <a:solidFill>
                <a:srgbClr val="000000"/>
              </a:solidFill>
              <a:highlight>
                <a:srgbClr val="FFFF00"/>
              </a:highlight>
            </a:endParaRPr>
          </a:p>
        </p:txBody>
      </p:sp>
      <p:sp>
        <p:nvSpPr>
          <p:cNvPr id="26" name="Rectangle 25">
            <a:extLst>
              <a:ext uri="{FF2B5EF4-FFF2-40B4-BE49-F238E27FC236}">
                <a16:creationId xmlns:a16="http://schemas.microsoft.com/office/drawing/2014/main" id="{07D9242C-279F-44FC-ADAC-05801612717D}"/>
              </a:ext>
            </a:extLst>
          </p:cNvPr>
          <p:cNvSpPr/>
          <p:nvPr/>
        </p:nvSpPr>
        <p:spPr>
          <a:xfrm>
            <a:off x="5368543" y="3572642"/>
            <a:ext cx="5312156" cy="2157876"/>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a:lnSpc>
                <a:spcPct val="107000"/>
              </a:lnSpc>
              <a:spcAft>
                <a:spcPts val="1200"/>
              </a:spcAft>
            </a:pPr>
            <a:r>
              <a:rPr lang="fr-FR" sz="1200" kern="100" dirty="0">
                <a:solidFill>
                  <a:srgbClr val="0000FF"/>
                </a:solidFill>
                <a:effectLst/>
                <a:ea typeface="Calibri" panose="020F0502020204030204" pitchFamily="34" charset="0"/>
                <a:hlinkClick r:id="rId9">
                  <a:extLst>
                    <a:ext uri="{A12FA001-AC4F-418D-AE19-62706E023703}">
                      <ahyp:hlinkClr xmlns:ahyp="http://schemas.microsoft.com/office/drawing/2018/hyperlinkcolor" val="tx"/>
                    </a:ext>
                  </a:extLst>
                </a:hlinkClick>
              </a:rPr>
              <a:t>https://pedagogie.ac-toulouse.fr/langues-vivantes/traam-2023-le-numerique-au-service-de-la-differenciation-en-langues-vivantes</a:t>
            </a:r>
            <a:r>
              <a:rPr lang="fr-FR" sz="1200" kern="100" dirty="0">
                <a:solidFill>
                  <a:srgbClr val="0000FF"/>
                </a:solidFill>
                <a:effectLst/>
                <a:ea typeface="Calibri" panose="020F0502020204030204" pitchFamily="34" charset="0"/>
              </a:rPr>
              <a:t> </a:t>
            </a:r>
          </a:p>
          <a:p>
            <a:pPr marL="171450" indent="-171450">
              <a:lnSpc>
                <a:spcPct val="107000"/>
              </a:lnSpc>
              <a:buFont typeface="Arial" panose="020B0604020202020204" pitchFamily="34" charset="0"/>
              <a:buChar char="•"/>
            </a:pPr>
            <a:r>
              <a:rPr lang="fr-FR" sz="1200" kern="100" dirty="0">
                <a:solidFill>
                  <a:schemeClr val="tx1"/>
                </a:solidFill>
                <a:effectLst/>
                <a:ea typeface="Calibri" panose="020F0502020204030204" pitchFamily="34" charset="0"/>
                <a:hlinkClick r:id="rId10"/>
              </a:rPr>
              <a:t>Projet 1 – Sauver le monde (professionnel)</a:t>
            </a:r>
            <a:endParaRPr lang="fr-FR" sz="1200" kern="100" dirty="0">
              <a:solidFill>
                <a:schemeClr val="tx1"/>
              </a:solidFill>
              <a:effectLst/>
              <a:ea typeface="Calibri" panose="020F0502020204030204" pitchFamily="34" charset="0"/>
            </a:endParaRPr>
          </a:p>
          <a:p>
            <a:pPr marL="171450" indent="-171450">
              <a:lnSpc>
                <a:spcPct val="107000"/>
              </a:lnSpc>
              <a:buFont typeface="Arial" panose="020B0604020202020204" pitchFamily="34" charset="0"/>
              <a:buChar char="•"/>
            </a:pPr>
            <a:r>
              <a:rPr lang="fr-FR" sz="1200" kern="100" dirty="0">
                <a:solidFill>
                  <a:schemeClr val="tx1"/>
                </a:solidFill>
                <a:effectLst/>
                <a:ea typeface="Calibri" panose="020F0502020204030204" pitchFamily="34" charset="0"/>
                <a:hlinkClick r:id="rId11"/>
              </a:rPr>
              <a:t>Projet 2 – Sur les traces de la </a:t>
            </a:r>
            <a:r>
              <a:rPr lang="fr-FR" sz="1200" kern="100" dirty="0" err="1">
                <a:solidFill>
                  <a:schemeClr val="tx1"/>
                </a:solidFill>
                <a:effectLst/>
                <a:ea typeface="Calibri" panose="020F0502020204030204" pitchFamily="34" charset="0"/>
                <a:hlinkClick r:id="rId11"/>
              </a:rPr>
              <a:t>Retirada</a:t>
            </a:r>
            <a:r>
              <a:rPr lang="fr-FR" sz="1200" kern="100" dirty="0">
                <a:solidFill>
                  <a:schemeClr val="tx1"/>
                </a:solidFill>
                <a:effectLst/>
                <a:ea typeface="Calibri" panose="020F0502020204030204" pitchFamily="34" charset="0"/>
                <a:hlinkClick r:id="rId11"/>
              </a:rPr>
              <a:t> (professionnel)</a:t>
            </a:r>
            <a:endParaRPr lang="fr-FR" sz="1200" kern="100" dirty="0">
              <a:solidFill>
                <a:schemeClr val="tx1"/>
              </a:solidFill>
              <a:effectLst/>
              <a:ea typeface="Calibri" panose="020F0502020204030204" pitchFamily="34" charset="0"/>
            </a:endParaRPr>
          </a:p>
          <a:p>
            <a:pPr marL="171450" indent="-171450">
              <a:lnSpc>
                <a:spcPct val="107000"/>
              </a:lnSpc>
              <a:buFont typeface="Arial" panose="020B0604020202020204" pitchFamily="34" charset="0"/>
              <a:buChar char="•"/>
            </a:pPr>
            <a:r>
              <a:rPr lang="fr-FR" sz="1200" kern="100" dirty="0">
                <a:solidFill>
                  <a:schemeClr val="tx1"/>
                </a:solidFill>
                <a:effectLst/>
                <a:ea typeface="Calibri" panose="020F0502020204030204" pitchFamily="34" charset="0"/>
                <a:hlinkClick r:id="rId12"/>
              </a:rPr>
              <a:t>Projet 3 – A la découverte de notre collège (collège)</a:t>
            </a:r>
            <a:endParaRPr lang="fr-FR" sz="1200" kern="100" dirty="0">
              <a:solidFill>
                <a:schemeClr val="tx1"/>
              </a:solidFill>
              <a:effectLst/>
              <a:ea typeface="Calibri" panose="020F0502020204030204" pitchFamily="34" charset="0"/>
            </a:endParaRPr>
          </a:p>
          <a:p>
            <a:pPr marL="171450" indent="-171450">
              <a:lnSpc>
                <a:spcPct val="107000"/>
              </a:lnSpc>
              <a:buFont typeface="Arial" panose="020B0604020202020204" pitchFamily="34" charset="0"/>
              <a:buChar char="•"/>
            </a:pPr>
            <a:r>
              <a:rPr lang="fr-FR" sz="1200" kern="100" dirty="0">
                <a:solidFill>
                  <a:schemeClr val="tx1"/>
                </a:solidFill>
                <a:effectLst/>
                <a:ea typeface="Calibri" panose="020F0502020204030204" pitchFamily="34" charset="0"/>
                <a:hlinkClick r:id="rId13"/>
              </a:rPr>
              <a:t>Projet 4 – L’art au service de la critique (collège)</a:t>
            </a:r>
            <a:endParaRPr lang="fr-FR" sz="1200" kern="100" dirty="0">
              <a:solidFill>
                <a:schemeClr val="tx1"/>
              </a:solidFill>
              <a:effectLst/>
              <a:ea typeface="Calibri" panose="020F0502020204030204" pitchFamily="34" charset="0"/>
            </a:endParaRPr>
          </a:p>
          <a:p>
            <a:pPr marL="171450" indent="-171450">
              <a:buFont typeface="Arial" panose="020B0604020202020204" pitchFamily="34" charset="0"/>
              <a:buChar char="•"/>
            </a:pPr>
            <a:r>
              <a:rPr lang="fr-FR" sz="1200" dirty="0">
                <a:solidFill>
                  <a:schemeClr val="tx1"/>
                </a:solidFill>
                <a:effectLst/>
                <a:ea typeface="Calibri" panose="020F0502020204030204" pitchFamily="34" charset="0"/>
                <a:hlinkClick r:id="rId14"/>
              </a:rPr>
              <a:t>Projet 5 – Du handball en langues étrangères (1</a:t>
            </a:r>
            <a:r>
              <a:rPr lang="fr-FR" sz="1200" baseline="30000" dirty="0">
                <a:solidFill>
                  <a:schemeClr val="tx1"/>
                </a:solidFill>
                <a:effectLst/>
                <a:ea typeface="Calibri" panose="020F0502020204030204" pitchFamily="34" charset="0"/>
                <a:hlinkClick r:id="rId14"/>
              </a:rPr>
              <a:t>er</a:t>
            </a:r>
            <a:r>
              <a:rPr lang="fr-FR" sz="1200" dirty="0">
                <a:solidFill>
                  <a:schemeClr val="tx1"/>
                </a:solidFill>
                <a:effectLst/>
                <a:ea typeface="Calibri" panose="020F0502020204030204" pitchFamily="34" charset="0"/>
                <a:hlinkClick r:id="rId14"/>
              </a:rPr>
              <a:t> degré)</a:t>
            </a:r>
            <a:endParaRPr lang="fr-FR" sz="600" i="1" dirty="0">
              <a:solidFill>
                <a:schemeClr val="tx1"/>
              </a:solidFill>
            </a:endParaRPr>
          </a:p>
        </p:txBody>
      </p:sp>
      <p:sp>
        <p:nvSpPr>
          <p:cNvPr id="27" name="ZoneTexte 26">
            <a:extLst>
              <a:ext uri="{FF2B5EF4-FFF2-40B4-BE49-F238E27FC236}">
                <a16:creationId xmlns:a16="http://schemas.microsoft.com/office/drawing/2014/main" id="{A3E5CB07-4991-43BA-8DE1-CCE2C14A9E6A}"/>
              </a:ext>
            </a:extLst>
          </p:cNvPr>
          <p:cNvSpPr txBox="1"/>
          <p:nvPr/>
        </p:nvSpPr>
        <p:spPr>
          <a:xfrm>
            <a:off x="112119" y="1857258"/>
            <a:ext cx="9684594" cy="307777"/>
          </a:xfrm>
          <a:prstGeom prst="rect">
            <a:avLst/>
          </a:prstGeom>
          <a:noFill/>
        </p:spPr>
        <p:txBody>
          <a:bodyPr wrap="square" rtlCol="0">
            <a:spAutoFit/>
          </a:bodyPr>
          <a:lstStyle/>
          <a:p>
            <a:pPr defTabSz="633039"/>
            <a:r>
              <a:rPr lang="fr-FR" sz="1400" b="1" dirty="0">
                <a:solidFill>
                  <a:schemeClr val="tx2"/>
                </a:solidFill>
                <a:latin typeface="Arial Black" panose="020B0A04020102020204" pitchFamily="34" charset="0"/>
              </a:rPr>
              <a:t>OUTILS ET RESSOURCES MOBILISÉS : </a:t>
            </a:r>
          </a:p>
        </p:txBody>
      </p:sp>
      <p:sp>
        <p:nvSpPr>
          <p:cNvPr id="28" name="Rectangle 27">
            <a:extLst>
              <a:ext uri="{FF2B5EF4-FFF2-40B4-BE49-F238E27FC236}">
                <a16:creationId xmlns:a16="http://schemas.microsoft.com/office/drawing/2014/main" id="{4511AB12-9EDB-4AD7-AC71-EF2C32326E7F}"/>
              </a:ext>
            </a:extLst>
          </p:cNvPr>
          <p:cNvSpPr/>
          <p:nvPr/>
        </p:nvSpPr>
        <p:spPr>
          <a:xfrm>
            <a:off x="218051" y="2165035"/>
            <a:ext cx="10462648" cy="768666"/>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marL="171450" lvl="0" indent="-171450" defTabSz="633039" fontAlgn="base">
              <a:buFontTx/>
              <a:buChar char="-"/>
            </a:pPr>
            <a:r>
              <a:rPr lang="fr-FR" sz="1200" dirty="0">
                <a:solidFill>
                  <a:srgbClr val="000000"/>
                </a:solidFill>
              </a:rPr>
              <a:t>Outils institutionnels: ENT, </a:t>
            </a:r>
            <a:r>
              <a:rPr lang="fr-FR" sz="1200" dirty="0" err="1">
                <a:solidFill>
                  <a:srgbClr val="000000"/>
                </a:solidFill>
              </a:rPr>
              <a:t>Captain</a:t>
            </a:r>
            <a:r>
              <a:rPr lang="fr-FR" sz="1200" dirty="0">
                <a:solidFill>
                  <a:srgbClr val="000000"/>
                </a:solidFill>
              </a:rPr>
              <a:t> Kelly</a:t>
            </a:r>
          </a:p>
          <a:p>
            <a:pPr marL="171450" lvl="0" indent="-171450" defTabSz="633039" fontAlgn="base">
              <a:buFontTx/>
              <a:buChar char="-"/>
            </a:pPr>
            <a:r>
              <a:rPr lang="fr-FR" sz="1200" dirty="0">
                <a:solidFill>
                  <a:srgbClr val="000000"/>
                </a:solidFill>
              </a:rPr>
              <a:t>Autres: Learning-apps, </a:t>
            </a:r>
            <a:r>
              <a:rPr lang="fr-FR" sz="1200" dirty="0" err="1">
                <a:solidFill>
                  <a:srgbClr val="000000"/>
                </a:solidFill>
              </a:rPr>
              <a:t>Quizlet</a:t>
            </a:r>
            <a:r>
              <a:rPr lang="fr-FR" sz="1200" dirty="0">
                <a:solidFill>
                  <a:srgbClr val="000000"/>
                </a:solidFill>
              </a:rPr>
              <a:t>, </a:t>
            </a:r>
            <a:r>
              <a:rPr lang="fr-FR" sz="1200" dirty="0" err="1">
                <a:solidFill>
                  <a:srgbClr val="000000"/>
                </a:solidFill>
              </a:rPr>
              <a:t>Wordwall</a:t>
            </a:r>
            <a:r>
              <a:rPr lang="fr-FR" sz="1200" dirty="0">
                <a:solidFill>
                  <a:srgbClr val="000000"/>
                </a:solidFill>
              </a:rPr>
              <a:t>, </a:t>
            </a:r>
            <a:r>
              <a:rPr lang="fr-FR" sz="1200" dirty="0" err="1">
                <a:solidFill>
                  <a:srgbClr val="000000"/>
                </a:solidFill>
              </a:rPr>
              <a:t>Quiziniere</a:t>
            </a:r>
            <a:r>
              <a:rPr lang="fr-FR" sz="1200" dirty="0">
                <a:solidFill>
                  <a:srgbClr val="000000"/>
                </a:solidFill>
              </a:rPr>
              <a:t>, </a:t>
            </a:r>
            <a:r>
              <a:rPr lang="fr-FR" sz="1200" dirty="0" err="1">
                <a:solidFill>
                  <a:srgbClr val="000000"/>
                </a:solidFill>
              </a:rPr>
              <a:t>Balabolka</a:t>
            </a:r>
            <a:r>
              <a:rPr lang="fr-FR" sz="1200" dirty="0">
                <a:solidFill>
                  <a:srgbClr val="000000"/>
                </a:solidFill>
              </a:rPr>
              <a:t>, </a:t>
            </a:r>
            <a:r>
              <a:rPr lang="fr-FR" sz="1200" dirty="0" err="1">
                <a:solidFill>
                  <a:srgbClr val="000000"/>
                </a:solidFill>
              </a:rPr>
              <a:t>Canva</a:t>
            </a:r>
            <a:r>
              <a:rPr lang="fr-FR" sz="1200" dirty="0">
                <a:solidFill>
                  <a:srgbClr val="000000"/>
                </a:solidFill>
              </a:rPr>
              <a:t>, </a:t>
            </a:r>
            <a:r>
              <a:rPr lang="fr-FR" sz="1200" dirty="0" err="1">
                <a:solidFill>
                  <a:srgbClr val="000000"/>
                </a:solidFill>
              </a:rPr>
              <a:t>Edpuzzle</a:t>
            </a:r>
            <a:r>
              <a:rPr lang="fr-FR" sz="1200" dirty="0">
                <a:solidFill>
                  <a:srgbClr val="000000"/>
                </a:solidFill>
              </a:rPr>
              <a:t>, </a:t>
            </a:r>
            <a:r>
              <a:rPr lang="fr-FR" sz="1200" dirty="0" err="1">
                <a:solidFill>
                  <a:srgbClr val="000000"/>
                </a:solidFill>
              </a:rPr>
              <a:t>Voki</a:t>
            </a:r>
            <a:r>
              <a:rPr lang="fr-FR" sz="1200" dirty="0">
                <a:solidFill>
                  <a:srgbClr val="000000"/>
                </a:solidFill>
              </a:rPr>
              <a:t>, </a:t>
            </a:r>
            <a:r>
              <a:rPr lang="fr-FR" sz="1200" dirty="0" err="1">
                <a:solidFill>
                  <a:srgbClr val="000000"/>
                </a:solidFill>
              </a:rPr>
              <a:t>Genial-ly</a:t>
            </a:r>
            <a:r>
              <a:rPr lang="fr-FR" sz="1200" dirty="0">
                <a:solidFill>
                  <a:srgbClr val="000000"/>
                </a:solidFill>
              </a:rPr>
              <a:t>, la digitale</a:t>
            </a:r>
          </a:p>
          <a:p>
            <a:pPr marL="171450" lvl="0" indent="-171450" defTabSz="633039" fontAlgn="base">
              <a:buFontTx/>
              <a:buChar char="-"/>
            </a:pPr>
            <a:r>
              <a:rPr lang="fr-FR" sz="1200" dirty="0">
                <a:solidFill>
                  <a:srgbClr val="000000"/>
                </a:solidFill>
              </a:rPr>
              <a:t>Tablettes numériques, dictaphones</a:t>
            </a:r>
          </a:p>
          <a:p>
            <a:pPr marL="171450" lvl="0" indent="-171450" algn="ctr" defTabSz="633039" fontAlgn="base">
              <a:buFontTx/>
              <a:buChar char="-"/>
            </a:pPr>
            <a:endParaRPr lang="fr-FR" sz="1050" dirty="0">
              <a:solidFill>
                <a:srgbClr val="000000"/>
              </a:solidFill>
            </a:endParaRPr>
          </a:p>
        </p:txBody>
      </p:sp>
      <p:sp>
        <p:nvSpPr>
          <p:cNvPr id="29" name="Rectangle 28">
            <a:extLst>
              <a:ext uri="{FF2B5EF4-FFF2-40B4-BE49-F238E27FC236}">
                <a16:creationId xmlns:a16="http://schemas.microsoft.com/office/drawing/2014/main" id="{569A5287-B4A8-4F75-8FE7-C0E95DA11D30}"/>
              </a:ext>
            </a:extLst>
          </p:cNvPr>
          <p:cNvSpPr/>
          <p:nvPr/>
        </p:nvSpPr>
        <p:spPr>
          <a:xfrm>
            <a:off x="218050" y="1435257"/>
            <a:ext cx="10462649" cy="307777"/>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lvl="0" defTabSz="633039" fontAlgn="base"/>
            <a:r>
              <a:rPr lang="fr-FR" sz="1200" dirty="0">
                <a:solidFill>
                  <a:srgbClr val="000000"/>
                </a:solidFill>
              </a:rPr>
              <a:t>5 projets proposés</a:t>
            </a:r>
          </a:p>
        </p:txBody>
      </p:sp>
      <p:pic>
        <p:nvPicPr>
          <p:cNvPr id="21" name="Picture 2" descr="Résultat de recherche d'images pour &quot;MENJS LOGO PNG&quot;">
            <a:extLst>
              <a:ext uri="{FF2B5EF4-FFF2-40B4-BE49-F238E27FC236}">
                <a16:creationId xmlns:a16="http://schemas.microsoft.com/office/drawing/2014/main" id="{205CC084-6642-48E2-BFC0-4784331C404D}"/>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7500" y="86603"/>
            <a:ext cx="729862" cy="761595"/>
          </a:xfrm>
          <a:prstGeom prst="rect">
            <a:avLst/>
          </a:prstGeom>
          <a:noFill/>
          <a:extLst>
            <a:ext uri="{909E8E84-426E-40DD-AFC4-6F175D3DCCD1}">
              <a14:hiddenFill xmlns:a14="http://schemas.microsoft.com/office/drawing/2010/main">
                <a:solidFill>
                  <a:srgbClr val="FFFFFF"/>
                </a:solidFill>
              </a14:hiddenFill>
            </a:ext>
          </a:extLst>
        </p:spPr>
      </p:pic>
      <p:sp>
        <p:nvSpPr>
          <p:cNvPr id="30" name="ZoneTexte 29">
            <a:extLst>
              <a:ext uri="{FF2B5EF4-FFF2-40B4-BE49-F238E27FC236}">
                <a16:creationId xmlns:a16="http://schemas.microsoft.com/office/drawing/2014/main" id="{ED2BD0F7-9BBD-4773-A17B-8461CF256CDA}"/>
              </a:ext>
            </a:extLst>
          </p:cNvPr>
          <p:cNvSpPr txBox="1"/>
          <p:nvPr/>
        </p:nvSpPr>
        <p:spPr>
          <a:xfrm>
            <a:off x="10848588" y="3741298"/>
            <a:ext cx="1368812" cy="461665"/>
          </a:xfrm>
          <a:prstGeom prst="rect">
            <a:avLst/>
          </a:prstGeom>
          <a:noFill/>
        </p:spPr>
        <p:txBody>
          <a:bodyPr wrap="square" rtlCol="0">
            <a:spAutoFit/>
          </a:bodyPr>
          <a:lstStyle/>
          <a:p>
            <a:pPr algn="ctr"/>
            <a:r>
              <a:rPr lang="fr-FR" sz="1200" b="1" dirty="0">
                <a:solidFill>
                  <a:schemeClr val="bg1"/>
                </a:solidFill>
              </a:rPr>
              <a:t>PRODUCTIONS</a:t>
            </a:r>
          </a:p>
          <a:p>
            <a:pPr algn="ctr"/>
            <a:r>
              <a:rPr lang="fr-FR" sz="1200" b="1" dirty="0">
                <a:solidFill>
                  <a:schemeClr val="bg1"/>
                </a:solidFill>
              </a:rPr>
              <a:t>ACADÉMIQUES</a:t>
            </a:r>
          </a:p>
        </p:txBody>
      </p:sp>
      <p:sp>
        <p:nvSpPr>
          <p:cNvPr id="32" name="ZoneTexte 31">
            <a:extLst>
              <a:ext uri="{FF2B5EF4-FFF2-40B4-BE49-F238E27FC236}">
                <a16:creationId xmlns:a16="http://schemas.microsoft.com/office/drawing/2014/main" id="{3A837C49-B1F9-49BF-91F3-1C50EE12C42F}"/>
              </a:ext>
            </a:extLst>
          </p:cNvPr>
          <p:cNvSpPr txBox="1"/>
          <p:nvPr/>
        </p:nvSpPr>
        <p:spPr>
          <a:xfrm>
            <a:off x="3425646" y="135050"/>
            <a:ext cx="5340709" cy="707886"/>
          </a:xfrm>
          <a:prstGeom prst="rect">
            <a:avLst/>
          </a:prstGeom>
          <a:noFill/>
        </p:spPr>
        <p:txBody>
          <a:bodyPr wrap="square" rtlCol="0">
            <a:spAutoFit/>
          </a:bodyPr>
          <a:lstStyle/>
          <a:p>
            <a:pPr algn="ctr" defTabSz="633039"/>
            <a:r>
              <a:rPr lang="fr-FR" sz="2000" b="1" dirty="0">
                <a:solidFill>
                  <a:schemeClr val="bg1"/>
                </a:solidFill>
                <a:latin typeface="Arial Black" panose="020B0A04020102020204" pitchFamily="34" charset="0"/>
              </a:rPr>
              <a:t>BILAN ACADÉMIQUE DES TRAAM </a:t>
            </a:r>
          </a:p>
          <a:p>
            <a:pPr algn="ctr" defTabSz="633039"/>
            <a:r>
              <a:rPr lang="fr-FR" sz="1200" b="1" dirty="0">
                <a:solidFill>
                  <a:schemeClr val="bg1"/>
                </a:solidFill>
                <a:latin typeface="Arial Black" panose="020B0A04020102020204" pitchFamily="34" charset="0"/>
              </a:rPr>
              <a:t>DISCIPLINE</a:t>
            </a:r>
            <a:r>
              <a:rPr lang="fr-FR" sz="2000" b="1" dirty="0">
                <a:solidFill>
                  <a:schemeClr val="bg1"/>
                </a:solidFill>
                <a:latin typeface="Arial Black" panose="020B0A04020102020204" pitchFamily="34" charset="0"/>
              </a:rPr>
              <a:t> </a:t>
            </a:r>
          </a:p>
        </p:txBody>
      </p:sp>
    </p:spTree>
    <p:extLst>
      <p:ext uri="{BB962C8B-B14F-4D97-AF65-F5344CB8AC3E}">
        <p14:creationId xmlns:p14="http://schemas.microsoft.com/office/powerpoint/2010/main" val="3634236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e 15">
            <a:extLst>
              <a:ext uri="{FF2B5EF4-FFF2-40B4-BE49-F238E27FC236}">
                <a16:creationId xmlns:a16="http://schemas.microsoft.com/office/drawing/2014/main" id="{0703AFAD-6C4C-4074-B697-E97660F4382B}"/>
              </a:ext>
            </a:extLst>
          </p:cNvPr>
          <p:cNvGrpSpPr/>
          <p:nvPr/>
        </p:nvGrpSpPr>
        <p:grpSpPr>
          <a:xfrm rot="5400000">
            <a:off x="8596185" y="3184403"/>
            <a:ext cx="5907336" cy="1439857"/>
            <a:chOff x="2832" y="721165"/>
            <a:chExt cx="6855168" cy="1375976"/>
          </a:xfrm>
        </p:grpSpPr>
        <p:sp>
          <p:nvSpPr>
            <p:cNvPr id="22" name="Forme libre : forme 21">
              <a:extLst>
                <a:ext uri="{FF2B5EF4-FFF2-40B4-BE49-F238E27FC236}">
                  <a16:creationId xmlns:a16="http://schemas.microsoft.com/office/drawing/2014/main" id="{B6B1D100-C0AA-488A-A8D1-8FFD7BF48CAA}"/>
                </a:ext>
              </a:extLst>
            </p:cNvPr>
            <p:cNvSpPr/>
            <p:nvPr/>
          </p:nvSpPr>
          <p:spPr>
            <a:xfrm>
              <a:off x="2832"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17" name="Forme libre : forme 16">
              <a:extLst>
                <a:ext uri="{FF2B5EF4-FFF2-40B4-BE49-F238E27FC236}">
                  <a16:creationId xmlns:a16="http://schemas.microsoft.com/office/drawing/2014/main" id="{FC6CBFFE-5083-4114-932C-D0DE802F5DD6}"/>
                </a:ext>
              </a:extLst>
            </p:cNvPr>
            <p:cNvSpPr/>
            <p:nvPr/>
          </p:nvSpPr>
          <p:spPr>
            <a:xfrm>
              <a:off x="2077769"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19" name="Forme libre : forme 18">
              <a:extLst>
                <a:ext uri="{FF2B5EF4-FFF2-40B4-BE49-F238E27FC236}">
                  <a16:creationId xmlns:a16="http://schemas.microsoft.com/office/drawing/2014/main" id="{14B9D0A4-2D99-4AEC-836C-DE241DD300BC}"/>
                </a:ext>
              </a:extLst>
            </p:cNvPr>
            <p:cNvSpPr/>
            <p:nvPr/>
          </p:nvSpPr>
          <p:spPr>
            <a:xfrm>
              <a:off x="4152706" y="797453"/>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chemeClr val="accent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dirty="0">
                <a:solidFill>
                  <a:srgbClr val="FFFFFF"/>
                </a:solidFill>
              </a:endParaRPr>
            </a:p>
          </p:txBody>
        </p:sp>
        <p:sp>
          <p:nvSpPr>
            <p:cNvPr id="23" name="ZoneTexte 22">
              <a:extLst>
                <a:ext uri="{FF2B5EF4-FFF2-40B4-BE49-F238E27FC236}">
                  <a16:creationId xmlns:a16="http://schemas.microsoft.com/office/drawing/2014/main" id="{40706581-BAAE-44E6-9871-689DE0F3ED03}"/>
                </a:ext>
              </a:extLst>
            </p:cNvPr>
            <p:cNvSpPr txBox="1"/>
            <p:nvPr/>
          </p:nvSpPr>
          <p:spPr>
            <a:xfrm rot="16200000">
              <a:off x="4834943" y="1034135"/>
              <a:ext cx="1375976" cy="750035"/>
            </a:xfrm>
            <a:prstGeom prst="rect">
              <a:avLst/>
            </a:prstGeom>
            <a:noFill/>
          </p:spPr>
          <p:txBody>
            <a:bodyPr wrap="square" rtlCol="0">
              <a:spAutoFit/>
            </a:bodyPr>
            <a:lstStyle/>
            <a:p>
              <a:pPr algn="ctr"/>
              <a:r>
                <a:rPr lang="fr-FR" sz="1200" b="1" dirty="0">
                  <a:solidFill>
                    <a:schemeClr val="bg1"/>
                  </a:solidFill>
                </a:rPr>
                <a:t>PLUS-VALUES PÉDAGOGIQUES DES TRAVAUX</a:t>
              </a:r>
            </a:p>
          </p:txBody>
        </p:sp>
      </p:grpSp>
      <p:sp>
        <p:nvSpPr>
          <p:cNvPr id="2" name="Titre 1">
            <a:extLst>
              <a:ext uri="{FF2B5EF4-FFF2-40B4-BE49-F238E27FC236}">
                <a16:creationId xmlns:a16="http://schemas.microsoft.com/office/drawing/2014/main" id="{D7CF7AC6-B026-4BD7-A3DB-A93AA2C52F76}"/>
              </a:ext>
            </a:extLst>
          </p:cNvPr>
          <p:cNvSpPr>
            <a:spLocks noGrp="1"/>
          </p:cNvSpPr>
          <p:nvPr>
            <p:ph type="title"/>
          </p:nvPr>
        </p:nvSpPr>
        <p:spPr/>
        <p:txBody>
          <a:bodyPr/>
          <a:lstStyle/>
          <a:p>
            <a:endParaRPr lang="fr-FR">
              <a:latin typeface="+mn-lt"/>
            </a:endParaRPr>
          </a:p>
        </p:txBody>
      </p:sp>
      <p:sp>
        <p:nvSpPr>
          <p:cNvPr id="7" name="Rectangle 6">
            <a:extLst>
              <a:ext uri="{FF2B5EF4-FFF2-40B4-BE49-F238E27FC236}">
                <a16:creationId xmlns:a16="http://schemas.microsoft.com/office/drawing/2014/main" id="{021D6664-9FE1-4D39-BC7B-6E7D2D38FEDC}"/>
              </a:ext>
            </a:extLst>
          </p:cNvPr>
          <p:cNvSpPr/>
          <p:nvPr/>
        </p:nvSpPr>
        <p:spPr>
          <a:xfrm>
            <a:off x="0" y="0"/>
            <a:ext cx="12192000" cy="92243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33039"/>
            <a:endParaRPr lang="fr-FR" sz="1246">
              <a:solidFill>
                <a:srgbClr val="FFFFFF"/>
              </a:solidFill>
            </a:endParaRPr>
          </a:p>
        </p:txBody>
      </p:sp>
      <p:pic>
        <p:nvPicPr>
          <p:cNvPr id="8" name="Image 7">
            <a:extLst>
              <a:ext uri="{FF2B5EF4-FFF2-40B4-BE49-F238E27FC236}">
                <a16:creationId xmlns:a16="http://schemas.microsoft.com/office/drawing/2014/main" id="{57C4C5EA-97D2-47ED-8592-04E7E5F933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59" y="5384359"/>
            <a:ext cx="2922261" cy="2065909"/>
          </a:xfrm>
          <a:prstGeom prst="rect">
            <a:avLst/>
          </a:prstGeom>
        </p:spPr>
      </p:pic>
      <p:sp>
        <p:nvSpPr>
          <p:cNvPr id="20" name="ZoneTexte 19">
            <a:extLst>
              <a:ext uri="{FF2B5EF4-FFF2-40B4-BE49-F238E27FC236}">
                <a16:creationId xmlns:a16="http://schemas.microsoft.com/office/drawing/2014/main" id="{247F13C6-EC7D-48A5-B707-0881196D49DC}"/>
              </a:ext>
            </a:extLst>
          </p:cNvPr>
          <p:cNvSpPr txBox="1"/>
          <p:nvPr/>
        </p:nvSpPr>
        <p:spPr>
          <a:xfrm>
            <a:off x="112119" y="1305280"/>
            <a:ext cx="9684594" cy="307777"/>
          </a:xfrm>
          <a:prstGeom prst="rect">
            <a:avLst/>
          </a:prstGeom>
          <a:noFill/>
        </p:spPr>
        <p:txBody>
          <a:bodyPr wrap="square" rtlCol="0">
            <a:spAutoFit/>
          </a:bodyPr>
          <a:lstStyle/>
          <a:p>
            <a:pPr defTabSz="633039"/>
            <a:r>
              <a:rPr lang="fr-FR" sz="1400" b="1" dirty="0">
                <a:solidFill>
                  <a:schemeClr val="accent1">
                    <a:lumMod val="75000"/>
                    <a:lumOff val="25000"/>
                  </a:schemeClr>
                </a:solidFill>
                <a:latin typeface="Arial Black" panose="020B0A04020102020204" pitchFamily="34" charset="0"/>
              </a:rPr>
              <a:t>PLUS-VALUES PÉDAGOGIQUES DES TRAVAUX :</a:t>
            </a:r>
          </a:p>
        </p:txBody>
      </p:sp>
      <p:sp>
        <p:nvSpPr>
          <p:cNvPr id="31" name="Rectangle 30">
            <a:extLst>
              <a:ext uri="{FF2B5EF4-FFF2-40B4-BE49-F238E27FC236}">
                <a16:creationId xmlns:a16="http://schemas.microsoft.com/office/drawing/2014/main" id="{B9FE95D2-5C2C-45FE-8DBB-AF968E3E5FD1}"/>
              </a:ext>
            </a:extLst>
          </p:cNvPr>
          <p:cNvSpPr/>
          <p:nvPr/>
        </p:nvSpPr>
        <p:spPr>
          <a:xfrm>
            <a:off x="152402" y="1702420"/>
            <a:ext cx="10185398" cy="3850300"/>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a:spcBef>
                <a:spcPts val="600"/>
              </a:spcBef>
              <a:spcAft>
                <a:spcPts val="600"/>
              </a:spcAft>
            </a:pPr>
            <a:r>
              <a:rPr lang="fr-FR" sz="900" dirty="0">
                <a:solidFill>
                  <a:srgbClr val="000000"/>
                </a:solidFill>
                <a:ea typeface="Calibri" panose="020F0502020204030204" pitchFamily="34" charset="0"/>
                <a:cs typeface="Times New Roman" panose="02020603050405020304" pitchFamily="18" charset="0"/>
              </a:rPr>
              <a:t>Les différents projets mis en œuvre lors des travaux menés ont fait appel à une grande diversité d’outils numériques. On constate que ces derniers ont participé à l’autonomisation des apprenants tout en favorisant une progressivité notable dans les apprentissages en langues vivantes.</a:t>
            </a:r>
          </a:p>
          <a:p>
            <a:pPr>
              <a:spcBef>
                <a:spcPts val="600"/>
              </a:spcBef>
              <a:spcAft>
                <a:spcPts val="600"/>
              </a:spcAft>
            </a:pPr>
            <a:r>
              <a:rPr lang="fr-FR" sz="900" dirty="0">
                <a:solidFill>
                  <a:srgbClr val="000000"/>
                </a:solidFill>
                <a:ea typeface="Calibri" panose="020F0502020204030204" pitchFamily="34" charset="0"/>
                <a:cs typeface="Times New Roman" panose="02020603050405020304" pitchFamily="18" charset="0"/>
              </a:rPr>
              <a:t>Lors de la réalisation du projet : « Save the world », il est également à souligner que les élèves absents lors d’une séance ont été moins impactés puisque la réalisation du travail se fait selon le moment déterminé par ces derniers.</a:t>
            </a:r>
          </a:p>
          <a:p>
            <a:pPr>
              <a:spcBef>
                <a:spcPts val="600"/>
              </a:spcBef>
              <a:spcAft>
                <a:spcPts val="600"/>
              </a:spcAft>
            </a:pPr>
            <a:r>
              <a:rPr lang="fr-FR" sz="900" dirty="0">
                <a:solidFill>
                  <a:srgbClr val="000000"/>
                </a:solidFill>
                <a:ea typeface="Calibri" panose="020F0502020204030204" pitchFamily="34" charset="0"/>
                <a:cs typeface="Times New Roman" panose="02020603050405020304" pitchFamily="18" charset="0"/>
              </a:rPr>
              <a:t>Les outils numériques comme supports de différenciation pédagogique ont également développé une meilleure synergie au sein du groupe classe et une plus grande implication des élèves lors des différentes activités proposées aussi bien en école primaire que dans le secondaire. Ainsi, il a été constaté que des élèves habituellement peu engagés dans les apprentissages y sont parvenus plus facilement grâce au travail en groupes et aux objectifs ciblés. Les dispositifs et outils de différenciation mis en œuvre ont été perçus comme aidants et valorisants par les élèves et non pas </a:t>
            </a:r>
            <a:r>
              <a:rPr lang="fr-FR" sz="900" dirty="0" err="1">
                <a:solidFill>
                  <a:srgbClr val="000000"/>
                </a:solidFill>
                <a:ea typeface="Calibri" panose="020F0502020204030204" pitchFamily="34" charset="0"/>
                <a:cs typeface="Times New Roman" panose="02020603050405020304" pitchFamily="18" charset="0"/>
              </a:rPr>
              <a:t>stigmatisants</a:t>
            </a:r>
            <a:r>
              <a:rPr lang="fr-FR" sz="900" dirty="0">
                <a:solidFill>
                  <a:srgbClr val="000000"/>
                </a:solidFill>
                <a:ea typeface="Calibri" panose="020F0502020204030204" pitchFamily="34" charset="0"/>
                <a:cs typeface="Times New Roman" panose="02020603050405020304" pitchFamily="18" charset="0"/>
              </a:rPr>
              <a:t>.</a:t>
            </a:r>
          </a:p>
          <a:p>
            <a:pPr>
              <a:spcBef>
                <a:spcPts val="600"/>
              </a:spcBef>
              <a:spcAft>
                <a:spcPts val="600"/>
              </a:spcAft>
            </a:pPr>
            <a:r>
              <a:rPr lang="fr-FR" sz="900" dirty="0">
                <a:solidFill>
                  <a:srgbClr val="000000"/>
                </a:solidFill>
                <a:ea typeface="Calibri" panose="020F0502020204030204" pitchFamily="34" charset="0"/>
                <a:cs typeface="Times New Roman" panose="02020603050405020304" pitchFamily="18" charset="0"/>
              </a:rPr>
              <a:t>De façon générale, sur l’ensemble des projets proposés, la posture d’accompagnateur et de médiateur de l’enseignant a permis d’apporter un étayage individuel davantage ancré dans le cours.</a:t>
            </a:r>
          </a:p>
          <a:p>
            <a:pPr>
              <a:spcBef>
                <a:spcPts val="600"/>
              </a:spcBef>
              <a:spcAft>
                <a:spcPts val="600"/>
              </a:spcAft>
            </a:pPr>
            <a:r>
              <a:rPr lang="fr-FR" sz="900" dirty="0">
                <a:solidFill>
                  <a:srgbClr val="000000"/>
                </a:solidFill>
                <a:ea typeface="Calibri" panose="020F0502020204030204" pitchFamily="34" charset="0"/>
                <a:cs typeface="Times New Roman" panose="02020603050405020304" pitchFamily="18" charset="0"/>
              </a:rPr>
              <a:t>Dès lors, la gestion complexe de situation de classe a diminué considérablement.</a:t>
            </a:r>
          </a:p>
          <a:p>
            <a:pPr>
              <a:spcBef>
                <a:spcPts val="600"/>
              </a:spcBef>
              <a:spcAft>
                <a:spcPts val="600"/>
              </a:spcAft>
            </a:pPr>
            <a:r>
              <a:rPr lang="fr-FR" sz="900" dirty="0">
                <a:solidFill>
                  <a:srgbClr val="000000"/>
                </a:solidFill>
                <a:ea typeface="Calibri" panose="020F0502020204030204" pitchFamily="34" charset="0"/>
                <a:cs typeface="Times New Roman" panose="02020603050405020304" pitchFamily="18" charset="0"/>
              </a:rPr>
              <a:t>D’autre part, il a été constaté chez l’élève le développement de son autonomie langagière et technique vis-à-vis des outils numériques proposés ainsi qu’un renforcement de l’engagement individuel et collectif (inter correction entre pairs notamment).</a:t>
            </a:r>
          </a:p>
          <a:p>
            <a:pPr>
              <a:spcBef>
                <a:spcPts val="600"/>
              </a:spcBef>
              <a:spcAft>
                <a:spcPts val="600"/>
              </a:spcAft>
            </a:pPr>
            <a:r>
              <a:rPr lang="fr-FR" sz="900" dirty="0">
                <a:solidFill>
                  <a:srgbClr val="000000"/>
                </a:solidFill>
                <a:ea typeface="Calibri" panose="020F0502020204030204" pitchFamily="34" charset="0"/>
                <a:cs typeface="Times New Roman" panose="02020603050405020304" pitchFamily="18" charset="0"/>
              </a:rPr>
              <a:t>De plus, il est noté une meilleure responsabilisation, une meilleure </a:t>
            </a:r>
            <a:r>
              <a:rPr lang="fr-FR" sz="900" dirty="0" err="1">
                <a:solidFill>
                  <a:srgbClr val="000000"/>
                </a:solidFill>
                <a:ea typeface="Calibri" panose="020F0502020204030204" pitchFamily="34" charset="0"/>
                <a:cs typeface="Times New Roman" panose="02020603050405020304" pitchFamily="18" charset="0"/>
              </a:rPr>
              <a:t>auto-régulation</a:t>
            </a:r>
            <a:r>
              <a:rPr lang="fr-FR" sz="900" dirty="0">
                <a:solidFill>
                  <a:srgbClr val="000000"/>
                </a:solidFill>
                <a:ea typeface="Calibri" panose="020F0502020204030204" pitchFamily="34" charset="0"/>
                <a:cs typeface="Times New Roman" panose="02020603050405020304" pitchFamily="18" charset="0"/>
              </a:rPr>
              <a:t> dans le fonctionnement du groupe classe : écoute des autres, respect de la prise de parole, prise d’initiative…</a:t>
            </a:r>
          </a:p>
          <a:p>
            <a:pPr>
              <a:spcBef>
                <a:spcPts val="600"/>
              </a:spcBef>
              <a:spcAft>
                <a:spcPts val="600"/>
              </a:spcAft>
            </a:pPr>
            <a:r>
              <a:rPr lang="fr-FR" sz="900" dirty="0">
                <a:solidFill>
                  <a:srgbClr val="000000"/>
                </a:solidFill>
                <a:ea typeface="Calibri" panose="020F0502020204030204" pitchFamily="34" charset="0"/>
                <a:cs typeface="Times New Roman" panose="02020603050405020304" pitchFamily="18" charset="0"/>
              </a:rPr>
              <a:t>Enfin, il a été relevé que les activités mises en œuvre mais également la disposition de la classe et l’aménagement des différents espaces (classe flexible ou semi-flexible, enseignement « dehors », visites virtuelles…) sont des facteurs importants qui conditionnent les apprentissages.</a:t>
            </a:r>
          </a:p>
          <a:p>
            <a:pPr>
              <a:spcBef>
                <a:spcPts val="600"/>
              </a:spcBef>
              <a:spcAft>
                <a:spcPts val="600"/>
              </a:spcAft>
            </a:pPr>
            <a:r>
              <a:rPr lang="fr-FR" sz="900" dirty="0">
                <a:solidFill>
                  <a:srgbClr val="000000"/>
                </a:solidFill>
                <a:ea typeface="Calibri" panose="020F0502020204030204" pitchFamily="34" charset="0"/>
                <a:cs typeface="Times New Roman" panose="02020603050405020304" pitchFamily="18" charset="0"/>
              </a:rPr>
              <a:t>En conclusion, c’est tout un ensemble de compétences qui ont été développées et travaillées chez les enfants : langagières, psycho-sociales, technologiques…</a:t>
            </a:r>
            <a:endParaRPr lang="fr-FR" sz="900" dirty="0">
              <a:solidFill>
                <a:srgbClr val="000000"/>
              </a:solidFill>
              <a:effectLst/>
              <a:ea typeface="Calibri" panose="020F0502020204030204" pitchFamily="34" charset="0"/>
              <a:cs typeface="Times New Roman" panose="02020603050405020304" pitchFamily="18" charset="0"/>
            </a:endParaRPr>
          </a:p>
        </p:txBody>
      </p:sp>
      <p:pic>
        <p:nvPicPr>
          <p:cNvPr id="14" name="Picture 2" descr="Résultat de recherche d'images pour &quot;MENJS LOGO PNG&quot;">
            <a:extLst>
              <a:ext uri="{FF2B5EF4-FFF2-40B4-BE49-F238E27FC236}">
                <a16:creationId xmlns:a16="http://schemas.microsoft.com/office/drawing/2014/main" id="{44C3F3D5-9D82-469E-AE78-92A1B49A599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500" y="86603"/>
            <a:ext cx="729862" cy="761595"/>
          </a:xfrm>
          <a:prstGeom prst="rect">
            <a:avLst/>
          </a:prstGeom>
          <a:noFill/>
          <a:extLst>
            <a:ext uri="{909E8E84-426E-40DD-AFC4-6F175D3DCCD1}">
              <a14:hiddenFill xmlns:a14="http://schemas.microsoft.com/office/drawing/2010/main">
                <a:solidFill>
                  <a:srgbClr val="FFFFFF"/>
                </a:solidFill>
              </a14:hiddenFill>
            </a:ext>
          </a:extLst>
        </p:spPr>
      </p:pic>
      <p:sp>
        <p:nvSpPr>
          <p:cNvPr id="18" name="ZoneTexte 17">
            <a:extLst>
              <a:ext uri="{FF2B5EF4-FFF2-40B4-BE49-F238E27FC236}">
                <a16:creationId xmlns:a16="http://schemas.microsoft.com/office/drawing/2014/main" id="{DC755DB4-4887-4B07-95B1-033A68F9D6FA}"/>
              </a:ext>
            </a:extLst>
          </p:cNvPr>
          <p:cNvSpPr txBox="1"/>
          <p:nvPr/>
        </p:nvSpPr>
        <p:spPr>
          <a:xfrm>
            <a:off x="3425646" y="135050"/>
            <a:ext cx="5340709" cy="707886"/>
          </a:xfrm>
          <a:prstGeom prst="rect">
            <a:avLst/>
          </a:prstGeom>
          <a:noFill/>
        </p:spPr>
        <p:txBody>
          <a:bodyPr wrap="square" rtlCol="0">
            <a:spAutoFit/>
          </a:bodyPr>
          <a:lstStyle/>
          <a:p>
            <a:pPr algn="ctr" defTabSz="633039"/>
            <a:r>
              <a:rPr lang="fr-FR" sz="2000" b="1" dirty="0">
                <a:solidFill>
                  <a:schemeClr val="bg1"/>
                </a:solidFill>
                <a:latin typeface="Arial Black" panose="020B0A04020102020204" pitchFamily="34" charset="0"/>
              </a:rPr>
              <a:t>BILAN ACADÉMIQUE DES TRAAM </a:t>
            </a:r>
          </a:p>
          <a:p>
            <a:pPr algn="ctr" defTabSz="633039"/>
            <a:r>
              <a:rPr lang="fr-FR" sz="1200" b="1" dirty="0">
                <a:solidFill>
                  <a:schemeClr val="bg1"/>
                </a:solidFill>
                <a:latin typeface="Arial Black" panose="020B0A04020102020204" pitchFamily="34" charset="0"/>
              </a:rPr>
              <a:t>DISCIPLINE</a:t>
            </a:r>
            <a:r>
              <a:rPr lang="fr-FR" sz="2000" b="1" dirty="0">
                <a:solidFill>
                  <a:schemeClr val="bg1"/>
                </a:solidFill>
                <a:latin typeface="Arial Black" panose="020B0A04020102020204" pitchFamily="34" charset="0"/>
              </a:rPr>
              <a:t> </a:t>
            </a:r>
          </a:p>
        </p:txBody>
      </p:sp>
    </p:spTree>
    <p:extLst>
      <p:ext uri="{BB962C8B-B14F-4D97-AF65-F5344CB8AC3E}">
        <p14:creationId xmlns:p14="http://schemas.microsoft.com/office/powerpoint/2010/main" val="3936783669"/>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3FB84F21B7A44F8DE104AE2ADAB9F6" ma:contentTypeVersion="10" ma:contentTypeDescription="Create a new document." ma:contentTypeScope="" ma:versionID="24b2c68add75de93a1991d9c7f737996">
  <xsd:schema xmlns:xsd="http://www.w3.org/2001/XMLSchema" xmlns:xs="http://www.w3.org/2001/XMLSchema" xmlns:p="http://schemas.microsoft.com/office/2006/metadata/properties" xmlns:ns2="7f29805c-d22a-416d-a6cf-113da334108c" targetNamespace="http://schemas.microsoft.com/office/2006/metadata/properties" ma:root="true" ma:fieldsID="4456d151dbcc4b88d0e7a82d0d6fd0e9" ns2:_="">
    <xsd:import namespace="7f29805c-d22a-416d-a6cf-113da33410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29805c-d22a-416d-a6cf-113da33410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6314F2-8B62-40E1-B254-2A83660306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29805c-d22a-416d-a6cf-113da33410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2BDDD0-4840-4A42-A732-7CF09BD2D772}">
  <ds:schemaRefs>
    <ds:schemaRef ds:uri="http://schemas.openxmlformats.org/package/2006/metadata/core-properties"/>
    <ds:schemaRef ds:uri="http://schemas.microsoft.com/office/infopath/2007/PartnerControls"/>
    <ds:schemaRef ds:uri="http://schemas.microsoft.com/office/2006/metadata/properties"/>
    <ds:schemaRef ds:uri="http://purl.org/dc/terms/"/>
    <ds:schemaRef ds:uri="http://schemas.microsoft.com/office/2006/documentManagement/types"/>
    <ds:schemaRef ds:uri="http://purl.org/dc/elements/1.1/"/>
    <ds:schemaRef ds:uri="http://www.w3.org/XML/1998/namespace"/>
    <ds:schemaRef ds:uri="7f29805c-d22a-416d-a6cf-113da334108c"/>
    <ds:schemaRef ds:uri="http://purl.org/dc/dcmitype/"/>
  </ds:schemaRefs>
</ds:datastoreItem>
</file>

<file path=customXml/itemProps3.xml><?xml version="1.0" encoding="utf-8"?>
<ds:datastoreItem xmlns:ds="http://schemas.openxmlformats.org/officeDocument/2006/customXml" ds:itemID="{7A817FAF-3CC0-4FA1-B450-049669E12E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2555</TotalTime>
  <Words>965</Words>
  <Application>Microsoft Office PowerPoint</Application>
  <PresentationFormat>Grand écran</PresentationFormat>
  <Paragraphs>68</Paragraphs>
  <Slides>4</Slides>
  <Notes>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Arial Black</vt:lpstr>
      <vt:lpstr>Calibri</vt:lpstr>
      <vt:lpstr>Marianne</vt:lpstr>
      <vt:lpstr>MINISTÈRIEL</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Roulette, Angèle</dc:creator>
  <cp:lastModifiedBy>sraymond81@outlook.fr</cp:lastModifiedBy>
  <cp:revision>46</cp:revision>
  <dcterms:created xsi:type="dcterms:W3CDTF">2021-02-16T13:11:01Z</dcterms:created>
  <dcterms:modified xsi:type="dcterms:W3CDTF">2023-06-12T15:28:59Z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0x010100E73FB84F21B7A44F8DE104AE2ADAB9F6</vt:lpwstr>
  </property>
</Properties>
</file>