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93" r:id="rId2"/>
    <p:sldMasterId id="2147483695" r:id="rId3"/>
    <p:sldMasterId id="2147483704" r:id="rId4"/>
    <p:sldMasterId id="2147483709" r:id="rId5"/>
    <p:sldMasterId id="2147483663" r:id="rId6"/>
    <p:sldMasterId id="2147483720" r:id="rId7"/>
    <p:sldMasterId id="2147483684" r:id="rId8"/>
  </p:sldMasterIdLst>
  <p:notesMasterIdLst>
    <p:notesMasterId r:id="rId32"/>
  </p:notesMasterIdLst>
  <p:handoutMasterIdLst>
    <p:handoutMasterId r:id="rId33"/>
  </p:handoutMasterIdLst>
  <p:sldIdLst>
    <p:sldId id="334" r:id="rId9"/>
    <p:sldId id="352" r:id="rId10"/>
    <p:sldId id="359" r:id="rId11"/>
    <p:sldId id="340" r:id="rId12"/>
    <p:sldId id="341" r:id="rId13"/>
    <p:sldId id="342" r:id="rId14"/>
    <p:sldId id="360" r:id="rId15"/>
    <p:sldId id="324" r:id="rId16"/>
    <p:sldId id="320" r:id="rId17"/>
    <p:sldId id="357" r:id="rId18"/>
    <p:sldId id="358" r:id="rId19"/>
    <p:sldId id="361" r:id="rId20"/>
    <p:sldId id="353" r:id="rId21"/>
    <p:sldId id="343" r:id="rId22"/>
    <p:sldId id="345" r:id="rId23"/>
    <p:sldId id="346" r:id="rId24"/>
    <p:sldId id="348" r:id="rId25"/>
    <p:sldId id="354" r:id="rId26"/>
    <p:sldId id="355" r:id="rId27"/>
    <p:sldId id="356" r:id="rId28"/>
    <p:sldId id="339" r:id="rId29"/>
    <p:sldId id="323" r:id="rId30"/>
    <p:sldId id="349" r:id="rId3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ALLARD" initials="JA" lastIdx="2" clrIdx="0">
    <p:extLst>
      <p:ext uri="{19B8F6BF-5375-455C-9EA6-DF929625EA0E}">
        <p15:presenceInfo xmlns:p15="http://schemas.microsoft.com/office/powerpoint/2012/main" xmlns="" userId="S-1-5-21-438068559-3184488261-2103775310-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B88F"/>
    <a:srgbClr val="E96667"/>
    <a:srgbClr val="8CA950"/>
    <a:srgbClr val="B1C980"/>
    <a:srgbClr val="B7C992"/>
    <a:srgbClr val="519A8F"/>
    <a:srgbClr val="005E8B"/>
    <a:srgbClr val="D7AD45"/>
    <a:srgbClr val="EE7444"/>
    <a:srgbClr val="5AA1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77" autoAdjust="0"/>
    <p:restoredTop sz="94643"/>
  </p:normalViewPr>
  <p:slideViewPr>
    <p:cSldViewPr snapToGrid="0" snapToObjects="1">
      <p:cViewPr varScale="1">
        <p:scale>
          <a:sx n="68" d="100"/>
          <a:sy n="68" d="100"/>
        </p:scale>
        <p:origin x="-1830" y="-96"/>
      </p:cViewPr>
      <p:guideLst>
        <p:guide orient="horz" pos="2183"/>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39" d="100"/>
          <a:sy n="139" d="100"/>
        </p:scale>
        <p:origin x="3696" y="1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B9F82-EB5D-426B-9FEE-954430D07C0E}" type="doc">
      <dgm:prSet loTypeId="urn:microsoft.com/office/officeart/2005/8/layout/equation1" loCatId="process" qsTypeId="urn:microsoft.com/office/officeart/2005/8/quickstyle/simple1" qsCatId="simple" csTypeId="urn:microsoft.com/office/officeart/2005/8/colors/colorful1#1" csCatId="colorful" phldr="1"/>
      <dgm:spPr/>
    </dgm:pt>
    <dgm:pt modelId="{960663B7-F923-4B71-8321-4EE902C87DC5}">
      <dgm:prSet phldrT="[Texte]"/>
      <dgm:spPr/>
      <dgm:t>
        <a:bodyPr/>
        <a:lstStyle/>
        <a:p>
          <a:r>
            <a:rPr lang="fr-FR" dirty="0" smtClean="0"/>
            <a:t>Note bulletins et épreuves bac</a:t>
          </a:r>
          <a:endParaRPr lang="fr-FR" dirty="0"/>
        </a:p>
      </dgm:t>
    </dgm:pt>
    <dgm:pt modelId="{C64B56E7-0630-4A08-9965-DD8E2DE47BA3}" type="parTrans" cxnId="{016DF518-DE87-4233-932F-A8D3F8F3F88F}">
      <dgm:prSet/>
      <dgm:spPr/>
      <dgm:t>
        <a:bodyPr/>
        <a:lstStyle/>
        <a:p>
          <a:endParaRPr lang="fr-FR"/>
        </a:p>
      </dgm:t>
    </dgm:pt>
    <dgm:pt modelId="{B6A4F1BA-1331-45B4-BC69-A146DA740638}" type="sibTrans" cxnId="{016DF518-DE87-4233-932F-A8D3F8F3F88F}">
      <dgm:prSet/>
      <dgm:spPr/>
      <dgm:t>
        <a:bodyPr/>
        <a:lstStyle/>
        <a:p>
          <a:endParaRPr lang="fr-FR"/>
        </a:p>
      </dgm:t>
    </dgm:pt>
    <dgm:pt modelId="{2AC5294A-7009-4DB8-98F1-B38EFD552A28}">
      <dgm:prSet phldrT="[Texte]"/>
      <dgm:spPr/>
      <dgm:t>
        <a:bodyPr/>
        <a:lstStyle/>
        <a:p>
          <a:r>
            <a:rPr lang="fr-FR" dirty="0" smtClean="0"/>
            <a:t>Note qualitative</a:t>
          </a:r>
          <a:endParaRPr lang="fr-FR" dirty="0"/>
        </a:p>
      </dgm:t>
    </dgm:pt>
    <dgm:pt modelId="{B1A29338-4C95-4307-9B42-6AF560A573D8}" type="parTrans" cxnId="{B4173B54-BF14-4E45-9215-062A5D7CE4BE}">
      <dgm:prSet/>
      <dgm:spPr/>
      <dgm:t>
        <a:bodyPr/>
        <a:lstStyle/>
        <a:p>
          <a:endParaRPr lang="fr-FR"/>
        </a:p>
      </dgm:t>
    </dgm:pt>
    <dgm:pt modelId="{305F53EB-4440-4FCB-AD79-A5ADCAD8B18E}" type="sibTrans" cxnId="{B4173B54-BF14-4E45-9215-062A5D7CE4BE}">
      <dgm:prSet/>
      <dgm:spPr/>
      <dgm:t>
        <a:bodyPr/>
        <a:lstStyle/>
        <a:p>
          <a:endParaRPr lang="fr-FR"/>
        </a:p>
      </dgm:t>
    </dgm:pt>
    <dgm:pt modelId="{76AF06A0-3B3E-4D23-AF7B-AFFE179B18C4}">
      <dgm:prSet phldrT="[Texte]"/>
      <dgm:spPr/>
      <dgm:t>
        <a:bodyPr/>
        <a:lstStyle/>
        <a:p>
          <a:r>
            <a:rPr lang="fr-FR" dirty="0" smtClean="0"/>
            <a:t>Note finale</a:t>
          </a:r>
          <a:endParaRPr lang="fr-FR" dirty="0"/>
        </a:p>
      </dgm:t>
    </dgm:pt>
    <dgm:pt modelId="{46CDD720-B3B6-408C-872C-D0B404521BDA}" type="parTrans" cxnId="{81B6CAED-9D61-46B6-B88A-E2A233308589}">
      <dgm:prSet/>
      <dgm:spPr/>
      <dgm:t>
        <a:bodyPr/>
        <a:lstStyle/>
        <a:p>
          <a:endParaRPr lang="fr-FR"/>
        </a:p>
      </dgm:t>
    </dgm:pt>
    <dgm:pt modelId="{E7BE5C96-C722-4177-8635-1D5B2FB012E9}" type="sibTrans" cxnId="{81B6CAED-9D61-46B6-B88A-E2A233308589}">
      <dgm:prSet/>
      <dgm:spPr/>
      <dgm:t>
        <a:bodyPr/>
        <a:lstStyle/>
        <a:p>
          <a:endParaRPr lang="fr-FR"/>
        </a:p>
      </dgm:t>
    </dgm:pt>
    <dgm:pt modelId="{F44E94CA-D9AC-42F0-AA6A-D78D6F812606}">
      <dgm:prSet phldrT="[Texte]"/>
      <dgm:spPr/>
      <dgm:t>
        <a:bodyPr/>
        <a:lstStyle/>
        <a:p>
          <a:r>
            <a:rPr lang="fr-FR" dirty="0" smtClean="0"/>
            <a:t>Note fiche AVENIR</a:t>
          </a:r>
          <a:endParaRPr lang="fr-FR" dirty="0"/>
        </a:p>
      </dgm:t>
    </dgm:pt>
    <dgm:pt modelId="{9FCF3015-F039-408D-90BA-9FECF8995D94}" type="parTrans" cxnId="{16F9058D-9148-4C73-8B8A-3E7F52B3AEFD}">
      <dgm:prSet/>
      <dgm:spPr/>
      <dgm:t>
        <a:bodyPr/>
        <a:lstStyle/>
        <a:p>
          <a:endParaRPr lang="fr-FR"/>
        </a:p>
      </dgm:t>
    </dgm:pt>
    <dgm:pt modelId="{28EF957B-345F-4AB1-8461-2762A6FDCC20}" type="sibTrans" cxnId="{16F9058D-9148-4C73-8B8A-3E7F52B3AEFD}">
      <dgm:prSet/>
      <dgm:spPr/>
      <dgm:t>
        <a:bodyPr/>
        <a:lstStyle/>
        <a:p>
          <a:endParaRPr lang="fr-FR"/>
        </a:p>
      </dgm:t>
    </dgm:pt>
    <dgm:pt modelId="{2B39F117-200B-4985-82BD-18060C98F2AE}" type="pres">
      <dgm:prSet presAssocID="{01BB9F82-EB5D-426B-9FEE-954430D07C0E}" presName="linearFlow" presStyleCnt="0">
        <dgm:presLayoutVars>
          <dgm:dir/>
          <dgm:resizeHandles val="exact"/>
        </dgm:presLayoutVars>
      </dgm:prSet>
      <dgm:spPr/>
    </dgm:pt>
    <dgm:pt modelId="{7D5E7152-4D33-4A6E-A230-FC531510D4C9}" type="pres">
      <dgm:prSet presAssocID="{960663B7-F923-4B71-8321-4EE902C87DC5}" presName="node" presStyleLbl="node1" presStyleIdx="0" presStyleCnt="4">
        <dgm:presLayoutVars>
          <dgm:bulletEnabled val="1"/>
        </dgm:presLayoutVars>
      </dgm:prSet>
      <dgm:spPr/>
      <dgm:t>
        <a:bodyPr/>
        <a:lstStyle/>
        <a:p>
          <a:endParaRPr lang="fr-FR"/>
        </a:p>
      </dgm:t>
    </dgm:pt>
    <dgm:pt modelId="{1DAD6D4C-E4F1-4B51-8773-4508EE7142E4}" type="pres">
      <dgm:prSet presAssocID="{B6A4F1BA-1331-45B4-BC69-A146DA740638}" presName="spacerL" presStyleCnt="0"/>
      <dgm:spPr/>
    </dgm:pt>
    <dgm:pt modelId="{C8EB7F96-58D2-43D7-B14B-75BBDD7E8D55}" type="pres">
      <dgm:prSet presAssocID="{B6A4F1BA-1331-45B4-BC69-A146DA740638}" presName="sibTrans" presStyleLbl="sibTrans2D1" presStyleIdx="0" presStyleCnt="3"/>
      <dgm:spPr/>
      <dgm:t>
        <a:bodyPr/>
        <a:lstStyle/>
        <a:p>
          <a:endParaRPr lang="fr-FR"/>
        </a:p>
      </dgm:t>
    </dgm:pt>
    <dgm:pt modelId="{55736EE7-9ADB-428F-8E59-B2DB30EDB0DF}" type="pres">
      <dgm:prSet presAssocID="{B6A4F1BA-1331-45B4-BC69-A146DA740638}" presName="spacerR" presStyleCnt="0"/>
      <dgm:spPr/>
    </dgm:pt>
    <dgm:pt modelId="{BEA6EAA6-3FE7-4D08-B0FB-EB70DFA4FBEE}" type="pres">
      <dgm:prSet presAssocID="{F44E94CA-D9AC-42F0-AA6A-D78D6F812606}" presName="node" presStyleLbl="node1" presStyleIdx="1" presStyleCnt="4">
        <dgm:presLayoutVars>
          <dgm:bulletEnabled val="1"/>
        </dgm:presLayoutVars>
      </dgm:prSet>
      <dgm:spPr/>
      <dgm:t>
        <a:bodyPr/>
        <a:lstStyle/>
        <a:p>
          <a:endParaRPr lang="fr-FR"/>
        </a:p>
      </dgm:t>
    </dgm:pt>
    <dgm:pt modelId="{D6B98E61-AFA7-4E64-8C61-FE23CFF95D7E}" type="pres">
      <dgm:prSet presAssocID="{28EF957B-345F-4AB1-8461-2762A6FDCC20}" presName="spacerL" presStyleCnt="0"/>
      <dgm:spPr/>
    </dgm:pt>
    <dgm:pt modelId="{492D0957-E7CD-41A8-BF1F-9A1FEC4FC8FC}" type="pres">
      <dgm:prSet presAssocID="{28EF957B-345F-4AB1-8461-2762A6FDCC20}" presName="sibTrans" presStyleLbl="sibTrans2D1" presStyleIdx="1" presStyleCnt="3"/>
      <dgm:spPr/>
      <dgm:t>
        <a:bodyPr/>
        <a:lstStyle/>
        <a:p>
          <a:endParaRPr lang="fr-FR"/>
        </a:p>
      </dgm:t>
    </dgm:pt>
    <dgm:pt modelId="{52E301C0-DC08-48C8-AD1D-4C221651E039}" type="pres">
      <dgm:prSet presAssocID="{28EF957B-345F-4AB1-8461-2762A6FDCC20}" presName="spacerR" presStyleCnt="0"/>
      <dgm:spPr/>
    </dgm:pt>
    <dgm:pt modelId="{A120ACD2-B31A-49FE-95CE-D523925AA188}" type="pres">
      <dgm:prSet presAssocID="{2AC5294A-7009-4DB8-98F1-B38EFD552A28}" presName="node" presStyleLbl="node1" presStyleIdx="2" presStyleCnt="4">
        <dgm:presLayoutVars>
          <dgm:bulletEnabled val="1"/>
        </dgm:presLayoutVars>
      </dgm:prSet>
      <dgm:spPr/>
      <dgm:t>
        <a:bodyPr/>
        <a:lstStyle/>
        <a:p>
          <a:endParaRPr lang="fr-FR"/>
        </a:p>
      </dgm:t>
    </dgm:pt>
    <dgm:pt modelId="{E87554E4-0C90-41E0-B219-CCA669522980}" type="pres">
      <dgm:prSet presAssocID="{305F53EB-4440-4FCB-AD79-A5ADCAD8B18E}" presName="spacerL" presStyleCnt="0"/>
      <dgm:spPr/>
    </dgm:pt>
    <dgm:pt modelId="{2F7C61FD-5AC4-4AF9-942E-C0025C30FBEA}" type="pres">
      <dgm:prSet presAssocID="{305F53EB-4440-4FCB-AD79-A5ADCAD8B18E}" presName="sibTrans" presStyleLbl="sibTrans2D1" presStyleIdx="2" presStyleCnt="3"/>
      <dgm:spPr/>
      <dgm:t>
        <a:bodyPr/>
        <a:lstStyle/>
        <a:p>
          <a:endParaRPr lang="fr-FR"/>
        </a:p>
      </dgm:t>
    </dgm:pt>
    <dgm:pt modelId="{4EAF824C-6CFC-4934-8402-9A437C01B335}" type="pres">
      <dgm:prSet presAssocID="{305F53EB-4440-4FCB-AD79-A5ADCAD8B18E}" presName="spacerR" presStyleCnt="0"/>
      <dgm:spPr/>
    </dgm:pt>
    <dgm:pt modelId="{CE51606B-7FFD-4249-B0AA-66C5A2D05913}" type="pres">
      <dgm:prSet presAssocID="{76AF06A0-3B3E-4D23-AF7B-AFFE179B18C4}" presName="node" presStyleLbl="node1" presStyleIdx="3" presStyleCnt="4">
        <dgm:presLayoutVars>
          <dgm:bulletEnabled val="1"/>
        </dgm:presLayoutVars>
      </dgm:prSet>
      <dgm:spPr/>
      <dgm:t>
        <a:bodyPr/>
        <a:lstStyle/>
        <a:p>
          <a:endParaRPr lang="fr-FR"/>
        </a:p>
      </dgm:t>
    </dgm:pt>
  </dgm:ptLst>
  <dgm:cxnLst>
    <dgm:cxn modelId="{81B6CAED-9D61-46B6-B88A-E2A233308589}" srcId="{01BB9F82-EB5D-426B-9FEE-954430D07C0E}" destId="{76AF06A0-3B3E-4D23-AF7B-AFFE179B18C4}" srcOrd="3" destOrd="0" parTransId="{46CDD720-B3B6-408C-872C-D0B404521BDA}" sibTransId="{E7BE5C96-C722-4177-8635-1D5B2FB012E9}"/>
    <dgm:cxn modelId="{B1DD83DD-DF1C-4CB4-BA78-A67C0EFD9D8C}" type="presOf" srcId="{76AF06A0-3B3E-4D23-AF7B-AFFE179B18C4}" destId="{CE51606B-7FFD-4249-B0AA-66C5A2D05913}" srcOrd="0" destOrd="0" presId="urn:microsoft.com/office/officeart/2005/8/layout/equation1"/>
    <dgm:cxn modelId="{CDC16906-15DC-4475-A684-1D8C0E1CA7E8}" type="presOf" srcId="{01BB9F82-EB5D-426B-9FEE-954430D07C0E}" destId="{2B39F117-200B-4985-82BD-18060C98F2AE}" srcOrd="0" destOrd="0" presId="urn:microsoft.com/office/officeart/2005/8/layout/equation1"/>
    <dgm:cxn modelId="{16F9058D-9148-4C73-8B8A-3E7F52B3AEFD}" srcId="{01BB9F82-EB5D-426B-9FEE-954430D07C0E}" destId="{F44E94CA-D9AC-42F0-AA6A-D78D6F812606}" srcOrd="1" destOrd="0" parTransId="{9FCF3015-F039-408D-90BA-9FECF8995D94}" sibTransId="{28EF957B-345F-4AB1-8461-2762A6FDCC20}"/>
    <dgm:cxn modelId="{016DF518-DE87-4233-932F-A8D3F8F3F88F}" srcId="{01BB9F82-EB5D-426B-9FEE-954430D07C0E}" destId="{960663B7-F923-4B71-8321-4EE902C87DC5}" srcOrd="0" destOrd="0" parTransId="{C64B56E7-0630-4A08-9965-DD8E2DE47BA3}" sibTransId="{B6A4F1BA-1331-45B4-BC69-A146DA740638}"/>
    <dgm:cxn modelId="{5A16CBB5-D093-41B9-8522-032BD073A588}" type="presOf" srcId="{F44E94CA-D9AC-42F0-AA6A-D78D6F812606}" destId="{BEA6EAA6-3FE7-4D08-B0FB-EB70DFA4FBEE}" srcOrd="0" destOrd="0" presId="urn:microsoft.com/office/officeart/2005/8/layout/equation1"/>
    <dgm:cxn modelId="{B4173B54-BF14-4E45-9215-062A5D7CE4BE}" srcId="{01BB9F82-EB5D-426B-9FEE-954430D07C0E}" destId="{2AC5294A-7009-4DB8-98F1-B38EFD552A28}" srcOrd="2" destOrd="0" parTransId="{B1A29338-4C95-4307-9B42-6AF560A573D8}" sibTransId="{305F53EB-4440-4FCB-AD79-A5ADCAD8B18E}"/>
    <dgm:cxn modelId="{9FA3F0E8-A86D-4746-BB36-5E1507128F65}" type="presOf" srcId="{28EF957B-345F-4AB1-8461-2762A6FDCC20}" destId="{492D0957-E7CD-41A8-BF1F-9A1FEC4FC8FC}" srcOrd="0" destOrd="0" presId="urn:microsoft.com/office/officeart/2005/8/layout/equation1"/>
    <dgm:cxn modelId="{C7990D9E-294D-4052-96FD-C322FC592453}" type="presOf" srcId="{305F53EB-4440-4FCB-AD79-A5ADCAD8B18E}" destId="{2F7C61FD-5AC4-4AF9-942E-C0025C30FBEA}" srcOrd="0" destOrd="0" presId="urn:microsoft.com/office/officeart/2005/8/layout/equation1"/>
    <dgm:cxn modelId="{6F85BA24-8BED-47A5-A9FD-91159A9C44B8}" type="presOf" srcId="{2AC5294A-7009-4DB8-98F1-B38EFD552A28}" destId="{A120ACD2-B31A-49FE-95CE-D523925AA188}" srcOrd="0" destOrd="0" presId="urn:microsoft.com/office/officeart/2005/8/layout/equation1"/>
    <dgm:cxn modelId="{92B518E8-B939-455A-A903-BD01C108A453}" type="presOf" srcId="{960663B7-F923-4B71-8321-4EE902C87DC5}" destId="{7D5E7152-4D33-4A6E-A230-FC531510D4C9}" srcOrd="0" destOrd="0" presId="urn:microsoft.com/office/officeart/2005/8/layout/equation1"/>
    <dgm:cxn modelId="{C2F766F3-F4C5-4626-91CC-06254D28233D}" type="presOf" srcId="{B6A4F1BA-1331-45B4-BC69-A146DA740638}" destId="{C8EB7F96-58D2-43D7-B14B-75BBDD7E8D55}" srcOrd="0" destOrd="0" presId="urn:microsoft.com/office/officeart/2005/8/layout/equation1"/>
    <dgm:cxn modelId="{3CF7FFCA-17CE-49A3-8D0C-53B0BA64ABB7}" type="presParOf" srcId="{2B39F117-200B-4985-82BD-18060C98F2AE}" destId="{7D5E7152-4D33-4A6E-A230-FC531510D4C9}" srcOrd="0" destOrd="0" presId="urn:microsoft.com/office/officeart/2005/8/layout/equation1"/>
    <dgm:cxn modelId="{0ACD58A4-B3AA-49C1-9D0A-55F7D5100272}" type="presParOf" srcId="{2B39F117-200B-4985-82BD-18060C98F2AE}" destId="{1DAD6D4C-E4F1-4B51-8773-4508EE7142E4}" srcOrd="1" destOrd="0" presId="urn:microsoft.com/office/officeart/2005/8/layout/equation1"/>
    <dgm:cxn modelId="{7853EF30-E09B-43EA-8882-F47A13BE0A46}" type="presParOf" srcId="{2B39F117-200B-4985-82BD-18060C98F2AE}" destId="{C8EB7F96-58D2-43D7-B14B-75BBDD7E8D55}" srcOrd="2" destOrd="0" presId="urn:microsoft.com/office/officeart/2005/8/layout/equation1"/>
    <dgm:cxn modelId="{6A505939-AC5E-451A-9C21-D00011D3790C}" type="presParOf" srcId="{2B39F117-200B-4985-82BD-18060C98F2AE}" destId="{55736EE7-9ADB-428F-8E59-B2DB30EDB0DF}" srcOrd="3" destOrd="0" presId="urn:microsoft.com/office/officeart/2005/8/layout/equation1"/>
    <dgm:cxn modelId="{4CCA6F4D-61D0-4EC3-B03D-DD30A11EB1E3}" type="presParOf" srcId="{2B39F117-200B-4985-82BD-18060C98F2AE}" destId="{BEA6EAA6-3FE7-4D08-B0FB-EB70DFA4FBEE}" srcOrd="4" destOrd="0" presId="urn:microsoft.com/office/officeart/2005/8/layout/equation1"/>
    <dgm:cxn modelId="{EFC4DB3C-15E4-4D81-A33A-4B59ED0DC3E0}" type="presParOf" srcId="{2B39F117-200B-4985-82BD-18060C98F2AE}" destId="{D6B98E61-AFA7-4E64-8C61-FE23CFF95D7E}" srcOrd="5" destOrd="0" presId="urn:microsoft.com/office/officeart/2005/8/layout/equation1"/>
    <dgm:cxn modelId="{E939555B-CB03-43F9-B21F-D1BE6D049CA8}" type="presParOf" srcId="{2B39F117-200B-4985-82BD-18060C98F2AE}" destId="{492D0957-E7CD-41A8-BF1F-9A1FEC4FC8FC}" srcOrd="6" destOrd="0" presId="urn:microsoft.com/office/officeart/2005/8/layout/equation1"/>
    <dgm:cxn modelId="{1B248F6B-44A6-439E-8251-10F558F8BF21}" type="presParOf" srcId="{2B39F117-200B-4985-82BD-18060C98F2AE}" destId="{52E301C0-DC08-48C8-AD1D-4C221651E039}" srcOrd="7" destOrd="0" presId="urn:microsoft.com/office/officeart/2005/8/layout/equation1"/>
    <dgm:cxn modelId="{B7F4C341-0121-4929-AF64-4212A551FCE6}" type="presParOf" srcId="{2B39F117-200B-4985-82BD-18060C98F2AE}" destId="{A120ACD2-B31A-49FE-95CE-D523925AA188}" srcOrd="8" destOrd="0" presId="urn:microsoft.com/office/officeart/2005/8/layout/equation1"/>
    <dgm:cxn modelId="{F31C2E46-5363-4335-BD2A-A503BB60070A}" type="presParOf" srcId="{2B39F117-200B-4985-82BD-18060C98F2AE}" destId="{E87554E4-0C90-41E0-B219-CCA669522980}" srcOrd="9" destOrd="0" presId="urn:microsoft.com/office/officeart/2005/8/layout/equation1"/>
    <dgm:cxn modelId="{B035AC91-1E67-4725-8599-81F46CBFACE5}" type="presParOf" srcId="{2B39F117-200B-4985-82BD-18060C98F2AE}" destId="{2F7C61FD-5AC4-4AF9-942E-C0025C30FBEA}" srcOrd="10" destOrd="0" presId="urn:microsoft.com/office/officeart/2005/8/layout/equation1"/>
    <dgm:cxn modelId="{5E3A37C9-631B-46ED-9F86-52E0BB26E20D}" type="presParOf" srcId="{2B39F117-200B-4985-82BD-18060C98F2AE}" destId="{4EAF824C-6CFC-4934-8402-9A437C01B335}" srcOrd="11" destOrd="0" presId="urn:microsoft.com/office/officeart/2005/8/layout/equation1"/>
    <dgm:cxn modelId="{75AAC459-9F4E-4041-8D4A-F8C89F6BCF97}" type="presParOf" srcId="{2B39F117-200B-4985-82BD-18060C98F2AE}" destId="{CE51606B-7FFD-4249-B0AA-66C5A2D05913}"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7152-4D33-4A6E-A230-FC531510D4C9}">
      <dsp:nvSpPr>
        <dsp:cNvPr id="0" name=""/>
        <dsp:cNvSpPr/>
      </dsp:nvSpPr>
      <dsp:spPr>
        <a:xfrm>
          <a:off x="5095" y="352108"/>
          <a:ext cx="1415536" cy="14155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Note bulletins et épreuves bac</a:t>
          </a:r>
          <a:endParaRPr lang="fr-FR" sz="1600" kern="1200" dirty="0"/>
        </a:p>
      </dsp:txBody>
      <dsp:txXfrm>
        <a:off x="212395" y="559408"/>
        <a:ext cx="1000936" cy="1000936"/>
      </dsp:txXfrm>
    </dsp:sp>
    <dsp:sp modelId="{C8EB7F96-58D2-43D7-B14B-75BBDD7E8D55}">
      <dsp:nvSpPr>
        <dsp:cNvPr id="0" name=""/>
        <dsp:cNvSpPr/>
      </dsp:nvSpPr>
      <dsp:spPr>
        <a:xfrm>
          <a:off x="1535573" y="649371"/>
          <a:ext cx="821011" cy="82101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644398" y="963326"/>
        <a:ext cx="603361" cy="193101"/>
      </dsp:txXfrm>
    </dsp:sp>
    <dsp:sp modelId="{BEA6EAA6-3FE7-4D08-B0FB-EB70DFA4FBEE}">
      <dsp:nvSpPr>
        <dsp:cNvPr id="0" name=""/>
        <dsp:cNvSpPr/>
      </dsp:nvSpPr>
      <dsp:spPr>
        <a:xfrm>
          <a:off x="2471526" y="352108"/>
          <a:ext cx="1415536" cy="14155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Note fiche AVENIR</a:t>
          </a:r>
          <a:endParaRPr lang="fr-FR" sz="1600" kern="1200" dirty="0"/>
        </a:p>
      </dsp:txBody>
      <dsp:txXfrm>
        <a:off x="2678826" y="559408"/>
        <a:ext cx="1000936" cy="1000936"/>
      </dsp:txXfrm>
    </dsp:sp>
    <dsp:sp modelId="{492D0957-E7CD-41A8-BF1F-9A1FEC4FC8FC}">
      <dsp:nvSpPr>
        <dsp:cNvPr id="0" name=""/>
        <dsp:cNvSpPr/>
      </dsp:nvSpPr>
      <dsp:spPr>
        <a:xfrm>
          <a:off x="4002005" y="649371"/>
          <a:ext cx="821011" cy="82101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4110830" y="963326"/>
        <a:ext cx="603361" cy="193101"/>
      </dsp:txXfrm>
    </dsp:sp>
    <dsp:sp modelId="{A120ACD2-B31A-49FE-95CE-D523925AA188}">
      <dsp:nvSpPr>
        <dsp:cNvPr id="0" name=""/>
        <dsp:cNvSpPr/>
      </dsp:nvSpPr>
      <dsp:spPr>
        <a:xfrm>
          <a:off x="4937958" y="352108"/>
          <a:ext cx="1415536" cy="14155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Note qualitative</a:t>
          </a:r>
          <a:endParaRPr lang="fr-FR" sz="1600" kern="1200" dirty="0"/>
        </a:p>
      </dsp:txBody>
      <dsp:txXfrm>
        <a:off x="5145258" y="559408"/>
        <a:ext cx="1000936" cy="1000936"/>
      </dsp:txXfrm>
    </dsp:sp>
    <dsp:sp modelId="{2F7C61FD-5AC4-4AF9-942E-C0025C30FBEA}">
      <dsp:nvSpPr>
        <dsp:cNvPr id="0" name=""/>
        <dsp:cNvSpPr/>
      </dsp:nvSpPr>
      <dsp:spPr>
        <a:xfrm>
          <a:off x="6468436" y="649371"/>
          <a:ext cx="821011" cy="821011"/>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6577261" y="818499"/>
        <a:ext cx="603361" cy="482755"/>
      </dsp:txXfrm>
    </dsp:sp>
    <dsp:sp modelId="{CE51606B-7FFD-4249-B0AA-66C5A2D05913}">
      <dsp:nvSpPr>
        <dsp:cNvPr id="0" name=""/>
        <dsp:cNvSpPr/>
      </dsp:nvSpPr>
      <dsp:spPr>
        <a:xfrm>
          <a:off x="7404389" y="352108"/>
          <a:ext cx="1415536" cy="141553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Note finale</a:t>
          </a:r>
          <a:endParaRPr lang="fr-FR" sz="1600" kern="1200" dirty="0"/>
        </a:p>
      </dsp:txBody>
      <dsp:txXfrm>
        <a:off x="7611689" y="559408"/>
        <a:ext cx="1000936" cy="100093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20/01/2020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20/01/2020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a:t>
            </a:fld>
            <a:endParaRPr lang="fr-FR"/>
          </a:p>
        </p:txBody>
      </p:sp>
    </p:spTree>
    <p:extLst>
      <p:ext uri="{BB962C8B-B14F-4D97-AF65-F5344CB8AC3E}">
        <p14:creationId xmlns:p14="http://schemas.microsoft.com/office/powerpoint/2010/main" xmlns="" val="318461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a:t>
            </a:fld>
            <a:endParaRPr lang="fr-FR"/>
          </a:p>
        </p:txBody>
      </p:sp>
    </p:spTree>
    <p:extLst>
      <p:ext uri="{BB962C8B-B14F-4D97-AF65-F5344CB8AC3E}">
        <p14:creationId xmlns:p14="http://schemas.microsoft.com/office/powerpoint/2010/main" xmlns="" val="173859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5</a:t>
            </a:fld>
            <a:endParaRPr lang="fr-FR"/>
          </a:p>
        </p:txBody>
      </p:sp>
    </p:spTree>
    <p:extLst>
      <p:ext uri="{BB962C8B-B14F-4D97-AF65-F5344CB8AC3E}">
        <p14:creationId xmlns:p14="http://schemas.microsoft.com/office/powerpoint/2010/main" xmlns="" val="3355600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35062561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t">
            <a:normAutofit/>
          </a:bodyPr>
          <a:lstStyle>
            <a:lvl1pPr>
              <a:defRPr sz="4050">
                <a:solidFill>
                  <a:srgbClr val="4C5878"/>
                </a:solidFill>
              </a:defRPr>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261204" y="6492372"/>
            <a:ext cx="8882796" cy="370396"/>
          </a:xfrm>
          <a:prstGeom prst="rect">
            <a:avLst/>
          </a:prstGeom>
          <a:solidFill>
            <a:srgbClr val="5F8A26"/>
          </a:solidFill>
        </p:spPr>
        <p:txBody>
          <a:bodyPr/>
          <a:lstStyle>
            <a:lvl1pPr algn="l">
              <a:defRPr b="1">
                <a:solidFill>
                  <a:schemeClr val="bg1"/>
                </a:solidFill>
              </a:defRPr>
            </a:lvl1pPr>
          </a:lstStyle>
          <a:p>
            <a:fld id="{E9116874-5046-4DB8-949F-91AC023F701B}" type="datetimeFigureOut">
              <a:rPr lang="fr-FR" smtClean="0"/>
              <a:pPr/>
              <a:t>20/01/2020</a:t>
            </a:fld>
            <a:endParaRPr lang="fr-FR"/>
          </a:p>
        </p:txBody>
      </p:sp>
    </p:spTree>
    <p:extLst>
      <p:ext uri="{BB962C8B-B14F-4D97-AF65-F5344CB8AC3E}">
        <p14:creationId xmlns:p14="http://schemas.microsoft.com/office/powerpoint/2010/main" xmlns="" val="39407645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solidFill>
                  <a:srgbClr val="E96667"/>
                </a:solidFill>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charset="0"/>
              <a:buNone/>
              <a:tabLst/>
              <a:defRPr/>
            </a:lvl3pPr>
            <a:lvl4pPr marL="627063" marR="0" indent="177800" algn="l" defTabSz="457200" rtl="0" eaLnBrk="1" fontAlgn="auto" latinLnBrk="0" hangingPunct="1">
              <a:lnSpc>
                <a:spcPct val="100000"/>
              </a:lnSpc>
              <a:spcBef>
                <a:spcPct val="20000"/>
              </a:spcBef>
              <a:spcAft>
                <a:spcPts val="0"/>
              </a:spcAft>
              <a:buClr>
                <a:srgbClr val="EE744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pPr>
            <a:r>
              <a:rPr kumimoji="0" lang="fr-FR" sz="1800" b="1" i="0" u="none" strike="noStrike" kern="1200" cap="none" spc="0" normalizeH="0" baseline="0" noProof="0" dirty="0" smtClean="0">
                <a:ln>
                  <a:noFill/>
                </a:ln>
                <a:solidFill>
                  <a:srgbClr val="E9666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marL="627063" marR="0" lvl="2" indent="0" algn="l" defTabSz="457200" rtl="0" eaLnBrk="1" fontAlgn="auto" latinLnBrk="0" hangingPunct="1">
              <a:lnSpc>
                <a:spcPct val="100000"/>
              </a:lnSpc>
              <a:spcBef>
                <a:spcPct val="20000"/>
              </a:spcBef>
              <a:spcAft>
                <a:spcPts val="0"/>
              </a:spcAft>
              <a:buClrTx/>
              <a:buSzTx/>
              <a:buFont typeface="Arial" charset="0"/>
              <a:buNone/>
              <a:tabLst/>
              <a:defRPr/>
            </a:pPr>
            <a:r>
              <a:rPr kumimoji="0" lang="fr-FR" sz="1300" b="0" i="0" u="none" strike="noStrike" kern="1200" cap="none" spc="0" normalizeH="0" baseline="0" noProof="0" dirty="0" smtClean="0">
                <a:ln>
                  <a:noFill/>
                </a:ln>
                <a:solidFill>
                  <a:prstClr val="black"/>
                </a:solidFill>
                <a:effectLst/>
                <a:uLnTx/>
                <a:uFillTx/>
                <a:latin typeface="Arial" charset="0"/>
                <a:ea typeface="Arial" charset="0"/>
                <a:cs typeface="Arial" charset="0"/>
              </a:rPr>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marL="806450" marR="0" lvl="4" indent="0" algn="l" defTabSz="457200" rtl="0" eaLnBrk="1" fontAlgn="auto" latinLnBrk="0" hangingPunct="1">
              <a:lnSpc>
                <a:spcPct val="100000"/>
              </a:lnSpc>
              <a:spcBef>
                <a:spcPct val="20000"/>
              </a:spcBef>
              <a:spcAft>
                <a:spcPts val="0"/>
              </a:spcAft>
              <a:buClrTx/>
              <a:buSzTx/>
              <a:buFont typeface="Arial"/>
              <a:buNone/>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Cinquième niveau</a:t>
            </a:r>
            <a:endPar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96667"/>
              </a:buClr>
              <a:defRPr>
                <a:solidFill>
                  <a:srgbClr val="E96667"/>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sz="1300">
                <a:solidFill>
                  <a:srgbClr val="5AB88F"/>
                </a:solidFill>
              </a:defRPr>
            </a:lvl1pPr>
            <a:lvl2pPr>
              <a:defRPr sz="1800"/>
            </a:lvl2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2"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endPar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endParaRP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071265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solidFill>
                  <a:srgbClr val="5AB88F"/>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xmlns="" val="681539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xmlns="" val="19171729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xmlns="" val="24309252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xmlns="" val="39784582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smtClean="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0" i="0" u="none" strike="noStrike" kern="1200" cap="none" spc="0" normalizeH="0" baseline="0" noProof="0" dirty="0" smtClean="0">
                <a:ln>
                  <a:noFill/>
                </a:ln>
                <a:solidFill>
                  <a:srgbClr val="8B2934"/>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15" name="Titre 1"/>
          <p:cNvSpPr txBox="1">
            <a:spLocks/>
          </p:cNvSpPr>
          <p:nvPr userDrawn="1"/>
        </p:nvSpPr>
        <p:spPr>
          <a:xfrm>
            <a:off x="3112360" y="2259874"/>
            <a:ext cx="5826983" cy="14420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16" name="Sous-titre 2"/>
          <p:cNvSpPr txBox="1">
            <a:spLocks/>
          </p:cNvSpPr>
          <p:nvPr userDrawn="1"/>
        </p:nvSpPr>
        <p:spPr>
          <a:xfrm>
            <a:off x="3112360" y="3737808"/>
            <a:ext cx="5826983" cy="13871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chemeClr val="tx1"/>
                </a:solidFill>
              </a:rPr>
              <a:t>Cliquez pour modifier le style </a:t>
            </a:r>
            <a:br>
              <a:rPr lang="fr-FR" dirty="0" smtClean="0">
                <a:solidFill>
                  <a:schemeClr val="tx1"/>
                </a:solidFill>
              </a:rPr>
            </a:br>
            <a:r>
              <a:rPr lang="fr-FR" dirty="0" smtClean="0">
                <a:solidFill>
                  <a:schemeClr val="tx1"/>
                </a:solidFill>
              </a:rPr>
              <a:t>des sous-titres du masque</a:t>
            </a:r>
            <a:endParaRPr lang="fr-FR" dirty="0">
              <a:solidFill>
                <a:schemeClr val="tx1"/>
              </a:solidFill>
            </a:endParaRPr>
          </a:p>
        </p:txBody>
      </p:sp>
      <p:grpSp>
        <p:nvGrpSpPr>
          <p:cNvPr id="17" name="Grouper 16"/>
          <p:cNvGrpSpPr/>
          <p:nvPr userDrawn="1"/>
        </p:nvGrpSpPr>
        <p:grpSpPr>
          <a:xfrm>
            <a:off x="3206079" y="2259874"/>
            <a:ext cx="525531" cy="171686"/>
            <a:chOff x="5391302" y="1426464"/>
            <a:chExt cx="604579" cy="197510"/>
          </a:xfrm>
          <a:solidFill>
            <a:schemeClr val="bg1"/>
          </a:solidFill>
        </p:grpSpPr>
        <p:sp>
          <p:nvSpPr>
            <p:cNvPr id="18" name="Rectangle 1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877958" y="2446004"/>
            <a:ext cx="3311086" cy="1374596"/>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6" name="Rectangle 5"/>
          <p:cNvSpPr/>
          <p:nvPr/>
        </p:nvSpPr>
        <p:spPr>
          <a:xfrm>
            <a:off x="258615" y="10048"/>
            <a:ext cx="34289" cy="6466370"/>
          </a:xfrm>
          <a:prstGeom prst="rect">
            <a:avLst/>
          </a:prstGeom>
          <a:solidFill>
            <a:srgbClr val="72AE30"/>
          </a:solidFill>
          <a:ln>
            <a:solidFill>
              <a:srgbClr val="72A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3453" y="222415"/>
            <a:ext cx="1243946" cy="1832530"/>
          </a:xfrm>
          <a:prstGeom prst="rect">
            <a:avLst/>
          </a:prstGeom>
        </p:spPr>
      </p:pic>
      <p:sp>
        <p:nvSpPr>
          <p:cNvPr id="2" name="Title 1"/>
          <p:cNvSpPr>
            <a:spLocks noGrp="1"/>
          </p:cNvSpPr>
          <p:nvPr>
            <p:ph type="ctrTitle"/>
          </p:nvPr>
        </p:nvSpPr>
        <p:spPr>
          <a:xfrm>
            <a:off x="1941910" y="2514601"/>
            <a:ext cx="6686549" cy="2262781"/>
          </a:xfrm>
        </p:spPr>
        <p:txBody>
          <a:bodyPr anchor="t">
            <a:normAutofit/>
          </a:bodyPr>
          <a:lstStyle>
            <a:lvl1pPr>
              <a:defRPr sz="4050">
                <a:solidFill>
                  <a:srgbClr val="4C5878"/>
                </a:solidFill>
              </a:defRPr>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grpSp>
        <p:nvGrpSpPr>
          <p:cNvPr id="37" name="Groupe 36"/>
          <p:cNvGrpSpPr/>
          <p:nvPr/>
        </p:nvGrpSpPr>
        <p:grpSpPr>
          <a:xfrm>
            <a:off x="20416" y="-32"/>
            <a:ext cx="2323962" cy="6853285"/>
            <a:chOff x="27221" y="-32"/>
            <a:chExt cx="3098616" cy="6853285"/>
          </a:xfrm>
        </p:grpSpPr>
        <p:grpSp>
          <p:nvGrpSpPr>
            <p:cNvPr id="9" name="Group 9"/>
            <p:cNvGrpSpPr/>
            <p:nvPr userDrawn="1"/>
          </p:nvGrpSpPr>
          <p:grpSpPr>
            <a:xfrm>
              <a:off x="27221" y="-32"/>
              <a:ext cx="2356674" cy="6853285"/>
              <a:chOff x="6627813" y="195454"/>
              <a:chExt cx="1952625" cy="5678297"/>
            </a:xfrm>
          </p:grpSpPr>
          <p:sp>
            <p:nvSpPr>
              <p:cNvPr id="10"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4">
                  <a:lumMod val="75000"/>
                </a:schemeClr>
              </a:solidFill>
              <a:ln>
                <a:solidFill>
                  <a:srgbClr val="4C5878"/>
                </a:solidFill>
              </a:ln>
            </p:spPr>
          </p:sp>
          <p:sp>
            <p:nvSpPr>
              <p:cNvPr id="1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solidFill>
                  <a:srgbClr val="4C5878"/>
                </a:solidFill>
              </a:ln>
            </p:spPr>
          </p:sp>
          <p:sp>
            <p:nvSpPr>
              <p:cNvPr id="1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solidFill>
                  <a:srgbClr val="4C5878"/>
                </a:solidFill>
              </a:ln>
            </p:spPr>
          </p:sp>
          <p:sp>
            <p:nvSpPr>
              <p:cNvPr id="1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solidFill>
                  <a:srgbClr val="4C5878"/>
                </a:solidFill>
              </a:ln>
            </p:spPr>
          </p:sp>
          <p:sp>
            <p:nvSpPr>
              <p:cNvPr id="1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solidFill>
                  <a:srgbClr val="4C5878"/>
                </a:solidFill>
              </a:ln>
            </p:spPr>
          </p:sp>
          <p:sp>
            <p:nvSpPr>
              <p:cNvPr id="1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solidFill>
                  <a:srgbClr val="4C5878"/>
                </a:solidFill>
              </a:ln>
            </p:spPr>
          </p:sp>
          <p:sp>
            <p:nvSpPr>
              <p:cNvPr id="1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solidFill>
                  <a:srgbClr val="4C5878"/>
                </a:solidFill>
              </a:ln>
            </p:spPr>
          </p:sp>
          <p:sp>
            <p:nvSpPr>
              <p:cNvPr id="1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lumMod val="75000"/>
                </a:schemeClr>
              </a:solidFill>
              <a:ln>
                <a:solidFill>
                  <a:srgbClr val="4C5878"/>
                </a:solidFill>
              </a:ln>
            </p:spPr>
          </p:sp>
          <p:sp>
            <p:nvSpPr>
              <p:cNvPr id="1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solidFill>
                  <a:srgbClr val="4C5878"/>
                </a:solidFill>
              </a:ln>
            </p:spPr>
          </p:sp>
          <p:sp>
            <p:nvSpPr>
              <p:cNvPr id="1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solidFill>
                  <a:srgbClr val="4C5878"/>
                </a:solidFill>
              </a:ln>
            </p:spPr>
          </p:sp>
          <p:sp>
            <p:nvSpPr>
              <p:cNvPr id="2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solidFill>
                  <a:srgbClr val="4C5878"/>
                </a:solidFill>
              </a:ln>
            </p:spPr>
          </p:sp>
          <p:sp>
            <p:nvSpPr>
              <p:cNvPr id="2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solidFill>
                  <a:srgbClr val="4C5878"/>
                </a:solidFill>
              </a:ln>
            </p:spPr>
          </p:sp>
        </p:grpSp>
        <p:grpSp>
          <p:nvGrpSpPr>
            <p:cNvPr id="7" name="Groupe 6"/>
            <p:cNvGrpSpPr/>
            <p:nvPr userDrawn="1"/>
          </p:nvGrpSpPr>
          <p:grpSpPr>
            <a:xfrm>
              <a:off x="185040" y="158264"/>
              <a:ext cx="2940797" cy="6663160"/>
              <a:chOff x="185040" y="158264"/>
              <a:chExt cx="2940797" cy="6663160"/>
            </a:xfrm>
          </p:grpSpPr>
          <p:sp>
            <p:nvSpPr>
              <p:cNvPr id="22" name="Forme libre : forme 21"/>
              <p:cNvSpPr/>
              <p:nvPr userDrawn="1"/>
            </p:nvSpPr>
            <p:spPr>
              <a:xfrm>
                <a:off x="282364" y="1901952"/>
                <a:ext cx="851492" cy="4882896"/>
              </a:xfrm>
              <a:custGeom>
                <a:avLst/>
                <a:gdLst>
                  <a:gd name="connsiteX0" fmla="*/ 851492 w 851492"/>
                  <a:gd name="connsiteY0" fmla="*/ 4882896 h 4882896"/>
                  <a:gd name="connsiteX1" fmla="*/ 1100 w 851492"/>
                  <a:gd name="connsiteY1" fmla="*/ 3099816 h 4882896"/>
                  <a:gd name="connsiteX2" fmla="*/ 659468 w 851492"/>
                  <a:gd name="connsiteY2" fmla="*/ 1371600 h 4882896"/>
                  <a:gd name="connsiteX3" fmla="*/ 83396 w 851492"/>
                  <a:gd name="connsiteY3" fmla="*/ 877824 h 4882896"/>
                  <a:gd name="connsiteX4" fmla="*/ 430868 w 851492"/>
                  <a:gd name="connsiteY4" fmla="*/ 18288 h 4882896"/>
                  <a:gd name="connsiteX5" fmla="*/ 430868 w 851492"/>
                  <a:gd name="connsiteY5" fmla="*/ 18288 h 4882896"/>
                  <a:gd name="connsiteX6" fmla="*/ 430868 w 851492"/>
                  <a:gd name="connsiteY6" fmla="*/ 0 h 48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92" h="4882896">
                    <a:moveTo>
                      <a:pt x="851492" y="4882896"/>
                    </a:moveTo>
                    <a:cubicBezTo>
                      <a:pt x="442298" y="4283964"/>
                      <a:pt x="33104" y="3685032"/>
                      <a:pt x="1100" y="3099816"/>
                    </a:cubicBezTo>
                    <a:cubicBezTo>
                      <a:pt x="-30904" y="2514600"/>
                      <a:pt x="645752" y="1741932"/>
                      <a:pt x="659468" y="1371600"/>
                    </a:cubicBezTo>
                    <a:cubicBezTo>
                      <a:pt x="673184" y="1001268"/>
                      <a:pt x="121496" y="1103376"/>
                      <a:pt x="83396" y="877824"/>
                    </a:cubicBezTo>
                    <a:cubicBezTo>
                      <a:pt x="45296" y="652272"/>
                      <a:pt x="430868" y="18288"/>
                      <a:pt x="430868" y="18288"/>
                    </a:cubicBezTo>
                    <a:lnTo>
                      <a:pt x="430868" y="18288"/>
                    </a:lnTo>
                    <a:lnTo>
                      <a:pt x="430868" y="0"/>
                    </a:ln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Forme libre : forme 22"/>
              <p:cNvSpPr/>
              <p:nvPr userDrawn="1"/>
            </p:nvSpPr>
            <p:spPr>
              <a:xfrm>
                <a:off x="185040" y="1984248"/>
                <a:ext cx="1148102" cy="4837176"/>
              </a:xfrm>
              <a:custGeom>
                <a:avLst/>
                <a:gdLst>
                  <a:gd name="connsiteX0" fmla="*/ 1140840 w 1148102"/>
                  <a:gd name="connsiteY0" fmla="*/ 4837176 h 4837176"/>
                  <a:gd name="connsiteX1" fmla="*/ 811656 w 1148102"/>
                  <a:gd name="connsiteY1" fmla="*/ 4023360 h 4837176"/>
                  <a:gd name="connsiteX2" fmla="*/ 1031112 w 1148102"/>
                  <a:gd name="connsiteY2" fmla="*/ 3749040 h 4837176"/>
                  <a:gd name="connsiteX3" fmla="*/ 464184 w 1148102"/>
                  <a:gd name="connsiteY3" fmla="*/ 3282696 h 4837176"/>
                  <a:gd name="connsiteX4" fmla="*/ 829944 w 1148102"/>
                  <a:gd name="connsiteY4" fmla="*/ 2779776 h 4837176"/>
                  <a:gd name="connsiteX5" fmla="*/ 573912 w 1148102"/>
                  <a:gd name="connsiteY5" fmla="*/ 2359152 h 4837176"/>
                  <a:gd name="connsiteX6" fmla="*/ 1140840 w 1148102"/>
                  <a:gd name="connsiteY6" fmla="*/ 1828800 h 4837176"/>
                  <a:gd name="connsiteX7" fmla="*/ 98424 w 1148102"/>
                  <a:gd name="connsiteY7" fmla="*/ 1225296 h 4837176"/>
                  <a:gd name="connsiteX8" fmla="*/ 43560 w 1148102"/>
                  <a:gd name="connsiteY8" fmla="*/ 0 h 4837176"/>
                  <a:gd name="connsiteX9" fmla="*/ 43560 w 1148102"/>
                  <a:gd name="connsiteY9" fmla="*/ 0 h 483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102" h="4837176">
                    <a:moveTo>
                      <a:pt x="1140840" y="4837176"/>
                    </a:moveTo>
                    <a:cubicBezTo>
                      <a:pt x="985392" y="4520946"/>
                      <a:pt x="829944" y="4204716"/>
                      <a:pt x="811656" y="4023360"/>
                    </a:cubicBezTo>
                    <a:cubicBezTo>
                      <a:pt x="793368" y="3842004"/>
                      <a:pt x="1089024" y="3872484"/>
                      <a:pt x="1031112" y="3749040"/>
                    </a:cubicBezTo>
                    <a:cubicBezTo>
                      <a:pt x="973200" y="3625596"/>
                      <a:pt x="497712" y="3444240"/>
                      <a:pt x="464184" y="3282696"/>
                    </a:cubicBezTo>
                    <a:cubicBezTo>
                      <a:pt x="430656" y="3121152"/>
                      <a:pt x="811656" y="2933700"/>
                      <a:pt x="829944" y="2779776"/>
                    </a:cubicBezTo>
                    <a:cubicBezTo>
                      <a:pt x="848232" y="2625852"/>
                      <a:pt x="522096" y="2517648"/>
                      <a:pt x="573912" y="2359152"/>
                    </a:cubicBezTo>
                    <a:cubicBezTo>
                      <a:pt x="625728" y="2200656"/>
                      <a:pt x="1220088" y="2017776"/>
                      <a:pt x="1140840" y="1828800"/>
                    </a:cubicBezTo>
                    <a:cubicBezTo>
                      <a:pt x="1061592" y="1639824"/>
                      <a:pt x="281304" y="1530096"/>
                      <a:pt x="98424" y="1225296"/>
                    </a:cubicBezTo>
                    <a:cubicBezTo>
                      <a:pt x="-84456" y="920496"/>
                      <a:pt x="43560" y="0"/>
                      <a:pt x="43560" y="0"/>
                    </a:cubicBezTo>
                    <a:lnTo>
                      <a:pt x="43560" y="0"/>
                    </a:lnTo>
                  </a:path>
                </a:pathLst>
              </a:cu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4" name="Group 22"/>
              <p:cNvGrpSpPr/>
              <p:nvPr userDrawn="1"/>
            </p:nvGrpSpPr>
            <p:grpSpPr>
              <a:xfrm>
                <a:off x="274321" y="158264"/>
                <a:ext cx="2851516" cy="6638628"/>
                <a:chOff x="2487613" y="285750"/>
                <a:chExt cx="2428875" cy="5654676"/>
              </a:xfrm>
              <a:solidFill>
                <a:srgbClr val="606F9A"/>
              </a:solidFill>
            </p:grpSpPr>
            <p:sp>
              <p:nvSpPr>
                <p:cNvPr id="2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solidFill>
                    <a:schemeClr val="accent2">
                      <a:lumMod val="75000"/>
                    </a:schemeClr>
                  </a:solidFill>
                </a:ln>
              </p:spPr>
            </p:sp>
            <p:sp>
              <p:nvSpPr>
                <p:cNvPr id="2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solidFill>
                    <a:schemeClr val="accent2">
                      <a:lumMod val="75000"/>
                    </a:schemeClr>
                  </a:solidFill>
                </a:ln>
              </p:spPr>
            </p:sp>
            <p:sp>
              <p:nvSpPr>
                <p:cNvPr id="2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solidFill>
                    <a:schemeClr val="accent2">
                      <a:lumMod val="75000"/>
                    </a:schemeClr>
                  </a:solidFill>
                </a:ln>
              </p:spPr>
            </p:sp>
            <p:sp>
              <p:nvSpPr>
                <p:cNvPr id="2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solidFill>
                    <a:schemeClr val="accent2">
                      <a:lumMod val="75000"/>
                    </a:schemeClr>
                  </a:solidFill>
                </a:ln>
              </p:spPr>
            </p:sp>
            <p:sp>
              <p:nvSpPr>
                <p:cNvPr id="3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solidFill>
                    <a:schemeClr val="accent2">
                      <a:lumMod val="75000"/>
                    </a:schemeClr>
                  </a:solidFill>
                </a:ln>
              </p:spPr>
            </p:sp>
            <p:sp>
              <p:nvSpPr>
                <p:cNvPr id="3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solidFill>
                    <a:schemeClr val="accent2">
                      <a:lumMod val="75000"/>
                    </a:schemeClr>
                  </a:solidFill>
                </a:ln>
              </p:spPr>
            </p:sp>
            <p:sp>
              <p:nvSpPr>
                <p:cNvPr id="36"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solidFill>
                    <a:schemeClr val="accent2">
                      <a:lumMod val="75000"/>
                    </a:schemeClr>
                  </a:solidFill>
                </a:ln>
              </p:spPr>
            </p:sp>
          </p:grpSp>
        </p:grpSp>
      </p:grpSp>
      <p:pic>
        <p:nvPicPr>
          <p:cNvPr id="39" name="Image 38"/>
          <p:cNvPicPr>
            <a:picLocks noChangeAspect="1"/>
          </p:cNvPicPr>
          <p:nvPr/>
        </p:nvPicPr>
        <p:blipFill rotWithShape="1">
          <a:blip r:embed="rId3">
            <a:extLst>
              <a:ext uri="{28A0092B-C50C-407E-A947-70E740481C1C}">
                <a14:useLocalDpi xmlns:a14="http://schemas.microsoft.com/office/drawing/2010/main" xmlns="" val="0"/>
              </a:ext>
            </a:extLst>
          </a:blip>
          <a:srcRect l="41063" t="69827" r="39746" b="16918"/>
          <a:stretch/>
        </p:blipFill>
        <p:spPr>
          <a:xfrm>
            <a:off x="3833622" y="264080"/>
            <a:ext cx="1543050" cy="1421024"/>
          </a:xfrm>
          <a:prstGeom prst="rect">
            <a:avLst/>
          </a:prstGeom>
        </p:spPr>
      </p:pic>
      <p:sp>
        <p:nvSpPr>
          <p:cNvPr id="40" name="ZoneTexte 39"/>
          <p:cNvSpPr txBox="1"/>
          <p:nvPr/>
        </p:nvSpPr>
        <p:spPr>
          <a:xfrm>
            <a:off x="1941910" y="5932230"/>
            <a:ext cx="6686549" cy="461665"/>
          </a:xfrm>
          <a:prstGeom prst="rect">
            <a:avLst/>
          </a:prstGeom>
          <a:noFill/>
        </p:spPr>
        <p:txBody>
          <a:bodyPr wrap="square" rtlCol="0">
            <a:spAutoFit/>
          </a:bodyPr>
          <a:lstStyle/>
          <a:p>
            <a:pPr algn="ctr"/>
            <a:r>
              <a:rPr lang="fr-FR" sz="2400" dirty="0">
                <a:solidFill>
                  <a:schemeClr val="accent1">
                    <a:lumMod val="75000"/>
                  </a:schemeClr>
                </a:solidFill>
                <a:latin typeface="Gill Sans MT" panose="020B0502020104020203" pitchFamily="34" charset="0"/>
                <a:cs typeface="Arial" panose="020B0604020202020204" pitchFamily="34" charset="0"/>
              </a:rPr>
              <a:t>S</a:t>
            </a:r>
            <a:r>
              <a:rPr lang="fr-FR" sz="1800" dirty="0">
                <a:solidFill>
                  <a:schemeClr val="bg2">
                    <a:lumMod val="25000"/>
                  </a:schemeClr>
                </a:solidFill>
                <a:latin typeface="Gill Sans MT" panose="020B0502020104020203" pitchFamily="34" charset="0"/>
                <a:cs typeface="Arial" panose="020B0604020202020204" pitchFamily="34" charset="0"/>
              </a:rPr>
              <a:t>ervice</a:t>
            </a:r>
            <a:r>
              <a:rPr lang="fr-FR" sz="1800" dirty="0">
                <a:latin typeface="Gill Sans MT" panose="020B0502020104020203" pitchFamily="34" charset="0"/>
                <a:cs typeface="Arial" panose="020B0604020202020204" pitchFamily="34" charset="0"/>
              </a:rPr>
              <a:t> </a:t>
            </a:r>
            <a:r>
              <a:rPr lang="fr-FR" sz="2400" dirty="0">
                <a:solidFill>
                  <a:schemeClr val="accent1">
                    <a:lumMod val="75000"/>
                  </a:schemeClr>
                </a:solidFill>
                <a:latin typeface="Gill Sans MT" panose="020B0502020104020203" pitchFamily="34" charset="0"/>
                <a:cs typeface="Arial" panose="020B0604020202020204" pitchFamily="34" charset="0"/>
              </a:rPr>
              <a:t>A</a:t>
            </a:r>
            <a:r>
              <a:rPr lang="fr-FR" sz="1800" dirty="0">
                <a:solidFill>
                  <a:schemeClr val="bg2">
                    <a:lumMod val="25000"/>
                  </a:schemeClr>
                </a:solidFill>
                <a:latin typeface="Gill Sans MT" panose="020B0502020104020203" pitchFamily="34" charset="0"/>
                <a:cs typeface="Arial" panose="020B0604020202020204" pitchFamily="34" charset="0"/>
              </a:rPr>
              <a:t>cadémique</a:t>
            </a:r>
            <a:r>
              <a:rPr lang="fr-FR" sz="1800" dirty="0">
                <a:latin typeface="Gill Sans MT" panose="020B0502020104020203" pitchFamily="34" charset="0"/>
                <a:cs typeface="Arial" panose="020B0604020202020204" pitchFamily="34" charset="0"/>
              </a:rPr>
              <a:t> </a:t>
            </a:r>
            <a:r>
              <a:rPr lang="fr-FR" sz="1800" dirty="0">
                <a:solidFill>
                  <a:schemeClr val="bg2">
                    <a:lumMod val="25000"/>
                  </a:schemeClr>
                </a:solidFill>
                <a:latin typeface="Gill Sans MT" panose="020B0502020104020203" pitchFamily="34" charset="0"/>
                <a:cs typeface="Arial" panose="020B0604020202020204" pitchFamily="34" charset="0"/>
              </a:rPr>
              <a:t>d’</a:t>
            </a:r>
            <a:r>
              <a:rPr lang="fr-FR" sz="2400" dirty="0">
                <a:solidFill>
                  <a:schemeClr val="accent1">
                    <a:lumMod val="75000"/>
                  </a:schemeClr>
                </a:solidFill>
                <a:latin typeface="Gill Sans MT" panose="020B0502020104020203" pitchFamily="34" charset="0"/>
                <a:cs typeface="Arial" panose="020B0604020202020204" pitchFamily="34" charset="0"/>
              </a:rPr>
              <a:t>I</a:t>
            </a:r>
            <a:r>
              <a:rPr lang="fr-FR" sz="1800" dirty="0">
                <a:solidFill>
                  <a:schemeClr val="bg2">
                    <a:lumMod val="25000"/>
                  </a:schemeClr>
                </a:solidFill>
                <a:latin typeface="Gill Sans MT" panose="020B0502020104020203" pitchFamily="34" charset="0"/>
                <a:cs typeface="Arial" panose="020B0604020202020204" pitchFamily="34" charset="0"/>
              </a:rPr>
              <a:t>nformation et d’</a:t>
            </a:r>
            <a:r>
              <a:rPr lang="fr-FR" sz="2400" dirty="0">
                <a:solidFill>
                  <a:schemeClr val="accent1">
                    <a:lumMod val="75000"/>
                  </a:schemeClr>
                </a:solidFill>
                <a:latin typeface="Gill Sans MT" panose="020B0502020104020203" pitchFamily="34" charset="0"/>
                <a:cs typeface="Arial" panose="020B0604020202020204" pitchFamily="34" charset="0"/>
              </a:rPr>
              <a:t>O</a:t>
            </a:r>
            <a:r>
              <a:rPr lang="fr-FR" sz="1800" dirty="0">
                <a:solidFill>
                  <a:schemeClr val="bg2">
                    <a:lumMod val="25000"/>
                  </a:schemeClr>
                </a:solidFill>
                <a:latin typeface="Gill Sans MT" panose="020B0502020104020203" pitchFamily="34" charset="0"/>
                <a:cs typeface="Arial" panose="020B0604020202020204" pitchFamily="34" charset="0"/>
              </a:rPr>
              <a:t>rientation</a:t>
            </a:r>
          </a:p>
        </p:txBody>
      </p:sp>
      <p:sp>
        <p:nvSpPr>
          <p:cNvPr id="4" name="Date Placeholder 3"/>
          <p:cNvSpPr>
            <a:spLocks noGrp="1"/>
          </p:cNvSpPr>
          <p:nvPr>
            <p:ph type="dt" sz="half" idx="10"/>
          </p:nvPr>
        </p:nvSpPr>
        <p:spPr>
          <a:xfrm>
            <a:off x="261204" y="6492372"/>
            <a:ext cx="8882796" cy="370396"/>
          </a:xfrm>
          <a:prstGeom prst="rect">
            <a:avLst/>
          </a:prstGeom>
          <a:solidFill>
            <a:srgbClr val="5F8A26"/>
          </a:solidFill>
        </p:spPr>
        <p:txBody>
          <a:bodyPr/>
          <a:lstStyle>
            <a:lvl1pPr algn="l">
              <a:defRPr b="1">
                <a:solidFill>
                  <a:schemeClr val="bg1"/>
                </a:solidFill>
              </a:defRPr>
            </a:lvl1pPr>
          </a:lstStyle>
          <a:p>
            <a:fld id="{E9116874-5046-4DB8-949F-91AC023F701B}" type="datetimeFigureOut">
              <a:rPr lang="fr-FR" smtClean="0"/>
              <a:pPr/>
              <a:t>20/01/2020</a:t>
            </a:fld>
            <a:endParaRPr lang="fr-FR"/>
          </a:p>
        </p:txBody>
      </p:sp>
      <p:sp>
        <p:nvSpPr>
          <p:cNvPr id="5" name="Rectangle 4"/>
          <p:cNvSpPr/>
          <p:nvPr/>
        </p:nvSpPr>
        <p:spPr>
          <a:xfrm>
            <a:off x="264448" y="6454270"/>
            <a:ext cx="8879552" cy="45719"/>
          </a:xfrm>
          <a:prstGeom prst="rect">
            <a:avLst/>
          </a:prstGeom>
          <a:solidFill>
            <a:srgbClr val="72AE30"/>
          </a:solidFill>
          <a:ln>
            <a:solidFill>
              <a:srgbClr val="72A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xmlns="" val="31340038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425615"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endParaRPr lang="fr-FR" dirty="0" smtClean="0">
              <a:solidFill>
                <a:schemeClr val="tx1">
                  <a:lumMod val="75000"/>
                  <a:lumOff val="25000"/>
                </a:schemeClr>
              </a:solidFill>
            </a:endParaRP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aseline="0" dirty="0" smtClean="0"/>
          </a:p>
          <a:p>
            <a:endParaRPr lang="fr-FR" dirty="0"/>
          </a:p>
        </p:txBody>
      </p:sp>
      <p:pic>
        <p:nvPicPr>
          <p:cNvPr id="8" name="Image 7"/>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90" r:id="rId3"/>
    <p:sldLayoutId id="2147483719" r:id="rId4"/>
    <p:sldLayoutId id="2147483689" r:id="rId5"/>
    <p:sldLayoutId id="2147483675" r:id="rId6"/>
    <p:sldLayoutId id="2147483725" r:id="rId7"/>
    <p:sldLayoutId id="2147483728" r:id="rId8"/>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681263329"/>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smtClean="0">
              <a:solidFill>
                <a:schemeClr val="tx1">
                  <a:lumMod val="75000"/>
                  <a:lumOff val="25000"/>
                </a:schemeClr>
              </a:solidFill>
            </a:endParaRPr>
          </a:p>
          <a:p>
            <a:endParaRPr lang="fr-FR" dirty="0"/>
          </a:p>
        </p:txBody>
      </p:sp>
      <p:grpSp>
        <p:nvGrpSpPr>
          <p:cNvPr id="10" name="Grouper 9"/>
          <p:cNvGrpSpPr/>
          <p:nvPr userDrawn="1"/>
        </p:nvGrpSpPr>
        <p:grpSpPr>
          <a:xfrm>
            <a:off x="3121481" y="2132720"/>
            <a:ext cx="525531" cy="171686"/>
            <a:chOff x="5391302" y="1426464"/>
            <a:chExt cx="604579" cy="197510"/>
          </a:xfrm>
          <a:solidFill>
            <a:srgbClr val="5AB88F"/>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32989801"/>
      </p:ext>
    </p:extLst>
  </p:cSld>
  <p:clrMap bg1="lt1" tx1="dk1" bg2="lt2" tx2="dk2" accent1="accent1" accent2="accent2" accent3="accent3" accent4="accent4" accent5="accent5" accent6="accent6" hlink="hlink" folHlink="folHlink"/>
  <p:sldLayoutIdLst>
    <p:sldLayoutId id="2147483696" r:id="rId1"/>
    <p:sldLayoutId id="2147483729" r:id="rId2"/>
    <p:sldLayoutId id="2147483730" r:id="rId3"/>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5803622" y="6260026"/>
            <a:ext cx="1264310" cy="524878"/>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xmlns="" val="17680482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rgbClr val="E96667"/>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1320"/>
              </a:lnSpc>
              <a:spcBef>
                <a:spcPts val="0"/>
              </a:spcBef>
              <a:spcAft>
                <a:spcPts val="0"/>
              </a:spcAft>
              <a:buClrTx/>
              <a:buSzTx/>
              <a:buFontTx/>
              <a:buNone/>
              <a:tabLst/>
              <a:defRPr/>
            </a:pPr>
            <a:endParaRPr lang="fr-FR" sz="900" dirty="0" smtClean="0">
              <a:solidFill>
                <a:schemeClr val="tx1">
                  <a:lumMod val="75000"/>
                  <a:lumOff val="25000"/>
                </a:schemeClr>
              </a:solidFill>
            </a:endParaRPr>
          </a:p>
          <a:p>
            <a:pPr marL="0" marR="0" lvl="0" indent="0" algn="l" defTabSz="457200" rtl="0" eaLnBrk="1" fontAlgn="auto" latinLnBrk="0" hangingPunct="1">
              <a:lnSpc>
                <a:spcPts val="1320"/>
              </a:lnSpc>
              <a:spcBef>
                <a:spcPts val="0"/>
              </a:spcBef>
              <a:spcAft>
                <a:spcPts val="0"/>
              </a:spcAft>
              <a:buClrTx/>
              <a:buSzTx/>
              <a:buFontTx/>
              <a:buNone/>
              <a:tabLst/>
              <a:defRPr/>
            </a:pPr>
            <a:endParaRPr lang="fr-FR" sz="900" dirty="0" smtClean="0">
              <a:solidFill>
                <a:schemeClr val="tx1">
                  <a:lumMod val="75000"/>
                  <a:lumOff val="25000"/>
                </a:schemeClr>
              </a:solidFill>
            </a:endParaRPr>
          </a:p>
          <a:p>
            <a:pPr>
              <a:lnSpc>
                <a:spcPts val="1320"/>
              </a:lnSpc>
            </a:pP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xmlns="" val="185085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rgbClr val="5AB88F"/>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1320"/>
              </a:lnSpc>
              <a:spcBef>
                <a:spcPts val="0"/>
              </a:spcBef>
              <a:spcAft>
                <a:spcPts val="0"/>
              </a:spcAft>
              <a:buClrTx/>
              <a:buSzTx/>
              <a:buFontTx/>
              <a:buNone/>
              <a:tabLst/>
              <a:defRPr/>
            </a:pPr>
            <a:endParaRPr lang="fr-FR" sz="900" dirty="0" smtClean="0">
              <a:solidFill>
                <a:schemeClr val="tx1">
                  <a:lumMod val="75000"/>
                  <a:lumOff val="25000"/>
                </a:schemeClr>
              </a:solidFill>
            </a:endParaRPr>
          </a:p>
          <a:p>
            <a:pPr>
              <a:lnSpc>
                <a:spcPts val="1320"/>
              </a:lnSpc>
            </a:pP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pic>
        <p:nvPicPr>
          <p:cNvPr id="8" name="Image 7"/>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731" r:id="rId5"/>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0" i="0" kern="1200">
          <a:solidFill>
            <a:srgbClr val="5AB88F"/>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xmlns="" val="1244517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0" i="0" kern="1200">
          <a:solidFill>
            <a:srgbClr val="E96667"/>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5812331" y="6249885"/>
            <a:ext cx="1219200" cy="50615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xmlns=""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0" i="0" kern="1200">
          <a:solidFill>
            <a:srgbClr val="8B2934"/>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EXPERIMENTATION%202019/Annexe%201%20-%20Correspondances-bac-pro-BTS.PDF"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INFO-Professeurs%20BTSE-STMS.pptx"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1050" dirty="0"/>
              <a:t/>
            </a:r>
            <a:br>
              <a:rPr lang="fr-FR" sz="1050" dirty="0"/>
            </a:br>
            <a:r>
              <a:rPr lang="fr-FR" sz="2100" dirty="0"/>
              <a:t/>
            </a:r>
            <a:br>
              <a:rPr lang="fr-FR" sz="2100" dirty="0"/>
            </a:br>
            <a:r>
              <a:rPr lang="fr-FR" sz="2100" dirty="0"/>
              <a:t>Information-formation professeurs  BTSE-STMS  PLP /certifiés- Liaisons bac/enseignement supérieur</a:t>
            </a:r>
          </a:p>
        </p:txBody>
      </p:sp>
      <p:sp>
        <p:nvSpPr>
          <p:cNvPr id="3" name="Sous-titre 2"/>
          <p:cNvSpPr>
            <a:spLocks noGrp="1"/>
          </p:cNvSpPr>
          <p:nvPr>
            <p:ph type="subTitle" idx="1"/>
          </p:nvPr>
        </p:nvSpPr>
        <p:spPr/>
        <p:txBody>
          <a:bodyPr>
            <a:normAutofit/>
          </a:bodyPr>
          <a:lstStyle/>
          <a:p>
            <a:r>
              <a:rPr lang="fr-FR" sz="2400" dirty="0"/>
              <a:t>Académie de Toulouse  - 13 janvier 2020</a:t>
            </a:r>
          </a:p>
        </p:txBody>
      </p:sp>
      <p:pic>
        <p:nvPicPr>
          <p:cNvPr id="4" name="Image 3" descr="2018_logo_academie_Toulous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8096" y="5099601"/>
            <a:ext cx="1051197" cy="1416621"/>
          </a:xfrm>
          <a:prstGeom prst="rect">
            <a:avLst/>
          </a:prstGeom>
        </p:spPr>
      </p:pic>
    </p:spTree>
    <p:extLst>
      <p:ext uri="{BB962C8B-B14F-4D97-AF65-F5344CB8AC3E}">
        <p14:creationId xmlns:p14="http://schemas.microsoft.com/office/powerpoint/2010/main" xmlns="" val="1537231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000" dirty="0">
                <a:solidFill>
                  <a:schemeClr val="tx2">
                    <a:lumMod val="40000"/>
                    <a:lumOff val="60000"/>
                  </a:schemeClr>
                </a:solidFill>
              </a:rPr>
              <a:t>IFSI : Critères de sélection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10</a:t>
            </a:fld>
            <a:endParaRPr lang="fr-FR" dirty="0"/>
          </a:p>
        </p:txBody>
      </p:sp>
      <p:sp>
        <p:nvSpPr>
          <p:cNvPr id="4" name="Espace réservé du texte 3"/>
          <p:cNvSpPr>
            <a:spLocks noGrp="1"/>
          </p:cNvSpPr>
          <p:nvPr>
            <p:ph type="body" sz="quarter" idx="13"/>
          </p:nvPr>
        </p:nvSpPr>
        <p:spPr/>
        <p:txBody>
          <a:bodyPr>
            <a:normAutofit/>
          </a:bodyPr>
          <a:lstStyle/>
          <a:p>
            <a:pPr>
              <a:buFont typeface="Wingdings" panose="05000000000000000000" pitchFamily="2" charset="2"/>
              <a:buChar char="§"/>
            </a:pPr>
            <a:r>
              <a:rPr lang="fr-FR" sz="1500" b="0" dirty="0"/>
              <a:t>Des attendus nationaux : </a:t>
            </a:r>
            <a:endParaRPr lang="fr-FR" sz="1500" b="0" dirty="0" smtClean="0"/>
          </a:p>
          <a:p>
            <a:pPr marL="0" indent="0">
              <a:buNone/>
            </a:pPr>
            <a:endParaRPr lang="fr-FR" sz="1500" b="0" dirty="0"/>
          </a:p>
          <a:p>
            <a:pPr>
              <a:buFontTx/>
              <a:buChar char="-"/>
            </a:pPr>
            <a:r>
              <a:rPr lang="fr-FR" sz="1500" b="0" dirty="0" smtClean="0"/>
              <a:t>Intérêt </a:t>
            </a:r>
            <a:r>
              <a:rPr lang="fr-FR" sz="1500" b="0" dirty="0"/>
              <a:t>pour les questions sanitaires </a:t>
            </a:r>
            <a:endParaRPr lang="fr-FR" sz="1500" b="0" dirty="0" smtClean="0"/>
          </a:p>
          <a:p>
            <a:pPr marL="0" indent="0">
              <a:buNone/>
            </a:pPr>
            <a:endParaRPr lang="fr-FR" sz="1500" b="0" dirty="0"/>
          </a:p>
          <a:p>
            <a:pPr>
              <a:buFontTx/>
              <a:buChar char="-"/>
            </a:pPr>
            <a:r>
              <a:rPr lang="fr-FR" sz="1500" b="0" dirty="0" smtClean="0"/>
              <a:t>Des </a:t>
            </a:r>
            <a:r>
              <a:rPr lang="fr-FR" sz="1500" b="0" dirty="0"/>
              <a:t>qualités humaines et capacités </a:t>
            </a:r>
            <a:r>
              <a:rPr lang="fr-FR" sz="1500" b="0" dirty="0" smtClean="0"/>
              <a:t>relationnelles</a:t>
            </a:r>
          </a:p>
          <a:p>
            <a:pPr>
              <a:buFontTx/>
              <a:buChar char="-"/>
            </a:pPr>
            <a:endParaRPr lang="fr-FR" sz="1500" b="0" dirty="0"/>
          </a:p>
          <a:p>
            <a:pPr>
              <a:buFontTx/>
              <a:buChar char="-"/>
            </a:pPr>
            <a:r>
              <a:rPr lang="fr-FR" sz="1500" b="0" dirty="0" smtClean="0"/>
              <a:t>Des </a:t>
            </a:r>
            <a:r>
              <a:rPr lang="fr-FR" sz="1500" b="0" dirty="0"/>
              <a:t>compétences en expression orale et </a:t>
            </a:r>
            <a:r>
              <a:rPr lang="fr-FR" sz="1500" b="0" dirty="0" smtClean="0"/>
              <a:t>écrite</a:t>
            </a:r>
          </a:p>
          <a:p>
            <a:pPr marL="0" indent="0">
              <a:buNone/>
            </a:pPr>
            <a:endParaRPr lang="fr-FR" sz="1500" b="0" dirty="0"/>
          </a:p>
          <a:p>
            <a:pPr>
              <a:buFontTx/>
              <a:buChar char="-"/>
            </a:pPr>
            <a:r>
              <a:rPr lang="fr-FR" sz="1500" b="0" dirty="0" smtClean="0"/>
              <a:t>Des </a:t>
            </a:r>
            <a:r>
              <a:rPr lang="fr-FR" sz="1500" b="0" dirty="0"/>
              <a:t>aptitudes à la démarche scientifique et maîtrise des bases de </a:t>
            </a:r>
            <a:r>
              <a:rPr lang="fr-FR" sz="1500" b="0" dirty="0" smtClean="0"/>
              <a:t>l’arithmétique</a:t>
            </a:r>
          </a:p>
          <a:p>
            <a:pPr marL="0" indent="0">
              <a:buNone/>
            </a:pPr>
            <a:endParaRPr lang="fr-FR" sz="1500" b="0" dirty="0"/>
          </a:p>
          <a:p>
            <a:pPr>
              <a:buFontTx/>
              <a:buChar char="-"/>
            </a:pPr>
            <a:r>
              <a:rPr lang="fr-FR" sz="1500" b="0" dirty="0" smtClean="0"/>
              <a:t>Des </a:t>
            </a:r>
            <a:r>
              <a:rPr lang="fr-FR" sz="1500" b="0" dirty="0"/>
              <a:t>compétences organisationnelles et </a:t>
            </a:r>
            <a:r>
              <a:rPr lang="fr-FR" sz="1500" b="0" dirty="0" smtClean="0"/>
              <a:t>savoir-être</a:t>
            </a:r>
          </a:p>
          <a:p>
            <a:pPr marL="0" indent="0">
              <a:buNone/>
            </a:pPr>
            <a:endParaRPr lang="fr-FR" sz="1500" b="0" dirty="0" smtClean="0"/>
          </a:p>
          <a:p>
            <a:pPr marL="0" indent="0">
              <a:buNone/>
            </a:pPr>
            <a:endParaRPr lang="fr-FR" sz="1500" b="0" dirty="0"/>
          </a:p>
          <a:p>
            <a:r>
              <a:rPr lang="fr-FR" sz="1500" b="0" dirty="0"/>
              <a:t>Résultats scolaires, projet de formation motivé et fiche Avenir</a:t>
            </a:r>
          </a:p>
        </p:txBody>
      </p:sp>
    </p:spTree>
    <p:extLst>
      <p:ext uri="{BB962C8B-B14F-4D97-AF65-F5344CB8AC3E}">
        <p14:creationId xmlns:p14="http://schemas.microsoft.com/office/powerpoint/2010/main" xmlns="" val="2444181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852809"/>
          </a:xfrm>
        </p:spPr>
        <p:txBody>
          <a:bodyPr>
            <a:normAutofit/>
          </a:bodyPr>
          <a:lstStyle/>
          <a:p>
            <a:pPr algn="ctr"/>
            <a:r>
              <a:rPr lang="fr-FR" sz="2000" b="0" dirty="0">
                <a:solidFill>
                  <a:schemeClr val="tx2">
                    <a:lumMod val="40000"/>
                    <a:lumOff val="60000"/>
                  </a:schemeClr>
                </a:solidFill>
              </a:rPr>
              <a:t>IFSI : Bilan</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11</a:t>
            </a:fld>
            <a:endParaRPr lang="fr-FR" dirty="0"/>
          </a:p>
        </p:txBody>
      </p:sp>
      <p:sp>
        <p:nvSpPr>
          <p:cNvPr id="4" name="Espace réservé du texte 3"/>
          <p:cNvSpPr>
            <a:spLocks noGrp="1"/>
          </p:cNvSpPr>
          <p:nvPr>
            <p:ph type="body" sz="quarter" idx="13"/>
          </p:nvPr>
        </p:nvSpPr>
        <p:spPr>
          <a:xfrm>
            <a:off x="718462" y="1268963"/>
            <a:ext cx="7881937" cy="5121947"/>
          </a:xfrm>
        </p:spPr>
        <p:txBody>
          <a:bodyPr>
            <a:normAutofit lnSpcReduction="10000"/>
          </a:bodyPr>
          <a:lstStyle/>
          <a:p>
            <a:r>
              <a:rPr lang="fr-FR" sz="1500" b="0" dirty="0"/>
              <a:t>Un travail très conséquent a pu être établi par les IFSI lors de leur </a:t>
            </a:r>
            <a:r>
              <a:rPr lang="fr-FR" sz="1500" b="0" dirty="0" smtClean="0"/>
              <a:t>bilan, avec une étude poussée de la cohorte des promotions entrantes à la rentrée de 2019 (Sexe, âge, département d’origine au sein de l'Occitanie, région d’origine, situation à la rentrée, titre d’inscription et série du titre d’inscription)</a:t>
            </a:r>
          </a:p>
          <a:p>
            <a:pPr marL="0" indent="0">
              <a:buNone/>
            </a:pPr>
            <a:endParaRPr lang="fr-FR" sz="1500" b="0" dirty="0"/>
          </a:p>
          <a:p>
            <a:r>
              <a:rPr lang="fr-FR" sz="1500" b="0" dirty="0"/>
              <a:t>La majorité des jeunes ayant été accepté proviennent de la région Occitanie (84,88</a:t>
            </a:r>
            <a:r>
              <a:rPr lang="fr-FR" sz="1500" b="0" dirty="0" smtClean="0"/>
              <a:t>%)</a:t>
            </a:r>
          </a:p>
          <a:p>
            <a:pPr marL="0" indent="0">
              <a:buNone/>
            </a:pPr>
            <a:endParaRPr lang="fr-FR" sz="1500" b="0" dirty="0"/>
          </a:p>
          <a:p>
            <a:r>
              <a:rPr lang="fr-FR" sz="1500" b="0" dirty="0"/>
              <a:t>Série majoritaire </a:t>
            </a:r>
            <a:r>
              <a:rPr lang="fr-FR" sz="1500" b="0" dirty="0" smtClean="0"/>
              <a:t>à entrer </a:t>
            </a:r>
            <a:r>
              <a:rPr lang="fr-FR" sz="1500" b="0" dirty="0"/>
              <a:t>en formation : </a:t>
            </a:r>
            <a:r>
              <a:rPr lang="fr-FR" sz="1500" b="0" dirty="0" smtClean="0"/>
              <a:t>Bac ST2S      31,16</a:t>
            </a:r>
          </a:p>
          <a:p>
            <a:pPr marL="0" indent="0">
              <a:buNone/>
            </a:pPr>
            <a:r>
              <a:rPr lang="fr-FR" sz="1500" b="0" dirty="0" smtClean="0"/>
              <a:t>                                                                    Bac Scientifique      19,3</a:t>
            </a:r>
          </a:p>
          <a:p>
            <a:pPr marL="0" indent="0">
              <a:buNone/>
            </a:pPr>
            <a:r>
              <a:rPr lang="fr-FR" sz="1500" b="0" dirty="0"/>
              <a:t> </a:t>
            </a:r>
            <a:r>
              <a:rPr lang="fr-FR" sz="1500" b="0" dirty="0" smtClean="0"/>
              <a:t>                                                                   Bac ASSP       17,30 </a:t>
            </a:r>
          </a:p>
          <a:p>
            <a:pPr marL="0" indent="0">
              <a:buNone/>
            </a:pPr>
            <a:r>
              <a:rPr lang="fr-FR" sz="1500" b="0" dirty="0" smtClean="0"/>
              <a:t>Les séries pro seront en nette diminution à la rentrée 2020 (lors du bug des remontées des dossier</a:t>
            </a:r>
            <a:r>
              <a:rPr lang="fr-FR" sz="1500" b="0" dirty="0"/>
              <a:t>s des profils bac pro ont été remontés)</a:t>
            </a:r>
          </a:p>
          <a:p>
            <a:pPr marL="0" indent="0">
              <a:buNone/>
            </a:pPr>
            <a:endParaRPr lang="fr-FR" sz="1500" b="0" dirty="0" smtClean="0"/>
          </a:p>
          <a:p>
            <a:pPr>
              <a:buFont typeface="Wingdings" panose="05000000000000000000" pitchFamily="2" charset="2"/>
              <a:buChar char="§"/>
            </a:pPr>
            <a:r>
              <a:rPr lang="fr-FR" sz="1500" b="0" dirty="0" smtClean="0"/>
              <a:t>La </a:t>
            </a:r>
            <a:r>
              <a:rPr lang="fr-FR" sz="1500" b="0" dirty="0"/>
              <a:t>voie d’entrée des soignants est non </a:t>
            </a:r>
            <a:r>
              <a:rPr lang="fr-FR" sz="1500" b="0" dirty="0" smtClean="0"/>
              <a:t>négligeable </a:t>
            </a:r>
            <a:r>
              <a:rPr lang="fr-FR" sz="1500" b="0" dirty="0"/>
              <a:t>avec </a:t>
            </a:r>
            <a:r>
              <a:rPr lang="fr-FR" sz="1500" b="0" dirty="0" smtClean="0"/>
              <a:t>: Soignant      8,03</a:t>
            </a:r>
          </a:p>
          <a:p>
            <a:pPr marL="0" indent="0">
              <a:buNone/>
            </a:pPr>
            <a:r>
              <a:rPr lang="fr-FR" sz="1500" b="0" dirty="0" smtClean="0"/>
              <a:t>(évolution </a:t>
            </a:r>
            <a:r>
              <a:rPr lang="fr-FR" sz="1500" b="0" dirty="0"/>
              <a:t>dans le recrutement: attente texte, plus de concours, mais sur examen </a:t>
            </a:r>
            <a:r>
              <a:rPr lang="fr-FR" sz="1500" b="0" dirty="0" err="1" smtClean="0"/>
              <a:t>dossier+entretien</a:t>
            </a:r>
            <a:r>
              <a:rPr lang="fr-FR" sz="1500" b="0" dirty="0"/>
              <a:t>, sans passer par </a:t>
            </a:r>
            <a:r>
              <a:rPr lang="fr-FR" sz="1500" b="0" dirty="0" err="1" smtClean="0"/>
              <a:t>Parcoursup</a:t>
            </a:r>
            <a:r>
              <a:rPr lang="fr-FR" sz="1500" b="0" dirty="0" smtClean="0"/>
              <a:t>)</a:t>
            </a:r>
            <a:endParaRPr lang="fr-FR" sz="1500" b="0" dirty="0"/>
          </a:p>
          <a:p>
            <a:pPr marL="0" indent="0">
              <a:buNone/>
            </a:pPr>
            <a:endParaRPr lang="fr-FR" sz="1500" b="0" dirty="0"/>
          </a:p>
          <a:p>
            <a:r>
              <a:rPr lang="fr-FR" sz="1500" b="0" dirty="0"/>
              <a:t>Cette année </a:t>
            </a:r>
            <a:r>
              <a:rPr lang="fr-FR" sz="1500" b="0" dirty="0" smtClean="0"/>
              <a:t>réduction de moitié </a:t>
            </a:r>
            <a:r>
              <a:rPr lang="fr-FR" sz="1500" b="0" dirty="0"/>
              <a:t>des vœux en </a:t>
            </a:r>
            <a:r>
              <a:rPr lang="fr-FR" sz="1500" b="0" dirty="0" smtClean="0"/>
              <a:t>IFSI,10 </a:t>
            </a:r>
            <a:r>
              <a:rPr lang="fr-FR" sz="1500" b="0" dirty="0"/>
              <a:t>vœux possible en 2019, c’est maintenant 5 vœux possible pour </a:t>
            </a:r>
            <a:r>
              <a:rPr lang="fr-FR" sz="1500" b="0" dirty="0" smtClean="0"/>
              <a:t>2020 (sans limite de sous-vœux), cela limitera la surcharge du nombre de demandes face à l’abandon du concours</a:t>
            </a:r>
            <a:endParaRPr lang="fr-FR" sz="1500" b="0" dirty="0"/>
          </a:p>
          <a:p>
            <a:pPr marL="0" indent="0">
              <a:buNone/>
            </a:pPr>
            <a:endParaRPr lang="fr-FR" sz="1500" b="0" dirty="0"/>
          </a:p>
        </p:txBody>
      </p:sp>
      <p:cxnSp>
        <p:nvCxnSpPr>
          <p:cNvPr id="6" name="Connecteur droit avec flèche 5"/>
          <p:cNvCxnSpPr/>
          <p:nvPr/>
        </p:nvCxnSpPr>
        <p:spPr>
          <a:xfrm>
            <a:off x="5259355" y="3013787"/>
            <a:ext cx="205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5361992" y="3548743"/>
            <a:ext cx="205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5812972" y="3290596"/>
            <a:ext cx="205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690049" y="4500466"/>
            <a:ext cx="205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5198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852809"/>
          </a:xfrm>
        </p:spPr>
        <p:txBody>
          <a:bodyPr>
            <a:normAutofit/>
          </a:bodyPr>
          <a:lstStyle/>
          <a:p>
            <a:pPr algn="ctr"/>
            <a:r>
              <a:rPr lang="fr-FR" sz="2000" b="0" dirty="0">
                <a:solidFill>
                  <a:schemeClr val="tx2">
                    <a:lumMod val="40000"/>
                    <a:lumOff val="60000"/>
                  </a:schemeClr>
                </a:solidFill>
              </a:rPr>
              <a:t>IFSI : </a:t>
            </a:r>
            <a:r>
              <a:rPr lang="fr-FR" sz="2000" b="0" dirty="0" smtClean="0">
                <a:solidFill>
                  <a:schemeClr val="tx2">
                    <a:lumMod val="40000"/>
                    <a:lumOff val="60000"/>
                  </a:schemeClr>
                </a:solidFill>
              </a:rPr>
              <a:t>Bilan – données quantitatives</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12</a:t>
            </a:fld>
            <a:endParaRPr lang="fr-FR" dirty="0"/>
          </a:p>
        </p:txBody>
      </p:sp>
      <p:pic>
        <p:nvPicPr>
          <p:cNvPr id="5" name="Image 4"/>
          <p:cNvPicPr>
            <a:picLocks noChangeAspect="1"/>
          </p:cNvPicPr>
          <p:nvPr/>
        </p:nvPicPr>
        <p:blipFill rotWithShape="1">
          <a:blip r:embed="rId2"/>
          <a:srcRect l="16307" r="14437"/>
          <a:stretch/>
        </p:blipFill>
        <p:spPr>
          <a:xfrm>
            <a:off x="95797" y="1035698"/>
            <a:ext cx="4305868" cy="3737045"/>
          </a:xfrm>
          <a:prstGeom prst="rect">
            <a:avLst/>
          </a:prstGeom>
        </p:spPr>
      </p:pic>
      <p:sp>
        <p:nvSpPr>
          <p:cNvPr id="7" name="ZoneTexte 6"/>
          <p:cNvSpPr txBox="1"/>
          <p:nvPr/>
        </p:nvSpPr>
        <p:spPr>
          <a:xfrm>
            <a:off x="1178168" y="4925526"/>
            <a:ext cx="2450123" cy="830997"/>
          </a:xfrm>
          <a:prstGeom prst="rect">
            <a:avLst/>
          </a:prstGeom>
          <a:noFill/>
        </p:spPr>
        <p:txBody>
          <a:bodyPr wrap="square" rtlCol="0">
            <a:spAutoFit/>
          </a:bodyPr>
          <a:lstStyle/>
          <a:p>
            <a:r>
              <a:rPr lang="fr-FR" sz="1600" dirty="0" smtClean="0"/>
              <a:t>Total </a:t>
            </a:r>
            <a:r>
              <a:rPr lang="fr-FR" sz="1600" dirty="0" err="1" smtClean="0"/>
              <a:t>cddts</a:t>
            </a:r>
            <a:r>
              <a:rPr lang="fr-FR" sz="1600" dirty="0" smtClean="0"/>
              <a:t> acceptés : 211</a:t>
            </a:r>
          </a:p>
          <a:p>
            <a:r>
              <a:rPr lang="fr-FR" sz="1600" dirty="0" smtClean="0"/>
              <a:t>Soit 45% des inscrits</a:t>
            </a:r>
          </a:p>
          <a:p>
            <a:r>
              <a:rPr lang="fr-FR" sz="1600" dirty="0" smtClean="0"/>
              <a:t>Dont 43% en IFSI</a:t>
            </a:r>
            <a:endParaRPr lang="fr-FR" sz="1600" dirty="0"/>
          </a:p>
        </p:txBody>
      </p:sp>
      <p:pic>
        <p:nvPicPr>
          <p:cNvPr id="8" name="Image 7"/>
          <p:cNvPicPr>
            <a:picLocks noChangeAspect="1"/>
          </p:cNvPicPr>
          <p:nvPr/>
        </p:nvPicPr>
        <p:blipFill rotWithShape="1">
          <a:blip r:embed="rId3"/>
          <a:srcRect l="15087" r="18174"/>
          <a:stretch/>
        </p:blipFill>
        <p:spPr>
          <a:xfrm>
            <a:off x="4806463" y="1016287"/>
            <a:ext cx="4170994" cy="3756457"/>
          </a:xfrm>
          <a:prstGeom prst="rect">
            <a:avLst/>
          </a:prstGeom>
        </p:spPr>
      </p:pic>
      <p:sp>
        <p:nvSpPr>
          <p:cNvPr id="13" name="ZoneTexte 12"/>
          <p:cNvSpPr txBox="1"/>
          <p:nvPr/>
        </p:nvSpPr>
        <p:spPr>
          <a:xfrm>
            <a:off x="5666898" y="4925526"/>
            <a:ext cx="2450123" cy="830997"/>
          </a:xfrm>
          <a:prstGeom prst="rect">
            <a:avLst/>
          </a:prstGeom>
          <a:noFill/>
        </p:spPr>
        <p:txBody>
          <a:bodyPr wrap="square" rtlCol="0">
            <a:spAutoFit/>
          </a:bodyPr>
          <a:lstStyle/>
          <a:p>
            <a:r>
              <a:rPr lang="fr-FR" sz="1600" dirty="0" smtClean="0"/>
              <a:t>Total </a:t>
            </a:r>
            <a:r>
              <a:rPr lang="fr-FR" sz="1600" dirty="0" err="1" smtClean="0"/>
              <a:t>cddts</a:t>
            </a:r>
            <a:r>
              <a:rPr lang="fr-FR" sz="1600" dirty="0" smtClean="0"/>
              <a:t> acceptés : 730</a:t>
            </a:r>
          </a:p>
          <a:p>
            <a:r>
              <a:rPr lang="fr-FR" sz="1600" dirty="0" smtClean="0"/>
              <a:t>Soit 66% des inscrits</a:t>
            </a:r>
          </a:p>
          <a:p>
            <a:r>
              <a:rPr lang="fr-FR" sz="1600" dirty="0" smtClean="0"/>
              <a:t>Dont 37% en IFSI</a:t>
            </a:r>
            <a:endParaRPr lang="fr-FR" sz="1600" dirty="0"/>
          </a:p>
        </p:txBody>
      </p:sp>
    </p:spTree>
    <p:extLst>
      <p:ext uri="{BB962C8B-B14F-4D97-AF65-F5344CB8AC3E}">
        <p14:creationId xmlns:p14="http://schemas.microsoft.com/office/powerpoint/2010/main" xmlns="" val="2753957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2527070" y="3325091"/>
            <a:ext cx="6425738" cy="1429789"/>
          </a:xfrm>
        </p:spPr>
        <p:txBody>
          <a:bodyPr>
            <a:normAutofit/>
          </a:bodyPr>
          <a:lstStyle/>
          <a:p>
            <a:r>
              <a:rPr lang="fr-FR" sz="2800" dirty="0" smtClean="0"/>
              <a:t>Expérimentation BAC PRO / BTS</a:t>
            </a:r>
            <a:endParaRPr lang="fr-FR" sz="2800" dirty="0"/>
          </a:p>
        </p:txBody>
      </p:sp>
      <p:sp>
        <p:nvSpPr>
          <p:cNvPr id="6" name="Sous-titre 5"/>
          <p:cNvSpPr>
            <a:spLocks noGrp="1"/>
          </p:cNvSpPr>
          <p:nvPr>
            <p:ph type="subTitle" idx="1"/>
          </p:nvPr>
        </p:nvSpPr>
        <p:spPr>
          <a:xfrm>
            <a:off x="2809702" y="4330932"/>
            <a:ext cx="5818757" cy="1572732"/>
          </a:xfrm>
        </p:spPr>
        <p:txBody>
          <a:bodyPr>
            <a:normAutofit fontScale="92500" lnSpcReduction="10000"/>
          </a:bodyPr>
          <a:lstStyle/>
          <a:p>
            <a:pPr marL="457200" indent="-457200">
              <a:buFontTx/>
              <a:buChar char="-"/>
            </a:pPr>
            <a:r>
              <a:rPr lang="fr-FR" sz="1800" dirty="0" smtClean="0"/>
              <a:t>Grands principes</a:t>
            </a:r>
          </a:p>
          <a:p>
            <a:pPr marL="457200" indent="-457200">
              <a:buFontTx/>
              <a:buChar char="-"/>
            </a:pPr>
            <a:r>
              <a:rPr lang="fr-FR" sz="1800" dirty="0" smtClean="0"/>
              <a:t>Publics ciblés</a:t>
            </a:r>
          </a:p>
          <a:p>
            <a:pPr marL="457200" indent="-457200">
              <a:buFontTx/>
              <a:buChar char="-"/>
            </a:pPr>
            <a:r>
              <a:rPr lang="fr-FR" sz="1800" dirty="0" smtClean="0"/>
              <a:t>Avis du conseil de classe</a:t>
            </a:r>
          </a:p>
          <a:p>
            <a:pPr marL="457200" indent="-457200">
              <a:buFontTx/>
              <a:buChar char="-"/>
            </a:pPr>
            <a:r>
              <a:rPr lang="fr-FR" sz="1800" dirty="0" smtClean="0"/>
              <a:t>Admission</a:t>
            </a:r>
          </a:p>
          <a:p>
            <a:pPr marL="457200" indent="-457200">
              <a:buFontTx/>
              <a:buChar char="-"/>
            </a:pPr>
            <a:r>
              <a:rPr lang="fr-FR" sz="1800" dirty="0" smtClean="0"/>
              <a:t>Bilan</a:t>
            </a:r>
            <a:endParaRPr lang="fr-FR" sz="1800" dirty="0"/>
          </a:p>
          <a:p>
            <a:pPr marL="457200" indent="-457200">
              <a:buFontTx/>
              <a:buChar char="-"/>
            </a:pPr>
            <a:endParaRPr lang="fr-FR" sz="1800" dirty="0" smtClean="0"/>
          </a:p>
          <a:p>
            <a:pPr marL="457200" indent="-457200">
              <a:buFontTx/>
              <a:buChar char="-"/>
            </a:pPr>
            <a:endParaRPr lang="fr-FR" sz="1800" dirty="0"/>
          </a:p>
        </p:txBody>
      </p:sp>
      <p:sp>
        <p:nvSpPr>
          <p:cNvPr id="4" name="Espace réservé du numéro de diapositive 3"/>
          <p:cNvSpPr>
            <a:spLocks noGrp="1"/>
          </p:cNvSpPr>
          <p:nvPr>
            <p:ph type="sldNum" sz="quarter" idx="4294967295"/>
          </p:nvPr>
        </p:nvSpPr>
        <p:spPr>
          <a:xfrm>
            <a:off x="8693150" y="6391275"/>
            <a:ext cx="450850" cy="365125"/>
          </a:xfrm>
        </p:spPr>
        <p:txBody>
          <a:bodyPr/>
          <a:lstStyle/>
          <a:p>
            <a:fld id="{A786685B-2977-D546-9E3D-3CA676A47F0C}" type="slidenum">
              <a:rPr lang="fr-FR" smtClean="0"/>
              <a:pPr/>
              <a:t>13</a:t>
            </a:fld>
            <a:endParaRPr lang="fr-FR"/>
          </a:p>
        </p:txBody>
      </p:sp>
    </p:spTree>
    <p:extLst>
      <p:ext uri="{BB962C8B-B14F-4D97-AF65-F5344CB8AC3E}">
        <p14:creationId xmlns:p14="http://schemas.microsoft.com/office/powerpoint/2010/main" xmlns="" val="208525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756449"/>
          </a:xfrm>
        </p:spPr>
        <p:txBody>
          <a:bodyPr/>
          <a:lstStyle/>
          <a:p>
            <a:pPr algn="ctr"/>
            <a:r>
              <a:rPr lang="fr-FR" dirty="0" smtClean="0">
                <a:solidFill>
                  <a:schemeClr val="tx2">
                    <a:lumMod val="40000"/>
                    <a:lumOff val="60000"/>
                  </a:schemeClr>
                </a:solidFill>
              </a:rPr>
              <a:t>Grands principes</a:t>
            </a:r>
            <a:endParaRPr lang="fr-FR"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14</a:t>
            </a:fld>
            <a:endParaRPr lang="fr-FR" dirty="0"/>
          </a:p>
        </p:txBody>
      </p:sp>
      <p:sp>
        <p:nvSpPr>
          <p:cNvPr id="4" name="Espace réservé du texte 3"/>
          <p:cNvSpPr>
            <a:spLocks noGrp="1"/>
          </p:cNvSpPr>
          <p:nvPr>
            <p:ph type="body" sz="quarter" idx="13"/>
          </p:nvPr>
        </p:nvSpPr>
        <p:spPr>
          <a:xfrm>
            <a:off x="422031" y="832338"/>
            <a:ext cx="8264769" cy="5237733"/>
          </a:xfrm>
        </p:spPr>
        <p:txBody>
          <a:bodyPr>
            <a:normAutofit fontScale="92500" lnSpcReduction="10000"/>
          </a:bodyPr>
          <a:lstStyle/>
          <a:p>
            <a:pPr algn="just"/>
            <a:r>
              <a:rPr lang="fr-FR" sz="1600" cap="small" dirty="0" smtClean="0"/>
              <a:t>Expérimentation Bac Pro / BTS : </a:t>
            </a:r>
            <a:r>
              <a:rPr lang="fr-FR" sz="1600" b="0" dirty="0" smtClean="0">
                <a:solidFill>
                  <a:schemeClr val="tx1"/>
                </a:solidFill>
              </a:rPr>
              <a:t>processus </a:t>
            </a:r>
            <a:r>
              <a:rPr lang="fr-FR" sz="1600" b="0" dirty="0">
                <a:solidFill>
                  <a:schemeClr val="tx1"/>
                </a:solidFill>
              </a:rPr>
              <a:t>expérimental d’admission des bacheliers professionnels en STS pour trois ans </a:t>
            </a:r>
            <a:r>
              <a:rPr lang="fr-FR" sz="1600" b="0" dirty="0" smtClean="0">
                <a:solidFill>
                  <a:schemeClr val="tx1"/>
                </a:solidFill>
              </a:rPr>
              <a:t>(2017-2019</a:t>
            </a:r>
            <a:r>
              <a:rPr lang="fr-FR" sz="1600" b="0" dirty="0">
                <a:solidFill>
                  <a:schemeClr val="tx1"/>
                </a:solidFill>
              </a:rPr>
              <a:t>) pour lequel l’avis du conseil de classe de terminale a un rôle prépondérant pour un accès prioritaire de ces élèves. </a:t>
            </a:r>
          </a:p>
          <a:p>
            <a:pPr marL="0" indent="0">
              <a:buNone/>
            </a:pPr>
            <a:endParaRPr lang="fr-FR" sz="1600" b="0" cap="small" dirty="0" smtClean="0">
              <a:solidFill>
                <a:schemeClr val="tx1"/>
              </a:solidFill>
            </a:endParaRPr>
          </a:p>
          <a:p>
            <a:pPr marL="0" indent="0" algn="ctr">
              <a:buNone/>
            </a:pPr>
            <a:r>
              <a:rPr lang="fr-FR" sz="1500" cap="small" dirty="0" smtClean="0">
                <a:solidFill>
                  <a:schemeClr val="tx1"/>
                </a:solidFill>
              </a:rPr>
              <a:t>Article 40 de la loi n°2017-86 du 27 janvier 2017 relative à l’égalité et à la citoyenneté. </a:t>
            </a:r>
          </a:p>
          <a:p>
            <a:pPr marL="0" indent="0" algn="ctr">
              <a:buNone/>
            </a:pPr>
            <a:r>
              <a:rPr lang="fr-FR" sz="1500" dirty="0" smtClean="0">
                <a:solidFill>
                  <a:schemeClr val="tx1"/>
                </a:solidFill>
              </a:rPr>
              <a:t>Le </a:t>
            </a:r>
            <a:r>
              <a:rPr lang="fr-FR" sz="1500" dirty="0">
                <a:solidFill>
                  <a:schemeClr val="tx1"/>
                </a:solidFill>
              </a:rPr>
              <a:t>décret </a:t>
            </a:r>
            <a:r>
              <a:rPr lang="fr-FR" sz="1500" dirty="0" smtClean="0">
                <a:solidFill>
                  <a:schemeClr val="tx1"/>
                </a:solidFill>
              </a:rPr>
              <a:t>n° 2017-515 du </a:t>
            </a:r>
            <a:r>
              <a:rPr lang="fr-FR" sz="1500" dirty="0">
                <a:solidFill>
                  <a:schemeClr val="tx1"/>
                </a:solidFill>
              </a:rPr>
              <a:t>10 avril 2017 modifié par l’arrêté du </a:t>
            </a:r>
            <a:r>
              <a:rPr lang="fr-FR" sz="1500" dirty="0" smtClean="0">
                <a:solidFill>
                  <a:schemeClr val="tx1"/>
                </a:solidFill>
              </a:rPr>
              <a:t/>
            </a:r>
            <a:br>
              <a:rPr lang="fr-FR" sz="1500" dirty="0" smtClean="0">
                <a:solidFill>
                  <a:schemeClr val="tx1"/>
                </a:solidFill>
              </a:rPr>
            </a:br>
            <a:r>
              <a:rPr lang="fr-FR" sz="1500" dirty="0" smtClean="0">
                <a:solidFill>
                  <a:schemeClr val="tx1"/>
                </a:solidFill>
              </a:rPr>
              <a:t>9 </a:t>
            </a:r>
            <a:r>
              <a:rPr lang="fr-FR" sz="1500" dirty="0">
                <a:solidFill>
                  <a:schemeClr val="tx1"/>
                </a:solidFill>
              </a:rPr>
              <a:t>janvier 2019</a:t>
            </a:r>
            <a:r>
              <a:rPr lang="fr-FR" sz="1500" dirty="0"/>
              <a:t> </a:t>
            </a:r>
            <a:endParaRPr lang="fr-FR" sz="1500" dirty="0" smtClean="0"/>
          </a:p>
          <a:p>
            <a:endParaRPr lang="fr-FR" sz="1400" dirty="0"/>
          </a:p>
          <a:p>
            <a:pPr marL="804863" lvl="2" indent="-177800" algn="just">
              <a:buClr>
                <a:srgbClr val="5AB88F"/>
              </a:buClr>
              <a:buFont typeface="Lucida Grande"/>
              <a:buChar char="-"/>
            </a:pPr>
            <a:r>
              <a:rPr lang="fr-FR" sz="1600" dirty="0"/>
              <a:t>Il s’agit de faciliter l’accès des bacheliers professionnels aux STS, formations où leurs chances de réussite sont les meilleures pour ceux d’entre eux qui souhaitent poursuivre leurs études.</a:t>
            </a:r>
          </a:p>
          <a:p>
            <a:pPr marL="804863" lvl="2" indent="-177800" algn="just">
              <a:buClr>
                <a:srgbClr val="5AB88F"/>
              </a:buClr>
              <a:buFont typeface="Lucida Grande"/>
              <a:buChar char="-"/>
            </a:pPr>
            <a:endParaRPr lang="fr-FR" sz="1600" dirty="0"/>
          </a:p>
          <a:p>
            <a:pPr marL="804863" lvl="2" indent="-177800" algn="just">
              <a:buClr>
                <a:srgbClr val="5AB88F"/>
              </a:buClr>
              <a:buFont typeface="Lucida Grande"/>
              <a:buChar char="-"/>
            </a:pPr>
            <a:r>
              <a:rPr lang="fr-FR" sz="1600" dirty="0"/>
              <a:t>À la rentrée 2019, il a été décidé de généraliser la mesure à toutes les académies, à l’exclusion des DROM. </a:t>
            </a:r>
            <a:endParaRPr lang="fr-FR" sz="1600" dirty="0" smtClean="0"/>
          </a:p>
          <a:p>
            <a:pPr lvl="2" algn="just">
              <a:buClr>
                <a:srgbClr val="5AB88F"/>
              </a:buClr>
            </a:pPr>
            <a:endParaRPr lang="fr-FR" sz="1600" dirty="0" smtClean="0"/>
          </a:p>
          <a:p>
            <a:pPr marL="804863" lvl="2" indent="-177800" algn="just">
              <a:buClr>
                <a:srgbClr val="5AB88F"/>
              </a:buClr>
              <a:buFont typeface="Lucida Grande"/>
              <a:buChar char="-"/>
            </a:pPr>
            <a:r>
              <a:rPr lang="fr-FR" sz="1600" dirty="0"/>
              <a:t>L’expérimentation a pour objet de passer d’un processus de sélection à un processus d’orientation en </a:t>
            </a:r>
            <a:r>
              <a:rPr lang="fr-FR" sz="1600" dirty="0" smtClean="0"/>
              <a:t>STS.</a:t>
            </a:r>
          </a:p>
          <a:p>
            <a:pPr lvl="2" algn="just">
              <a:buClr>
                <a:srgbClr val="5AB88F"/>
              </a:buClr>
            </a:pPr>
            <a:endParaRPr lang="fr-FR" sz="1600" dirty="0" smtClean="0"/>
          </a:p>
          <a:p>
            <a:pPr marL="804863" lvl="2" indent="-177800" algn="just">
              <a:buClr>
                <a:srgbClr val="5AB88F"/>
              </a:buClr>
              <a:buFont typeface="Lucida Grande"/>
              <a:buChar char="-"/>
            </a:pPr>
            <a:r>
              <a:rPr lang="fr-FR" sz="1600" dirty="0"/>
              <a:t>un choix de spécialité en STS adapté au profil de compétences de chaque lycéen professionnel souhaitant poursuivre ses </a:t>
            </a:r>
            <a:r>
              <a:rPr lang="fr-FR" sz="1600" dirty="0" smtClean="0"/>
              <a:t>études (</a:t>
            </a:r>
            <a:r>
              <a:rPr lang="fr-FR" sz="1600" dirty="0" err="1" smtClean="0">
                <a:hlinkClick r:id="rId2" action="ppaction://hlinkfile"/>
              </a:rPr>
              <a:t>cf</a:t>
            </a:r>
            <a:r>
              <a:rPr lang="fr-FR" sz="1600" dirty="0" smtClean="0">
                <a:hlinkClick r:id="rId2" action="ppaction://hlinkfile"/>
              </a:rPr>
              <a:t> table de correspondance Bac Pro / BTS</a:t>
            </a:r>
            <a:r>
              <a:rPr lang="fr-FR" sz="1600" dirty="0" smtClean="0"/>
              <a:t>)</a:t>
            </a:r>
            <a:r>
              <a:rPr lang="fr-FR" sz="1600" dirty="0"/>
              <a:t> ;</a:t>
            </a: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xmlns="" val="2596845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756449"/>
          </a:xfrm>
        </p:spPr>
        <p:txBody>
          <a:bodyPr/>
          <a:lstStyle/>
          <a:p>
            <a:pPr algn="ctr"/>
            <a:r>
              <a:rPr lang="fr-FR" dirty="0" smtClean="0">
                <a:solidFill>
                  <a:schemeClr val="tx2">
                    <a:lumMod val="40000"/>
                    <a:lumOff val="60000"/>
                  </a:schemeClr>
                </a:solidFill>
              </a:rPr>
              <a:t>Bac Pro / Expérimentation : publics ciblés</a:t>
            </a:r>
            <a:endParaRPr lang="fr-FR"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15</a:t>
            </a:fld>
            <a:endParaRPr lang="fr-FR" dirty="0"/>
          </a:p>
        </p:txBody>
      </p:sp>
      <p:sp>
        <p:nvSpPr>
          <p:cNvPr id="4" name="Espace réservé du texte 3"/>
          <p:cNvSpPr>
            <a:spLocks noGrp="1"/>
          </p:cNvSpPr>
          <p:nvPr>
            <p:ph type="body" sz="quarter" idx="13"/>
          </p:nvPr>
        </p:nvSpPr>
        <p:spPr>
          <a:xfrm>
            <a:off x="804863" y="939338"/>
            <a:ext cx="7881937" cy="4031247"/>
          </a:xfrm>
        </p:spPr>
        <p:txBody>
          <a:bodyPr>
            <a:normAutofit/>
          </a:bodyPr>
          <a:lstStyle/>
          <a:p>
            <a:r>
              <a:rPr lang="fr-FR" sz="1400" cap="small" dirty="0" smtClean="0"/>
              <a:t>Quels </a:t>
            </a:r>
            <a:r>
              <a:rPr lang="fr-FR" sz="1400" cap="small" dirty="0"/>
              <a:t>jeunes sont concernés </a:t>
            </a:r>
            <a:r>
              <a:rPr lang="fr-FR" sz="1400" cap="small" dirty="0" smtClean="0"/>
              <a:t>?</a:t>
            </a:r>
            <a:endParaRPr lang="fr-FR" sz="1400" cap="small" dirty="0"/>
          </a:p>
          <a:p>
            <a:pPr algn="just"/>
            <a:r>
              <a:rPr lang="fr-FR" sz="1400" b="0" dirty="0" smtClean="0">
                <a:solidFill>
                  <a:schemeClr val="tx1"/>
                </a:solidFill>
              </a:rPr>
              <a:t>Bacheliers professionnels de notre </a:t>
            </a:r>
            <a:r>
              <a:rPr lang="fr-FR" sz="1400" b="0" dirty="0">
                <a:solidFill>
                  <a:schemeClr val="tx1"/>
                </a:solidFill>
              </a:rPr>
              <a:t>région </a:t>
            </a:r>
            <a:r>
              <a:rPr lang="fr-FR" sz="1400" b="0" dirty="0" smtClean="0">
                <a:solidFill>
                  <a:schemeClr val="tx1"/>
                </a:solidFill>
              </a:rPr>
              <a:t>académique scolarisés en 2019-2020 dans : </a:t>
            </a:r>
          </a:p>
          <a:p>
            <a:pPr lvl="1" algn="just"/>
            <a:r>
              <a:rPr lang="fr-FR" sz="1400" b="0" dirty="0" smtClean="0"/>
              <a:t>un </a:t>
            </a:r>
            <a:r>
              <a:rPr lang="fr-FR" sz="1400" b="0" dirty="0"/>
              <a:t>EPLE,</a:t>
            </a:r>
          </a:p>
          <a:p>
            <a:pPr lvl="1" algn="just"/>
            <a:r>
              <a:rPr lang="fr-FR" sz="1400" b="0" dirty="0" smtClean="0"/>
              <a:t>un </a:t>
            </a:r>
            <a:r>
              <a:rPr lang="fr-FR" sz="1400" b="0" dirty="0"/>
              <a:t>lycée privé sous </a:t>
            </a:r>
            <a:r>
              <a:rPr lang="fr-FR" sz="1400" b="0" dirty="0" smtClean="0"/>
              <a:t>contrat ou hors contrat</a:t>
            </a:r>
            <a:endParaRPr lang="fr-FR" sz="1400" b="0" dirty="0"/>
          </a:p>
          <a:p>
            <a:pPr lvl="1" algn="just"/>
            <a:r>
              <a:rPr lang="fr-FR" sz="1400" b="0" dirty="0" smtClean="0"/>
              <a:t>un </a:t>
            </a:r>
            <a:r>
              <a:rPr lang="fr-FR" sz="1400" b="0" dirty="0"/>
              <a:t>établissement public d’un autre ministère, préparant à un baccalauréat professionnel </a:t>
            </a:r>
            <a:endParaRPr lang="fr-FR" sz="1400" b="0" dirty="0" smtClean="0"/>
          </a:p>
          <a:p>
            <a:pPr lvl="1" algn="just"/>
            <a:r>
              <a:rPr lang="fr-FR" sz="1400" b="0" dirty="0" smtClean="0"/>
              <a:t>un </a:t>
            </a:r>
            <a:r>
              <a:rPr lang="fr-FR" sz="1400" b="0" dirty="0"/>
              <a:t>établissement privé ou public relevant du ministère en charge de l’agriculture</a:t>
            </a:r>
            <a:r>
              <a:rPr lang="fr-FR" sz="1400" b="0" dirty="0" smtClean="0"/>
              <a:t>,</a:t>
            </a:r>
          </a:p>
          <a:p>
            <a:pPr marL="457200" lvl="1" indent="0" algn="just">
              <a:buNone/>
            </a:pPr>
            <a:endParaRPr lang="fr-FR" sz="1200" b="0" dirty="0" smtClean="0"/>
          </a:p>
          <a:p>
            <a:pPr algn="just">
              <a:lnSpc>
                <a:spcPct val="110000"/>
              </a:lnSpc>
            </a:pPr>
            <a:r>
              <a:rPr lang="fr-FR" sz="1400" b="0" dirty="0">
                <a:solidFill>
                  <a:schemeClr val="tx1"/>
                </a:solidFill>
              </a:rPr>
              <a:t>Bacheliers professionnels </a:t>
            </a:r>
            <a:r>
              <a:rPr lang="fr-FR" sz="1400" b="0" dirty="0" smtClean="0">
                <a:solidFill>
                  <a:schemeClr val="tx1"/>
                </a:solidFill>
              </a:rPr>
              <a:t>de notre région académique ayant </a:t>
            </a:r>
            <a:r>
              <a:rPr lang="fr-FR" sz="1400" b="0" dirty="0">
                <a:solidFill>
                  <a:schemeClr val="tx1"/>
                </a:solidFill>
              </a:rPr>
              <a:t>obtenu leur diplôme en </a:t>
            </a:r>
            <a:r>
              <a:rPr lang="fr-FR" sz="1400" b="0" dirty="0" smtClean="0">
                <a:solidFill>
                  <a:schemeClr val="tx1"/>
                </a:solidFill>
              </a:rPr>
              <a:t>2018-2019 sans proposition d’admission en STS avec un avis favorable</a:t>
            </a:r>
          </a:p>
          <a:p>
            <a:pPr algn="just"/>
            <a:endParaRPr lang="fr-FR" sz="1200" b="0" dirty="0" smtClean="0">
              <a:solidFill>
                <a:schemeClr val="tx1"/>
              </a:solidFill>
            </a:endParaRPr>
          </a:p>
          <a:p>
            <a:r>
              <a:rPr lang="fr-FR" sz="1400" cap="small" dirty="0" smtClean="0"/>
              <a:t>Quels </a:t>
            </a:r>
            <a:r>
              <a:rPr lang="fr-FR" sz="1400" cap="small" dirty="0"/>
              <a:t>jeunes ne sont pas concernés ?</a:t>
            </a:r>
          </a:p>
          <a:p>
            <a:pPr algn="just"/>
            <a:r>
              <a:rPr lang="fr-FR" sz="1400" b="0" dirty="0" smtClean="0">
                <a:solidFill>
                  <a:schemeClr val="tx1"/>
                </a:solidFill>
              </a:rPr>
              <a:t>Les </a:t>
            </a:r>
            <a:r>
              <a:rPr lang="fr-FR" sz="1400" b="0" dirty="0">
                <a:solidFill>
                  <a:schemeClr val="tx1"/>
                </a:solidFill>
              </a:rPr>
              <a:t>apprentis</a:t>
            </a:r>
          </a:p>
          <a:p>
            <a:pPr lvl="0" algn="just"/>
            <a:r>
              <a:rPr lang="fr-FR" sz="1400" b="0" dirty="0">
                <a:solidFill>
                  <a:schemeClr val="tx1"/>
                </a:solidFill>
              </a:rPr>
              <a:t>L</a:t>
            </a:r>
            <a:r>
              <a:rPr lang="fr-FR" sz="1400" b="0" dirty="0" smtClean="0">
                <a:solidFill>
                  <a:schemeClr val="tx1"/>
                </a:solidFill>
              </a:rPr>
              <a:t>es bacheliers professionnels </a:t>
            </a:r>
            <a:r>
              <a:rPr lang="fr-FR" sz="1400" b="0" dirty="0">
                <a:solidFill>
                  <a:schemeClr val="tx1"/>
                </a:solidFill>
              </a:rPr>
              <a:t>scolarisés dans une autre région </a:t>
            </a:r>
            <a:r>
              <a:rPr lang="fr-FR" sz="1400" b="0" dirty="0" smtClean="0">
                <a:solidFill>
                  <a:schemeClr val="tx1"/>
                </a:solidFill>
              </a:rPr>
              <a:t>académique</a:t>
            </a:r>
            <a:endParaRPr lang="fr-FR" sz="1400" b="0" dirty="0">
              <a:solidFill>
                <a:schemeClr val="tx1"/>
              </a:solidFill>
            </a:endParaRPr>
          </a:p>
          <a:p>
            <a:pPr lvl="0" algn="just"/>
            <a:r>
              <a:rPr lang="fr-FR" sz="1400" b="0" dirty="0">
                <a:solidFill>
                  <a:schemeClr val="tx1"/>
                </a:solidFill>
              </a:rPr>
              <a:t>L</a:t>
            </a:r>
            <a:r>
              <a:rPr lang="fr-FR" sz="1400" b="0" dirty="0" smtClean="0">
                <a:solidFill>
                  <a:schemeClr val="tx1"/>
                </a:solidFill>
              </a:rPr>
              <a:t>es bacheliers professionnels </a:t>
            </a:r>
            <a:r>
              <a:rPr lang="fr-FR" sz="1400" b="0" dirty="0">
                <a:solidFill>
                  <a:schemeClr val="tx1"/>
                </a:solidFill>
              </a:rPr>
              <a:t>inscrits au </a:t>
            </a:r>
            <a:r>
              <a:rPr lang="fr-FR" sz="1400" b="0" dirty="0" smtClean="0">
                <a:solidFill>
                  <a:schemeClr val="tx1"/>
                </a:solidFill>
              </a:rPr>
              <a:t>CNED en terminale </a:t>
            </a:r>
          </a:p>
          <a:p>
            <a:pPr lvl="0" algn="just"/>
            <a:r>
              <a:rPr lang="fr-FR" sz="1400" b="0" dirty="0">
                <a:solidFill>
                  <a:schemeClr val="tx1"/>
                </a:solidFill>
              </a:rPr>
              <a:t>L</a:t>
            </a:r>
            <a:r>
              <a:rPr lang="fr-FR" sz="1400" b="0" dirty="0" smtClean="0">
                <a:solidFill>
                  <a:schemeClr val="tx1"/>
                </a:solidFill>
              </a:rPr>
              <a:t>es </a:t>
            </a:r>
            <a:r>
              <a:rPr lang="fr-FR" sz="1400" b="0" dirty="0">
                <a:solidFill>
                  <a:schemeClr val="tx1"/>
                </a:solidFill>
              </a:rPr>
              <a:t>candidats libres au baccalauréat professionnel.</a:t>
            </a: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a:off x="804863" y="4970585"/>
            <a:ext cx="8057783" cy="830997"/>
          </a:xfrm>
          <a:prstGeom prst="rect">
            <a:avLst/>
          </a:prstGeom>
          <a:solidFill>
            <a:srgbClr val="5AB88F"/>
          </a:solidFill>
        </p:spPr>
        <p:txBody>
          <a:bodyPr wrap="square" rtlCol="0">
            <a:spAutoFit/>
          </a:bodyPr>
          <a:lstStyle/>
          <a:p>
            <a:pPr algn="ctr"/>
            <a:r>
              <a:rPr lang="fr-FR" sz="1600" dirty="0" smtClean="0">
                <a:solidFill>
                  <a:schemeClr val="bg1"/>
                </a:solidFill>
              </a:rPr>
              <a:t>Tout candidat non concerné par l’expérimentation ou ne bénéficiant pas d’un avis favorable peut formuler un vœu STS dans le cadre de la procédure classique ou de la procédure complémentaire.</a:t>
            </a:r>
            <a:endParaRPr lang="fr-FR" sz="1600" dirty="0">
              <a:solidFill>
                <a:schemeClr val="bg1"/>
              </a:solidFill>
            </a:endParaRPr>
          </a:p>
        </p:txBody>
      </p:sp>
    </p:spTree>
    <p:extLst>
      <p:ext uri="{BB962C8B-B14F-4D97-AF65-F5344CB8AC3E}">
        <p14:creationId xmlns:p14="http://schemas.microsoft.com/office/powerpoint/2010/main" xmlns="" val="396762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52518"/>
            <a:ext cx="7881400" cy="756449"/>
          </a:xfrm>
        </p:spPr>
        <p:txBody>
          <a:bodyPr>
            <a:normAutofit/>
          </a:bodyPr>
          <a:lstStyle/>
          <a:p>
            <a:pPr algn="ctr"/>
            <a:r>
              <a:rPr lang="fr-FR" sz="2000" dirty="0" smtClean="0">
                <a:solidFill>
                  <a:schemeClr val="tx2">
                    <a:lumMod val="40000"/>
                    <a:lumOff val="60000"/>
                  </a:schemeClr>
                </a:solidFill>
              </a:rPr>
              <a:t>Bac Pro / Expérimentation : avis du conseil de classe</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16</a:t>
            </a:fld>
            <a:endParaRPr lang="fr-FR" dirty="0"/>
          </a:p>
        </p:txBody>
      </p:sp>
      <p:sp>
        <p:nvSpPr>
          <p:cNvPr id="4" name="Espace réservé du texte 3"/>
          <p:cNvSpPr>
            <a:spLocks noGrp="1"/>
          </p:cNvSpPr>
          <p:nvPr>
            <p:ph type="body" sz="quarter" idx="13"/>
          </p:nvPr>
        </p:nvSpPr>
        <p:spPr>
          <a:xfrm>
            <a:off x="804863" y="1213039"/>
            <a:ext cx="7881937" cy="5021879"/>
          </a:xfrm>
        </p:spPr>
        <p:txBody>
          <a:bodyPr>
            <a:normAutofit/>
          </a:bodyPr>
          <a:lstStyle/>
          <a:p>
            <a:pPr marL="0" lvl="0" indent="0" algn="just">
              <a:buNone/>
            </a:pPr>
            <a:endParaRPr lang="fr-FR" sz="1200" b="0" dirty="0">
              <a:solidFill>
                <a:schemeClr val="tx1"/>
              </a:solidFill>
            </a:endParaRPr>
          </a:p>
          <a:p>
            <a:pPr lvl="0" algn="just"/>
            <a:r>
              <a:rPr lang="fr-FR" sz="1600" cap="small" dirty="0" smtClean="0"/>
              <a:t>Avis favorable ou défavorable : </a:t>
            </a:r>
            <a:r>
              <a:rPr lang="fr-FR" sz="1400" i="1" dirty="0" smtClean="0">
                <a:solidFill>
                  <a:schemeClr val="tx1"/>
                </a:solidFill>
              </a:rPr>
              <a:t>Objectif  académique : faire de l’avis favorable une priorité d’accès et non un véto pour les élèves pour lesquels un avis </a:t>
            </a:r>
            <a:r>
              <a:rPr lang="fr-FR" sz="1400" i="1" dirty="0" smtClean="0"/>
              <a:t>est </a:t>
            </a:r>
            <a:r>
              <a:rPr lang="fr-FR" sz="1400" i="1" dirty="0" smtClean="0">
                <a:solidFill>
                  <a:schemeClr val="tx1"/>
                </a:solidFill>
              </a:rPr>
              <a:t>réservé</a:t>
            </a:r>
          </a:p>
          <a:p>
            <a:pPr marL="0" lvl="0" indent="0" algn="just">
              <a:buNone/>
            </a:pPr>
            <a:r>
              <a:rPr lang="fr-FR" sz="1400" b="0" i="1" dirty="0" smtClean="0">
                <a:solidFill>
                  <a:schemeClr val="tx1"/>
                </a:solidFill>
              </a:rPr>
              <a:t>En 2018 : 72</a:t>
            </a:r>
            <a:r>
              <a:rPr lang="fr-FR" sz="1400" b="0" i="1" dirty="0">
                <a:solidFill>
                  <a:schemeClr val="tx1"/>
                </a:solidFill>
              </a:rPr>
              <a:t>% des bacheliers professionnels ont obtenu un avis favorable pour une admission en STS, avec des écarts de plus de 25 points entre les départements. Ces écarts n’ont pas permis de respecter les fondements d’équité propres à </a:t>
            </a:r>
            <a:r>
              <a:rPr lang="fr-FR" sz="1400" b="0" i="1" dirty="0" smtClean="0">
                <a:solidFill>
                  <a:schemeClr val="tx1"/>
                </a:solidFill>
              </a:rPr>
              <a:t>l’expérimentation</a:t>
            </a:r>
          </a:p>
          <a:p>
            <a:pPr marL="0" lvl="0" indent="0" algn="just">
              <a:buNone/>
            </a:pPr>
            <a:endParaRPr lang="fr-FR" sz="1600" i="1" dirty="0" smtClean="0">
              <a:solidFill>
                <a:schemeClr val="tx1"/>
              </a:solidFill>
            </a:endParaRPr>
          </a:p>
          <a:p>
            <a:r>
              <a:rPr lang="fr-FR" sz="1600" b="0" dirty="0" smtClean="0">
                <a:solidFill>
                  <a:schemeClr val="tx1"/>
                </a:solidFill>
                <a:effectLst>
                  <a:glow>
                    <a:srgbClr val="000000"/>
                  </a:glow>
                  <a:outerShdw sx="0" sy="0">
                    <a:srgbClr val="000000"/>
                  </a:outerShdw>
                  <a:reflection stA="0" endPos="0" fadeDir="0" sx="0" sy="0"/>
                </a:effectLst>
              </a:rPr>
              <a:t>L’avis </a:t>
            </a:r>
            <a:r>
              <a:rPr lang="fr-FR" sz="1600" b="0" dirty="0">
                <a:solidFill>
                  <a:schemeClr val="tx1"/>
                </a:solidFill>
                <a:effectLst>
                  <a:glow>
                    <a:srgbClr val="000000"/>
                  </a:glow>
                  <a:outerShdw sx="0" sy="0">
                    <a:srgbClr val="000000"/>
                  </a:outerShdw>
                  <a:reflection stA="0" endPos="0" fadeDir="0" sx="0" sy="0"/>
                </a:effectLst>
              </a:rPr>
              <a:t>du conseil de classe </a:t>
            </a:r>
            <a:r>
              <a:rPr lang="fr-FR" sz="1600" b="0" dirty="0" smtClean="0">
                <a:solidFill>
                  <a:schemeClr val="tx1"/>
                </a:solidFill>
                <a:effectLst>
                  <a:glow>
                    <a:srgbClr val="000000"/>
                  </a:glow>
                  <a:outerShdw sx="0" sy="0">
                    <a:srgbClr val="000000"/>
                  </a:outerShdw>
                  <a:reflection stA="0" endPos="0" fadeDir="0" sx="0" sy="0"/>
                </a:effectLst>
              </a:rPr>
              <a:t>du 1</a:t>
            </a:r>
            <a:r>
              <a:rPr lang="fr-FR" sz="1600" b="0" baseline="30000" dirty="0" smtClean="0">
                <a:solidFill>
                  <a:schemeClr val="tx1"/>
                </a:solidFill>
                <a:effectLst>
                  <a:glow>
                    <a:srgbClr val="000000"/>
                  </a:glow>
                  <a:outerShdw sx="0" sy="0">
                    <a:srgbClr val="000000"/>
                  </a:outerShdw>
                  <a:reflection stA="0" endPos="0" fadeDir="0" sx="0" sy="0"/>
                </a:effectLst>
              </a:rPr>
              <a:t>er</a:t>
            </a:r>
            <a:r>
              <a:rPr lang="fr-FR" sz="1600" b="0" dirty="0" smtClean="0">
                <a:solidFill>
                  <a:schemeClr val="tx1"/>
                </a:solidFill>
                <a:effectLst>
                  <a:glow>
                    <a:srgbClr val="000000"/>
                  </a:glow>
                  <a:outerShdw sx="0" sy="0">
                    <a:srgbClr val="000000"/>
                  </a:outerShdw>
                  <a:reflection stA="0" endPos="0" fadeDir="0" sx="0" sy="0"/>
                </a:effectLst>
              </a:rPr>
              <a:t> semestre ou 2</a:t>
            </a:r>
            <a:r>
              <a:rPr lang="fr-FR" sz="1600" b="0" baseline="30000" dirty="0" smtClean="0">
                <a:solidFill>
                  <a:schemeClr val="tx1"/>
                </a:solidFill>
                <a:effectLst>
                  <a:glow>
                    <a:srgbClr val="000000"/>
                  </a:glow>
                  <a:outerShdw sx="0" sy="0">
                    <a:srgbClr val="000000"/>
                  </a:outerShdw>
                  <a:reflection stA="0" endPos="0" fadeDir="0" sx="0" sy="0"/>
                </a:effectLst>
              </a:rPr>
              <a:t>ème</a:t>
            </a:r>
            <a:r>
              <a:rPr lang="fr-FR" sz="1600" b="0" dirty="0" smtClean="0">
                <a:solidFill>
                  <a:schemeClr val="tx1"/>
                </a:solidFill>
                <a:effectLst>
                  <a:glow>
                    <a:srgbClr val="000000"/>
                  </a:glow>
                  <a:outerShdw sx="0" sy="0">
                    <a:srgbClr val="000000"/>
                  </a:outerShdw>
                  <a:reflection stA="0" endPos="0" fadeDir="0" sx="0" sy="0"/>
                </a:effectLst>
              </a:rPr>
              <a:t> trimestre est </a:t>
            </a:r>
            <a:r>
              <a:rPr lang="fr-FR" sz="1600" b="0" dirty="0">
                <a:solidFill>
                  <a:schemeClr val="tx1"/>
                </a:solidFill>
                <a:effectLst>
                  <a:glow>
                    <a:srgbClr val="000000"/>
                  </a:glow>
                  <a:outerShdw sx="0" sy="0">
                    <a:srgbClr val="000000"/>
                  </a:outerShdw>
                  <a:reflection stA="0" endPos="0" fadeDir="0" sx="0" sy="0"/>
                </a:effectLst>
              </a:rPr>
              <a:t>déterminant pour fonder l’avis du chef d’établissement sur la capacité à réussir dans la spécialité </a:t>
            </a:r>
            <a:r>
              <a:rPr lang="fr-FR" sz="1600" b="0" dirty="0" smtClean="0">
                <a:solidFill>
                  <a:schemeClr val="tx1"/>
                </a:solidFill>
                <a:effectLst>
                  <a:glow>
                    <a:srgbClr val="000000"/>
                  </a:glow>
                  <a:outerShdw sx="0" sy="0">
                    <a:srgbClr val="000000"/>
                  </a:outerShdw>
                  <a:reflection stA="0" endPos="0" fadeDir="0" sx="0" sy="0"/>
                </a:effectLst>
              </a:rPr>
              <a:t>de STS visée.</a:t>
            </a:r>
            <a:br>
              <a:rPr lang="fr-FR" sz="1600" b="0" dirty="0" smtClean="0">
                <a:solidFill>
                  <a:schemeClr val="tx1"/>
                </a:solidFill>
                <a:effectLst>
                  <a:glow>
                    <a:srgbClr val="000000"/>
                  </a:glow>
                  <a:outerShdw sx="0" sy="0">
                    <a:srgbClr val="000000"/>
                  </a:outerShdw>
                  <a:reflection stA="0" endPos="0" fadeDir="0" sx="0" sy="0"/>
                </a:effectLst>
              </a:rPr>
            </a:br>
            <a:r>
              <a:rPr lang="fr-FR" sz="1500" b="0" i="1" dirty="0">
                <a:solidFill>
                  <a:srgbClr val="519A8F"/>
                </a:solidFill>
              </a:rPr>
              <a:t>Les principaux </a:t>
            </a:r>
            <a:r>
              <a:rPr lang="fr-FR" sz="1500" b="0" i="1" dirty="0" smtClean="0">
                <a:solidFill>
                  <a:srgbClr val="519A8F"/>
                </a:solidFill>
              </a:rPr>
              <a:t>critères : prise </a:t>
            </a:r>
            <a:r>
              <a:rPr lang="fr-FR" sz="1500" b="0" i="1" dirty="0">
                <a:solidFill>
                  <a:srgbClr val="519A8F"/>
                </a:solidFill>
              </a:rPr>
              <a:t>en compte de l’investissement de l’élève dans sa préparation à l’accès à un BTS, de sa capacité à réussir et de la pertinence de son projet </a:t>
            </a:r>
            <a:r>
              <a:rPr lang="fr-FR" sz="1500" b="0" i="1" dirty="0" smtClean="0">
                <a:solidFill>
                  <a:srgbClr val="519A8F"/>
                </a:solidFill>
              </a:rPr>
              <a:t>d’orientation.</a:t>
            </a:r>
          </a:p>
          <a:p>
            <a:pPr marL="0" indent="0">
              <a:buNone/>
            </a:pPr>
            <a:r>
              <a:rPr lang="fr-FR" sz="1500" b="0" i="1" dirty="0" smtClean="0">
                <a:solidFill>
                  <a:srgbClr val="519A8F"/>
                </a:solidFill>
                <a:effectLst>
                  <a:glow>
                    <a:srgbClr val="000000"/>
                  </a:glow>
                  <a:outerShdw sx="0" sy="0">
                    <a:srgbClr val="000000"/>
                  </a:outerShdw>
                  <a:reflection stA="0" endPos="0" fadeDir="0" sx="0" sy="0"/>
                </a:effectLst>
              </a:rPr>
              <a:t>  </a:t>
            </a:r>
            <a:endParaRPr lang="fr-FR" sz="1600" b="0" dirty="0" smtClean="0">
              <a:solidFill>
                <a:schemeClr val="tx1"/>
              </a:solidFill>
              <a:effectLst>
                <a:glow>
                  <a:srgbClr val="000000"/>
                </a:glow>
                <a:outerShdw sx="0" sy="0">
                  <a:srgbClr val="000000"/>
                </a:outerShdw>
                <a:reflection stA="0" endPos="0" fadeDir="0" sx="0" sy="0"/>
              </a:effectLst>
            </a:endParaRPr>
          </a:p>
          <a:p>
            <a:pPr algn="just"/>
            <a:r>
              <a:rPr lang="fr-FR" sz="1600" b="0" dirty="0" smtClean="0">
                <a:solidFill>
                  <a:schemeClr val="tx1"/>
                </a:solidFill>
              </a:rPr>
              <a:t>L’avis très satisfaisant émis par le chef </a:t>
            </a:r>
            <a:r>
              <a:rPr lang="fr-FR" sz="1600" b="0" dirty="0">
                <a:solidFill>
                  <a:schemeClr val="tx1"/>
                </a:solidFill>
              </a:rPr>
              <a:t>d’établissement </a:t>
            </a:r>
            <a:r>
              <a:rPr lang="fr-FR" sz="1600" b="0" dirty="0" smtClean="0">
                <a:solidFill>
                  <a:schemeClr val="tx1"/>
                </a:solidFill>
              </a:rPr>
              <a:t>sur </a:t>
            </a:r>
            <a:r>
              <a:rPr lang="fr-FR" sz="1600" b="0" dirty="0">
                <a:solidFill>
                  <a:schemeClr val="tx1"/>
                </a:solidFill>
              </a:rPr>
              <a:t>la capacité à réussir </a:t>
            </a:r>
            <a:r>
              <a:rPr lang="fr-FR" sz="1600" b="0" dirty="0" smtClean="0">
                <a:solidFill>
                  <a:schemeClr val="tx1"/>
                </a:solidFill>
              </a:rPr>
              <a:t>doit être en cohérence avec l’avis favorable du conseil de classe</a:t>
            </a:r>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544303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756449"/>
          </a:xfrm>
        </p:spPr>
        <p:txBody>
          <a:bodyPr>
            <a:normAutofit/>
          </a:bodyPr>
          <a:lstStyle/>
          <a:p>
            <a:pPr algn="ctr"/>
            <a:r>
              <a:rPr lang="fr-FR" sz="2000" dirty="0" smtClean="0">
                <a:solidFill>
                  <a:schemeClr val="tx2">
                    <a:lumMod val="40000"/>
                    <a:lumOff val="60000"/>
                  </a:schemeClr>
                </a:solidFill>
              </a:rPr>
              <a:t>Bac Pro / Expérimentation : admission</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dirty="0"/>
          </a:p>
        </p:txBody>
      </p:sp>
      <p:sp>
        <p:nvSpPr>
          <p:cNvPr id="4" name="Espace réservé du texte 3"/>
          <p:cNvSpPr>
            <a:spLocks noGrp="1"/>
          </p:cNvSpPr>
          <p:nvPr>
            <p:ph type="body" sz="quarter" idx="13"/>
          </p:nvPr>
        </p:nvSpPr>
        <p:spPr>
          <a:xfrm>
            <a:off x="765047" y="829526"/>
            <a:ext cx="8144491" cy="4656874"/>
          </a:xfrm>
        </p:spPr>
        <p:txBody>
          <a:bodyPr>
            <a:normAutofit/>
          </a:bodyPr>
          <a:lstStyle/>
          <a:p>
            <a:pPr marL="0" indent="0">
              <a:buNone/>
            </a:pPr>
            <a:endParaRPr lang="fr-FR" sz="1600" cap="small" dirty="0" smtClean="0"/>
          </a:p>
          <a:p>
            <a:r>
              <a:rPr lang="fr-FR" sz="1600" b="0" dirty="0" smtClean="0">
                <a:solidFill>
                  <a:schemeClr val="tx1"/>
                </a:solidFill>
              </a:rPr>
              <a:t>En fonction des places disponibles dans la formation demandée, l’admission prioritaire en </a:t>
            </a:r>
            <a:r>
              <a:rPr lang="fr-FR" sz="1600" b="0" dirty="0">
                <a:solidFill>
                  <a:schemeClr val="tx1"/>
                </a:solidFill>
              </a:rPr>
              <a:t>STS </a:t>
            </a:r>
            <a:r>
              <a:rPr lang="fr-FR" sz="1600" b="0" dirty="0" smtClean="0">
                <a:solidFill>
                  <a:schemeClr val="tx1"/>
                </a:solidFill>
              </a:rPr>
              <a:t>est soumise à 2 conditions : </a:t>
            </a:r>
          </a:p>
          <a:p>
            <a:pPr lvl="1" algn="just">
              <a:buClrTx/>
            </a:pPr>
            <a:r>
              <a:rPr lang="fr-FR" sz="1600" b="0" dirty="0" smtClean="0">
                <a:solidFill>
                  <a:srgbClr val="5AB88F"/>
                </a:solidFill>
              </a:rPr>
              <a:t>Avoir reçu </a:t>
            </a:r>
            <a:r>
              <a:rPr lang="fr-FR" sz="1600" b="0" dirty="0">
                <a:solidFill>
                  <a:srgbClr val="5AB88F"/>
                </a:solidFill>
              </a:rPr>
              <a:t>un avis favorable du conseil de </a:t>
            </a:r>
            <a:r>
              <a:rPr lang="fr-FR" sz="1600" b="0" dirty="0" smtClean="0">
                <a:solidFill>
                  <a:srgbClr val="5AB88F"/>
                </a:solidFill>
              </a:rPr>
              <a:t>classe</a:t>
            </a:r>
          </a:p>
          <a:p>
            <a:pPr lvl="1" algn="just">
              <a:buClrTx/>
            </a:pPr>
            <a:r>
              <a:rPr lang="fr-FR" sz="1600" b="0" dirty="0" smtClean="0">
                <a:solidFill>
                  <a:srgbClr val="5AB88F"/>
                </a:solidFill>
              </a:rPr>
              <a:t>Et obtenir son </a:t>
            </a:r>
            <a:r>
              <a:rPr lang="fr-FR" sz="1600" b="0" dirty="0">
                <a:solidFill>
                  <a:srgbClr val="5AB88F"/>
                </a:solidFill>
              </a:rPr>
              <a:t>baccalauréat professionnel </a:t>
            </a:r>
            <a:r>
              <a:rPr lang="fr-FR" sz="1600" b="0" dirty="0" smtClean="0">
                <a:solidFill>
                  <a:srgbClr val="5AB88F"/>
                </a:solidFill>
              </a:rPr>
              <a:t>.</a:t>
            </a:r>
          </a:p>
          <a:p>
            <a:pPr marL="457200" lvl="1" indent="0" algn="just">
              <a:buClrTx/>
              <a:buNone/>
            </a:pPr>
            <a:endParaRPr lang="fr-FR" sz="1600" b="0" dirty="0">
              <a:solidFill>
                <a:srgbClr val="5AB88F"/>
              </a:solidFill>
            </a:endParaRPr>
          </a:p>
          <a:p>
            <a:pPr lvl="0" algn="just"/>
            <a:r>
              <a:rPr lang="fr-FR" sz="1600" b="0" dirty="0" smtClean="0">
                <a:solidFill>
                  <a:schemeClr val="tx1"/>
                </a:solidFill>
              </a:rPr>
              <a:t>Dès lors qu’un avis favorable a été prononcé, 2 cas de figure peuvent se présenter : </a:t>
            </a:r>
          </a:p>
          <a:p>
            <a:pPr marL="0" lvl="0" indent="0" algn="just">
              <a:buNone/>
            </a:pPr>
            <a:endParaRPr lang="fr-FR" sz="1600" b="0" dirty="0" smtClean="0">
              <a:solidFill>
                <a:schemeClr val="tx1"/>
              </a:solidFill>
            </a:endParaRPr>
          </a:p>
          <a:p>
            <a:pPr lvl="1" algn="just"/>
            <a:r>
              <a:rPr lang="fr-FR" sz="1400" b="0" dirty="0" smtClean="0">
                <a:solidFill>
                  <a:schemeClr val="tx1"/>
                </a:solidFill>
              </a:rPr>
              <a:t>les </a:t>
            </a:r>
            <a:r>
              <a:rPr lang="fr-FR" sz="1400" b="0" dirty="0">
                <a:solidFill>
                  <a:schemeClr val="tx1"/>
                </a:solidFill>
              </a:rPr>
              <a:t>capacités d’accueil, définies sur la base des pourcentages minimaux de bacheliers professionnels fixés par l’autorité académique, en application de l’article L612-3-7 du code de l’éducation, sont suffisantes pour affecter, dans une spécialité donnée et un établissement donné, les candidats ayant reçu un avis favorable. Ils sont alors admis de droit </a:t>
            </a:r>
            <a:r>
              <a:rPr lang="fr-FR" sz="1400" b="0" dirty="0" smtClean="0">
                <a:solidFill>
                  <a:schemeClr val="tx1"/>
                </a:solidFill>
              </a:rPr>
              <a:t>;</a:t>
            </a:r>
          </a:p>
          <a:p>
            <a:pPr marL="457200" lvl="1" indent="0" algn="just">
              <a:buNone/>
            </a:pPr>
            <a:endParaRPr lang="fr-FR" sz="1400" b="0" dirty="0">
              <a:solidFill>
                <a:schemeClr val="tx1"/>
              </a:solidFill>
            </a:endParaRPr>
          </a:p>
          <a:p>
            <a:pPr lvl="1" algn="just"/>
            <a:r>
              <a:rPr lang="fr-FR" sz="1400" b="0" dirty="0">
                <a:solidFill>
                  <a:schemeClr val="tx1"/>
                </a:solidFill>
              </a:rPr>
              <a:t>les capacités d’accueil sont </a:t>
            </a:r>
            <a:r>
              <a:rPr lang="fr-FR" sz="1400" b="0" dirty="0" smtClean="0">
                <a:solidFill>
                  <a:schemeClr val="tx1"/>
                </a:solidFill>
              </a:rPr>
              <a:t>insuffisantes : le </a:t>
            </a:r>
            <a:r>
              <a:rPr lang="fr-FR" sz="1400" b="0" dirty="0">
                <a:solidFill>
                  <a:schemeClr val="tx1"/>
                </a:solidFill>
              </a:rPr>
              <a:t>recteur départage alors les candidats, au regard des critères quantitatifs et qualitatifs nationaux et éventuellement la qualité d’élève boursier, en garantissant l’équité de traitement des candidatures, sans remettre en cause l’avis du conseil de classe. Il peut s'appuyer à cet égard sur l'avis d'une commission académique dont il définit la composition</a:t>
            </a:r>
            <a:r>
              <a:rPr lang="fr-FR" sz="1100" b="0" dirty="0">
                <a:solidFill>
                  <a:schemeClr val="tx1"/>
                </a:solidFill>
              </a:rPr>
              <a:t>.</a:t>
            </a:r>
          </a:p>
          <a:p>
            <a:pPr algn="just"/>
            <a:endParaRPr lang="fr-FR" sz="1600" b="0" dirty="0" smtClean="0">
              <a:solidFill>
                <a:schemeClr val="tx1"/>
              </a:solidFill>
            </a:endParaRPr>
          </a:p>
          <a:p>
            <a:pPr algn="just"/>
            <a:endParaRPr lang="fr-FR" sz="1600" b="0" dirty="0">
              <a:solidFill>
                <a:schemeClr val="tx1"/>
              </a:solidFill>
              <a:effectLst>
                <a:glow>
                  <a:srgbClr val="000000"/>
                </a:glow>
                <a:outerShdw sx="0" sy="0">
                  <a:srgbClr val="000000"/>
                </a:outerShdw>
                <a:reflection stA="0" endPos="0" fadeDir="0" sx="0" sy="0"/>
              </a:effectLst>
            </a:endParaRPr>
          </a:p>
          <a:p>
            <a:pPr lvl="0"/>
            <a:endParaRPr lang="fr-FR" sz="1400" cap="small" dirty="0"/>
          </a:p>
          <a:p>
            <a:pPr algn="just"/>
            <a:endParaRPr lang="fr-FR" sz="1200" b="0" dirty="0">
              <a:solidFill>
                <a:schemeClr val="tx1"/>
              </a:solidFill>
            </a:endParaRP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a:off x="1509497" y="5607529"/>
            <a:ext cx="6910432" cy="584775"/>
          </a:xfrm>
          <a:prstGeom prst="rect">
            <a:avLst/>
          </a:prstGeom>
          <a:solidFill>
            <a:srgbClr val="5AB88F"/>
          </a:solidFill>
        </p:spPr>
        <p:txBody>
          <a:bodyPr wrap="square" rtlCol="0">
            <a:spAutoFit/>
          </a:bodyPr>
          <a:lstStyle/>
          <a:p>
            <a:pPr algn="ctr"/>
            <a:r>
              <a:rPr lang="fr-FR" sz="1600" dirty="0" smtClean="0">
                <a:solidFill>
                  <a:schemeClr val="bg1"/>
                </a:solidFill>
              </a:rPr>
              <a:t>La loi ORE prévalant sur l’article 40, un boursier est prioritaire sur le droit de suite de la classe passerelle et </a:t>
            </a:r>
            <a:r>
              <a:rPr lang="fr-FR" sz="1600" dirty="0">
                <a:solidFill>
                  <a:schemeClr val="bg1"/>
                </a:solidFill>
              </a:rPr>
              <a:t>sur l’admission </a:t>
            </a:r>
            <a:r>
              <a:rPr lang="fr-FR" sz="1600" dirty="0" smtClean="0">
                <a:solidFill>
                  <a:schemeClr val="bg1"/>
                </a:solidFill>
              </a:rPr>
              <a:t>prioritaire de l’expérimentation bac pro</a:t>
            </a:r>
            <a:endParaRPr lang="fr-FR" sz="1600" dirty="0">
              <a:solidFill>
                <a:schemeClr val="bg1"/>
              </a:solidFill>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xmlns="" val="416649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756449"/>
          </a:xfrm>
        </p:spPr>
        <p:txBody>
          <a:bodyPr>
            <a:normAutofit/>
          </a:bodyPr>
          <a:lstStyle/>
          <a:p>
            <a:pPr algn="ctr"/>
            <a:r>
              <a:rPr lang="fr-FR" sz="2000" dirty="0" smtClean="0">
                <a:solidFill>
                  <a:schemeClr val="tx2">
                    <a:lumMod val="40000"/>
                    <a:lumOff val="60000"/>
                  </a:schemeClr>
                </a:solidFill>
              </a:rPr>
              <a:t>Bac Pro / Expérimentation : bilan</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18</a:t>
            </a:fld>
            <a:endParaRPr lang="fr-FR" dirty="0"/>
          </a:p>
        </p:txBody>
      </p:sp>
      <p:sp>
        <p:nvSpPr>
          <p:cNvPr id="4" name="Espace réservé du texte 3"/>
          <p:cNvSpPr>
            <a:spLocks noGrp="1"/>
          </p:cNvSpPr>
          <p:nvPr>
            <p:ph type="body" sz="quarter" idx="13"/>
          </p:nvPr>
        </p:nvSpPr>
        <p:spPr>
          <a:xfrm>
            <a:off x="765047" y="829525"/>
            <a:ext cx="8144491" cy="5147325"/>
          </a:xfrm>
        </p:spPr>
        <p:txBody>
          <a:bodyPr>
            <a:normAutofit lnSpcReduction="10000"/>
          </a:bodyPr>
          <a:lstStyle/>
          <a:p>
            <a:pPr marL="0" indent="0">
              <a:buNone/>
            </a:pPr>
            <a:endParaRPr lang="fr-FR" sz="1600" b="0" dirty="0"/>
          </a:p>
          <a:p>
            <a:r>
              <a:rPr lang="fr-FR" sz="1600" b="0" dirty="0"/>
              <a:t>Constat positif de l’expérimentation </a:t>
            </a:r>
            <a:r>
              <a:rPr lang="fr-FR" sz="1600" b="0" dirty="0" smtClean="0"/>
              <a:t>2019:</a:t>
            </a:r>
          </a:p>
          <a:p>
            <a:pPr marL="0" indent="0">
              <a:buNone/>
            </a:pPr>
            <a:endParaRPr lang="fr-FR" sz="1600" b="0" dirty="0" smtClean="0"/>
          </a:p>
          <a:p>
            <a:pPr marL="0" lvl="0" indent="0">
              <a:buNone/>
            </a:pPr>
            <a:r>
              <a:rPr lang="fr-FR" sz="1600" b="0" dirty="0" smtClean="0"/>
              <a:t>- </a:t>
            </a:r>
            <a:r>
              <a:rPr lang="fr-FR" sz="1600" b="0" dirty="0"/>
              <a:t>tout candidat ayant eu un avis favorable a eu une proposition en STS</a:t>
            </a:r>
          </a:p>
          <a:p>
            <a:pPr marL="0" lvl="0" indent="0">
              <a:buNone/>
            </a:pPr>
            <a:r>
              <a:rPr lang="fr-FR" sz="1600" b="0" dirty="0" smtClean="0"/>
              <a:t>- </a:t>
            </a:r>
            <a:r>
              <a:rPr lang="fr-FR" sz="1600" b="0" dirty="0"/>
              <a:t>les candidats sans avis favorable ont également pu recevoir des propositions en STS</a:t>
            </a:r>
          </a:p>
          <a:p>
            <a:pPr marL="0" indent="0">
              <a:buNone/>
            </a:pPr>
            <a:endParaRPr lang="fr-FR" sz="1600" b="0" dirty="0"/>
          </a:p>
          <a:p>
            <a:pPr lvl="0"/>
            <a:r>
              <a:rPr lang="fr-FR" sz="1600" b="0" dirty="0" smtClean="0"/>
              <a:t>Ceci </a:t>
            </a:r>
            <a:r>
              <a:rPr lang="fr-FR" sz="1600" b="0" dirty="0"/>
              <a:t>s’explique par un avis favorable en diminution en 2019 : -28% d’avis </a:t>
            </a:r>
            <a:r>
              <a:rPr lang="fr-FR" sz="1600" b="0" dirty="0" smtClean="0"/>
              <a:t>favorable : Avec </a:t>
            </a:r>
            <a:r>
              <a:rPr lang="fr-FR" sz="1600" b="0" dirty="0"/>
              <a:t>la régulation/prévention des équipes pédagogiques sur la délivrance de l’avis </a:t>
            </a:r>
            <a:endParaRPr lang="fr-FR" sz="1600" b="0" dirty="0" smtClean="0"/>
          </a:p>
          <a:p>
            <a:pPr marL="0" lvl="0" indent="0">
              <a:buNone/>
            </a:pPr>
            <a:endParaRPr lang="fr-FR" sz="1600" b="0" dirty="0"/>
          </a:p>
          <a:p>
            <a:r>
              <a:rPr lang="fr-FR" sz="1600" b="0" dirty="0" smtClean="0"/>
              <a:t>L’avis </a:t>
            </a:r>
            <a:r>
              <a:rPr lang="fr-FR" sz="1600" b="0" dirty="0"/>
              <a:t>favorable a été mieux ciblé avec une baisse minimale de 20%  et maximale de 40% de candidats ayant un AF alors que la demande des formations post-bac des candidats a augmenté de 8</a:t>
            </a:r>
            <a:r>
              <a:rPr lang="fr-FR" sz="1600" b="0" dirty="0" smtClean="0"/>
              <a:t>%.</a:t>
            </a:r>
          </a:p>
          <a:p>
            <a:pPr marL="0" indent="0">
              <a:buNone/>
            </a:pPr>
            <a:endParaRPr lang="fr-FR" sz="1600" b="0" dirty="0"/>
          </a:p>
          <a:p>
            <a:r>
              <a:rPr lang="fr-FR" sz="1600" b="0" dirty="0"/>
              <a:t>Un grand nombre d’AF avaient été formulés lors de la première année d’expérimentation sur l’académie de Toulouse : 68% des candidats (production : 61% - services : 74</a:t>
            </a:r>
            <a:r>
              <a:rPr lang="fr-FR" sz="1600" b="0" dirty="0" smtClean="0"/>
              <a:t>%)</a:t>
            </a:r>
          </a:p>
          <a:p>
            <a:pPr marL="0" indent="0">
              <a:buNone/>
            </a:pPr>
            <a:endParaRPr lang="fr-FR" sz="1600" b="0" dirty="0"/>
          </a:p>
          <a:p>
            <a:r>
              <a:rPr lang="fr-FR" sz="1600" b="0" dirty="0"/>
              <a:t>Cette année, le nombre d’AF a pu être régulé grâce, notamment, à la sensibilisation des équipes pédagogiques. On a un taux à 46% (production : 49% - services : 42%) d’avis favorable cette année</a:t>
            </a:r>
            <a:r>
              <a:rPr lang="fr-FR" sz="1600" b="0" dirty="0" smtClean="0"/>
              <a:t>.</a:t>
            </a:r>
          </a:p>
          <a:p>
            <a:pPr marL="0" indent="0">
              <a:buNone/>
            </a:pPr>
            <a:endParaRPr lang="fr-FR" sz="1600" b="0" dirty="0"/>
          </a:p>
          <a:p>
            <a:endParaRPr lang="fr-FR" sz="1600" b="0" dirty="0"/>
          </a:p>
          <a:p>
            <a:pPr marL="0" indent="0" algn="just">
              <a:buNone/>
            </a:pPr>
            <a:endParaRPr lang="fr-FR" sz="1600" b="0" dirty="0" smtClean="0">
              <a:solidFill>
                <a:schemeClr val="tx1"/>
              </a:solidFill>
            </a:endParaRPr>
          </a:p>
          <a:p>
            <a:pPr algn="just"/>
            <a:endParaRPr lang="fr-FR" sz="1600" b="0" dirty="0">
              <a:solidFill>
                <a:schemeClr val="tx1"/>
              </a:solidFill>
              <a:effectLst>
                <a:glow>
                  <a:srgbClr val="000000"/>
                </a:glow>
                <a:outerShdw sx="0" sy="0">
                  <a:srgbClr val="000000"/>
                </a:outerShdw>
                <a:reflection stA="0" endPos="0" fadeDir="0" sx="0" sy="0"/>
              </a:effectLst>
            </a:endParaRPr>
          </a:p>
          <a:p>
            <a:pPr lvl="0"/>
            <a:endParaRPr lang="fr-FR" sz="1400" cap="small" dirty="0"/>
          </a:p>
          <a:p>
            <a:pPr algn="just"/>
            <a:endParaRPr lang="fr-FR" sz="1200" b="0" dirty="0">
              <a:solidFill>
                <a:schemeClr val="tx1"/>
              </a:solidFill>
            </a:endParaRP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41016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756449"/>
          </a:xfrm>
        </p:spPr>
        <p:txBody>
          <a:bodyPr>
            <a:normAutofit/>
          </a:bodyPr>
          <a:lstStyle/>
          <a:p>
            <a:pPr algn="ctr"/>
            <a:r>
              <a:rPr lang="fr-FR" sz="2000" dirty="0" smtClean="0">
                <a:solidFill>
                  <a:schemeClr val="tx2">
                    <a:lumMod val="40000"/>
                    <a:lumOff val="60000"/>
                  </a:schemeClr>
                </a:solidFill>
              </a:rPr>
              <a:t>Bac Pro / Expérimentation : bilan</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19</a:t>
            </a:fld>
            <a:endParaRPr lang="fr-FR" dirty="0"/>
          </a:p>
        </p:txBody>
      </p:sp>
      <p:sp>
        <p:nvSpPr>
          <p:cNvPr id="4" name="Espace réservé du texte 3"/>
          <p:cNvSpPr>
            <a:spLocks noGrp="1"/>
          </p:cNvSpPr>
          <p:nvPr>
            <p:ph type="body" sz="quarter" idx="13"/>
          </p:nvPr>
        </p:nvSpPr>
        <p:spPr>
          <a:xfrm>
            <a:off x="673854" y="1165434"/>
            <a:ext cx="8144491" cy="4656874"/>
          </a:xfrm>
        </p:spPr>
        <p:txBody>
          <a:bodyPr>
            <a:normAutofit/>
          </a:bodyPr>
          <a:lstStyle/>
          <a:p>
            <a:r>
              <a:rPr lang="fr-FR" sz="1500" b="0" dirty="0"/>
              <a:t>Poursuivre la sensibilisation lors des classes virtuelles (et autres </a:t>
            </a:r>
            <a:r>
              <a:rPr lang="fr-FR" sz="1500" b="0" dirty="0" smtClean="0"/>
              <a:t>regroupements) </a:t>
            </a:r>
            <a:r>
              <a:rPr lang="fr-FR" sz="1500" b="0" dirty="0"/>
              <a:t>des chefs d’établissement sur l’attribution des </a:t>
            </a:r>
            <a:r>
              <a:rPr lang="fr-FR" sz="1500" b="0" dirty="0" smtClean="0"/>
              <a:t>AF. </a:t>
            </a:r>
          </a:p>
          <a:p>
            <a:pPr marL="0" indent="0">
              <a:buNone/>
            </a:pPr>
            <a:endParaRPr lang="fr-FR" sz="1500" b="0" dirty="0"/>
          </a:p>
          <a:p>
            <a:r>
              <a:rPr lang="fr-FR" sz="1500" b="0" dirty="0"/>
              <a:t>Confronter l’amont avec l’aval lors de groupe de travail pour une régulation des avis. </a:t>
            </a:r>
            <a:endParaRPr lang="fr-FR" sz="1500" b="0" dirty="0" smtClean="0"/>
          </a:p>
          <a:p>
            <a:pPr marL="0" indent="0">
              <a:buNone/>
            </a:pPr>
            <a:endParaRPr lang="fr-FR" sz="1500" b="0" dirty="0"/>
          </a:p>
          <a:p>
            <a:r>
              <a:rPr lang="fr-FR" sz="1500" b="0" dirty="0"/>
              <a:t>Pouvoir rétroagir sur des situations incohérentes ou des établissements un peu « laxistes ». </a:t>
            </a:r>
            <a:endParaRPr lang="fr-FR" sz="1500" b="0" dirty="0" smtClean="0"/>
          </a:p>
          <a:p>
            <a:endParaRPr lang="fr-FR" sz="1500" b="0" dirty="0"/>
          </a:p>
          <a:p>
            <a:r>
              <a:rPr lang="fr-FR" sz="1500" b="0" dirty="0" smtClean="0"/>
              <a:t>Régulation </a:t>
            </a:r>
            <a:r>
              <a:rPr lang="fr-FR" sz="1500" b="0" dirty="0"/>
              <a:t>académique avec la possibilité d’avoir une visibilité avant les conseils de classe avec un avis préalable émis en février et que les conseils de classe confirmeraient ? </a:t>
            </a:r>
            <a:endParaRPr lang="fr-FR" sz="1500" b="0" dirty="0" smtClean="0"/>
          </a:p>
          <a:p>
            <a:pPr marL="0" indent="0">
              <a:buNone/>
            </a:pPr>
            <a:r>
              <a:rPr lang="fr-FR" sz="1500" b="0" dirty="0" smtClean="0"/>
              <a:t>Cela </a:t>
            </a:r>
            <a:r>
              <a:rPr lang="fr-FR" sz="1500" b="0" dirty="0"/>
              <a:t>permettrait de procéder aux ajustements nécessaires et d’identifier les établissements ou classes sur lesquels des avis trop généreux ou trop sévères auraient été formulés en première intention.</a:t>
            </a:r>
          </a:p>
          <a:p>
            <a:pPr marL="0" indent="0">
              <a:buNone/>
            </a:pPr>
            <a:endParaRPr lang="fr-FR" sz="1500" b="0" dirty="0"/>
          </a:p>
          <a:p>
            <a:r>
              <a:rPr lang="fr-FR" sz="1500" b="0" dirty="0"/>
              <a:t>Problème encore sur quelques établissements malgré une amélioration globale. Une alerte pourrait être mise en place sur un établissement qui délivrerait trop d’avis favorables afin que le SAIO puissent </a:t>
            </a:r>
            <a:r>
              <a:rPr lang="fr-FR" sz="1500" b="0" dirty="0" smtClean="0"/>
              <a:t>intervenir. </a:t>
            </a:r>
            <a:endParaRPr lang="fr-FR" sz="1500" b="0" dirty="0"/>
          </a:p>
          <a:p>
            <a:endParaRPr lang="fr-FR" sz="1600" b="0" dirty="0"/>
          </a:p>
          <a:p>
            <a:pPr marL="0" indent="0" algn="just">
              <a:buNone/>
            </a:pPr>
            <a:endParaRPr lang="fr-FR" sz="1600" b="0" dirty="0" smtClean="0">
              <a:solidFill>
                <a:schemeClr val="tx1"/>
              </a:solidFill>
            </a:endParaRPr>
          </a:p>
          <a:p>
            <a:pPr algn="just"/>
            <a:endParaRPr lang="fr-FR" sz="1600" b="0" dirty="0">
              <a:solidFill>
                <a:schemeClr val="tx1"/>
              </a:solidFill>
              <a:effectLst>
                <a:glow>
                  <a:srgbClr val="000000"/>
                </a:glow>
                <a:outerShdw sx="0" sy="0">
                  <a:srgbClr val="000000"/>
                </a:outerShdw>
                <a:reflection stA="0" endPos="0" fadeDir="0" sx="0" sy="0"/>
              </a:effectLst>
            </a:endParaRPr>
          </a:p>
          <a:p>
            <a:pPr lvl="0"/>
            <a:endParaRPr lang="fr-FR" sz="1400" cap="small" dirty="0"/>
          </a:p>
          <a:p>
            <a:pPr algn="just"/>
            <a:endParaRPr lang="fr-FR" sz="1200" b="0" dirty="0">
              <a:solidFill>
                <a:schemeClr val="tx1"/>
              </a:solidFill>
            </a:endParaRP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395404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108960" y="2743200"/>
            <a:ext cx="5519499" cy="1088967"/>
          </a:xfrm>
        </p:spPr>
        <p:txBody>
          <a:bodyPr>
            <a:normAutofit/>
          </a:bodyPr>
          <a:lstStyle/>
          <a:p>
            <a:r>
              <a:rPr lang="fr-FR" sz="3200" dirty="0" smtClean="0"/>
              <a:t>Filière Médico-Sociale</a:t>
            </a:r>
            <a:endParaRPr lang="fr-FR" sz="3200" dirty="0"/>
          </a:p>
        </p:txBody>
      </p:sp>
      <p:sp>
        <p:nvSpPr>
          <p:cNvPr id="6" name="Sous-titre 5"/>
          <p:cNvSpPr>
            <a:spLocks noGrp="1"/>
          </p:cNvSpPr>
          <p:nvPr>
            <p:ph type="subTitle" idx="1"/>
          </p:nvPr>
        </p:nvSpPr>
        <p:spPr>
          <a:xfrm>
            <a:off x="3383280" y="4879571"/>
            <a:ext cx="5245179" cy="1024092"/>
          </a:xfrm>
        </p:spPr>
        <p:txBody>
          <a:bodyPr>
            <a:normAutofit/>
          </a:bodyPr>
          <a:lstStyle/>
          <a:p>
            <a:pPr marL="285750" indent="-285750">
              <a:buFontTx/>
              <a:buChar char="-"/>
            </a:pPr>
            <a:r>
              <a:rPr lang="fr-FR" sz="1800" dirty="0" smtClean="0"/>
              <a:t>Réforme santé</a:t>
            </a:r>
          </a:p>
          <a:p>
            <a:pPr marL="285750" indent="-285750">
              <a:buFontTx/>
              <a:buChar char="-"/>
            </a:pPr>
            <a:r>
              <a:rPr lang="fr-FR" sz="1800" dirty="0" smtClean="0"/>
              <a:t>IFSI</a:t>
            </a:r>
            <a:endParaRPr lang="fr-FR" sz="1800" dirty="0"/>
          </a:p>
        </p:txBody>
      </p:sp>
      <p:sp>
        <p:nvSpPr>
          <p:cNvPr id="4" name="Espace réservé du numéro de diapositive 3"/>
          <p:cNvSpPr>
            <a:spLocks noGrp="1"/>
          </p:cNvSpPr>
          <p:nvPr>
            <p:ph type="sldNum" sz="quarter" idx="4294967295"/>
          </p:nvPr>
        </p:nvSpPr>
        <p:spPr>
          <a:xfrm>
            <a:off x="8693150" y="6391275"/>
            <a:ext cx="450850" cy="365125"/>
          </a:xfrm>
        </p:spPr>
        <p:txBody>
          <a:bodyPr/>
          <a:lstStyle/>
          <a:p>
            <a:fld id="{A786685B-2977-D546-9E3D-3CA676A47F0C}" type="slidenum">
              <a:rPr lang="fr-FR" smtClean="0"/>
              <a:pPr/>
              <a:t>2</a:t>
            </a:fld>
            <a:endParaRPr lang="fr-FR"/>
          </a:p>
        </p:txBody>
      </p:sp>
    </p:spTree>
    <p:extLst>
      <p:ext uri="{BB962C8B-B14F-4D97-AF65-F5344CB8AC3E}">
        <p14:creationId xmlns:p14="http://schemas.microsoft.com/office/powerpoint/2010/main" xmlns="" val="1949638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2818015" y="2676698"/>
            <a:ext cx="5810444" cy="2100684"/>
          </a:xfrm>
        </p:spPr>
        <p:txBody>
          <a:bodyPr>
            <a:normAutofit/>
          </a:bodyPr>
          <a:lstStyle/>
          <a:p>
            <a:r>
              <a:rPr lang="fr-FR" sz="2800" b="0" dirty="0" err="1" smtClean="0"/>
              <a:t>Parcoursup</a:t>
            </a:r>
            <a:endParaRPr lang="fr-FR" sz="2800" b="0" dirty="0"/>
          </a:p>
        </p:txBody>
      </p:sp>
      <p:sp>
        <p:nvSpPr>
          <p:cNvPr id="6" name="Sous-titre 5"/>
          <p:cNvSpPr>
            <a:spLocks noGrp="1"/>
          </p:cNvSpPr>
          <p:nvPr>
            <p:ph type="subTitle" idx="1"/>
          </p:nvPr>
        </p:nvSpPr>
        <p:spPr>
          <a:xfrm>
            <a:off x="3183775" y="4197927"/>
            <a:ext cx="5444684" cy="881150"/>
          </a:xfrm>
        </p:spPr>
        <p:txBody>
          <a:bodyPr>
            <a:normAutofit/>
          </a:bodyPr>
          <a:lstStyle/>
          <a:p>
            <a:pPr marL="457200" indent="-457200">
              <a:buFontTx/>
              <a:buChar char="-"/>
            </a:pPr>
            <a:r>
              <a:rPr lang="fr-FR" sz="1800" dirty="0" smtClean="0"/>
              <a:t>Calendrier</a:t>
            </a:r>
          </a:p>
          <a:p>
            <a:pPr marL="457200" indent="-457200">
              <a:buFontTx/>
              <a:buChar char="-"/>
            </a:pPr>
            <a:r>
              <a:rPr lang="fr-FR" sz="1800" dirty="0" smtClean="0"/>
              <a:t>Inscription</a:t>
            </a:r>
            <a:endParaRPr lang="fr-FR" sz="1800" dirty="0"/>
          </a:p>
        </p:txBody>
      </p:sp>
      <p:sp>
        <p:nvSpPr>
          <p:cNvPr id="4" name="Espace réservé du numéro de diapositive 3"/>
          <p:cNvSpPr>
            <a:spLocks noGrp="1"/>
          </p:cNvSpPr>
          <p:nvPr>
            <p:ph type="sldNum" sz="quarter" idx="4294967295"/>
          </p:nvPr>
        </p:nvSpPr>
        <p:spPr>
          <a:xfrm>
            <a:off x="8693150" y="6391275"/>
            <a:ext cx="450850" cy="365125"/>
          </a:xfrm>
        </p:spPr>
        <p:txBody>
          <a:bodyPr/>
          <a:lstStyle/>
          <a:p>
            <a:fld id="{A786685B-2977-D546-9E3D-3CA676A47F0C}" type="slidenum">
              <a:rPr lang="fr-FR" smtClean="0"/>
              <a:pPr/>
              <a:t>20</a:t>
            </a:fld>
            <a:endParaRPr lang="fr-FR"/>
          </a:p>
        </p:txBody>
      </p:sp>
    </p:spTree>
    <p:extLst>
      <p:ext uri="{BB962C8B-B14F-4D97-AF65-F5344CB8AC3E}">
        <p14:creationId xmlns:p14="http://schemas.microsoft.com/office/powerpoint/2010/main" xmlns="" val="388789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131" y="-284943"/>
            <a:ext cx="7881400" cy="1286937"/>
          </a:xfrm>
        </p:spPr>
        <p:txBody>
          <a:bodyPr/>
          <a:lstStyle/>
          <a:p>
            <a:r>
              <a:rPr lang="fr-FR" dirty="0" smtClean="0"/>
              <a:t>Calendrier 2020</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21</a:t>
            </a:fld>
            <a:endParaRPr lang="fr-FR"/>
          </a:p>
        </p:txBody>
      </p:sp>
      <p:pic>
        <p:nvPicPr>
          <p:cNvPr id="1028" name="21432F94-A5B8-4966-A09E-D69A29013D7A" descr="E0DF497B-89CA-48E9-A0CA-95EE2F6FECF7@academi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7424" y="925033"/>
            <a:ext cx="7306091" cy="516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pPr algn="ctr"/>
            <a:r>
              <a:rPr lang="fr-FR" dirty="0" smtClean="0">
                <a:solidFill>
                  <a:schemeClr val="tx2">
                    <a:lumMod val="40000"/>
                    <a:lumOff val="60000"/>
                  </a:schemeClr>
                </a:solidFill>
              </a:rPr>
              <a:t>Inscription dans son établissement d’accueil </a:t>
            </a:r>
            <a:endParaRPr lang="fr-FR" dirty="0">
              <a:solidFill>
                <a:schemeClr val="tx2">
                  <a:lumMod val="40000"/>
                  <a:lumOff val="60000"/>
                </a:schemeClr>
              </a:solidFill>
            </a:endParaRPr>
          </a:p>
        </p:txBody>
      </p:sp>
      <p:sp>
        <p:nvSpPr>
          <p:cNvPr id="3" name="Espace réservé du texte 2"/>
          <p:cNvSpPr>
            <a:spLocks noGrp="1"/>
          </p:cNvSpPr>
          <p:nvPr>
            <p:ph type="body" sz="quarter" idx="13"/>
          </p:nvPr>
        </p:nvSpPr>
        <p:spPr>
          <a:xfrm>
            <a:off x="340991" y="1720735"/>
            <a:ext cx="8676000" cy="4361084"/>
          </a:xfrm>
        </p:spPr>
        <p:txBody>
          <a:bodyPr>
            <a:normAutofit/>
          </a:bodyPr>
          <a:lstStyle/>
          <a:p>
            <a:pPr marL="0" indent="0">
              <a:buNone/>
            </a:pPr>
            <a:r>
              <a:rPr lang="fr-FR" sz="1500" b="0" dirty="0"/>
              <a:t>Après avoir accepté </a:t>
            </a:r>
            <a:r>
              <a:rPr lang="fr-FR" sz="1500" b="0" dirty="0" smtClean="0"/>
              <a:t>la </a:t>
            </a:r>
            <a:r>
              <a:rPr lang="fr-FR" sz="1500" b="0" dirty="0"/>
              <a:t>proposition d’admission de son choix, le futur étudiant doit effectuer son inscription administrative dans l’établissement qu’il va </a:t>
            </a:r>
            <a:r>
              <a:rPr lang="fr-FR" sz="1500" b="0" dirty="0" smtClean="0"/>
              <a:t>intégrer.</a:t>
            </a:r>
          </a:p>
          <a:p>
            <a:pPr marL="0" lvl="0" indent="0">
              <a:buNone/>
              <a:tabLst>
                <a:tab pos="457200" algn="l"/>
              </a:tabLst>
            </a:pPr>
            <a:endParaRPr lang="fr-FR" sz="1500" b="0" dirty="0" smtClean="0"/>
          </a:p>
          <a:p>
            <a:pPr marL="0" lvl="0" indent="0">
              <a:buNone/>
              <a:tabLst>
                <a:tab pos="457200" algn="l"/>
              </a:tabLst>
            </a:pPr>
            <a:endParaRPr lang="fr-FR" sz="1500" b="0" dirty="0" smtClean="0"/>
          </a:p>
          <a:p>
            <a:pPr marL="0" lvl="0" indent="0">
              <a:buNone/>
            </a:pPr>
            <a:r>
              <a:rPr lang="fr-FR" sz="1500" b="0" dirty="0" smtClean="0"/>
              <a:t>Les </a:t>
            </a:r>
            <a:r>
              <a:rPr lang="fr-FR" sz="1500" b="0" dirty="0"/>
              <a:t>formalités d’inscription sont propres à chaque établissement : </a:t>
            </a:r>
            <a:endParaRPr lang="fr-FR" sz="1500" b="0" dirty="0" smtClean="0"/>
          </a:p>
          <a:p>
            <a:pPr marL="0" lvl="0" indent="0">
              <a:buNone/>
            </a:pPr>
            <a:endParaRPr lang="fr-FR" sz="1500" b="0" dirty="0"/>
          </a:p>
          <a:p>
            <a:pPr>
              <a:buFont typeface="Arial" panose="020B0604020202020204" pitchFamily="34" charset="0"/>
              <a:buChar char="•"/>
            </a:pPr>
            <a:r>
              <a:rPr lang="fr-FR" sz="1500" b="0" dirty="0" smtClean="0"/>
              <a:t>Consulter les </a:t>
            </a:r>
            <a:r>
              <a:rPr lang="fr-FR" sz="1500" b="0" dirty="0"/>
              <a:t>modalités d’inscription indiquées </a:t>
            </a:r>
            <a:r>
              <a:rPr lang="fr-FR" sz="1500" b="0" dirty="0" smtClean="0"/>
              <a:t>dans le dossier candidat sur </a:t>
            </a:r>
            <a:r>
              <a:rPr lang="fr-FR" sz="1500" b="0" dirty="0"/>
              <a:t>Parcoursup ou à défaut, contacter directement l’établissement </a:t>
            </a:r>
            <a:r>
              <a:rPr lang="fr-FR" sz="1500" b="0"/>
              <a:t>d’accueil </a:t>
            </a:r>
            <a:endParaRPr lang="fr-FR" sz="1500" b="0" smtClean="0"/>
          </a:p>
          <a:p>
            <a:pPr marL="0" indent="0">
              <a:buNone/>
            </a:pPr>
            <a:endParaRPr lang="fr-FR" sz="1500" b="0" dirty="0"/>
          </a:p>
          <a:p>
            <a:pPr>
              <a:buFont typeface="Arial" panose="020B0604020202020204" pitchFamily="34" charset="0"/>
              <a:buChar char="•"/>
            </a:pPr>
            <a:r>
              <a:rPr lang="fr-FR" sz="1500" b="0" dirty="0" smtClean="0"/>
              <a:t>Si </a:t>
            </a:r>
            <a:r>
              <a:rPr lang="fr-FR" sz="1500" b="0" dirty="0"/>
              <a:t>le futur étudiant s’inscrit dans un établissement proposant des formations en dehors de </a:t>
            </a:r>
            <a:r>
              <a:rPr lang="fr-FR" sz="1500" b="0" dirty="0" smtClean="0"/>
              <a:t>Parcoursup, </a:t>
            </a:r>
            <a:r>
              <a:rPr lang="fr-FR" sz="1500" b="0" dirty="0"/>
              <a:t>il doit </a:t>
            </a:r>
            <a:r>
              <a:rPr lang="fr-FR" sz="1500" b="0" u="sng" dirty="0" smtClean="0"/>
              <a:t>obligatoirement</a:t>
            </a:r>
            <a:r>
              <a:rPr lang="fr-FR" sz="1500" b="0" dirty="0" smtClean="0"/>
              <a:t> télécharger sur la plateforme une attestation de désinscription ou de non inscription sur Parcoursup.</a:t>
            </a:r>
            <a:endParaRPr lang="fr-FR" sz="1500" b="0" dirty="0"/>
          </a:p>
          <a:p>
            <a:pPr marL="0" lvl="0" indent="0">
              <a:buNone/>
            </a:pPr>
            <a:endParaRPr lang="fr-FR" dirty="0" smtClean="0"/>
          </a:p>
        </p:txBody>
      </p:sp>
      <p:sp>
        <p:nvSpPr>
          <p:cNvPr id="4" name="Espace réservé du numéro de diapositive 3"/>
          <p:cNvSpPr>
            <a:spLocks noGrp="1"/>
          </p:cNvSpPr>
          <p:nvPr>
            <p:ph type="sldNum" sz="quarter" idx="4294967295"/>
          </p:nvPr>
        </p:nvSpPr>
        <p:spPr/>
        <p:txBody>
          <a:bodyPr/>
          <a:lstStyle/>
          <a:p>
            <a:fld id="{C6B7B3CB-E3BA-F74C-AB76-86EFC5843CD6}" type="slidenum">
              <a:rPr lang="fr-FR" smtClean="0">
                <a:solidFill>
                  <a:prstClr val="white"/>
                </a:solidFill>
              </a:rPr>
              <a:pPr/>
              <a:t>22</a:t>
            </a:fld>
            <a:endParaRPr lang="fr-FR" dirty="0">
              <a:solidFill>
                <a:prstClr val="white"/>
              </a:solidFill>
            </a:endParaRPr>
          </a:p>
        </p:txBody>
      </p:sp>
    </p:spTree>
    <p:extLst>
      <p:ext uri="{BB962C8B-B14F-4D97-AF65-F5344CB8AC3E}">
        <p14:creationId xmlns:p14="http://schemas.microsoft.com/office/powerpoint/2010/main" xmlns="" val="3390915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8_logo_academie_Toulous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59394" y="5022626"/>
            <a:ext cx="1051197" cy="1416621"/>
          </a:xfrm>
          <a:prstGeom prst="rect">
            <a:avLst/>
          </a:prstGeom>
        </p:spPr>
      </p:pic>
    </p:spTree>
    <p:extLst>
      <p:ext uri="{BB962C8B-B14F-4D97-AF65-F5344CB8AC3E}">
        <p14:creationId xmlns:p14="http://schemas.microsoft.com/office/powerpoint/2010/main" xmlns="" val="9034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751513" y="2726575"/>
            <a:ext cx="5876946" cy="2050807"/>
          </a:xfrm>
        </p:spPr>
        <p:txBody>
          <a:bodyPr/>
          <a:lstStyle/>
          <a:p>
            <a:pPr algn="ctr"/>
            <a:r>
              <a:rPr lang="fr-FR" dirty="0" smtClean="0"/>
              <a:t>Santé</a:t>
            </a:r>
            <a:endParaRPr lang="fr-FR" dirty="0"/>
          </a:p>
        </p:txBody>
      </p:sp>
    </p:spTree>
    <p:extLst>
      <p:ext uri="{BB962C8B-B14F-4D97-AF65-F5344CB8AC3E}">
        <p14:creationId xmlns:p14="http://schemas.microsoft.com/office/powerpoint/2010/main" xmlns="" val="304257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24123"/>
            <a:ext cx="7881400" cy="1286937"/>
          </a:xfrm>
        </p:spPr>
        <p:txBody>
          <a:bodyPr/>
          <a:lstStyle/>
          <a:p>
            <a:pPr algn="ctr"/>
            <a:r>
              <a:rPr lang="fr-FR" dirty="0" smtClean="0">
                <a:solidFill>
                  <a:schemeClr val="tx2">
                    <a:lumMod val="40000"/>
                    <a:lumOff val="60000"/>
                  </a:schemeClr>
                </a:solidFill>
              </a:rPr>
              <a:t>Réforme Santé	</a:t>
            </a:r>
            <a:endParaRPr lang="fr-FR"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sp>
        <p:nvSpPr>
          <p:cNvPr id="4" name="Espace réservé du texte 3"/>
          <p:cNvSpPr>
            <a:spLocks noGrp="1"/>
          </p:cNvSpPr>
          <p:nvPr>
            <p:ph type="body" sz="quarter" idx="13"/>
          </p:nvPr>
        </p:nvSpPr>
        <p:spPr>
          <a:xfrm>
            <a:off x="804863" y="503066"/>
            <a:ext cx="7881937" cy="5877367"/>
          </a:xfrm>
        </p:spPr>
        <p:txBody>
          <a:bodyPr>
            <a:normAutofit fontScale="92500" lnSpcReduction="20000"/>
          </a:bodyPr>
          <a:lstStyle/>
          <a:p>
            <a:r>
              <a:rPr lang="fr-FR" sz="1600" b="0" dirty="0" smtClean="0"/>
              <a:t>Perspectives et évolutions 2020</a:t>
            </a:r>
          </a:p>
          <a:p>
            <a:pPr marL="0" indent="0">
              <a:buNone/>
            </a:pPr>
            <a:endParaRPr lang="fr-FR" sz="1600" b="0" dirty="0" smtClean="0"/>
          </a:p>
          <a:p>
            <a:pPr marL="0" indent="0">
              <a:buNone/>
            </a:pPr>
            <a:r>
              <a:rPr lang="fr-FR" b="0" i="1" dirty="0">
                <a:hlinkClick r:id="rId3" action="ppaction://hlinkpres?slideindex=1&amp;slidetitle="/>
              </a:rPr>
              <a:t>http://www.terminales2019-2020.fr/</a:t>
            </a:r>
            <a:endParaRPr lang="fr-FR" dirty="0" smtClean="0"/>
          </a:p>
          <a:p>
            <a:pPr marL="0" indent="0">
              <a:buNone/>
            </a:pPr>
            <a:endParaRPr lang="fr-FR" dirty="0"/>
          </a:p>
          <a:p>
            <a:pPr marL="0" indent="0">
              <a:buNone/>
            </a:pPr>
            <a:endParaRPr lang="fr-FR" dirty="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a:p>
            <a:pPr>
              <a:buFont typeface="Wingdings" panose="05000000000000000000" pitchFamily="2" charset="2"/>
              <a:buChar char="§"/>
            </a:pPr>
            <a:r>
              <a:rPr lang="fr-FR" sz="1600" b="0" dirty="0" smtClean="0"/>
              <a:t>Objectif de la réforme : </a:t>
            </a:r>
          </a:p>
          <a:p>
            <a:pPr marL="0" indent="0">
              <a:buNone/>
            </a:pPr>
            <a:endParaRPr lang="fr-FR" sz="1600" b="0" i="1" u="sng" dirty="0" smtClean="0"/>
          </a:p>
          <a:p>
            <a:pPr>
              <a:buFont typeface="Wingdings" panose="05000000000000000000" pitchFamily="2" charset="2"/>
              <a:buChar char="Ø"/>
            </a:pPr>
            <a:r>
              <a:rPr lang="fr-FR" sz="1600" dirty="0">
                <a:solidFill>
                  <a:schemeClr val="tx1"/>
                </a:solidFill>
              </a:rPr>
              <a:t>Favoriser un recrutement d'étudiants avec des profils variés</a:t>
            </a:r>
          </a:p>
          <a:p>
            <a:pPr marL="0" indent="0">
              <a:buNone/>
            </a:pPr>
            <a:r>
              <a:rPr lang="fr-FR" sz="1600" b="0" dirty="0">
                <a:solidFill>
                  <a:schemeClr val="tx1"/>
                </a:solidFill>
              </a:rPr>
              <a:t>Actuellement, recrutement de profils identiques qui veulent tous aller vers les </a:t>
            </a:r>
            <a:r>
              <a:rPr lang="fr-FR" sz="1600" b="0" dirty="0" smtClean="0">
                <a:solidFill>
                  <a:schemeClr val="tx1"/>
                </a:solidFill>
              </a:rPr>
              <a:t>mêmes spécialités </a:t>
            </a:r>
            <a:r>
              <a:rPr lang="fr-FR" sz="1600" b="0" dirty="0">
                <a:solidFill>
                  <a:schemeClr val="tx1"/>
                </a:solidFill>
              </a:rPr>
              <a:t>(pas étonnant, car ils ont des profils identiques au début et on les forme de </a:t>
            </a:r>
            <a:r>
              <a:rPr lang="fr-FR" sz="1600" b="0" dirty="0" smtClean="0">
                <a:solidFill>
                  <a:schemeClr val="tx1"/>
                </a:solidFill>
              </a:rPr>
              <a:t>façon identique </a:t>
            </a:r>
            <a:r>
              <a:rPr lang="fr-FR" sz="1600" b="0" dirty="0">
                <a:solidFill>
                  <a:schemeClr val="tx1"/>
                </a:solidFill>
              </a:rPr>
              <a:t>tout au long de leur formation</a:t>
            </a:r>
            <a:r>
              <a:rPr lang="fr-FR" sz="1600" b="0" dirty="0" smtClean="0">
                <a:solidFill>
                  <a:schemeClr val="tx1"/>
                </a:solidFill>
              </a:rPr>
              <a:t>).</a:t>
            </a:r>
          </a:p>
          <a:p>
            <a:pPr marL="0" indent="0">
              <a:buNone/>
            </a:pPr>
            <a:endParaRPr lang="fr-FR" sz="1600" b="0" dirty="0">
              <a:solidFill>
                <a:schemeClr val="tx1"/>
              </a:solidFill>
            </a:endParaRPr>
          </a:p>
          <a:p>
            <a:pPr>
              <a:buFont typeface="Wingdings" panose="05000000000000000000" pitchFamily="2" charset="2"/>
              <a:buChar char="Ø"/>
            </a:pPr>
            <a:r>
              <a:rPr lang="fr-FR" sz="1600" dirty="0" smtClean="0">
                <a:solidFill>
                  <a:schemeClr val="tx1"/>
                </a:solidFill>
              </a:rPr>
              <a:t>Améliorer </a:t>
            </a:r>
            <a:r>
              <a:rPr lang="fr-FR" sz="1600" dirty="0">
                <a:solidFill>
                  <a:schemeClr val="tx1"/>
                </a:solidFill>
              </a:rPr>
              <a:t>la réussite des étudiants</a:t>
            </a:r>
          </a:p>
          <a:p>
            <a:pPr marL="0" indent="0">
              <a:buNone/>
            </a:pPr>
            <a:r>
              <a:rPr lang="fr-FR" sz="1600" b="0" dirty="0">
                <a:solidFill>
                  <a:schemeClr val="tx1"/>
                </a:solidFill>
              </a:rPr>
              <a:t>Actuellement, le système PACES entraine l'échec en début de cursus (2 années de PACES</a:t>
            </a:r>
            <a:r>
              <a:rPr lang="fr-FR" sz="1600" b="0" dirty="0" smtClean="0">
                <a:solidFill>
                  <a:schemeClr val="tx1"/>
                </a:solidFill>
              </a:rPr>
              <a:t>) d'étudiants </a:t>
            </a:r>
            <a:r>
              <a:rPr lang="fr-FR" sz="1600" b="0" dirty="0">
                <a:solidFill>
                  <a:schemeClr val="tx1"/>
                </a:solidFill>
              </a:rPr>
              <a:t>qui avaient de très bons résultats au baccalauréat et qui n'auraient pas dû être </a:t>
            </a:r>
            <a:r>
              <a:rPr lang="fr-FR" sz="1600" b="0" dirty="0" smtClean="0">
                <a:solidFill>
                  <a:schemeClr val="tx1"/>
                </a:solidFill>
              </a:rPr>
              <a:t>en échec </a:t>
            </a:r>
            <a:r>
              <a:rPr lang="fr-FR" sz="1600" b="0" dirty="0">
                <a:solidFill>
                  <a:schemeClr val="tx1"/>
                </a:solidFill>
              </a:rPr>
              <a:t>dans l'enseignement supérieur</a:t>
            </a:r>
            <a:r>
              <a:rPr lang="fr-FR" sz="1600" b="0" dirty="0" smtClean="0">
                <a:solidFill>
                  <a:schemeClr val="tx1"/>
                </a:solidFill>
              </a:rPr>
              <a:t>.</a:t>
            </a:r>
          </a:p>
          <a:p>
            <a:pPr marL="0" indent="0">
              <a:buNone/>
            </a:pPr>
            <a:endParaRPr lang="fr-FR" sz="1600" b="0" dirty="0">
              <a:solidFill>
                <a:schemeClr val="tx1"/>
              </a:solidFill>
            </a:endParaRPr>
          </a:p>
          <a:p>
            <a:pPr>
              <a:buFont typeface="Wingdings" panose="05000000000000000000" pitchFamily="2" charset="2"/>
              <a:buChar char="Ø"/>
            </a:pPr>
            <a:r>
              <a:rPr lang="fr-FR" sz="1600" dirty="0" smtClean="0">
                <a:solidFill>
                  <a:schemeClr val="tx1"/>
                </a:solidFill>
              </a:rPr>
              <a:t>Prendre </a:t>
            </a:r>
            <a:r>
              <a:rPr lang="fr-FR" sz="1600" dirty="0">
                <a:solidFill>
                  <a:schemeClr val="tx1"/>
                </a:solidFill>
              </a:rPr>
              <a:t>en compte des compétences transversales </a:t>
            </a:r>
            <a:r>
              <a:rPr lang="fr-FR" sz="1600" b="0" dirty="0">
                <a:solidFill>
                  <a:schemeClr val="tx1"/>
                </a:solidFill>
              </a:rPr>
              <a:t>qui </a:t>
            </a:r>
            <a:r>
              <a:rPr lang="fr-FR" sz="1600" b="0" dirty="0" smtClean="0">
                <a:solidFill>
                  <a:schemeClr val="tx1"/>
                </a:solidFill>
              </a:rPr>
              <a:t>sont fondamentales </a:t>
            </a:r>
            <a:r>
              <a:rPr lang="fr-FR" sz="1600" b="0" dirty="0">
                <a:solidFill>
                  <a:schemeClr val="tx1"/>
                </a:solidFill>
              </a:rPr>
              <a:t>dans le métier, mais ignorées aujourd’hui dans </a:t>
            </a:r>
            <a:r>
              <a:rPr lang="fr-FR" sz="1600" b="0" dirty="0" smtClean="0">
                <a:solidFill>
                  <a:schemeClr val="tx1"/>
                </a:solidFill>
              </a:rPr>
              <a:t>la PACES</a:t>
            </a:r>
            <a:endParaRPr lang="fr-FR" sz="1600" dirty="0">
              <a:solidFill>
                <a:schemeClr val="tx1"/>
              </a:solidFill>
            </a:endParaRPr>
          </a:p>
        </p:txBody>
      </p:sp>
      <p:pic>
        <p:nvPicPr>
          <p:cNvPr id="5" name="Image 4"/>
          <p:cNvPicPr>
            <a:picLocks noChangeAspect="1"/>
          </p:cNvPicPr>
          <p:nvPr/>
        </p:nvPicPr>
        <p:blipFill>
          <a:blip r:embed="rId4"/>
          <a:stretch>
            <a:fillRect/>
          </a:stretch>
        </p:blipFill>
        <p:spPr>
          <a:xfrm>
            <a:off x="804863" y="1182386"/>
            <a:ext cx="5152039" cy="2009702"/>
          </a:xfrm>
          <a:prstGeom prst="rect">
            <a:avLst/>
          </a:prstGeom>
        </p:spPr>
      </p:pic>
    </p:spTree>
    <p:extLst>
      <p:ext uri="{BB962C8B-B14F-4D97-AF65-F5344CB8AC3E}">
        <p14:creationId xmlns:p14="http://schemas.microsoft.com/office/powerpoint/2010/main" xmlns="" val="24259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6716" y="0"/>
            <a:ext cx="7881400" cy="450957"/>
          </a:xfrm>
        </p:spPr>
        <p:txBody>
          <a:bodyPr>
            <a:normAutofit/>
          </a:bodyPr>
          <a:lstStyle/>
          <a:p>
            <a:pPr algn="ctr"/>
            <a:r>
              <a:rPr lang="fr-FR" sz="2000" dirty="0">
                <a:solidFill>
                  <a:schemeClr val="tx2">
                    <a:lumMod val="40000"/>
                    <a:lumOff val="60000"/>
                  </a:schemeClr>
                </a:solidFill>
              </a:rPr>
              <a:t>Réforme Santé	</a:t>
            </a:r>
            <a:endParaRPr lang="fr-FR" sz="20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sp>
        <p:nvSpPr>
          <p:cNvPr id="4" name="Espace réservé du texte 3"/>
          <p:cNvSpPr>
            <a:spLocks noGrp="1"/>
          </p:cNvSpPr>
          <p:nvPr>
            <p:ph type="body" sz="quarter" idx="13"/>
          </p:nvPr>
        </p:nvSpPr>
        <p:spPr>
          <a:xfrm>
            <a:off x="804863" y="681643"/>
            <a:ext cx="7881937" cy="5601925"/>
          </a:xfrm>
        </p:spPr>
        <p:txBody>
          <a:bodyPr>
            <a:normAutofit/>
          </a:bodyPr>
          <a:lstStyle/>
          <a:p>
            <a:pPr marL="0" indent="0">
              <a:buNone/>
            </a:pPr>
            <a:endParaRPr lang="fr-FR" sz="1500" dirty="0" smtClean="0"/>
          </a:p>
          <a:p>
            <a:pPr>
              <a:buFont typeface="Wingdings" panose="05000000000000000000" pitchFamily="2" charset="2"/>
              <a:buChar char="§"/>
            </a:pPr>
            <a:r>
              <a:rPr lang="fr-FR" dirty="0" smtClean="0"/>
              <a:t>2 voies d’accès :</a:t>
            </a:r>
          </a:p>
          <a:p>
            <a:pPr marL="0" indent="0">
              <a:buNone/>
            </a:pPr>
            <a:endParaRPr lang="fr-FR" sz="1500" b="0" dirty="0" smtClean="0"/>
          </a:p>
          <a:p>
            <a:pPr lvl="0">
              <a:buFont typeface="Wingdings" panose="05000000000000000000" pitchFamily="2" charset="2"/>
              <a:buChar char="Ø"/>
            </a:pPr>
            <a:r>
              <a:rPr lang="fr-FR" sz="1500" b="0" dirty="0">
                <a:solidFill>
                  <a:schemeClr val="tx1"/>
                </a:solidFill>
              </a:rPr>
              <a:t>Une licence </a:t>
            </a:r>
            <a:r>
              <a:rPr lang="fr-FR" sz="1500" b="0" dirty="0" smtClean="0">
                <a:solidFill>
                  <a:schemeClr val="tx1"/>
                </a:solidFill>
              </a:rPr>
              <a:t>avec « accès santé » (L.AS) </a:t>
            </a:r>
            <a:r>
              <a:rPr lang="fr-FR" sz="1500" b="0" dirty="0">
                <a:solidFill>
                  <a:schemeClr val="tx1"/>
                </a:solidFill>
              </a:rPr>
              <a:t>dans tout type de </a:t>
            </a:r>
            <a:r>
              <a:rPr lang="fr-FR" sz="1500" b="0" dirty="0" smtClean="0">
                <a:solidFill>
                  <a:schemeClr val="tx1"/>
                </a:solidFill>
              </a:rPr>
              <a:t>licence (550 places) correspondant à 10 ECTS (mineur santé)</a:t>
            </a:r>
          </a:p>
          <a:p>
            <a:pPr marL="0" lvl="0" indent="0">
              <a:buNone/>
            </a:pPr>
            <a:endParaRPr lang="fr-FR" sz="1500" b="0" dirty="0">
              <a:solidFill>
                <a:schemeClr val="tx1"/>
              </a:solidFill>
            </a:endParaRPr>
          </a:p>
          <a:p>
            <a:pPr lvl="0">
              <a:buFont typeface="Wingdings" panose="05000000000000000000" pitchFamily="2" charset="2"/>
              <a:buChar char="Ø"/>
            </a:pPr>
            <a:r>
              <a:rPr lang="fr-FR" sz="1500" b="0" dirty="0">
                <a:solidFill>
                  <a:schemeClr val="tx1"/>
                </a:solidFill>
              </a:rPr>
              <a:t>Un parcours d’accès spécifique santé (PASS) proposé par l’UFR </a:t>
            </a:r>
            <a:r>
              <a:rPr lang="fr-FR" sz="1500" b="0" dirty="0" smtClean="0">
                <a:solidFill>
                  <a:schemeClr val="tx1"/>
                </a:solidFill>
              </a:rPr>
              <a:t>santé (ancien </a:t>
            </a:r>
            <a:r>
              <a:rPr lang="fr-FR" sz="1500" b="0" dirty="0" smtClean="0"/>
              <a:t>PACES) </a:t>
            </a:r>
            <a:r>
              <a:rPr lang="fr-FR" sz="1500" b="0" dirty="0" smtClean="0">
                <a:solidFill>
                  <a:schemeClr val="tx1"/>
                </a:solidFill>
              </a:rPr>
              <a:t>avec </a:t>
            </a:r>
            <a:r>
              <a:rPr lang="fr-FR" sz="1500" b="0" dirty="0">
                <a:solidFill>
                  <a:schemeClr val="tx1"/>
                </a:solidFill>
              </a:rPr>
              <a:t>option </a:t>
            </a:r>
            <a:r>
              <a:rPr lang="fr-FR" sz="1500" b="0" dirty="0" smtClean="0">
                <a:solidFill>
                  <a:schemeClr val="tx1"/>
                </a:solidFill>
              </a:rPr>
              <a:t>disciplinaire de licence autre que santé (1250 places) correspondant à 10 ECTS (mineur disciplinaire)</a:t>
            </a:r>
          </a:p>
          <a:p>
            <a:pPr marL="0" lvl="0" indent="0">
              <a:buNone/>
            </a:pPr>
            <a:endParaRPr lang="fr-FR" sz="1500" b="0" dirty="0">
              <a:solidFill>
                <a:schemeClr val="tx1"/>
              </a:solidFill>
            </a:endParaRPr>
          </a:p>
          <a:p>
            <a:pPr marL="0" lvl="0" indent="0">
              <a:buNone/>
            </a:pPr>
            <a:r>
              <a:rPr lang="fr-FR" sz="1500" b="0" dirty="0" smtClean="0">
                <a:solidFill>
                  <a:schemeClr val="tx1"/>
                </a:solidFill>
                <a:sym typeface="Wingdings" panose="05000000000000000000" pitchFamily="2" charset="2"/>
              </a:rPr>
              <a:t></a:t>
            </a:r>
            <a:r>
              <a:rPr lang="fr-FR" sz="1500" b="0" dirty="0" smtClean="0">
                <a:solidFill>
                  <a:schemeClr val="tx1"/>
                </a:solidFill>
              </a:rPr>
              <a:t>De </a:t>
            </a:r>
            <a:r>
              <a:rPr lang="fr-FR" sz="1500" b="0" dirty="0">
                <a:solidFill>
                  <a:schemeClr val="tx1"/>
                </a:solidFill>
              </a:rPr>
              <a:t>façon générale, tout étudiant aura la possibilité de présenter deux fois sa candidature aux études de santé (MMOP) tout au long de son </a:t>
            </a:r>
            <a:r>
              <a:rPr lang="fr-FR" sz="1500" b="0" dirty="0" smtClean="0">
                <a:solidFill>
                  <a:schemeClr val="tx1"/>
                </a:solidFill>
              </a:rPr>
              <a:t>parcours </a:t>
            </a:r>
            <a:r>
              <a:rPr lang="fr-FR" sz="1500" b="0" dirty="0">
                <a:solidFill>
                  <a:schemeClr val="tx1"/>
                </a:solidFill>
              </a:rPr>
              <a:t>de premier </a:t>
            </a:r>
            <a:r>
              <a:rPr lang="fr-FR" sz="1500" b="0" dirty="0" smtClean="0">
                <a:solidFill>
                  <a:schemeClr val="tx1"/>
                </a:solidFill>
              </a:rPr>
              <a:t>cycle</a:t>
            </a:r>
            <a:r>
              <a:rPr lang="fr-FR" sz="1500" b="0" dirty="0"/>
              <a:t> </a:t>
            </a:r>
            <a:r>
              <a:rPr lang="fr-FR" sz="1500" b="0" dirty="0" smtClean="0"/>
              <a:t>(</a:t>
            </a:r>
            <a:r>
              <a:rPr lang="fr-FR" sz="1500" b="0" dirty="0" err="1" smtClean="0"/>
              <a:t>cf</a:t>
            </a:r>
            <a:r>
              <a:rPr lang="fr-FR" sz="1500" b="0" dirty="0" smtClean="0"/>
              <a:t> diapo 6)</a:t>
            </a:r>
            <a:endParaRPr lang="fr-FR" sz="1500" b="0" dirty="0" smtClean="0">
              <a:solidFill>
                <a:schemeClr val="tx1"/>
              </a:solidFill>
            </a:endParaRPr>
          </a:p>
          <a:p>
            <a:pPr marL="0" lvl="0" indent="0">
              <a:buNone/>
            </a:pPr>
            <a:endParaRPr lang="fr-FR" sz="1500" dirty="0" smtClean="0"/>
          </a:p>
          <a:p>
            <a:pPr marL="0" lvl="0" indent="0">
              <a:buNone/>
            </a:pPr>
            <a:endParaRPr lang="fr-FR" sz="1500" dirty="0" smtClean="0"/>
          </a:p>
          <a:p>
            <a:pPr lvl="0">
              <a:buFont typeface="Wingdings" panose="05000000000000000000" pitchFamily="2" charset="2"/>
              <a:buChar char="§"/>
            </a:pPr>
            <a:r>
              <a:rPr lang="fr-FR" dirty="0" smtClean="0"/>
              <a:t>Entrées des nouvelles formations du paramédicales </a:t>
            </a:r>
            <a:r>
              <a:rPr lang="fr-FR" sz="1500" b="0" dirty="0" smtClean="0"/>
              <a:t>:</a:t>
            </a:r>
          </a:p>
          <a:p>
            <a:pPr marL="0" indent="0">
              <a:buNone/>
            </a:pPr>
            <a:r>
              <a:rPr lang="fr-FR" sz="1500" b="0" dirty="0" smtClean="0"/>
              <a:t>Les </a:t>
            </a:r>
            <a:r>
              <a:rPr lang="fr-FR" sz="1500" b="0" dirty="0"/>
              <a:t>instituts de formation aux professions paramédicales </a:t>
            </a:r>
            <a:r>
              <a:rPr lang="fr-FR" sz="1500" b="0" dirty="0">
                <a:solidFill>
                  <a:schemeClr val="accent6"/>
                </a:solidFill>
              </a:rPr>
              <a:t>(audioprothésiste</a:t>
            </a:r>
            <a:r>
              <a:rPr lang="fr-FR" sz="1500" b="0" dirty="0"/>
              <a:t>, ergothérapeute, </a:t>
            </a:r>
            <a:r>
              <a:rPr lang="fr-FR" sz="1500" b="0" dirty="0">
                <a:solidFill>
                  <a:schemeClr val="accent6"/>
                </a:solidFill>
              </a:rPr>
              <a:t>orthophoniste, orthoptiste</a:t>
            </a:r>
            <a:r>
              <a:rPr lang="fr-FR" sz="1500" b="0" dirty="0"/>
              <a:t>, pédicurie-podologie, </a:t>
            </a:r>
            <a:r>
              <a:rPr lang="fr-FR" sz="1500" b="0" dirty="0">
                <a:solidFill>
                  <a:schemeClr val="accent6"/>
                </a:solidFill>
              </a:rPr>
              <a:t>psychomotricien</a:t>
            </a:r>
            <a:r>
              <a:rPr lang="fr-FR" sz="1500" b="0" dirty="0"/>
              <a:t>)</a:t>
            </a:r>
            <a:endParaRPr lang="fr-FR" sz="1500" dirty="0"/>
          </a:p>
          <a:p>
            <a:pPr marL="0" lvl="0" indent="0">
              <a:buNone/>
            </a:pPr>
            <a:r>
              <a:rPr lang="fr-FR" sz="1200" b="0" i="1" dirty="0" smtClean="0"/>
              <a:t>(</a:t>
            </a:r>
            <a:r>
              <a:rPr lang="fr-FR" sz="1200" b="0" i="1" dirty="0" smtClean="0">
                <a:solidFill>
                  <a:schemeClr val="accent6"/>
                </a:solidFill>
              </a:rPr>
              <a:t>Paul </a:t>
            </a:r>
            <a:r>
              <a:rPr lang="fr-FR" sz="1200" b="0" i="1" dirty="0" err="1" smtClean="0">
                <a:solidFill>
                  <a:schemeClr val="accent6"/>
                </a:solidFill>
              </a:rPr>
              <a:t>sabatier</a:t>
            </a:r>
            <a:r>
              <a:rPr lang="fr-FR" sz="1200" b="0" i="1" dirty="0" smtClean="0">
                <a:solidFill>
                  <a:schemeClr val="accent6"/>
                </a:solidFill>
              </a:rPr>
              <a:t> – </a:t>
            </a:r>
            <a:r>
              <a:rPr lang="fr-FR" sz="1200" b="0" i="1" dirty="0" err="1" smtClean="0"/>
              <a:t>Prefms</a:t>
            </a:r>
            <a:r>
              <a:rPr lang="fr-FR" sz="1200" b="0" i="1" dirty="0" smtClean="0"/>
              <a:t>)</a:t>
            </a:r>
          </a:p>
          <a:p>
            <a:pPr marL="0" lvl="0" indent="0">
              <a:buNone/>
            </a:pPr>
            <a:r>
              <a:rPr lang="fr-FR" sz="1600" b="0" dirty="0" smtClean="0"/>
              <a:t>Exonération des frais de dossier pour les boursiers pour l’académie de Toulouse – en cours d’harmonisation en national</a:t>
            </a:r>
            <a:endParaRPr lang="fr-FR" sz="1600" b="0" dirty="0"/>
          </a:p>
        </p:txBody>
      </p:sp>
    </p:spTree>
    <p:extLst>
      <p:ext uri="{BB962C8B-B14F-4D97-AF65-F5344CB8AC3E}">
        <p14:creationId xmlns:p14="http://schemas.microsoft.com/office/powerpoint/2010/main" xmlns="" val="43646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131" y="-284943"/>
            <a:ext cx="7881400" cy="1286937"/>
          </a:xfrm>
        </p:spPr>
        <p:txBody>
          <a:bodyPr>
            <a:normAutofit/>
          </a:bodyPr>
          <a:lstStyle/>
          <a:p>
            <a:pPr algn="ctr"/>
            <a:r>
              <a:rPr lang="fr-FR" sz="2000" dirty="0" smtClean="0">
                <a:solidFill>
                  <a:schemeClr val="tx2">
                    <a:lumMod val="40000"/>
                    <a:lumOff val="60000"/>
                  </a:schemeClr>
                </a:solidFill>
              </a:rPr>
              <a:t>Réforme santé</a:t>
            </a:r>
            <a:endParaRPr lang="fr-FR" sz="2000" dirty="0">
              <a:solidFill>
                <a:schemeClr val="tx2">
                  <a:lumMod val="40000"/>
                  <a:lumOff val="60000"/>
                </a:schemeClr>
              </a:solidFill>
            </a:endParaRPr>
          </a:p>
        </p:txBody>
      </p:sp>
      <p:pic>
        <p:nvPicPr>
          <p:cNvPr id="5" name="Espace réservé du contenu 4"/>
          <p:cNvPicPr>
            <a:picLocks noGrp="1" noChangeAspect="1"/>
          </p:cNvPicPr>
          <p:nvPr>
            <p:ph idx="1"/>
          </p:nvPr>
        </p:nvPicPr>
        <p:blipFill>
          <a:blip r:embed="rId2"/>
          <a:stretch>
            <a:fillRect/>
          </a:stretch>
        </p:blipFill>
        <p:spPr>
          <a:xfrm>
            <a:off x="1336980" y="498254"/>
            <a:ext cx="6325334" cy="5892656"/>
          </a:xfrm>
          <a:prstGeom prst="rect">
            <a:avLst/>
          </a:prstGeom>
        </p:spPr>
      </p:pic>
      <p:sp>
        <p:nvSpPr>
          <p:cNvPr id="4" name="Espace réservé du numéro de diapositive 3"/>
          <p:cNvSpPr>
            <a:spLocks noGrp="1"/>
          </p:cNvSpPr>
          <p:nvPr>
            <p:ph type="sldNum" sz="quarter" idx="12"/>
          </p:nvPr>
        </p:nvSpPr>
        <p:spPr/>
        <p:txBody>
          <a:bodyPr/>
          <a:lstStyle/>
          <a:p>
            <a:fld id="{A786685B-2977-D546-9E3D-3CA676A47F0C}" type="slidenum">
              <a:rPr lang="fr-FR" smtClean="0"/>
              <a:pPr/>
              <a:t>6</a:t>
            </a:fld>
            <a:endParaRPr lang="fr-FR"/>
          </a:p>
        </p:txBody>
      </p:sp>
    </p:spTree>
    <p:extLst>
      <p:ext uri="{BB962C8B-B14F-4D97-AF65-F5344CB8AC3E}">
        <p14:creationId xmlns:p14="http://schemas.microsoft.com/office/powerpoint/2010/main" xmlns="" val="239946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pPr algn="ctr"/>
            <a:r>
              <a:rPr lang="fr-FR" dirty="0" smtClean="0"/>
              <a:t>IFSI</a:t>
            </a:r>
            <a:endParaRPr lang="fr-FR" dirty="0"/>
          </a:p>
        </p:txBody>
      </p:sp>
      <p:sp>
        <p:nvSpPr>
          <p:cNvPr id="4" name="Espace réservé du numéro de diapositive 3"/>
          <p:cNvSpPr>
            <a:spLocks noGrp="1"/>
          </p:cNvSpPr>
          <p:nvPr>
            <p:ph type="sldNum" sz="quarter" idx="4294967295"/>
          </p:nvPr>
        </p:nvSpPr>
        <p:spPr>
          <a:xfrm>
            <a:off x="8693150" y="6391275"/>
            <a:ext cx="450850" cy="365125"/>
          </a:xfrm>
        </p:spPr>
        <p:txBody>
          <a:bodyPr/>
          <a:lstStyle/>
          <a:p>
            <a:fld id="{A786685B-2977-D546-9E3D-3CA676A47F0C}" type="slidenum">
              <a:rPr lang="fr-FR" smtClean="0"/>
              <a:pPr/>
              <a:t>7</a:t>
            </a:fld>
            <a:endParaRPr lang="fr-FR"/>
          </a:p>
        </p:txBody>
      </p:sp>
    </p:spTree>
    <p:extLst>
      <p:ext uri="{BB962C8B-B14F-4D97-AF65-F5344CB8AC3E}">
        <p14:creationId xmlns:p14="http://schemas.microsoft.com/office/powerpoint/2010/main" xmlns="" val="285843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000" dirty="0" smtClean="0">
                <a:solidFill>
                  <a:schemeClr val="tx2">
                    <a:lumMod val="40000"/>
                    <a:lumOff val="60000"/>
                  </a:schemeClr>
                </a:solidFill>
              </a:rPr>
              <a:t>IFSI : </a:t>
            </a:r>
            <a:r>
              <a:rPr lang="fr-FR" sz="2000" dirty="0">
                <a:solidFill>
                  <a:schemeClr val="tx2">
                    <a:lumMod val="40000"/>
                    <a:lumOff val="60000"/>
                  </a:schemeClr>
                </a:solidFill>
              </a:rPr>
              <a:t>F</a:t>
            </a:r>
            <a:r>
              <a:rPr lang="fr-FR" sz="2000" dirty="0" smtClean="0">
                <a:solidFill>
                  <a:schemeClr val="tx2">
                    <a:lumMod val="40000"/>
                    <a:lumOff val="60000"/>
                  </a:schemeClr>
                </a:solidFill>
              </a:rPr>
              <a:t>ormulation des vœux et examen des vœux </a:t>
            </a:r>
            <a:endParaRPr lang="fr-FR" sz="2000" dirty="0">
              <a:solidFill>
                <a:schemeClr val="tx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8</a:t>
            </a:fld>
            <a:endParaRPr lang="fr-FR" dirty="0"/>
          </a:p>
        </p:txBody>
      </p:sp>
      <p:sp>
        <p:nvSpPr>
          <p:cNvPr id="4" name="Espace réservé du texte 3"/>
          <p:cNvSpPr>
            <a:spLocks noGrp="1"/>
          </p:cNvSpPr>
          <p:nvPr>
            <p:ph type="body" sz="quarter" idx="13"/>
          </p:nvPr>
        </p:nvSpPr>
        <p:spPr/>
        <p:txBody>
          <a:bodyPr>
            <a:normAutofit/>
          </a:bodyPr>
          <a:lstStyle/>
          <a:p>
            <a:r>
              <a:rPr lang="fr-FR" sz="1500" b="0" dirty="0" smtClean="0"/>
              <a:t>Particularité: vœux multiples à dossier unique</a:t>
            </a:r>
          </a:p>
          <a:p>
            <a:pPr marL="0" indent="0">
              <a:buNone/>
            </a:pPr>
            <a:endParaRPr lang="fr-FR" sz="1500" b="0" dirty="0" smtClean="0"/>
          </a:p>
          <a:p>
            <a:r>
              <a:rPr lang="fr-FR" sz="1500" b="0" dirty="0" smtClean="0"/>
              <a:t>Les IFSI ont été regroupés au niveau régional       Exemple : IFSI d’Auch regroupant 13 IFSI  </a:t>
            </a:r>
          </a:p>
          <a:p>
            <a:pPr marL="0" indent="0">
              <a:buNone/>
            </a:pPr>
            <a:endParaRPr lang="fr-FR" sz="1500" b="0" dirty="0" smtClean="0"/>
          </a:p>
          <a:p>
            <a:r>
              <a:rPr lang="fr-FR" sz="1500" b="0" dirty="0" smtClean="0"/>
              <a:t>Il n’y a pas de contingentement de sous-vœux</a:t>
            </a:r>
          </a:p>
          <a:p>
            <a:pPr marL="0" indent="0">
              <a:buNone/>
            </a:pPr>
            <a:endParaRPr lang="fr-FR" sz="1500" b="0" dirty="0" smtClean="0"/>
          </a:p>
          <a:p>
            <a:r>
              <a:rPr lang="fr-FR" sz="1500" b="0" dirty="0" smtClean="0"/>
              <a:t>La formation en IFSI est sélective au sens de l’article L612-3 du code de l’éducation</a:t>
            </a:r>
          </a:p>
          <a:p>
            <a:pPr marL="0" indent="0">
              <a:buNone/>
            </a:pPr>
            <a:endParaRPr lang="fr-FR" sz="1500" b="0" dirty="0" smtClean="0"/>
          </a:p>
          <a:p>
            <a:r>
              <a:rPr lang="fr-FR" sz="1500" b="0" dirty="0" smtClean="0"/>
              <a:t>Sélection des dossiers effectuée par une Commission d’Examen des Vœux</a:t>
            </a:r>
          </a:p>
          <a:p>
            <a:pPr marL="0" indent="0">
              <a:buNone/>
            </a:pPr>
            <a:r>
              <a:rPr lang="fr-FR" sz="1500" b="0" dirty="0" smtClean="0"/>
              <a:t> (</a:t>
            </a:r>
            <a:r>
              <a:rPr lang="fr-FR" sz="1500" b="0" dirty="0" err="1" smtClean="0"/>
              <a:t>Cf</a:t>
            </a:r>
            <a:r>
              <a:rPr lang="fr-FR" sz="1500" b="0" dirty="0"/>
              <a:t> </a:t>
            </a:r>
            <a:r>
              <a:rPr lang="fr-FR" sz="1500" b="0" dirty="0" smtClean="0"/>
              <a:t>: Diapositive suivante)</a:t>
            </a:r>
          </a:p>
          <a:p>
            <a:pPr marL="0" indent="0">
              <a:buNone/>
            </a:pPr>
            <a:endParaRPr lang="fr-FR" sz="1500" b="0" dirty="0" smtClean="0"/>
          </a:p>
          <a:p>
            <a:r>
              <a:rPr lang="fr-FR" sz="1500" b="0" dirty="0" smtClean="0"/>
              <a:t>Les critères généraux de sélection des dossiers ont été définis par concertation nationale</a:t>
            </a:r>
          </a:p>
          <a:p>
            <a:pPr marL="0" indent="0">
              <a:buNone/>
            </a:pPr>
            <a:endParaRPr lang="fr-FR" sz="1500" b="0" dirty="0" smtClean="0"/>
          </a:p>
          <a:p>
            <a:r>
              <a:rPr lang="fr-FR" sz="1500" b="0" dirty="0" smtClean="0"/>
              <a:t>Un quota de boursiers sera défini par le recteur (2019 10%)</a:t>
            </a:r>
            <a:endParaRPr lang="fr-FR" sz="1500" b="0" dirty="0"/>
          </a:p>
        </p:txBody>
      </p:sp>
      <p:cxnSp>
        <p:nvCxnSpPr>
          <p:cNvPr id="6" name="Connecteur droit avec flèche 5"/>
          <p:cNvCxnSpPr/>
          <p:nvPr/>
        </p:nvCxnSpPr>
        <p:spPr>
          <a:xfrm flipV="1">
            <a:off x="4979323" y="2194560"/>
            <a:ext cx="22444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399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999" y="-68476"/>
            <a:ext cx="7881400" cy="1286937"/>
          </a:xfrm>
        </p:spPr>
        <p:txBody>
          <a:bodyPr>
            <a:normAutofit/>
          </a:bodyPr>
          <a:lstStyle/>
          <a:p>
            <a:pPr algn="ctr"/>
            <a:r>
              <a:rPr lang="fr-FR" sz="2000" dirty="0" smtClean="0">
                <a:solidFill>
                  <a:schemeClr val="tx2">
                    <a:lumMod val="40000"/>
                    <a:lumOff val="60000"/>
                  </a:schemeClr>
                </a:solidFill>
                <a:latin typeface="Arial Black" panose="020B0A04020102020204" pitchFamily="34" charset="0"/>
                <a:cs typeface="Arial" panose="020B0604020202020204" pitchFamily="34" charset="0"/>
              </a:rPr>
              <a:t>Le rôle de la commission d’examen des </a:t>
            </a:r>
            <a:r>
              <a:rPr lang="fr-FR" sz="2000" dirty="0" err="1" smtClean="0">
                <a:solidFill>
                  <a:schemeClr val="tx2">
                    <a:lumMod val="40000"/>
                    <a:lumOff val="60000"/>
                  </a:schemeClr>
                </a:solidFill>
                <a:latin typeface="Arial Black" panose="020B0A04020102020204" pitchFamily="34" charset="0"/>
                <a:cs typeface="Arial" panose="020B0604020202020204" pitchFamily="34" charset="0"/>
              </a:rPr>
              <a:t>voeux</a:t>
            </a:r>
            <a:endParaRPr lang="fr-FR" sz="2000" dirty="0">
              <a:solidFill>
                <a:schemeClr val="tx2">
                  <a:lumMod val="40000"/>
                  <a:lumOff val="60000"/>
                </a:schemeClr>
              </a:solidFill>
              <a:latin typeface="Arial Black" panose="020B0A04020102020204" pitchFamily="34" charset="0"/>
              <a:cs typeface="Arial" panose="020B0604020202020204" pitchFamily="34" charset="0"/>
            </a:endParaRPr>
          </a:p>
        </p:txBody>
      </p:sp>
      <p:sp>
        <p:nvSpPr>
          <p:cNvPr id="4" name="Espace réservé du numéro de diapositive 3"/>
          <p:cNvSpPr>
            <a:spLocks noGrp="1"/>
          </p:cNvSpPr>
          <p:nvPr>
            <p:ph type="sldNum" sz="quarter" idx="4294967295"/>
          </p:nvPr>
        </p:nvSpPr>
        <p:spPr/>
        <p:txBody>
          <a:bodyPr/>
          <a:lstStyle/>
          <a:p>
            <a:fld id="{C6B7B3CB-E3BA-F74C-AB76-86EFC5843CD6}" type="slidenum">
              <a:rPr lang="fr-FR" smtClean="0"/>
              <a:pPr/>
              <a:t>9</a:t>
            </a:fld>
            <a:endParaRPr lang="fr-FR" dirty="0"/>
          </a:p>
        </p:txBody>
      </p:sp>
      <p:graphicFrame>
        <p:nvGraphicFramePr>
          <p:cNvPr id="5" name="Diagramme 4"/>
          <p:cNvGraphicFramePr/>
          <p:nvPr>
            <p:extLst/>
          </p:nvPr>
        </p:nvGraphicFramePr>
        <p:xfrm>
          <a:off x="318978" y="1382145"/>
          <a:ext cx="8825022" cy="2119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égende encadrée 1 6"/>
          <p:cNvSpPr/>
          <p:nvPr/>
        </p:nvSpPr>
        <p:spPr>
          <a:xfrm>
            <a:off x="202020" y="3976577"/>
            <a:ext cx="1765004" cy="2137144"/>
          </a:xfrm>
          <a:prstGeom prst="borderCallout1">
            <a:avLst>
              <a:gd name="adj1" fmla="val -458"/>
              <a:gd name="adj2" fmla="val 47014"/>
              <a:gd name="adj3" fmla="val -41807"/>
              <a:gd name="adj4" fmla="val 47118"/>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smtClean="0">
                <a:solidFill>
                  <a:srgbClr val="C00000"/>
                </a:solidFill>
              </a:rPr>
              <a:t>Quelles notes prendre :</a:t>
            </a:r>
          </a:p>
          <a:p>
            <a:r>
              <a:rPr lang="fr-FR" dirty="0" smtClean="0">
                <a:solidFill>
                  <a:srgbClr val="C00000"/>
                </a:solidFill>
              </a:rPr>
              <a:t>- Notes de 1</a:t>
            </a:r>
            <a:r>
              <a:rPr lang="fr-FR" baseline="30000" dirty="0" smtClean="0">
                <a:solidFill>
                  <a:srgbClr val="C00000"/>
                </a:solidFill>
              </a:rPr>
              <a:t>ère</a:t>
            </a:r>
            <a:r>
              <a:rPr lang="fr-FR" dirty="0" smtClean="0">
                <a:solidFill>
                  <a:srgbClr val="C00000"/>
                </a:solidFill>
              </a:rPr>
              <a:t> </a:t>
            </a:r>
          </a:p>
          <a:p>
            <a:r>
              <a:rPr lang="fr-FR" dirty="0" smtClean="0">
                <a:solidFill>
                  <a:srgbClr val="C00000"/>
                </a:solidFill>
              </a:rPr>
              <a:t>- Notes de </a:t>
            </a:r>
            <a:r>
              <a:rPr lang="fr-FR" dirty="0" err="1" smtClean="0">
                <a:solidFill>
                  <a:srgbClr val="C00000"/>
                </a:solidFill>
              </a:rPr>
              <a:t>Term</a:t>
            </a:r>
            <a:endParaRPr lang="fr-FR" dirty="0" smtClean="0">
              <a:solidFill>
                <a:srgbClr val="C00000"/>
              </a:solidFill>
            </a:endParaRPr>
          </a:p>
          <a:p>
            <a:r>
              <a:rPr lang="fr-FR" dirty="0" smtClean="0">
                <a:solidFill>
                  <a:srgbClr val="C00000"/>
                </a:solidFill>
              </a:rPr>
              <a:t>- Notes bac</a:t>
            </a:r>
          </a:p>
          <a:p>
            <a:r>
              <a:rPr lang="fr-FR" dirty="0" smtClean="0">
                <a:solidFill>
                  <a:srgbClr val="C00000"/>
                </a:solidFill>
              </a:rPr>
              <a:t>Quel poids ?</a:t>
            </a:r>
            <a:endParaRPr lang="fr-FR" dirty="0">
              <a:solidFill>
                <a:srgbClr val="C00000"/>
              </a:solidFill>
            </a:endParaRPr>
          </a:p>
        </p:txBody>
      </p:sp>
      <p:sp>
        <p:nvSpPr>
          <p:cNvPr id="8" name="Légende encadrée 1 7"/>
          <p:cNvSpPr/>
          <p:nvPr/>
        </p:nvSpPr>
        <p:spPr>
          <a:xfrm>
            <a:off x="2651052" y="3990753"/>
            <a:ext cx="1729561" cy="2122968"/>
          </a:xfrm>
          <a:prstGeom prst="borderCallout1">
            <a:avLst>
              <a:gd name="adj1" fmla="val 1256"/>
              <a:gd name="adj2" fmla="val 49457"/>
              <a:gd name="adj3" fmla="val -54465"/>
              <a:gd name="adj4" fmla="val 48534"/>
            </a:avLst>
          </a:prstGeom>
        </p:spPr>
        <p:style>
          <a:lnRef idx="2">
            <a:schemeClr val="accent3"/>
          </a:lnRef>
          <a:fillRef idx="1">
            <a:schemeClr val="lt1"/>
          </a:fillRef>
          <a:effectRef idx="0">
            <a:schemeClr val="accent3"/>
          </a:effectRef>
          <a:fontRef idx="minor">
            <a:schemeClr val="dk1"/>
          </a:fontRef>
        </p:style>
        <p:txBody>
          <a:bodyPr rtlCol="0" anchor="ctr"/>
          <a:lstStyle/>
          <a:p>
            <a:r>
              <a:rPr lang="fr-FR" dirty="0" smtClean="0">
                <a:solidFill>
                  <a:schemeClr val="accent3">
                    <a:lumMod val="75000"/>
                  </a:schemeClr>
                </a:solidFill>
              </a:rPr>
              <a:t>1/Décider de la conversion des cases à cocher en note</a:t>
            </a:r>
          </a:p>
          <a:p>
            <a:r>
              <a:rPr lang="fr-FR" dirty="0" smtClean="0">
                <a:solidFill>
                  <a:schemeClr val="accent3">
                    <a:lumMod val="75000"/>
                  </a:schemeClr>
                </a:solidFill>
              </a:rPr>
              <a:t>2/Poids de chaque item</a:t>
            </a:r>
            <a:endParaRPr lang="fr-FR" dirty="0">
              <a:solidFill>
                <a:schemeClr val="accent3">
                  <a:lumMod val="75000"/>
                </a:schemeClr>
              </a:solidFill>
            </a:endParaRPr>
          </a:p>
        </p:txBody>
      </p:sp>
      <p:sp>
        <p:nvSpPr>
          <p:cNvPr id="9" name="Légende encadrée 1 8"/>
          <p:cNvSpPr/>
          <p:nvPr/>
        </p:nvSpPr>
        <p:spPr>
          <a:xfrm>
            <a:off x="5064641" y="3990753"/>
            <a:ext cx="1853608" cy="2122968"/>
          </a:xfrm>
          <a:prstGeom prst="borderCallout1">
            <a:avLst>
              <a:gd name="adj1" fmla="val -840"/>
              <a:gd name="adj2" fmla="val 51714"/>
              <a:gd name="adj3" fmla="val -54582"/>
              <a:gd name="adj4" fmla="val 50370"/>
            </a:avLst>
          </a:prstGeom>
        </p:spPr>
        <p:style>
          <a:lnRef idx="2">
            <a:schemeClr val="accent4"/>
          </a:lnRef>
          <a:fillRef idx="1">
            <a:schemeClr val="lt1"/>
          </a:fillRef>
          <a:effectRef idx="0">
            <a:schemeClr val="accent4"/>
          </a:effectRef>
          <a:fontRef idx="minor">
            <a:schemeClr val="dk1"/>
          </a:fontRef>
        </p:style>
        <p:txBody>
          <a:bodyPr rtlCol="0" anchor="ctr"/>
          <a:lstStyle/>
          <a:p>
            <a:r>
              <a:rPr lang="fr-FR" sz="1600" dirty="0" smtClean="0">
                <a:solidFill>
                  <a:srgbClr val="7030A0"/>
                </a:solidFill>
              </a:rPr>
              <a:t>- Projet de formation motivé</a:t>
            </a:r>
          </a:p>
          <a:p>
            <a:r>
              <a:rPr lang="fr-FR" sz="1600" dirty="0" smtClean="0">
                <a:solidFill>
                  <a:srgbClr val="7030A0"/>
                </a:solidFill>
              </a:rPr>
              <a:t>- Appréciations bulletins</a:t>
            </a:r>
          </a:p>
          <a:p>
            <a:pPr marL="285750" indent="-285750">
              <a:buFontTx/>
              <a:buChar char="-"/>
            </a:pPr>
            <a:r>
              <a:rPr lang="fr-FR" sz="1600" dirty="0" smtClean="0">
                <a:solidFill>
                  <a:srgbClr val="7030A0"/>
                </a:solidFill>
              </a:rPr>
              <a:t>Activités, centres d’intérêt</a:t>
            </a:r>
          </a:p>
          <a:p>
            <a:pPr marL="285750" indent="-285750">
              <a:buFontTx/>
              <a:buChar char="-"/>
            </a:pPr>
            <a:r>
              <a:rPr lang="fr-FR" sz="1600" dirty="0" smtClean="0">
                <a:solidFill>
                  <a:srgbClr val="7030A0"/>
                </a:solidFill>
              </a:rPr>
              <a:t>Fiche réorientation</a:t>
            </a:r>
            <a:endParaRPr lang="fr-FR" sz="1600" dirty="0">
              <a:solidFill>
                <a:srgbClr val="7030A0"/>
              </a:solidFill>
            </a:endParaRPr>
          </a:p>
        </p:txBody>
      </p:sp>
      <p:sp>
        <p:nvSpPr>
          <p:cNvPr id="3" name="Rectangle à coins arrondis 2"/>
          <p:cNvSpPr/>
          <p:nvPr/>
        </p:nvSpPr>
        <p:spPr>
          <a:xfrm>
            <a:off x="202020" y="1235077"/>
            <a:ext cx="1662290" cy="46055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600" dirty="0" smtClean="0"/>
              <a:t>Brique n° 1</a:t>
            </a:r>
            <a:endParaRPr lang="fr-FR" sz="1600" dirty="0"/>
          </a:p>
        </p:txBody>
      </p:sp>
      <p:sp>
        <p:nvSpPr>
          <p:cNvPr id="10" name="Rectangle à coins arrondis 9"/>
          <p:cNvSpPr/>
          <p:nvPr/>
        </p:nvSpPr>
        <p:spPr>
          <a:xfrm>
            <a:off x="2718323" y="1235077"/>
            <a:ext cx="1662290" cy="46055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1600" dirty="0" smtClean="0"/>
              <a:t>Brique n° 2</a:t>
            </a:r>
            <a:endParaRPr lang="fr-FR" sz="1600" dirty="0"/>
          </a:p>
        </p:txBody>
      </p:sp>
      <p:sp>
        <p:nvSpPr>
          <p:cNvPr id="11" name="Rectangle à coins arrondis 10"/>
          <p:cNvSpPr/>
          <p:nvPr/>
        </p:nvSpPr>
        <p:spPr>
          <a:xfrm>
            <a:off x="5100016" y="1236557"/>
            <a:ext cx="1662290" cy="4605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1600" dirty="0" smtClean="0"/>
              <a:t>Brique n° 3</a:t>
            </a:r>
            <a:endParaRPr lang="fr-FR" sz="1600" dirty="0"/>
          </a:p>
        </p:txBody>
      </p:sp>
    </p:spTree>
    <p:extLst>
      <p:ext uri="{BB962C8B-B14F-4D97-AF65-F5344CB8AC3E}">
        <p14:creationId xmlns:p14="http://schemas.microsoft.com/office/powerpoint/2010/main" xmlns="" val="231054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 de sous-partie">
  <a:themeElements>
    <a:clrScheme name="Personnalisé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AB88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de contenus">
  <a:themeElements>
    <a:clrScheme name="Personnalisé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AB88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4817</TotalTime>
  <Words>1296</Words>
  <Application>Microsoft Office PowerPoint</Application>
  <PresentationFormat>Affichage à l'écran (4:3)</PresentationFormat>
  <Paragraphs>245</Paragraphs>
  <Slides>23</Slides>
  <Notes>3</Notes>
  <HiddenSlides>0</HiddenSlides>
  <MMClips>0</MMClips>
  <ScaleCrop>false</ScaleCrop>
  <HeadingPairs>
    <vt:vector size="4" baseType="variant">
      <vt:variant>
        <vt:lpstr>Thème</vt:lpstr>
      </vt:variant>
      <vt:variant>
        <vt:i4>8</vt:i4>
      </vt:variant>
      <vt:variant>
        <vt:lpstr>Titres des diapositives</vt:lpstr>
      </vt:variant>
      <vt:variant>
        <vt:i4>23</vt:i4>
      </vt:variant>
    </vt:vector>
  </HeadingPairs>
  <TitlesOfParts>
    <vt:vector size="31" baseType="lpstr">
      <vt:lpstr>page de presentation et de partie</vt:lpstr>
      <vt:lpstr>3_page de sous-partie</vt:lpstr>
      <vt:lpstr>4_page de sous-partie</vt:lpstr>
      <vt:lpstr>3_pages de contenus</vt:lpstr>
      <vt:lpstr>4_pages de contenus</vt:lpstr>
      <vt:lpstr>pages de contenus</vt:lpstr>
      <vt:lpstr>2_pages de contenus</vt:lpstr>
      <vt:lpstr>1_pages de contenus</vt:lpstr>
      <vt:lpstr>  Information-formation professeurs  BTSE-STMS  PLP /certifiés- Liaisons bac/enseignement supérieur</vt:lpstr>
      <vt:lpstr>Filière Médico-Sociale</vt:lpstr>
      <vt:lpstr>Santé</vt:lpstr>
      <vt:lpstr>Réforme Santé </vt:lpstr>
      <vt:lpstr>Réforme Santé </vt:lpstr>
      <vt:lpstr>Réforme santé</vt:lpstr>
      <vt:lpstr>IFSI</vt:lpstr>
      <vt:lpstr>IFSI : Formulation des vœux et examen des vœux </vt:lpstr>
      <vt:lpstr>Le rôle de la commission d’examen des voeux</vt:lpstr>
      <vt:lpstr>IFSI : Critères de sélection </vt:lpstr>
      <vt:lpstr>IFSI : Bilan</vt:lpstr>
      <vt:lpstr>IFSI : Bilan – données quantitatives</vt:lpstr>
      <vt:lpstr>Expérimentation BAC PRO / BTS</vt:lpstr>
      <vt:lpstr>Grands principes</vt:lpstr>
      <vt:lpstr>Bac Pro / Expérimentation : publics ciblés</vt:lpstr>
      <vt:lpstr>Bac Pro / Expérimentation : avis du conseil de classe</vt:lpstr>
      <vt:lpstr>Bac Pro / Expérimentation : admission</vt:lpstr>
      <vt:lpstr>Bac Pro / Expérimentation : bilan</vt:lpstr>
      <vt:lpstr>Bac Pro / Expérimentation : bilan</vt:lpstr>
      <vt:lpstr>Parcoursup</vt:lpstr>
      <vt:lpstr>Calendrier 2020</vt:lpstr>
      <vt:lpstr>Inscription dans son établissement d’accueil </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jean francois revillon</cp:lastModifiedBy>
  <cp:revision>383</cp:revision>
  <cp:lastPrinted>2019-03-11T18:11:45Z</cp:lastPrinted>
  <dcterms:created xsi:type="dcterms:W3CDTF">2015-02-04T10:43:31Z</dcterms:created>
  <dcterms:modified xsi:type="dcterms:W3CDTF">2020-01-20T19:14:08Z</dcterms:modified>
</cp:coreProperties>
</file>