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D58A-4AA6-4939-A32F-8A96625190F6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C8A3-CFEA-46E3-926E-76C8DB958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4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D58A-4AA6-4939-A32F-8A96625190F6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C8A3-CFEA-46E3-926E-76C8DB958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26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D58A-4AA6-4939-A32F-8A96625190F6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C8A3-CFEA-46E3-926E-76C8DB958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98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D58A-4AA6-4939-A32F-8A96625190F6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C8A3-CFEA-46E3-926E-76C8DB958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82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D58A-4AA6-4939-A32F-8A96625190F6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C8A3-CFEA-46E3-926E-76C8DB958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05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D58A-4AA6-4939-A32F-8A96625190F6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C8A3-CFEA-46E3-926E-76C8DB958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639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D58A-4AA6-4939-A32F-8A96625190F6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C8A3-CFEA-46E3-926E-76C8DB958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69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D58A-4AA6-4939-A32F-8A96625190F6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C8A3-CFEA-46E3-926E-76C8DB958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88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D58A-4AA6-4939-A32F-8A96625190F6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C8A3-CFEA-46E3-926E-76C8DB958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2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D58A-4AA6-4939-A32F-8A96625190F6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C8A3-CFEA-46E3-926E-76C8DB958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25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D58A-4AA6-4939-A32F-8A96625190F6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C8A3-CFEA-46E3-926E-76C8DB958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73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DD58A-4AA6-4939-A32F-8A96625190F6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6C8A3-CFEA-46E3-926E-76C8DB958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58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6.png"/><Relationship Id="rId3" Type="http://schemas.microsoft.com/office/2007/relationships/hdphoto" Target="../media/hdphoto7.wdp"/><Relationship Id="rId7" Type="http://schemas.openxmlformats.org/officeDocument/2006/relationships/image" Target="../media/image13.png"/><Relationship Id="rId12" Type="http://schemas.microsoft.com/office/2007/relationships/hdphoto" Target="../media/hdphoto11.wdp"/><Relationship Id="rId17" Type="http://schemas.microsoft.com/office/2007/relationships/hdphoto" Target="../media/hdphoto13.wdp"/><Relationship Id="rId2" Type="http://schemas.openxmlformats.org/officeDocument/2006/relationships/image" Target="../media/image10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microsoft.com/office/2007/relationships/hdphoto" Target="../media/hdphoto10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206" y="745668"/>
            <a:ext cx="1615967" cy="10879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864" y="833178"/>
            <a:ext cx="1614488" cy="10056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704" y="230039"/>
            <a:ext cx="3092305" cy="1563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Rectangle : coins arrondis 6"/>
          <p:cNvSpPr/>
          <p:nvPr/>
        </p:nvSpPr>
        <p:spPr>
          <a:xfrm rot="21186372">
            <a:off x="1937663" y="28757"/>
            <a:ext cx="2087418" cy="6687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Top">
              <a:avLst>
                <a:gd name="adj" fmla="val 42548"/>
              </a:avLst>
            </a:prstTxWarp>
          </a:bodyPr>
          <a:lstStyle/>
          <a:p>
            <a:pPr algn="ctr"/>
            <a:r>
              <a:rPr lang="fr-FR" sz="2000" b="1" dirty="0">
                <a:solidFill>
                  <a:srgbClr val="7030A0"/>
                </a:solidFill>
                <a:latin typeface="Ravie" panose="04040805050809020602" pitchFamily="82" charset="0"/>
              </a:rPr>
              <a:t>Histoire</a:t>
            </a:r>
            <a:r>
              <a:rPr lang="fr-FR" b="1" dirty="0">
                <a:latin typeface="Cracked Johnnie" panose="00000400000000000000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 rot="230109">
            <a:off x="7445870" y="89793"/>
            <a:ext cx="2148840" cy="720437"/>
          </a:xfrm>
          <a:prstGeom prst="rect">
            <a:avLst/>
          </a:prstGeom>
        </p:spPr>
        <p:txBody>
          <a:bodyPr wrap="none">
            <a:prstTxWarp prst="textDeflateTop">
              <a:avLst>
                <a:gd name="adj" fmla="val 33392"/>
              </a:avLst>
            </a:prstTxWarp>
            <a:spAutoFit/>
          </a:bodyPr>
          <a:lstStyle/>
          <a:p>
            <a:pPr algn="ctr"/>
            <a:r>
              <a:rPr lang="fr-FR" b="1" dirty="0">
                <a:solidFill>
                  <a:srgbClr val="7030A0"/>
                </a:solidFill>
                <a:latin typeface="Ravie" panose="04040805050809020602" pitchFamily="82" charset="0"/>
              </a:rPr>
              <a:t>Géographie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93335" y="834663"/>
            <a:ext cx="1323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Se repérer dans le temps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29950" y="887063"/>
            <a:ext cx="1490744" cy="8309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Se repérer dans l’espace</a:t>
            </a:r>
            <a:endParaRPr lang="fr-FR" sz="1600" b="1" dirty="0">
              <a:latin typeface="Lucida Calligraphy" panose="03010101010101010101" pitchFamily="66" charset="0"/>
            </a:endParaRPr>
          </a:p>
        </p:txBody>
      </p:sp>
      <p:pic>
        <p:nvPicPr>
          <p:cNvPr id="11" name="Image 10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252" y="2430072"/>
            <a:ext cx="4043076" cy="1576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598391" y="2036907"/>
            <a:ext cx="3426690" cy="387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Grâce à une frise chronologique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1571" y="4173119"/>
            <a:ext cx="38459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Grâce à des dates et à des chiffres</a:t>
            </a:r>
            <a:endParaRPr lang="fr-FR" sz="1600" dirty="0"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4109" y="5310909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0148" y="4497282"/>
            <a:ext cx="2976082" cy="914400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1 décennie =   10 ans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 1 siècle =  100 ans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1 millénaire = 1 000 ans</a:t>
            </a: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371935"/>
              </p:ext>
            </p:extLst>
          </p:nvPr>
        </p:nvGraphicFramePr>
        <p:xfrm>
          <a:off x="145860" y="5615927"/>
          <a:ext cx="4980320" cy="101184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98032">
                  <a:extLst>
                    <a:ext uri="{9D8B030D-6E8A-4147-A177-3AD203B41FA5}">
                      <a16:colId xmlns:a16="http://schemas.microsoft.com/office/drawing/2014/main" val="763763133"/>
                    </a:ext>
                  </a:extLst>
                </a:gridCol>
                <a:gridCol w="498032">
                  <a:extLst>
                    <a:ext uri="{9D8B030D-6E8A-4147-A177-3AD203B41FA5}">
                      <a16:colId xmlns:a16="http://schemas.microsoft.com/office/drawing/2014/main" val="2484838890"/>
                    </a:ext>
                  </a:extLst>
                </a:gridCol>
                <a:gridCol w="498032">
                  <a:extLst>
                    <a:ext uri="{9D8B030D-6E8A-4147-A177-3AD203B41FA5}">
                      <a16:colId xmlns:a16="http://schemas.microsoft.com/office/drawing/2014/main" val="3427095116"/>
                    </a:ext>
                  </a:extLst>
                </a:gridCol>
                <a:gridCol w="498032">
                  <a:extLst>
                    <a:ext uri="{9D8B030D-6E8A-4147-A177-3AD203B41FA5}">
                      <a16:colId xmlns:a16="http://schemas.microsoft.com/office/drawing/2014/main" val="1887796477"/>
                    </a:ext>
                  </a:extLst>
                </a:gridCol>
                <a:gridCol w="498032">
                  <a:extLst>
                    <a:ext uri="{9D8B030D-6E8A-4147-A177-3AD203B41FA5}">
                      <a16:colId xmlns:a16="http://schemas.microsoft.com/office/drawing/2014/main" val="2857354021"/>
                    </a:ext>
                  </a:extLst>
                </a:gridCol>
                <a:gridCol w="498032">
                  <a:extLst>
                    <a:ext uri="{9D8B030D-6E8A-4147-A177-3AD203B41FA5}">
                      <a16:colId xmlns:a16="http://schemas.microsoft.com/office/drawing/2014/main" val="1443301027"/>
                    </a:ext>
                  </a:extLst>
                </a:gridCol>
                <a:gridCol w="498032">
                  <a:extLst>
                    <a:ext uri="{9D8B030D-6E8A-4147-A177-3AD203B41FA5}">
                      <a16:colId xmlns:a16="http://schemas.microsoft.com/office/drawing/2014/main" val="2885008337"/>
                    </a:ext>
                  </a:extLst>
                </a:gridCol>
                <a:gridCol w="498032">
                  <a:extLst>
                    <a:ext uri="{9D8B030D-6E8A-4147-A177-3AD203B41FA5}">
                      <a16:colId xmlns:a16="http://schemas.microsoft.com/office/drawing/2014/main" val="342888219"/>
                    </a:ext>
                  </a:extLst>
                </a:gridCol>
                <a:gridCol w="498032">
                  <a:extLst>
                    <a:ext uri="{9D8B030D-6E8A-4147-A177-3AD203B41FA5}">
                      <a16:colId xmlns:a16="http://schemas.microsoft.com/office/drawing/2014/main" val="2505496257"/>
                    </a:ext>
                  </a:extLst>
                </a:gridCol>
                <a:gridCol w="498032">
                  <a:extLst>
                    <a:ext uri="{9D8B030D-6E8A-4147-A177-3AD203B41FA5}">
                      <a16:colId xmlns:a16="http://schemas.microsoft.com/office/drawing/2014/main" val="3640091223"/>
                    </a:ext>
                  </a:extLst>
                </a:gridCol>
              </a:tblGrid>
              <a:tr h="251036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809274"/>
                  </a:ext>
                </a:extLst>
              </a:tr>
              <a:tr h="255848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Comic Sans MS" panose="030F0702030302020204" pitchFamily="66" charset="0"/>
                        </a:rPr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Comic Sans MS" panose="030F0702030302020204" pitchFamily="66" charset="0"/>
                        </a:rPr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Comic Sans MS" panose="030F0702030302020204" pitchFamily="66" charset="0"/>
                        </a:rPr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Comic Sans MS" panose="030F0702030302020204" pitchFamily="66" charset="0"/>
                        </a:rPr>
                        <a:t>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Comic Sans MS" panose="030F0702030302020204" pitchFamily="66" charset="0"/>
                        </a:rPr>
                        <a:t>VII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Comic Sans MS" panose="030F0702030302020204" pitchFamily="66" charset="0"/>
                        </a:rPr>
                        <a:t>VIII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Comic Sans MS" panose="030F0702030302020204" pitchFamily="66" charset="0"/>
                        </a:rPr>
                        <a:t>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557078"/>
                  </a:ext>
                </a:extLst>
              </a:tr>
              <a:tr h="253077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Comic Sans MS" panose="030F0702030302020204" pitchFamily="66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Les chiffres romains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/>
                      <a:endParaRPr lang="fr-FR" sz="105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/>
                      <a:endParaRPr lang="fr-FR" sz="105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/>
                      <a:endParaRPr lang="fr-FR" sz="105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216835"/>
                  </a:ext>
                </a:extLst>
              </a:tr>
              <a:tr h="227688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Comic Sans MS" panose="030F0702030302020204" pitchFamily="66" charset="0"/>
                        </a:rPr>
                        <a:t>XIV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Comic Sans MS" panose="030F0702030302020204" pitchFamily="66" charset="0"/>
                        </a:rPr>
                        <a:t>XV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Comic Sans MS" panose="030F0702030302020204" pitchFamily="66" charset="0"/>
                        </a:rPr>
                        <a:t>XVI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Comic Sans MS" panose="030F0702030302020204" pitchFamily="66" charset="0"/>
                        </a:rPr>
                        <a:t>XIX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Comic Sans MS" panose="030F0702030302020204" pitchFamily="66" charset="0"/>
                        </a:rPr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Comic Sans MS" panose="030F0702030302020204" pitchFamily="66" charset="0"/>
                        </a:rPr>
                        <a:t>XXI</a:t>
                      </a:r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pPr algn="ctr"/>
                      <a:endParaRPr lang="fr-FR" sz="105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fr-FR" sz="105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fr-FR" sz="105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fr-FR" sz="105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961578"/>
                  </a:ext>
                </a:extLst>
              </a:tr>
            </a:tbl>
          </a:graphicData>
        </a:graphic>
      </p:graphicFrame>
      <p:pic>
        <p:nvPicPr>
          <p:cNvPr id="20" name="Image 19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9324" y="4511674"/>
            <a:ext cx="662896" cy="11042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258230" y="2086280"/>
            <a:ext cx="20024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Grâce à une carte</a:t>
            </a:r>
            <a:endParaRPr lang="fr-FR" sz="1600" dirty="0"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4319" y="2434514"/>
            <a:ext cx="3721334" cy="2707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5" name="Connecteur droit avec flèche 24"/>
          <p:cNvCxnSpPr>
            <a:cxnSpLocks/>
          </p:cNvCxnSpPr>
          <p:nvPr/>
        </p:nvCxnSpPr>
        <p:spPr>
          <a:xfrm>
            <a:off x="8007927" y="2927927"/>
            <a:ext cx="812800" cy="184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 : coins arrondis 27"/>
          <p:cNvSpPr/>
          <p:nvPr/>
        </p:nvSpPr>
        <p:spPr>
          <a:xfrm>
            <a:off x="6991928" y="2440023"/>
            <a:ext cx="1285586" cy="10127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Un pays, un Etat</a:t>
            </a:r>
          </a:p>
          <a:p>
            <a:pPr algn="ctr"/>
            <a:r>
              <a:rPr lang="fr-FR" sz="1100" b="1" dirty="0">
                <a:solidFill>
                  <a:schemeClr val="tx1"/>
                </a:solidFill>
                <a:latin typeface="Comic Sans MS" panose="030F0702030302020204" pitchFamily="66" charset="0"/>
              </a:rPr>
              <a:t>(ex : Canada)</a:t>
            </a:r>
          </a:p>
        </p:txBody>
      </p:sp>
      <p:cxnSp>
        <p:nvCxnSpPr>
          <p:cNvPr id="29" name="Connecteur droit avec flèche 28"/>
          <p:cNvCxnSpPr>
            <a:cxnSpLocks/>
          </p:cNvCxnSpPr>
          <p:nvPr/>
        </p:nvCxnSpPr>
        <p:spPr>
          <a:xfrm>
            <a:off x="7755063" y="4122352"/>
            <a:ext cx="739830" cy="184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391494" y="3914200"/>
            <a:ext cx="171232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Un océan</a:t>
            </a:r>
          </a:p>
          <a:p>
            <a:pPr algn="ctr"/>
            <a:r>
              <a:rPr lang="fr-FR" sz="1100" b="1" dirty="0">
                <a:latin typeface="Comic Sans MS" panose="030F0702030302020204" pitchFamily="66" charset="0"/>
              </a:rPr>
              <a:t>(ex : Océan Pacifique)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480844" y="4568978"/>
            <a:ext cx="13869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Une légende</a:t>
            </a:r>
          </a:p>
        </p:txBody>
      </p:sp>
      <p:cxnSp>
        <p:nvCxnSpPr>
          <p:cNvPr id="32" name="Connecteur droit avec flèche 31"/>
          <p:cNvCxnSpPr>
            <a:cxnSpLocks/>
          </p:cNvCxnSpPr>
          <p:nvPr/>
        </p:nvCxnSpPr>
        <p:spPr>
          <a:xfrm>
            <a:off x="7825739" y="4750054"/>
            <a:ext cx="576790" cy="84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orme libre : forme 32"/>
          <p:cNvSpPr/>
          <p:nvPr/>
        </p:nvSpPr>
        <p:spPr>
          <a:xfrm>
            <a:off x="11023146" y="3860800"/>
            <a:ext cx="900999" cy="889254"/>
          </a:xfrm>
          <a:custGeom>
            <a:avLst/>
            <a:gdLst>
              <a:gd name="connsiteX0" fmla="*/ 439181 w 900999"/>
              <a:gd name="connsiteY0" fmla="*/ 0 h 889254"/>
              <a:gd name="connsiteX1" fmla="*/ 429945 w 900999"/>
              <a:gd name="connsiteY1" fmla="*/ 157018 h 889254"/>
              <a:gd name="connsiteX2" fmla="*/ 402236 w 900999"/>
              <a:gd name="connsiteY2" fmla="*/ 175491 h 889254"/>
              <a:gd name="connsiteX3" fmla="*/ 337581 w 900999"/>
              <a:gd name="connsiteY3" fmla="*/ 166255 h 889254"/>
              <a:gd name="connsiteX4" fmla="*/ 309872 w 900999"/>
              <a:gd name="connsiteY4" fmla="*/ 157018 h 889254"/>
              <a:gd name="connsiteX5" fmla="*/ 254454 w 900999"/>
              <a:gd name="connsiteY5" fmla="*/ 166255 h 889254"/>
              <a:gd name="connsiteX6" fmla="*/ 199036 w 900999"/>
              <a:gd name="connsiteY6" fmla="*/ 221673 h 889254"/>
              <a:gd name="connsiteX7" fmla="*/ 171327 w 900999"/>
              <a:gd name="connsiteY7" fmla="*/ 249382 h 889254"/>
              <a:gd name="connsiteX8" fmla="*/ 162090 w 900999"/>
              <a:gd name="connsiteY8" fmla="*/ 277091 h 889254"/>
              <a:gd name="connsiteX9" fmla="*/ 134381 w 900999"/>
              <a:gd name="connsiteY9" fmla="*/ 304800 h 889254"/>
              <a:gd name="connsiteX10" fmla="*/ 32781 w 900999"/>
              <a:gd name="connsiteY10" fmla="*/ 369455 h 889254"/>
              <a:gd name="connsiteX11" fmla="*/ 5072 w 900999"/>
              <a:gd name="connsiteY11" fmla="*/ 535709 h 889254"/>
              <a:gd name="connsiteX12" fmla="*/ 42018 w 900999"/>
              <a:gd name="connsiteY12" fmla="*/ 757382 h 889254"/>
              <a:gd name="connsiteX13" fmla="*/ 69727 w 900999"/>
              <a:gd name="connsiteY13" fmla="*/ 785091 h 889254"/>
              <a:gd name="connsiteX14" fmla="*/ 125145 w 900999"/>
              <a:gd name="connsiteY14" fmla="*/ 803564 h 889254"/>
              <a:gd name="connsiteX15" fmla="*/ 152854 w 900999"/>
              <a:gd name="connsiteY15" fmla="*/ 812800 h 889254"/>
              <a:gd name="connsiteX16" fmla="*/ 180563 w 900999"/>
              <a:gd name="connsiteY16" fmla="*/ 822036 h 889254"/>
              <a:gd name="connsiteX17" fmla="*/ 217509 w 900999"/>
              <a:gd name="connsiteY17" fmla="*/ 831273 h 889254"/>
              <a:gd name="connsiteX18" fmla="*/ 282163 w 900999"/>
              <a:gd name="connsiteY18" fmla="*/ 858982 h 889254"/>
              <a:gd name="connsiteX19" fmla="*/ 337581 w 900999"/>
              <a:gd name="connsiteY19" fmla="*/ 877455 h 889254"/>
              <a:gd name="connsiteX20" fmla="*/ 365290 w 900999"/>
              <a:gd name="connsiteY20" fmla="*/ 886691 h 889254"/>
              <a:gd name="connsiteX21" fmla="*/ 540781 w 900999"/>
              <a:gd name="connsiteY21" fmla="*/ 877455 h 889254"/>
              <a:gd name="connsiteX22" fmla="*/ 550018 w 900999"/>
              <a:gd name="connsiteY22" fmla="*/ 812800 h 889254"/>
              <a:gd name="connsiteX23" fmla="*/ 605436 w 900999"/>
              <a:gd name="connsiteY23" fmla="*/ 785091 h 889254"/>
              <a:gd name="connsiteX24" fmla="*/ 614672 w 900999"/>
              <a:gd name="connsiteY24" fmla="*/ 757382 h 889254"/>
              <a:gd name="connsiteX25" fmla="*/ 651618 w 900999"/>
              <a:gd name="connsiteY25" fmla="*/ 720436 h 889254"/>
              <a:gd name="connsiteX26" fmla="*/ 679327 w 900999"/>
              <a:gd name="connsiteY26" fmla="*/ 711200 h 889254"/>
              <a:gd name="connsiteX27" fmla="*/ 716272 w 900999"/>
              <a:gd name="connsiteY27" fmla="*/ 692727 h 889254"/>
              <a:gd name="connsiteX28" fmla="*/ 780927 w 900999"/>
              <a:gd name="connsiteY28" fmla="*/ 646545 h 889254"/>
              <a:gd name="connsiteX29" fmla="*/ 827109 w 900999"/>
              <a:gd name="connsiteY29" fmla="*/ 563418 h 889254"/>
              <a:gd name="connsiteX30" fmla="*/ 854818 w 900999"/>
              <a:gd name="connsiteY30" fmla="*/ 498764 h 889254"/>
              <a:gd name="connsiteX31" fmla="*/ 873290 w 900999"/>
              <a:gd name="connsiteY31" fmla="*/ 443345 h 889254"/>
              <a:gd name="connsiteX32" fmla="*/ 891763 w 900999"/>
              <a:gd name="connsiteY32" fmla="*/ 387927 h 889254"/>
              <a:gd name="connsiteX33" fmla="*/ 900999 w 900999"/>
              <a:gd name="connsiteY33" fmla="*/ 350982 h 889254"/>
              <a:gd name="connsiteX34" fmla="*/ 891763 w 900999"/>
              <a:gd name="connsiteY34" fmla="*/ 277091 h 889254"/>
              <a:gd name="connsiteX35" fmla="*/ 864054 w 900999"/>
              <a:gd name="connsiteY35" fmla="*/ 258618 h 889254"/>
              <a:gd name="connsiteX36" fmla="*/ 836345 w 900999"/>
              <a:gd name="connsiteY36" fmla="*/ 230909 h 889254"/>
              <a:gd name="connsiteX37" fmla="*/ 817872 w 900999"/>
              <a:gd name="connsiteY37" fmla="*/ 203200 h 889254"/>
              <a:gd name="connsiteX38" fmla="*/ 790163 w 900999"/>
              <a:gd name="connsiteY38" fmla="*/ 175491 h 889254"/>
              <a:gd name="connsiteX39" fmla="*/ 771690 w 900999"/>
              <a:gd name="connsiteY39" fmla="*/ 147782 h 889254"/>
              <a:gd name="connsiteX40" fmla="*/ 716272 w 900999"/>
              <a:gd name="connsiteY40" fmla="*/ 92364 h 889254"/>
              <a:gd name="connsiteX41" fmla="*/ 688563 w 900999"/>
              <a:gd name="connsiteY41" fmla="*/ 64655 h 889254"/>
              <a:gd name="connsiteX42" fmla="*/ 633145 w 900999"/>
              <a:gd name="connsiteY42" fmla="*/ 46182 h 889254"/>
              <a:gd name="connsiteX43" fmla="*/ 568490 w 900999"/>
              <a:gd name="connsiteY43" fmla="*/ 27709 h 889254"/>
              <a:gd name="connsiteX44" fmla="*/ 522309 w 900999"/>
              <a:gd name="connsiteY44" fmla="*/ 36945 h 889254"/>
              <a:gd name="connsiteX45" fmla="*/ 457654 w 900999"/>
              <a:gd name="connsiteY45" fmla="*/ 46182 h 889254"/>
              <a:gd name="connsiteX46" fmla="*/ 420709 w 900999"/>
              <a:gd name="connsiteY46" fmla="*/ 55418 h 88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00999" h="889254">
                <a:moveTo>
                  <a:pt x="439181" y="0"/>
                </a:moveTo>
                <a:cubicBezTo>
                  <a:pt x="436102" y="52339"/>
                  <a:pt x="440746" y="105713"/>
                  <a:pt x="429945" y="157018"/>
                </a:cubicBezTo>
                <a:cubicBezTo>
                  <a:pt x="427658" y="167881"/>
                  <a:pt x="413282" y="174386"/>
                  <a:pt x="402236" y="175491"/>
                </a:cubicBezTo>
                <a:cubicBezTo>
                  <a:pt x="380574" y="177657"/>
                  <a:pt x="359133" y="169334"/>
                  <a:pt x="337581" y="166255"/>
                </a:cubicBezTo>
                <a:cubicBezTo>
                  <a:pt x="328345" y="163176"/>
                  <a:pt x="319608" y="157018"/>
                  <a:pt x="309872" y="157018"/>
                </a:cubicBezTo>
                <a:cubicBezTo>
                  <a:pt x="291144" y="157018"/>
                  <a:pt x="271842" y="159300"/>
                  <a:pt x="254454" y="166255"/>
                </a:cubicBezTo>
                <a:cubicBezTo>
                  <a:pt x="214631" y="182185"/>
                  <a:pt x="221719" y="194453"/>
                  <a:pt x="199036" y="221673"/>
                </a:cubicBezTo>
                <a:cubicBezTo>
                  <a:pt x="190674" y="231708"/>
                  <a:pt x="180563" y="240146"/>
                  <a:pt x="171327" y="249382"/>
                </a:cubicBezTo>
                <a:cubicBezTo>
                  <a:pt x="168248" y="258618"/>
                  <a:pt x="167491" y="268990"/>
                  <a:pt x="162090" y="277091"/>
                </a:cubicBezTo>
                <a:cubicBezTo>
                  <a:pt x="154844" y="287959"/>
                  <a:pt x="144491" y="296529"/>
                  <a:pt x="134381" y="304800"/>
                </a:cubicBezTo>
                <a:cubicBezTo>
                  <a:pt x="64188" y="362230"/>
                  <a:pt x="86065" y="351692"/>
                  <a:pt x="32781" y="369455"/>
                </a:cubicBezTo>
                <a:cubicBezTo>
                  <a:pt x="-1760" y="438539"/>
                  <a:pt x="5072" y="413103"/>
                  <a:pt x="5072" y="535709"/>
                </a:cubicBezTo>
                <a:cubicBezTo>
                  <a:pt x="5072" y="680947"/>
                  <a:pt x="-20184" y="684813"/>
                  <a:pt x="42018" y="757382"/>
                </a:cubicBezTo>
                <a:cubicBezTo>
                  <a:pt x="50519" y="767300"/>
                  <a:pt x="58309" y="778747"/>
                  <a:pt x="69727" y="785091"/>
                </a:cubicBezTo>
                <a:cubicBezTo>
                  <a:pt x="86749" y="794547"/>
                  <a:pt x="106672" y="797406"/>
                  <a:pt x="125145" y="803564"/>
                </a:cubicBezTo>
                <a:lnTo>
                  <a:pt x="152854" y="812800"/>
                </a:lnTo>
                <a:cubicBezTo>
                  <a:pt x="162090" y="815879"/>
                  <a:pt x="171118" y="819675"/>
                  <a:pt x="180563" y="822036"/>
                </a:cubicBezTo>
                <a:cubicBezTo>
                  <a:pt x="192878" y="825115"/>
                  <a:pt x="205579" y="826935"/>
                  <a:pt x="217509" y="831273"/>
                </a:cubicBezTo>
                <a:cubicBezTo>
                  <a:pt x="239544" y="839286"/>
                  <a:pt x="260279" y="850565"/>
                  <a:pt x="282163" y="858982"/>
                </a:cubicBezTo>
                <a:cubicBezTo>
                  <a:pt x="300337" y="865972"/>
                  <a:pt x="319108" y="871297"/>
                  <a:pt x="337581" y="877455"/>
                </a:cubicBezTo>
                <a:lnTo>
                  <a:pt x="365290" y="886691"/>
                </a:lnTo>
                <a:cubicBezTo>
                  <a:pt x="423787" y="883612"/>
                  <a:pt x="486393" y="899210"/>
                  <a:pt x="540781" y="877455"/>
                </a:cubicBezTo>
                <a:cubicBezTo>
                  <a:pt x="560994" y="869370"/>
                  <a:pt x="541176" y="832694"/>
                  <a:pt x="550018" y="812800"/>
                </a:cubicBezTo>
                <a:cubicBezTo>
                  <a:pt x="556246" y="798787"/>
                  <a:pt x="593140" y="789189"/>
                  <a:pt x="605436" y="785091"/>
                </a:cubicBezTo>
                <a:cubicBezTo>
                  <a:pt x="608515" y="775855"/>
                  <a:pt x="609013" y="765304"/>
                  <a:pt x="614672" y="757382"/>
                </a:cubicBezTo>
                <a:cubicBezTo>
                  <a:pt x="624795" y="743210"/>
                  <a:pt x="637446" y="730559"/>
                  <a:pt x="651618" y="720436"/>
                </a:cubicBezTo>
                <a:cubicBezTo>
                  <a:pt x="659540" y="714777"/>
                  <a:pt x="670378" y="715035"/>
                  <a:pt x="679327" y="711200"/>
                </a:cubicBezTo>
                <a:cubicBezTo>
                  <a:pt x="691982" y="705776"/>
                  <a:pt x="704317" y="699558"/>
                  <a:pt x="716272" y="692727"/>
                </a:cubicBezTo>
                <a:cubicBezTo>
                  <a:pt x="735187" y="681918"/>
                  <a:pt x="765059" y="658446"/>
                  <a:pt x="780927" y="646545"/>
                </a:cubicBezTo>
                <a:cubicBezTo>
                  <a:pt x="803530" y="578735"/>
                  <a:pt x="785630" y="604895"/>
                  <a:pt x="827109" y="563418"/>
                </a:cubicBezTo>
                <a:cubicBezTo>
                  <a:pt x="856841" y="474219"/>
                  <a:pt x="809163" y="612905"/>
                  <a:pt x="854818" y="498764"/>
                </a:cubicBezTo>
                <a:cubicBezTo>
                  <a:pt x="862050" y="480685"/>
                  <a:pt x="867132" y="461818"/>
                  <a:pt x="873290" y="443345"/>
                </a:cubicBezTo>
                <a:lnTo>
                  <a:pt x="891763" y="387927"/>
                </a:lnTo>
                <a:lnTo>
                  <a:pt x="900999" y="350982"/>
                </a:lnTo>
                <a:cubicBezTo>
                  <a:pt x="897920" y="326352"/>
                  <a:pt x="900982" y="300138"/>
                  <a:pt x="891763" y="277091"/>
                </a:cubicBezTo>
                <a:cubicBezTo>
                  <a:pt x="887640" y="266784"/>
                  <a:pt x="872582" y="265725"/>
                  <a:pt x="864054" y="258618"/>
                </a:cubicBezTo>
                <a:cubicBezTo>
                  <a:pt x="854019" y="250256"/>
                  <a:pt x="844707" y="240944"/>
                  <a:pt x="836345" y="230909"/>
                </a:cubicBezTo>
                <a:cubicBezTo>
                  <a:pt x="829238" y="222381"/>
                  <a:pt x="824979" y="211728"/>
                  <a:pt x="817872" y="203200"/>
                </a:cubicBezTo>
                <a:cubicBezTo>
                  <a:pt x="809510" y="193165"/>
                  <a:pt x="798525" y="185526"/>
                  <a:pt x="790163" y="175491"/>
                </a:cubicBezTo>
                <a:cubicBezTo>
                  <a:pt x="783056" y="166963"/>
                  <a:pt x="779065" y="156079"/>
                  <a:pt x="771690" y="147782"/>
                </a:cubicBezTo>
                <a:cubicBezTo>
                  <a:pt x="754334" y="128256"/>
                  <a:pt x="734745" y="110837"/>
                  <a:pt x="716272" y="92364"/>
                </a:cubicBezTo>
                <a:cubicBezTo>
                  <a:pt x="707036" y="83128"/>
                  <a:pt x="700955" y="68786"/>
                  <a:pt x="688563" y="64655"/>
                </a:cubicBezTo>
                <a:cubicBezTo>
                  <a:pt x="670090" y="58497"/>
                  <a:pt x="652035" y="50905"/>
                  <a:pt x="633145" y="46182"/>
                </a:cubicBezTo>
                <a:cubicBezTo>
                  <a:pt x="586754" y="34584"/>
                  <a:pt x="608242" y="40959"/>
                  <a:pt x="568490" y="27709"/>
                </a:cubicBezTo>
                <a:cubicBezTo>
                  <a:pt x="553096" y="30788"/>
                  <a:pt x="537794" y="34364"/>
                  <a:pt x="522309" y="36945"/>
                </a:cubicBezTo>
                <a:cubicBezTo>
                  <a:pt x="500835" y="40524"/>
                  <a:pt x="479073" y="42288"/>
                  <a:pt x="457654" y="46182"/>
                </a:cubicBezTo>
                <a:cubicBezTo>
                  <a:pt x="445165" y="48453"/>
                  <a:pt x="420709" y="55418"/>
                  <a:pt x="420709" y="55418"/>
                </a:cubicBezTo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avec flèche 33"/>
          <p:cNvCxnSpPr>
            <a:cxnSpLocks/>
            <a:endCxn id="33" idx="19"/>
          </p:cNvCxnSpPr>
          <p:nvPr/>
        </p:nvCxnSpPr>
        <p:spPr>
          <a:xfrm flipV="1">
            <a:off x="10909281" y="4738255"/>
            <a:ext cx="451446" cy="5726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9502447" y="5141632"/>
            <a:ext cx="14334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latin typeface="Comic Sans MS" panose="030F0702030302020204" pitchFamily="66" charset="0"/>
              </a:rPr>
              <a:t>Un continent</a:t>
            </a:r>
            <a:endParaRPr lang="fr-FR" sz="1600" dirty="0"/>
          </a:p>
        </p:txBody>
      </p:sp>
      <p:pic>
        <p:nvPicPr>
          <p:cNvPr id="69" name="Image 6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377" y="6008598"/>
            <a:ext cx="1232637" cy="588785"/>
          </a:xfrm>
          <a:prstGeom prst="rect">
            <a:avLst/>
          </a:prstGeom>
        </p:spPr>
      </p:pic>
      <p:sp>
        <p:nvSpPr>
          <p:cNvPr id="70" name="Rectangle : coins arrondis 69"/>
          <p:cNvSpPr/>
          <p:nvPr/>
        </p:nvSpPr>
        <p:spPr>
          <a:xfrm>
            <a:off x="9955142" y="6043067"/>
            <a:ext cx="702194" cy="170489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Bagatelle</a:t>
            </a:r>
          </a:p>
        </p:txBody>
      </p:sp>
      <p:sp>
        <p:nvSpPr>
          <p:cNvPr id="71" name="Rectangle : coins arrondis 70"/>
          <p:cNvSpPr/>
          <p:nvPr/>
        </p:nvSpPr>
        <p:spPr>
          <a:xfrm>
            <a:off x="10586010" y="6247823"/>
            <a:ext cx="573042" cy="14935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/>
          <p:cNvSpPr/>
          <p:nvPr/>
        </p:nvSpPr>
        <p:spPr>
          <a:xfrm>
            <a:off x="10101742" y="5800650"/>
            <a:ext cx="9685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latin typeface="Comic Sans MS" panose="030F0702030302020204" pitchFamily="66" charset="0"/>
              </a:rPr>
              <a:t>Un quartier</a:t>
            </a:r>
            <a:endParaRPr lang="fr-FR" sz="1100" dirty="0"/>
          </a:p>
        </p:txBody>
      </p:sp>
      <p:cxnSp>
        <p:nvCxnSpPr>
          <p:cNvPr id="73" name="Connecteur droit avec flèche 72"/>
          <p:cNvCxnSpPr>
            <a:cxnSpLocks/>
          </p:cNvCxnSpPr>
          <p:nvPr/>
        </p:nvCxnSpPr>
        <p:spPr>
          <a:xfrm flipH="1">
            <a:off x="10371883" y="5973929"/>
            <a:ext cx="36266" cy="118257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>
            <a:cxnSpLocks/>
          </p:cNvCxnSpPr>
          <p:nvPr/>
        </p:nvCxnSpPr>
        <p:spPr>
          <a:xfrm>
            <a:off x="10687038" y="6008802"/>
            <a:ext cx="26711" cy="23902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Image 8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35321" y="6005158"/>
            <a:ext cx="925346" cy="601779"/>
          </a:xfrm>
          <a:prstGeom prst="rect">
            <a:avLst/>
          </a:prstGeom>
        </p:spPr>
      </p:pic>
      <p:sp>
        <p:nvSpPr>
          <p:cNvPr id="85" name="Rectangle 84"/>
          <p:cNvSpPr/>
          <p:nvPr/>
        </p:nvSpPr>
        <p:spPr>
          <a:xfrm>
            <a:off x="11286490" y="5800650"/>
            <a:ext cx="7216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latin typeface="Comic Sans MS" panose="030F0702030302020204" pitchFamily="66" charset="0"/>
              </a:rPr>
              <a:t>Une rue</a:t>
            </a:r>
            <a:endParaRPr lang="fr-FR" sz="1100" dirty="0"/>
          </a:p>
        </p:txBody>
      </p:sp>
      <p:sp>
        <p:nvSpPr>
          <p:cNvPr id="86" name="Rectangle 85"/>
          <p:cNvSpPr/>
          <p:nvPr/>
        </p:nvSpPr>
        <p:spPr>
          <a:xfrm>
            <a:off x="11159052" y="5991017"/>
            <a:ext cx="97654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b="1" dirty="0">
                <a:solidFill>
                  <a:schemeClr val="bg1"/>
                </a:solidFill>
                <a:latin typeface="Comic Sans MS" panose="030F0702030302020204" pitchFamily="66" charset="0"/>
              </a:rPr>
              <a:t>Rue Henri Desbals</a:t>
            </a:r>
            <a:endParaRPr lang="fr-FR" sz="700" dirty="0">
              <a:solidFill>
                <a:schemeClr val="bg1"/>
              </a:solidFill>
            </a:endParaRPr>
          </a:p>
        </p:txBody>
      </p:sp>
      <p:pic>
        <p:nvPicPr>
          <p:cNvPr id="87" name="Image 8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52935" y="488832"/>
            <a:ext cx="1587374" cy="1522661"/>
          </a:xfrm>
          <a:prstGeom prst="rect">
            <a:avLst/>
          </a:prstGeom>
        </p:spPr>
      </p:pic>
      <p:sp>
        <p:nvSpPr>
          <p:cNvPr id="88" name="Rectangle 87"/>
          <p:cNvSpPr/>
          <p:nvPr/>
        </p:nvSpPr>
        <p:spPr>
          <a:xfrm>
            <a:off x="10418820" y="441668"/>
            <a:ext cx="1505325" cy="1035590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0445518"/>
              </a:avLst>
            </a:prstTxWarp>
            <a:spAutoFit/>
          </a:bodyPr>
          <a:lstStyle/>
          <a:p>
            <a:r>
              <a:rPr lang="fr-FR" sz="1400" b="1" dirty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Grâce à une rose des vents</a:t>
            </a:r>
            <a:endParaRPr lang="fr-FR" sz="1400" dirty="0"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8438176" y="4907532"/>
            <a:ext cx="75917" cy="8611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8529950" y="4907531"/>
            <a:ext cx="183548" cy="81621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2" name="Connecteur droit avec flèche 91"/>
          <p:cNvCxnSpPr>
            <a:cxnSpLocks/>
            <a:stCxn id="90" idx="1"/>
          </p:cNvCxnSpPr>
          <p:nvPr/>
        </p:nvCxnSpPr>
        <p:spPr>
          <a:xfrm flipH="1">
            <a:off x="8133082" y="4950589"/>
            <a:ext cx="305094" cy="1476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avec flèche 92"/>
          <p:cNvCxnSpPr>
            <a:cxnSpLocks/>
            <a:stCxn id="91" idx="2"/>
          </p:cNvCxnSpPr>
          <p:nvPr/>
        </p:nvCxnSpPr>
        <p:spPr>
          <a:xfrm>
            <a:off x="8621724" y="4989152"/>
            <a:ext cx="0" cy="2872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7437037" y="4946359"/>
            <a:ext cx="7713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>
                <a:latin typeface="Comic Sans MS" panose="030F0702030302020204" pitchFamily="66" charset="0"/>
              </a:rPr>
              <a:t>Un figuré</a:t>
            </a:r>
            <a:endParaRPr lang="fr-FR" sz="1000" dirty="0"/>
          </a:p>
        </p:txBody>
      </p:sp>
      <p:sp>
        <p:nvSpPr>
          <p:cNvPr id="107" name="Rectangle 106"/>
          <p:cNvSpPr/>
          <p:nvPr/>
        </p:nvSpPr>
        <p:spPr>
          <a:xfrm>
            <a:off x="7910240" y="5187734"/>
            <a:ext cx="14702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>
                <a:latin typeface="Comic Sans MS" panose="030F0702030302020204" pitchFamily="66" charset="0"/>
              </a:rPr>
              <a:t>Explication du figuré</a:t>
            </a:r>
            <a:endParaRPr lang="fr-FR" sz="1000" dirty="0"/>
          </a:p>
        </p:txBody>
      </p:sp>
      <p:cxnSp>
        <p:nvCxnSpPr>
          <p:cNvPr id="109" name="Connecteur droit avec flèche 108"/>
          <p:cNvCxnSpPr>
            <a:cxnSpLocks/>
          </p:cNvCxnSpPr>
          <p:nvPr/>
        </p:nvCxnSpPr>
        <p:spPr>
          <a:xfrm>
            <a:off x="11360727" y="1751322"/>
            <a:ext cx="448652" cy="7875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 rot="16200000">
            <a:off x="3835634" y="3147129"/>
            <a:ext cx="540451" cy="342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UPE2A</a:t>
            </a:r>
            <a:r>
              <a:rPr lang="fr-FR" sz="105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4150" y="5643971"/>
            <a:ext cx="3887066" cy="968682"/>
          </a:xfrm>
          <a:prstGeom prst="rect">
            <a:avLst/>
          </a:prstGeom>
        </p:spPr>
      </p:pic>
      <p:sp>
        <p:nvSpPr>
          <p:cNvPr id="18" name="Flèche : droite 17"/>
          <p:cNvSpPr/>
          <p:nvPr/>
        </p:nvSpPr>
        <p:spPr>
          <a:xfrm>
            <a:off x="6165296" y="6525985"/>
            <a:ext cx="5970305" cy="31368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Zoom</a:t>
            </a:r>
          </a:p>
        </p:txBody>
      </p:sp>
      <p:sp>
        <p:nvSpPr>
          <p:cNvPr id="89" name="Rectangle 88"/>
          <p:cNvSpPr/>
          <p:nvPr/>
        </p:nvSpPr>
        <p:spPr>
          <a:xfrm>
            <a:off x="8396995" y="5456221"/>
            <a:ext cx="31037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Grâce aux échelles géographiques</a:t>
            </a:r>
            <a:endParaRPr lang="fr-FR" sz="14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525129" y="607729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 err="1">
                <a:solidFill>
                  <a:srgbClr val="FFFF00"/>
                </a:solidFill>
              </a:rPr>
              <a:t>Faourette</a:t>
            </a:r>
            <a:r>
              <a:rPr lang="fr-FR" dirty="0"/>
              <a:t>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E5E6CE5-6DA6-4A06-AFCC-EE440CDCE1B3}"/>
              </a:ext>
            </a:extLst>
          </p:cNvPr>
          <p:cNvSpPr txBox="1"/>
          <p:nvPr/>
        </p:nvSpPr>
        <p:spPr>
          <a:xfrm rot="5400000">
            <a:off x="-1359171" y="3260666"/>
            <a:ext cx="28857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>
                <a:latin typeface="Comic Sans MS" panose="030F0702030302020204" pitchFamily="66" charset="0"/>
              </a:rPr>
              <a:t>Collège Stendhal – Toulouse  – Mme Estève-Mme Nguyen</a:t>
            </a:r>
          </a:p>
        </p:txBody>
      </p:sp>
    </p:spTree>
    <p:extLst>
      <p:ext uri="{BB962C8B-B14F-4D97-AF65-F5344CB8AC3E}">
        <p14:creationId xmlns:p14="http://schemas.microsoft.com/office/powerpoint/2010/main" val="536110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58367" y="4194018"/>
            <a:ext cx="2937754" cy="311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La nature d’un document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379" y="34058"/>
            <a:ext cx="1290131" cy="15580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1538" y="499121"/>
            <a:ext cx="2684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Le vocabulaire des consignes</a:t>
            </a:r>
            <a:endParaRPr lang="fr-FR" sz="20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463" y="1675109"/>
            <a:ext cx="3317133" cy="12341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 dirty="0">
                <a:latin typeface="Comic Sans MS" panose="030F0702030302020204" pitchFamily="66" charset="0"/>
              </a:rPr>
              <a:t>Présenter = </a:t>
            </a:r>
            <a:r>
              <a:rPr lang="fr-FR" sz="1100" dirty="0">
                <a:latin typeface="Comic Sans MS" panose="030F0702030302020204" pitchFamily="66" charset="0"/>
              </a:rPr>
              <a:t>nature, date, auteur</a:t>
            </a:r>
          </a:p>
          <a:p>
            <a:r>
              <a:rPr lang="fr-FR" sz="1100" b="1" dirty="0">
                <a:latin typeface="Comic Sans MS" panose="030F0702030302020204" pitchFamily="66" charset="0"/>
              </a:rPr>
              <a:t>Décrire = </a:t>
            </a:r>
            <a:r>
              <a:rPr lang="fr-FR" sz="1100" dirty="0">
                <a:latin typeface="Comic Sans MS" panose="030F0702030302020204" pitchFamily="66" charset="0"/>
              </a:rPr>
              <a:t>dire ce que l’on voit</a:t>
            </a:r>
          </a:p>
          <a:p>
            <a:r>
              <a:rPr lang="fr-FR" sz="1100" b="1" dirty="0">
                <a:latin typeface="Comic Sans MS" panose="030F0702030302020204" pitchFamily="66" charset="0"/>
              </a:rPr>
              <a:t>Relever = </a:t>
            </a:r>
            <a:r>
              <a:rPr lang="fr-FR" sz="1100" dirty="0">
                <a:latin typeface="Comic Sans MS" panose="030F0702030302020204" pitchFamily="66" charset="0"/>
              </a:rPr>
              <a:t>faire une liste d’éléments</a:t>
            </a:r>
          </a:p>
          <a:p>
            <a:r>
              <a:rPr lang="fr-FR" sz="1100" b="1" dirty="0">
                <a:latin typeface="Comic Sans MS" panose="030F0702030302020204" pitchFamily="66" charset="0"/>
              </a:rPr>
              <a:t>Raconter = </a:t>
            </a:r>
            <a:r>
              <a:rPr lang="fr-FR" sz="1100" dirty="0">
                <a:latin typeface="Comic Sans MS" panose="030F0702030302020204" pitchFamily="66" charset="0"/>
              </a:rPr>
              <a:t>écrire une histoire</a:t>
            </a:r>
          </a:p>
          <a:p>
            <a:r>
              <a:rPr lang="fr-FR" sz="1100" b="1" dirty="0">
                <a:latin typeface="Comic Sans MS" panose="030F0702030302020204" pitchFamily="66" charset="0"/>
              </a:rPr>
              <a:t>Expliquer/justifier = </a:t>
            </a:r>
            <a:r>
              <a:rPr lang="fr-FR" sz="1100" dirty="0">
                <a:latin typeface="Comic Sans MS" panose="030F0702030302020204" pitchFamily="66" charset="0"/>
              </a:rPr>
              <a:t>dire pourquoi</a:t>
            </a:r>
          </a:p>
          <a:p>
            <a:r>
              <a:rPr lang="fr-FR" sz="1100" b="1" dirty="0">
                <a:latin typeface="Comic Sans MS" panose="030F0702030302020204" pitchFamily="66" charset="0"/>
              </a:rPr>
              <a:t>Situer = </a:t>
            </a:r>
            <a:r>
              <a:rPr lang="fr-FR" sz="1100" dirty="0">
                <a:latin typeface="Comic Sans MS" panose="030F0702030302020204" pitchFamily="66" charset="0"/>
              </a:rPr>
              <a:t>dire quand</a:t>
            </a:r>
          </a:p>
          <a:p>
            <a:r>
              <a:rPr lang="fr-FR" sz="1100" b="1" dirty="0">
                <a:latin typeface="Comic Sans MS" panose="030F0702030302020204" pitchFamily="66" charset="0"/>
              </a:rPr>
              <a:t>Localiser = </a:t>
            </a:r>
            <a:r>
              <a:rPr lang="fr-FR" sz="1100" dirty="0">
                <a:latin typeface="Comic Sans MS" panose="030F0702030302020204" pitchFamily="66" charset="0"/>
              </a:rPr>
              <a:t>dire où</a:t>
            </a:r>
            <a:endParaRPr lang="fr-FR" sz="1600" dirty="0">
              <a:latin typeface="Comic Sans MS" panose="030F0702030302020204" pitchFamily="66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2411" y="34058"/>
            <a:ext cx="687907" cy="8307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75947" y="174592"/>
            <a:ext cx="20939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Le vocabulaire en histoire</a:t>
            </a:r>
            <a:endParaRPr lang="fr-FR" sz="20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2285" y="34058"/>
            <a:ext cx="659063" cy="7959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041999" y="105212"/>
            <a:ext cx="23001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Le vocabulaire en géographie</a:t>
            </a:r>
            <a:endParaRPr lang="fr-FR" sz="20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9132" y="2699899"/>
            <a:ext cx="4913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Vocabulaire supplémentaire par niveau</a:t>
            </a:r>
            <a:endParaRPr lang="fr-FR" sz="20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7720" y="2286940"/>
            <a:ext cx="683880" cy="82591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463" y="3058595"/>
            <a:ext cx="2704291" cy="9319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358103" y="830003"/>
            <a:ext cx="3167342" cy="8365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 dirty="0">
                <a:solidFill>
                  <a:schemeClr val="tx1"/>
                </a:solidFill>
                <a:latin typeface="Comic Sans MS" panose="030F0702030302020204" pitchFamily="66" charset="0"/>
              </a:rPr>
              <a:t>Monarchie = </a:t>
            </a:r>
            <a:r>
              <a:rPr lang="fr-FR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pays dirigé par un roi</a:t>
            </a:r>
          </a:p>
          <a:p>
            <a:r>
              <a:rPr lang="fr-FR" sz="1100" b="1" dirty="0">
                <a:solidFill>
                  <a:schemeClr val="tx1"/>
                </a:solidFill>
                <a:latin typeface="Comic Sans MS" panose="030F0702030302020204" pitchFamily="66" charset="0"/>
              </a:rPr>
              <a:t>République = </a:t>
            </a:r>
            <a:r>
              <a:rPr lang="fr-FR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pays dirigé par des gens élus par le peuple</a:t>
            </a:r>
          </a:p>
          <a:p>
            <a:r>
              <a:rPr lang="fr-FR" sz="1100" b="1" dirty="0">
                <a:solidFill>
                  <a:schemeClr val="tx1"/>
                </a:solidFill>
                <a:latin typeface="Comic Sans MS" panose="030F0702030302020204" pitchFamily="66" charset="0"/>
              </a:rPr>
              <a:t>Démocratie = </a:t>
            </a:r>
            <a:r>
              <a:rPr lang="fr-FR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le pouvoir appartient au peuple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72285" y="804722"/>
            <a:ext cx="4119715" cy="18525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 dirty="0">
                <a:latin typeface="Comic Sans MS" panose="030F0702030302020204" pitchFamily="66" charset="0"/>
              </a:rPr>
              <a:t>Urbain = </a:t>
            </a:r>
            <a:r>
              <a:rPr lang="fr-FR" sz="1100" dirty="0">
                <a:latin typeface="Comic Sans MS" panose="030F0702030302020204" pitchFamily="66" charset="0"/>
              </a:rPr>
              <a:t>ville</a:t>
            </a:r>
          </a:p>
          <a:p>
            <a:r>
              <a:rPr lang="fr-FR" sz="1100" b="1" dirty="0">
                <a:latin typeface="Comic Sans MS" panose="030F0702030302020204" pitchFamily="66" charset="0"/>
              </a:rPr>
              <a:t>Rural = </a:t>
            </a:r>
            <a:r>
              <a:rPr lang="fr-FR" sz="1100" dirty="0">
                <a:latin typeface="Comic Sans MS" panose="030F0702030302020204" pitchFamily="66" charset="0"/>
              </a:rPr>
              <a:t>campagne</a:t>
            </a:r>
          </a:p>
          <a:p>
            <a:r>
              <a:rPr lang="fr-FR" sz="1100" b="1" dirty="0">
                <a:latin typeface="Comic Sans MS" panose="030F0702030302020204" pitchFamily="66" charset="0"/>
              </a:rPr>
              <a:t>Littoral = </a:t>
            </a:r>
            <a:r>
              <a:rPr lang="fr-FR" sz="1100" dirty="0">
                <a:latin typeface="Comic Sans MS" panose="030F0702030302020204" pitchFamily="66" charset="0"/>
              </a:rPr>
              <a:t>espace situé au bord de la mer ou de l’océan</a:t>
            </a:r>
          </a:p>
          <a:p>
            <a:r>
              <a:rPr lang="fr-FR" sz="1100" b="1" dirty="0">
                <a:latin typeface="Comic Sans MS" panose="030F0702030302020204" pitchFamily="66" charset="0"/>
              </a:rPr>
              <a:t>Densité = </a:t>
            </a:r>
            <a:r>
              <a:rPr lang="fr-FR" sz="1100" dirty="0">
                <a:latin typeface="Comic Sans MS" panose="030F0702030302020204" pitchFamily="66" charset="0"/>
              </a:rPr>
              <a:t>nombre d’habitants au km² (</a:t>
            </a:r>
            <a:r>
              <a:rPr lang="fr-FR" sz="1100" dirty="0" err="1">
                <a:latin typeface="Comic Sans MS" panose="030F0702030302020204" pitchFamily="66" charset="0"/>
              </a:rPr>
              <a:t>hab</a:t>
            </a:r>
            <a:r>
              <a:rPr lang="fr-FR" sz="1100" dirty="0">
                <a:latin typeface="Comic Sans MS" panose="030F0702030302020204" pitchFamily="66" charset="0"/>
              </a:rPr>
              <a:t>/km²)</a:t>
            </a:r>
          </a:p>
          <a:p>
            <a:r>
              <a:rPr lang="fr-FR" sz="1100" b="1" dirty="0">
                <a:latin typeface="Comic Sans MS" panose="030F0702030302020204" pitchFamily="66" charset="0"/>
              </a:rPr>
              <a:t>Exode rural = </a:t>
            </a:r>
            <a:r>
              <a:rPr lang="fr-FR" sz="1100" dirty="0">
                <a:latin typeface="Comic Sans MS" panose="030F0702030302020204" pitchFamily="66" charset="0"/>
              </a:rPr>
              <a:t>déplacement d’une population de la campagne vers la ville</a:t>
            </a:r>
          </a:p>
          <a:p>
            <a:r>
              <a:rPr lang="fr-FR" sz="1100" b="1" dirty="0">
                <a:latin typeface="Comic Sans MS" panose="030F0702030302020204" pitchFamily="66" charset="0"/>
              </a:rPr>
              <a:t>Métropole = </a:t>
            </a:r>
            <a:r>
              <a:rPr lang="fr-FR" sz="1100" dirty="0">
                <a:latin typeface="Comic Sans MS" panose="030F0702030302020204" pitchFamily="66" charset="0"/>
              </a:rPr>
              <a:t>grande ville</a:t>
            </a:r>
          </a:p>
          <a:p>
            <a:r>
              <a:rPr lang="fr-FR" sz="1100" b="1" dirty="0">
                <a:latin typeface="Comic Sans MS" panose="030F0702030302020204" pitchFamily="66" charset="0"/>
              </a:rPr>
              <a:t>Flux = </a:t>
            </a:r>
            <a:r>
              <a:rPr lang="fr-FR" sz="1100" dirty="0">
                <a:latin typeface="Comic Sans MS" panose="030F0702030302020204" pitchFamily="66" charset="0"/>
              </a:rPr>
              <a:t>déplacements</a:t>
            </a:r>
          </a:p>
          <a:p>
            <a:r>
              <a:rPr lang="fr-FR" sz="1100" b="1" dirty="0">
                <a:latin typeface="Comic Sans MS" panose="030F0702030302020204" pitchFamily="66" charset="0"/>
              </a:rPr>
              <a:t>Centre – périphérie </a:t>
            </a:r>
            <a:r>
              <a:rPr lang="fr-FR" sz="1100" dirty="0">
                <a:latin typeface="Comic Sans MS" panose="030F0702030302020204" pitchFamily="66" charset="0"/>
              </a:rPr>
              <a:t>=                                   centre</a:t>
            </a:r>
          </a:p>
          <a:p>
            <a:r>
              <a:rPr lang="fr-FR" sz="1200" dirty="0">
                <a:latin typeface="Comic Sans MS" panose="030F0702030302020204" pitchFamily="66" charset="0"/>
              </a:rPr>
              <a:t>                                                           </a:t>
            </a:r>
            <a:r>
              <a:rPr lang="fr-FR" sz="1100" dirty="0">
                <a:latin typeface="Comic Sans MS" panose="030F0702030302020204" pitchFamily="66" charset="0"/>
              </a:rPr>
              <a:t>périphérie </a:t>
            </a:r>
          </a:p>
          <a:p>
            <a:r>
              <a:rPr lang="fr-FR" sz="1200" dirty="0">
                <a:latin typeface="Comic Sans MS" panose="030F0702030302020204" pitchFamily="66" charset="0"/>
              </a:rPr>
              <a:t>                                          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79770" y="3096007"/>
            <a:ext cx="5438190" cy="81883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 dirty="0">
                <a:solidFill>
                  <a:schemeClr val="tx1"/>
                </a:solidFill>
                <a:latin typeface="Comic Sans MS" panose="030F0702030302020204" pitchFamily="66" charset="0"/>
              </a:rPr>
              <a:t>Polythéisme</a:t>
            </a:r>
            <a:r>
              <a:rPr lang="fr-FR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 = croire en plusieurs dieux</a:t>
            </a:r>
          </a:p>
          <a:p>
            <a:r>
              <a:rPr lang="fr-FR" sz="1100" b="1" dirty="0">
                <a:solidFill>
                  <a:schemeClr val="tx1"/>
                </a:solidFill>
                <a:latin typeface="Comic Sans MS" panose="030F0702030302020204" pitchFamily="66" charset="0"/>
              </a:rPr>
              <a:t>Monothéisme</a:t>
            </a:r>
            <a:r>
              <a:rPr lang="fr-FR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 = croire en un seul dieu</a:t>
            </a:r>
          </a:p>
          <a:p>
            <a:r>
              <a:rPr lang="fr-FR" sz="1100" b="1" dirty="0">
                <a:solidFill>
                  <a:schemeClr val="tx1"/>
                </a:solidFill>
                <a:latin typeface="Comic Sans MS" panose="030F0702030302020204" pitchFamily="66" charset="0"/>
              </a:rPr>
              <a:t>Nomade </a:t>
            </a:r>
            <a:r>
              <a:rPr lang="fr-FR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= personne qui n’a pas d’habitat fixe</a:t>
            </a:r>
          </a:p>
          <a:p>
            <a:r>
              <a:rPr lang="fr-FR" sz="1100" b="1" dirty="0">
                <a:solidFill>
                  <a:schemeClr val="tx1"/>
                </a:solidFill>
                <a:latin typeface="Comic Sans MS" panose="030F0702030302020204" pitchFamily="66" charset="0"/>
              </a:rPr>
              <a:t>Sédentaire</a:t>
            </a:r>
            <a:r>
              <a:rPr lang="fr-FR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 = personne qui a un habitat fixe </a:t>
            </a:r>
          </a:p>
          <a:p>
            <a:r>
              <a:rPr lang="fr-FR" sz="1100" b="1" dirty="0">
                <a:solidFill>
                  <a:schemeClr val="tx1"/>
                </a:solidFill>
                <a:latin typeface="Comic Sans MS" panose="030F0702030302020204" pitchFamily="66" charset="0"/>
              </a:rPr>
              <a:t>Cité</a:t>
            </a:r>
            <a:r>
              <a:rPr lang="fr-FR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 = petit territoire indépendant composé d’une ville et de la campagne autour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4399" y="3257833"/>
            <a:ext cx="323850" cy="42862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2498" y="4197768"/>
            <a:ext cx="314325" cy="4572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9676" y="5263845"/>
            <a:ext cx="333375" cy="44767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5876" y="6167981"/>
            <a:ext cx="257175" cy="43815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91430" y="2018657"/>
            <a:ext cx="620382" cy="579762"/>
          </a:xfrm>
          <a:prstGeom prst="rect">
            <a:avLst/>
          </a:prstGeom>
        </p:spPr>
      </p:pic>
      <p:cxnSp>
        <p:nvCxnSpPr>
          <p:cNvPr id="25" name="Connecteur droit avec flèche 24"/>
          <p:cNvCxnSpPr>
            <a:cxnSpLocks/>
          </p:cNvCxnSpPr>
          <p:nvPr/>
        </p:nvCxnSpPr>
        <p:spPr>
          <a:xfrm flipV="1">
            <a:off x="10026400" y="2292173"/>
            <a:ext cx="918691" cy="392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cxnSpLocks/>
          </p:cNvCxnSpPr>
          <p:nvPr/>
        </p:nvCxnSpPr>
        <p:spPr>
          <a:xfrm flipV="1">
            <a:off x="9942655" y="2446409"/>
            <a:ext cx="915996" cy="119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979770" y="4040051"/>
            <a:ext cx="6347699" cy="849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sz="1100" dirty="0">
              <a:latin typeface="Comic Sans MS" panose="030F0702030302020204" pitchFamily="66" charset="0"/>
            </a:endParaRPr>
          </a:p>
          <a:p>
            <a:r>
              <a:rPr lang="fr-FR" sz="1100" b="1" dirty="0">
                <a:latin typeface="Comic Sans MS" panose="030F0702030302020204" pitchFamily="66" charset="0"/>
              </a:rPr>
              <a:t>Seigneurie</a:t>
            </a:r>
            <a:r>
              <a:rPr lang="fr-FR" sz="1100" dirty="0">
                <a:latin typeface="Comic Sans MS" panose="030F0702030302020204" pitchFamily="66" charset="0"/>
              </a:rPr>
              <a:t> = territoire dirigé par un seigneur</a:t>
            </a:r>
          </a:p>
          <a:p>
            <a:r>
              <a:rPr lang="fr-FR" sz="1100" b="1" dirty="0">
                <a:latin typeface="Comic Sans MS" panose="030F0702030302020204" pitchFamily="66" charset="0"/>
              </a:rPr>
              <a:t>Renaissance</a:t>
            </a:r>
            <a:r>
              <a:rPr lang="fr-FR" sz="1100" dirty="0">
                <a:latin typeface="Comic Sans MS" panose="030F0702030302020204" pitchFamily="66" charset="0"/>
              </a:rPr>
              <a:t> = période historique située à la fin du Moyen Age et au début de l’époque moderne</a:t>
            </a:r>
          </a:p>
          <a:p>
            <a:r>
              <a:rPr lang="fr-FR" sz="1100" b="1" dirty="0">
                <a:latin typeface="Comic Sans MS" panose="030F0702030302020204" pitchFamily="66" charset="0"/>
              </a:rPr>
              <a:t>Etat</a:t>
            </a:r>
            <a:r>
              <a:rPr lang="fr-FR" sz="1100" dirty="0">
                <a:latin typeface="Comic Sans MS" panose="030F0702030302020204" pitchFamily="66" charset="0"/>
              </a:rPr>
              <a:t> = territoire délimité par des frontières</a:t>
            </a:r>
          </a:p>
          <a:p>
            <a:r>
              <a:rPr lang="fr-FR" sz="1100" b="1" dirty="0">
                <a:latin typeface="Comic Sans MS" panose="030F0702030302020204" pitchFamily="66" charset="0"/>
              </a:rPr>
              <a:t>Développement </a:t>
            </a:r>
            <a:r>
              <a:rPr lang="fr-FR" sz="1100" dirty="0">
                <a:latin typeface="Comic Sans MS" panose="030F0702030302020204" pitchFamily="66" charset="0"/>
              </a:rPr>
              <a:t>= amélioration</a:t>
            </a:r>
          </a:p>
          <a:p>
            <a:r>
              <a:rPr lang="fr-FR" sz="1100" b="1" dirty="0">
                <a:latin typeface="Comic Sans MS" panose="030F0702030302020204" pitchFamily="66" charset="0"/>
              </a:rPr>
              <a:t>Ressources </a:t>
            </a:r>
            <a:r>
              <a:rPr lang="fr-FR" sz="1100" dirty="0">
                <a:latin typeface="Comic Sans MS" panose="030F0702030302020204" pitchFamily="66" charset="0"/>
              </a:rPr>
              <a:t>= richesses</a:t>
            </a:r>
          </a:p>
          <a:p>
            <a:pPr algn="ctr"/>
            <a:r>
              <a:rPr lang="fr-FR" sz="11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979770" y="5020468"/>
            <a:ext cx="6844092" cy="8251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 dirty="0">
                <a:latin typeface="Comic Sans MS" panose="030F0702030302020204" pitchFamily="66" charset="0"/>
              </a:rPr>
              <a:t>Colonie</a:t>
            </a:r>
            <a:r>
              <a:rPr lang="fr-FR" sz="1100" dirty="0">
                <a:latin typeface="Comic Sans MS" panose="030F0702030302020204" pitchFamily="66" charset="0"/>
              </a:rPr>
              <a:t> = territoire occupé et exploité par un pays étranger</a:t>
            </a:r>
          </a:p>
          <a:p>
            <a:r>
              <a:rPr lang="fr-FR" sz="1100" b="1" dirty="0">
                <a:latin typeface="Comic Sans MS" panose="030F0702030302020204" pitchFamily="66" charset="0"/>
              </a:rPr>
              <a:t>Esclavage</a:t>
            </a:r>
            <a:r>
              <a:rPr lang="fr-FR" sz="1100" dirty="0">
                <a:latin typeface="Comic Sans MS" panose="030F0702030302020204" pitchFamily="66" charset="0"/>
              </a:rPr>
              <a:t> = quand un être humain est la propriété d’un autre</a:t>
            </a:r>
          </a:p>
          <a:p>
            <a:r>
              <a:rPr lang="fr-FR" sz="1100" b="1" dirty="0">
                <a:latin typeface="Comic Sans MS" panose="030F0702030302020204" pitchFamily="66" charset="0"/>
              </a:rPr>
              <a:t>Révolution</a:t>
            </a:r>
            <a:r>
              <a:rPr lang="fr-FR" sz="1100" dirty="0">
                <a:latin typeface="Comic Sans MS" panose="030F0702030302020204" pitchFamily="66" charset="0"/>
              </a:rPr>
              <a:t> = changement rapide et inattendu</a:t>
            </a:r>
          </a:p>
          <a:p>
            <a:r>
              <a:rPr lang="fr-FR" sz="1100" b="1" dirty="0">
                <a:latin typeface="Comic Sans MS" panose="030F0702030302020204" pitchFamily="66" charset="0"/>
              </a:rPr>
              <a:t>Industrie</a:t>
            </a:r>
            <a:r>
              <a:rPr lang="fr-FR" sz="1100" dirty="0">
                <a:latin typeface="Comic Sans MS" panose="030F0702030302020204" pitchFamily="66" charset="0"/>
              </a:rPr>
              <a:t> = fabrication d’objets en grande quantité dans des usines</a:t>
            </a:r>
          </a:p>
          <a:p>
            <a:r>
              <a:rPr lang="fr-FR" sz="1100" b="1" dirty="0">
                <a:latin typeface="Comic Sans MS" panose="030F0702030302020204" pitchFamily="66" charset="0"/>
              </a:rPr>
              <a:t>Suffrage</a:t>
            </a:r>
            <a:r>
              <a:rPr lang="fr-FR" sz="1100" dirty="0">
                <a:latin typeface="Comic Sans MS" panose="030F0702030302020204" pitchFamily="66" charset="0"/>
              </a:rPr>
              <a:t> = s’exprimer par le vote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979770" y="5970784"/>
            <a:ext cx="7106739" cy="8325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 dirty="0">
                <a:latin typeface="Comic Sans MS" panose="030F0702030302020204" pitchFamily="66" charset="0"/>
              </a:rPr>
              <a:t>Constitution </a:t>
            </a:r>
            <a:r>
              <a:rPr lang="fr-FR" sz="1100" dirty="0">
                <a:latin typeface="Comic Sans MS" panose="030F0702030302020204" pitchFamily="66" charset="0"/>
              </a:rPr>
              <a:t>= texte qui définit l’organisation politique d’un pays</a:t>
            </a:r>
          </a:p>
          <a:p>
            <a:r>
              <a:rPr lang="fr-FR" sz="1100" b="1" dirty="0">
                <a:latin typeface="Comic Sans MS" panose="030F0702030302020204" pitchFamily="66" charset="0"/>
              </a:rPr>
              <a:t>Propagande</a:t>
            </a:r>
            <a:r>
              <a:rPr lang="fr-FR" sz="1100" dirty="0">
                <a:latin typeface="Comic Sans MS" panose="030F0702030302020204" pitchFamily="66" charset="0"/>
              </a:rPr>
              <a:t> = transmettre une idée par l’intermédiaire des affiches ou des médias pour influencer les gens</a:t>
            </a:r>
          </a:p>
          <a:p>
            <a:r>
              <a:rPr lang="fr-FR" sz="1100" b="1" dirty="0">
                <a:latin typeface="Comic Sans MS" panose="030F0702030302020204" pitchFamily="66" charset="0"/>
              </a:rPr>
              <a:t>Armistice </a:t>
            </a:r>
            <a:r>
              <a:rPr lang="fr-FR" sz="1100" dirty="0">
                <a:latin typeface="Comic Sans MS" panose="030F0702030302020204" pitchFamily="66" charset="0"/>
              </a:rPr>
              <a:t>= arrêt des combats</a:t>
            </a:r>
          </a:p>
          <a:p>
            <a:r>
              <a:rPr lang="fr-FR" sz="1100" b="1" dirty="0">
                <a:latin typeface="Comic Sans MS" panose="030F0702030302020204" pitchFamily="66" charset="0"/>
              </a:rPr>
              <a:t>Traité</a:t>
            </a:r>
            <a:r>
              <a:rPr lang="fr-FR" sz="1100" dirty="0">
                <a:latin typeface="Comic Sans MS" panose="030F0702030302020204" pitchFamily="66" charset="0"/>
              </a:rPr>
              <a:t> = accord signé entre plusieurs partis</a:t>
            </a:r>
          </a:p>
          <a:p>
            <a:r>
              <a:rPr lang="fr-FR" sz="1100" b="1" dirty="0">
                <a:latin typeface="Comic Sans MS" panose="030F0702030302020204" pitchFamily="66" charset="0"/>
              </a:rPr>
              <a:t>Génocide </a:t>
            </a:r>
            <a:r>
              <a:rPr lang="fr-FR" sz="1100" dirty="0">
                <a:latin typeface="Comic Sans MS" panose="030F0702030302020204" pitchFamily="66" charset="0"/>
              </a:rPr>
              <a:t>= tuer volontairement tout un peuple 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478199"/>
            <a:ext cx="4257122" cy="23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605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1841</TotalTime>
  <Words>443</Words>
  <Application>Microsoft Office PowerPoint</Application>
  <PresentationFormat>Grand écran</PresentationFormat>
  <Paragraphs>109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Cracked Johnnie</vt:lpstr>
      <vt:lpstr>Lucida Calligraphy</vt:lpstr>
      <vt:lpstr>Ravie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Karine Nguyen</dc:creator>
  <cp:lastModifiedBy>Karine Nguyen</cp:lastModifiedBy>
  <cp:revision>72</cp:revision>
  <dcterms:created xsi:type="dcterms:W3CDTF">2017-01-06T19:32:04Z</dcterms:created>
  <dcterms:modified xsi:type="dcterms:W3CDTF">2017-11-10T08:54:32Z</dcterms:modified>
</cp:coreProperties>
</file>