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9" r:id="rId1"/>
  </p:sldMasterIdLst>
  <p:notesMasterIdLst>
    <p:notesMasterId r:id="rId29"/>
  </p:notesMasterIdLst>
  <p:sldIdLst>
    <p:sldId id="260" r:id="rId2"/>
    <p:sldId id="257" r:id="rId3"/>
    <p:sldId id="256" r:id="rId4"/>
    <p:sldId id="261" r:id="rId5"/>
    <p:sldId id="272" r:id="rId6"/>
    <p:sldId id="259" r:id="rId7"/>
    <p:sldId id="284" r:id="rId8"/>
    <p:sldId id="264" r:id="rId9"/>
    <p:sldId id="286" r:id="rId10"/>
    <p:sldId id="270" r:id="rId11"/>
    <p:sldId id="271" r:id="rId12"/>
    <p:sldId id="277" r:id="rId13"/>
    <p:sldId id="269" r:id="rId14"/>
    <p:sldId id="278" r:id="rId15"/>
    <p:sldId id="287" r:id="rId16"/>
    <p:sldId id="273" r:id="rId17"/>
    <p:sldId id="282" r:id="rId18"/>
    <p:sldId id="268" r:id="rId19"/>
    <p:sldId id="274" r:id="rId20"/>
    <p:sldId id="275" r:id="rId21"/>
    <p:sldId id="265" r:id="rId22"/>
    <p:sldId id="266" r:id="rId23"/>
    <p:sldId id="267" r:id="rId24"/>
    <p:sldId id="281" r:id="rId25"/>
    <p:sldId id="283" r:id="rId26"/>
    <p:sldId id="289"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3792" autoAdjust="0"/>
  </p:normalViewPr>
  <p:slideViewPr>
    <p:cSldViewPr snapToGrid="0">
      <p:cViewPr varScale="1">
        <p:scale>
          <a:sx n="63" d="100"/>
          <a:sy n="63" d="100"/>
        </p:scale>
        <p:origin x="90"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9433B-37BE-4228-8681-68B44FB48B2E}" type="datetimeFigureOut">
              <a:rPr lang="fr-FR" smtClean="0"/>
              <a:t>14/04/2021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C211A-3768-4326-807E-CFB17F1828DA}" type="slidenum">
              <a:rPr lang="fr-FR" smtClean="0"/>
              <a:t>‹N°›</a:t>
            </a:fld>
            <a:endParaRPr lang="fr-FR"/>
          </a:p>
        </p:txBody>
      </p:sp>
    </p:spTree>
    <p:extLst>
      <p:ext uri="{BB962C8B-B14F-4D97-AF65-F5344CB8AC3E}">
        <p14:creationId xmlns:p14="http://schemas.microsoft.com/office/powerpoint/2010/main" val="183773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Rapport </a:t>
            </a:r>
            <a:r>
              <a:rPr lang="fr-FR" dirty="0" err="1"/>
              <a:t>Delaye</a:t>
            </a:r>
            <a:endParaRPr lang="fr-FR" dirty="0"/>
          </a:p>
        </p:txBody>
      </p:sp>
      <p:sp>
        <p:nvSpPr>
          <p:cNvPr id="4" name="Espace réservé du numéro de diapositive 3"/>
          <p:cNvSpPr>
            <a:spLocks noGrp="1"/>
          </p:cNvSpPr>
          <p:nvPr>
            <p:ph type="sldNum" sz="quarter" idx="5"/>
          </p:nvPr>
        </p:nvSpPr>
        <p:spPr/>
        <p:txBody>
          <a:bodyPr/>
          <a:lstStyle/>
          <a:p>
            <a:fld id="{6B0C211A-3768-4326-807E-CFB17F1828DA}" type="slidenum">
              <a:rPr lang="fr-FR" smtClean="0"/>
              <a:t>11</a:t>
            </a:fld>
            <a:endParaRPr lang="fr-FR"/>
          </a:p>
        </p:txBody>
      </p:sp>
    </p:spTree>
    <p:extLst>
      <p:ext uri="{BB962C8B-B14F-4D97-AF65-F5344CB8AC3E}">
        <p14:creationId xmlns:p14="http://schemas.microsoft.com/office/powerpoint/2010/main" val="81128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0C211A-3768-4326-807E-CFB17F1828DA}" type="slidenum">
              <a:rPr lang="fr-FR" smtClean="0"/>
              <a:t>20</a:t>
            </a:fld>
            <a:endParaRPr lang="fr-FR"/>
          </a:p>
        </p:txBody>
      </p:sp>
    </p:spTree>
    <p:extLst>
      <p:ext uri="{BB962C8B-B14F-4D97-AF65-F5344CB8AC3E}">
        <p14:creationId xmlns:p14="http://schemas.microsoft.com/office/powerpoint/2010/main" val="242771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94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983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DC25EE-239B-4C5F-AAD1-255A7D5F1EE2}"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9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2AC24A9-CCB6-4F8D-B8DB-C2F3692CFA5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9698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2AC24A9-CCB6-4F8D-B8DB-C2F3692CFA5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DC25EE-239B-4C5F-AAD1-255A7D5F1EE2}"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4954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2AC24A9-CCB6-4F8D-B8DB-C2F3692CFA5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71266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53664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95222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70403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08327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84668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85555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51464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60651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AC24A9-CCB6-4F8D-B8DB-C2F3692CFA5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37438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AC24A9-CCB6-4F8D-B8DB-C2F3692CFA5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8144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2AC24A9-CCB6-4F8D-B8DB-C2F3692CFA5A}" type="datetimeFigureOut">
              <a:rPr lang="en-US" smtClean="0"/>
              <a:t>4/14/2021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30942131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207" name="Group 154">
            <a:extLst>
              <a:ext uri="{FF2B5EF4-FFF2-40B4-BE49-F238E27FC236}">
                <a16:creationId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6" name="Freeform 11">
              <a:extLst>
                <a:ext uri="{FF2B5EF4-FFF2-40B4-BE49-F238E27FC236}">
                  <a16:creationId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7" name="Freeform 12">
              <a:extLst>
                <a:ext uri="{FF2B5EF4-FFF2-40B4-BE49-F238E27FC236}">
                  <a16:creationId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8" name="Freeform 13">
              <a:extLst>
                <a:ext uri="{FF2B5EF4-FFF2-40B4-BE49-F238E27FC236}">
                  <a16:creationId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9" name="Freeform 14">
              <a:extLst>
                <a:ext uri="{FF2B5EF4-FFF2-40B4-BE49-F238E27FC236}">
                  <a16:creationId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0" name="Freeform 15">
              <a:extLst>
                <a:ext uri="{FF2B5EF4-FFF2-40B4-BE49-F238E27FC236}">
                  <a16:creationId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1" name="Freeform 16">
              <a:extLst>
                <a:ext uri="{FF2B5EF4-FFF2-40B4-BE49-F238E27FC236}">
                  <a16:creationId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2" name="Freeform 17">
              <a:extLst>
                <a:ext uri="{FF2B5EF4-FFF2-40B4-BE49-F238E27FC236}">
                  <a16:creationId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3" name="Freeform 18">
              <a:extLst>
                <a:ext uri="{FF2B5EF4-FFF2-40B4-BE49-F238E27FC236}">
                  <a16:creationId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4" name="Freeform 19">
              <a:extLst>
                <a:ext uri="{FF2B5EF4-FFF2-40B4-BE49-F238E27FC236}">
                  <a16:creationId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5" name="Freeform 20">
              <a:extLst>
                <a:ext uri="{FF2B5EF4-FFF2-40B4-BE49-F238E27FC236}">
                  <a16:creationId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6" name="Freeform 21">
              <a:extLst>
                <a:ext uri="{FF2B5EF4-FFF2-40B4-BE49-F238E27FC236}">
                  <a16:creationId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7" name="Freeform 22">
              <a:extLst>
                <a:ext uri="{FF2B5EF4-FFF2-40B4-BE49-F238E27FC236}">
                  <a16:creationId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8" name="Group 168">
            <a:extLst>
              <a:ext uri="{FF2B5EF4-FFF2-40B4-BE49-F238E27FC236}">
                <a16:creationId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70" name="Freeform 27">
              <a:extLst>
                <a:ext uri="{FF2B5EF4-FFF2-40B4-BE49-F238E27FC236}">
                  <a16:creationId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1" name="Freeform 28">
              <a:extLst>
                <a:ext uri="{FF2B5EF4-FFF2-40B4-BE49-F238E27FC236}">
                  <a16:creationId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2" name="Freeform 29">
              <a:extLst>
                <a:ext uri="{FF2B5EF4-FFF2-40B4-BE49-F238E27FC236}">
                  <a16:creationId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3" name="Freeform 30">
              <a:extLst>
                <a:ext uri="{FF2B5EF4-FFF2-40B4-BE49-F238E27FC236}">
                  <a16:creationId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4" name="Freeform 31">
              <a:extLst>
                <a:ext uri="{FF2B5EF4-FFF2-40B4-BE49-F238E27FC236}">
                  <a16:creationId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5" name="Freeform 32">
              <a:extLst>
                <a:ext uri="{FF2B5EF4-FFF2-40B4-BE49-F238E27FC236}">
                  <a16:creationId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6" name="Freeform 33">
              <a:extLst>
                <a:ext uri="{FF2B5EF4-FFF2-40B4-BE49-F238E27FC236}">
                  <a16:creationId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7" name="Freeform 34">
              <a:extLst>
                <a:ext uri="{FF2B5EF4-FFF2-40B4-BE49-F238E27FC236}">
                  <a16:creationId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78" name="Freeform 35">
              <a:extLst>
                <a:ext uri="{FF2B5EF4-FFF2-40B4-BE49-F238E27FC236}">
                  <a16:creationId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79" name="Freeform 36">
              <a:extLst>
                <a:ext uri="{FF2B5EF4-FFF2-40B4-BE49-F238E27FC236}">
                  <a16:creationId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0" name="Freeform 37">
              <a:extLst>
                <a:ext uri="{FF2B5EF4-FFF2-40B4-BE49-F238E27FC236}">
                  <a16:creationId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1" name="Freeform 38">
              <a:extLst>
                <a:ext uri="{FF2B5EF4-FFF2-40B4-BE49-F238E27FC236}">
                  <a16:creationId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9" name="Rectangle 182">
            <a:extLst>
              <a:ext uri="{FF2B5EF4-FFF2-40B4-BE49-F238E27FC236}">
                <a16:creationId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0" name="Freeform 6">
            <a:extLst>
              <a:ext uri="{FF2B5EF4-FFF2-40B4-BE49-F238E27FC236}">
                <a16:creationId xmlns:a16="http://schemas.microsoft.com/office/drawing/2014/main" id="{5BD23F8E-2E78-4C84-8EFB-FE6C8ACB7F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11" name="Rectangle 186">
            <a:extLst>
              <a:ext uri="{FF2B5EF4-FFF2-40B4-BE49-F238E27FC236}">
                <a16:creationId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2" name="Group 188">
            <a:extLst>
              <a:ext uri="{FF2B5EF4-FFF2-40B4-BE49-F238E27FC236}">
                <a16:creationId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90" name="Freeform 11">
              <a:extLst>
                <a:ext uri="{FF2B5EF4-FFF2-40B4-BE49-F238E27FC236}">
                  <a16:creationId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13" name="Freeform 12">
              <a:extLst>
                <a:ext uri="{FF2B5EF4-FFF2-40B4-BE49-F238E27FC236}">
                  <a16:creationId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92" name="Freeform 13">
              <a:extLst>
                <a:ext uri="{FF2B5EF4-FFF2-40B4-BE49-F238E27FC236}">
                  <a16:creationId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3" name="Freeform 14">
              <a:extLst>
                <a:ext uri="{FF2B5EF4-FFF2-40B4-BE49-F238E27FC236}">
                  <a16:creationId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4" name="Freeform 15">
              <a:extLst>
                <a:ext uri="{FF2B5EF4-FFF2-40B4-BE49-F238E27FC236}">
                  <a16:creationId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5" name="Freeform 16">
              <a:extLst>
                <a:ext uri="{FF2B5EF4-FFF2-40B4-BE49-F238E27FC236}">
                  <a16:creationId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6" name="Freeform 17">
              <a:extLst>
                <a:ext uri="{FF2B5EF4-FFF2-40B4-BE49-F238E27FC236}">
                  <a16:creationId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97" name="Freeform 18">
              <a:extLst>
                <a:ext uri="{FF2B5EF4-FFF2-40B4-BE49-F238E27FC236}">
                  <a16:creationId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8" name="Freeform 19">
              <a:extLst>
                <a:ext uri="{FF2B5EF4-FFF2-40B4-BE49-F238E27FC236}">
                  <a16:creationId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99" name="Freeform 20">
              <a:extLst>
                <a:ext uri="{FF2B5EF4-FFF2-40B4-BE49-F238E27FC236}">
                  <a16:creationId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00" name="Freeform 21">
              <a:extLst>
                <a:ext uri="{FF2B5EF4-FFF2-40B4-BE49-F238E27FC236}">
                  <a16:creationId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01" name="Freeform 22">
              <a:extLst>
                <a:ext uri="{FF2B5EF4-FFF2-40B4-BE49-F238E27FC236}">
                  <a16:creationId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03" name="Freeform 6">
            <a:extLst>
              <a:ext uri="{FF2B5EF4-FFF2-40B4-BE49-F238E27FC236}">
                <a16:creationId xmlns:a16="http://schemas.microsoft.com/office/drawing/2014/main" id="{8576F020-8157-45CE-B1D9-6FA47AFEB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re 1">
            <a:extLst>
              <a:ext uri="{FF2B5EF4-FFF2-40B4-BE49-F238E27FC236}">
                <a16:creationId xmlns:a16="http://schemas.microsoft.com/office/drawing/2014/main" id="{2602994E-0BEF-4BD8-9DCF-59CD9304E3A9}"/>
              </a:ext>
            </a:extLst>
          </p:cNvPr>
          <p:cNvSpPr>
            <a:spLocks noGrp="1"/>
          </p:cNvSpPr>
          <p:nvPr>
            <p:ph type="title"/>
          </p:nvPr>
        </p:nvSpPr>
        <p:spPr>
          <a:xfrm>
            <a:off x="987215" y="1318590"/>
            <a:ext cx="5102159" cy="4220820"/>
          </a:xfrm>
        </p:spPr>
        <p:txBody>
          <a:bodyPr vert="horz" lIns="91440" tIns="45720" rIns="91440" bIns="45720" rtlCol="0" anchor="ctr">
            <a:normAutofit/>
          </a:bodyPr>
          <a:lstStyle/>
          <a:p>
            <a:pPr>
              <a:lnSpc>
                <a:spcPct val="90000"/>
              </a:lnSpc>
            </a:pPr>
            <a:r>
              <a:rPr lang="en-US" sz="2600" b="1" dirty="0">
                <a:solidFill>
                  <a:srgbClr val="FFFFFF"/>
                </a:solidFill>
              </a:rPr>
              <a:t>Formation territoriale CPE</a:t>
            </a:r>
            <a:br>
              <a:rPr lang="en-US" sz="2600" b="1" dirty="0">
                <a:solidFill>
                  <a:srgbClr val="FFFFFF"/>
                </a:solidFill>
              </a:rPr>
            </a:br>
            <a:r>
              <a:rPr lang="en-US" sz="2600" b="1" dirty="0">
                <a:solidFill>
                  <a:srgbClr val="FFFFFF"/>
                </a:solidFill>
              </a:rPr>
              <a:t/>
            </a:r>
            <a:br>
              <a:rPr lang="en-US" sz="2600" b="1" dirty="0">
                <a:solidFill>
                  <a:srgbClr val="FFFFFF"/>
                </a:solidFill>
              </a:rPr>
            </a:br>
            <a:r>
              <a:rPr lang="en-US" sz="2600" b="1" dirty="0">
                <a:solidFill>
                  <a:srgbClr val="FFFFFF"/>
                </a:solidFill>
              </a:rPr>
              <a:t>Jeudi 28 Janvier 2020</a:t>
            </a:r>
            <a:br>
              <a:rPr lang="en-US" sz="2600" b="1" dirty="0">
                <a:solidFill>
                  <a:srgbClr val="FFFFFF"/>
                </a:solidFill>
              </a:rPr>
            </a:br>
            <a:r>
              <a:rPr lang="en-US" sz="2600" b="1" dirty="0">
                <a:solidFill>
                  <a:srgbClr val="FFFFFF"/>
                </a:solidFill>
              </a:rPr>
              <a:t/>
            </a:r>
            <a:br>
              <a:rPr lang="en-US" sz="2600" b="1" dirty="0">
                <a:solidFill>
                  <a:srgbClr val="FFFFFF"/>
                </a:solidFill>
              </a:rPr>
            </a:br>
            <a:r>
              <a:rPr lang="en-US" sz="2600" b="1" dirty="0">
                <a:solidFill>
                  <a:srgbClr val="FFFFFF"/>
                </a:solidFill>
              </a:rPr>
              <a:t>M. </a:t>
            </a:r>
            <a:r>
              <a:rPr lang="en-US" sz="2600" b="1" dirty="0" err="1">
                <a:solidFill>
                  <a:srgbClr val="FFFFFF"/>
                </a:solidFill>
              </a:rPr>
              <a:t>Zaïm</a:t>
            </a:r>
            <a:r>
              <a:rPr lang="en-US" sz="2600" b="1" dirty="0">
                <a:solidFill>
                  <a:srgbClr val="FFFFFF"/>
                </a:solidFill>
              </a:rPr>
              <a:t>, IA-IPR EVS</a:t>
            </a:r>
            <a:br>
              <a:rPr lang="en-US" sz="2600" b="1" dirty="0">
                <a:solidFill>
                  <a:srgbClr val="FFFFFF"/>
                </a:solidFill>
              </a:rPr>
            </a:br>
            <a:r>
              <a:rPr lang="en-US" sz="2600" b="1" dirty="0">
                <a:solidFill>
                  <a:srgbClr val="FFFFFF"/>
                </a:solidFill>
              </a:rPr>
              <a:t>M. Gaujarengues Gilles CPE</a:t>
            </a:r>
            <a:br>
              <a:rPr lang="en-US" sz="2600" b="1" dirty="0">
                <a:solidFill>
                  <a:srgbClr val="FFFFFF"/>
                </a:solidFill>
              </a:rPr>
            </a:br>
            <a:r>
              <a:rPr lang="en-US" sz="2600" b="1" dirty="0">
                <a:solidFill>
                  <a:srgbClr val="FFFFFF"/>
                </a:solidFill>
              </a:rPr>
              <a:t>Mme Thoreau Anne CPE</a:t>
            </a:r>
            <a:br>
              <a:rPr lang="en-US" sz="2600" b="1" dirty="0">
                <a:solidFill>
                  <a:srgbClr val="FFFFFF"/>
                </a:solidFill>
              </a:rPr>
            </a:br>
            <a:r>
              <a:rPr lang="en-US" sz="2600" b="1" dirty="0">
                <a:solidFill>
                  <a:srgbClr val="FFFFFF"/>
                </a:solidFill>
              </a:rPr>
              <a:t>Mme Laur Mireille CPE</a:t>
            </a:r>
            <a:br>
              <a:rPr lang="en-US" sz="2600" b="1" dirty="0">
                <a:solidFill>
                  <a:srgbClr val="FFFFFF"/>
                </a:solidFill>
              </a:rPr>
            </a:br>
            <a:r>
              <a:rPr lang="en-US" sz="2600" b="1" dirty="0" err="1">
                <a:solidFill>
                  <a:srgbClr val="FFFFFF"/>
                </a:solidFill>
              </a:rPr>
              <a:t>Mme</a:t>
            </a:r>
            <a:r>
              <a:rPr lang="en-US" sz="2600" b="1" dirty="0">
                <a:solidFill>
                  <a:srgbClr val="FFFFFF"/>
                </a:solidFill>
              </a:rPr>
              <a:t> Respaud Alexandra CPE</a:t>
            </a:r>
          </a:p>
        </p:txBody>
      </p:sp>
    </p:spTree>
    <p:extLst>
      <p:ext uri="{BB962C8B-B14F-4D97-AF65-F5344CB8AC3E}">
        <p14:creationId xmlns:p14="http://schemas.microsoft.com/office/powerpoint/2010/main" val="205280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72AE3-3013-4388-A825-AF31402D1612}"/>
              </a:ext>
            </a:extLst>
          </p:cNvPr>
          <p:cNvSpPr>
            <a:spLocks noGrp="1"/>
          </p:cNvSpPr>
          <p:nvPr>
            <p:ph type="title"/>
          </p:nvPr>
        </p:nvSpPr>
        <p:spPr>
          <a:xfrm>
            <a:off x="1724026" y="624110"/>
            <a:ext cx="9780586" cy="1280890"/>
          </a:xfrm>
        </p:spPr>
        <p:txBody>
          <a:bodyPr/>
          <a:lstStyle/>
          <a:p>
            <a:r>
              <a:rPr lang="fr-FR" b="1" dirty="0">
                <a:solidFill>
                  <a:srgbClr val="002060"/>
                </a:solidFill>
              </a:rPr>
              <a:t>Les nouveaux enjeux pour l’oral à l’école</a:t>
            </a:r>
          </a:p>
        </p:txBody>
      </p:sp>
      <p:sp>
        <p:nvSpPr>
          <p:cNvPr id="3" name="Espace réservé du contenu 2">
            <a:extLst>
              <a:ext uri="{FF2B5EF4-FFF2-40B4-BE49-F238E27FC236}">
                <a16:creationId xmlns:a16="http://schemas.microsoft.com/office/drawing/2014/main" id="{F07063FD-76E1-497A-B29C-80BBA628B2CF}"/>
              </a:ext>
            </a:extLst>
          </p:cNvPr>
          <p:cNvSpPr>
            <a:spLocks noGrp="1"/>
          </p:cNvSpPr>
          <p:nvPr>
            <p:ph sz="half" idx="1"/>
          </p:nvPr>
        </p:nvSpPr>
        <p:spPr>
          <a:xfrm>
            <a:off x="2589212" y="2126222"/>
            <a:ext cx="4313864" cy="3777622"/>
          </a:xfrm>
        </p:spPr>
        <p:txBody>
          <a:bodyPr/>
          <a:lstStyle/>
          <a:p>
            <a:r>
              <a:rPr lang="fr-FR" b="1" dirty="0">
                <a:solidFill>
                  <a:srgbClr val="002060"/>
                </a:solidFill>
              </a:rPr>
              <a:t>L’oral du DNB</a:t>
            </a:r>
          </a:p>
          <a:p>
            <a:pPr>
              <a:buFont typeface="Arial" panose="020B0604020202020204" pitchFamily="34" charset="0"/>
              <a:buChar char="•"/>
            </a:pPr>
            <a:r>
              <a:rPr lang="fr-FR" dirty="0">
                <a:solidFill>
                  <a:srgbClr val="002060"/>
                </a:solidFill>
              </a:rPr>
              <a:t>15min de présentation</a:t>
            </a:r>
          </a:p>
          <a:p>
            <a:pPr>
              <a:buFont typeface="Arial" panose="020B0604020202020204" pitchFamily="34" charset="0"/>
              <a:buChar char="•"/>
            </a:pPr>
            <a:r>
              <a:rPr lang="fr-FR" dirty="0">
                <a:solidFill>
                  <a:srgbClr val="002060"/>
                </a:solidFill>
              </a:rPr>
              <a:t>Préparation du sujet seul ou en groupe (EPI, stage, histoire des arts)</a:t>
            </a:r>
          </a:p>
          <a:p>
            <a:pPr>
              <a:buFont typeface="Arial" panose="020B0604020202020204" pitchFamily="34" charset="0"/>
              <a:buChar char="•"/>
            </a:pPr>
            <a:r>
              <a:rPr lang="fr-FR" dirty="0">
                <a:solidFill>
                  <a:srgbClr val="002060"/>
                </a:solidFill>
              </a:rPr>
              <a:t>Présentation personnelle</a:t>
            </a:r>
          </a:p>
          <a:p>
            <a:pPr>
              <a:buFont typeface="Arial" panose="020B0604020202020204" pitchFamily="34" charset="0"/>
              <a:buChar char="•"/>
            </a:pPr>
            <a:r>
              <a:rPr lang="fr-FR" dirty="0">
                <a:solidFill>
                  <a:srgbClr val="002060"/>
                </a:solidFill>
              </a:rPr>
              <a:t>Expression et affirmation du choix, argumentation</a:t>
            </a:r>
          </a:p>
          <a:p>
            <a:pPr>
              <a:buFont typeface="Arial" panose="020B0604020202020204" pitchFamily="34" charset="0"/>
              <a:buChar char="•"/>
            </a:pPr>
            <a:r>
              <a:rPr lang="fr-FR" dirty="0">
                <a:solidFill>
                  <a:srgbClr val="002060"/>
                </a:solidFill>
              </a:rPr>
              <a:t>1/8</a:t>
            </a:r>
            <a:r>
              <a:rPr lang="fr-FR" baseline="30000" dirty="0">
                <a:solidFill>
                  <a:srgbClr val="002060"/>
                </a:solidFill>
              </a:rPr>
              <a:t>e</a:t>
            </a:r>
            <a:r>
              <a:rPr lang="fr-FR" dirty="0">
                <a:solidFill>
                  <a:srgbClr val="002060"/>
                </a:solidFill>
              </a:rPr>
              <a:t> de la note au DNB</a:t>
            </a:r>
          </a:p>
        </p:txBody>
      </p:sp>
      <p:sp>
        <p:nvSpPr>
          <p:cNvPr id="4" name="Espace réservé du contenu 3">
            <a:extLst>
              <a:ext uri="{FF2B5EF4-FFF2-40B4-BE49-F238E27FC236}">
                <a16:creationId xmlns:a16="http://schemas.microsoft.com/office/drawing/2014/main" id="{1BF9CD0B-8CB5-4F62-9C81-4628D4013E71}"/>
              </a:ext>
            </a:extLst>
          </p:cNvPr>
          <p:cNvSpPr>
            <a:spLocks noGrp="1"/>
          </p:cNvSpPr>
          <p:nvPr>
            <p:ph sz="half" idx="2"/>
          </p:nvPr>
        </p:nvSpPr>
        <p:spPr/>
        <p:txBody>
          <a:bodyPr/>
          <a:lstStyle/>
          <a:p>
            <a:r>
              <a:rPr lang="fr-FR" b="1" dirty="0">
                <a:solidFill>
                  <a:srgbClr val="002060"/>
                </a:solidFill>
              </a:rPr>
              <a:t>Le chef d’œuvre en LP</a:t>
            </a:r>
          </a:p>
          <a:p>
            <a:pPr>
              <a:buFont typeface="Arial" panose="020B0604020202020204" pitchFamily="34" charset="0"/>
              <a:buChar char="•"/>
            </a:pPr>
            <a:r>
              <a:rPr lang="fr-FR" dirty="0">
                <a:solidFill>
                  <a:srgbClr val="002060"/>
                </a:solidFill>
              </a:rPr>
              <a:t>Temps de valorisation des travaux des élèves</a:t>
            </a:r>
          </a:p>
          <a:p>
            <a:pPr>
              <a:buFont typeface="Arial" panose="020B0604020202020204" pitchFamily="34" charset="0"/>
              <a:buChar char="•"/>
            </a:pPr>
            <a:r>
              <a:rPr lang="fr-FR" dirty="0">
                <a:solidFill>
                  <a:srgbClr val="002060"/>
                </a:solidFill>
              </a:rPr>
              <a:t>Présentation des réalisations sous plusieurs formes (autres «élèves, familles, portes ouvertes…)</a:t>
            </a:r>
          </a:p>
          <a:p>
            <a:pPr>
              <a:buFont typeface="Arial" panose="020B0604020202020204" pitchFamily="34" charset="0"/>
              <a:buChar char="•"/>
            </a:pPr>
            <a:r>
              <a:rPr lang="fr-FR" dirty="0">
                <a:solidFill>
                  <a:srgbClr val="002060"/>
                </a:solidFill>
              </a:rPr>
              <a:t>Travaux en groupe le plus souvent</a:t>
            </a:r>
          </a:p>
          <a:p>
            <a:pPr>
              <a:buFont typeface="Arial" panose="020B0604020202020204" pitchFamily="34" charset="0"/>
              <a:buChar char="•"/>
            </a:pPr>
            <a:r>
              <a:rPr lang="fr-FR" dirty="0">
                <a:solidFill>
                  <a:srgbClr val="002060"/>
                </a:solidFill>
              </a:rPr>
              <a:t>Evaluation de l’explication du projet des étapes de réalisation</a:t>
            </a:r>
          </a:p>
          <a:p>
            <a:pPr>
              <a:buFont typeface="Arial" panose="020B0604020202020204" pitchFamily="34" charset="0"/>
              <a:buChar char="•"/>
            </a:pPr>
            <a:r>
              <a:rPr lang="fr-FR" dirty="0">
                <a:solidFill>
                  <a:srgbClr val="002060"/>
                </a:solidFill>
              </a:rPr>
              <a:t>Expression des choix et avis des élèves</a:t>
            </a:r>
          </a:p>
          <a:p>
            <a:endParaRPr lang="fr-FR" dirty="0"/>
          </a:p>
        </p:txBody>
      </p:sp>
    </p:spTree>
    <p:extLst>
      <p:ext uri="{BB962C8B-B14F-4D97-AF65-F5344CB8AC3E}">
        <p14:creationId xmlns:p14="http://schemas.microsoft.com/office/powerpoint/2010/main" val="190017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C5677E-46A8-46F9-BFB1-A2B8C0E94000}"/>
              </a:ext>
            </a:extLst>
          </p:cNvPr>
          <p:cNvSpPr>
            <a:spLocks noGrp="1"/>
          </p:cNvSpPr>
          <p:nvPr>
            <p:ph type="title"/>
          </p:nvPr>
        </p:nvSpPr>
        <p:spPr>
          <a:xfrm>
            <a:off x="2592925" y="624109"/>
            <a:ext cx="8911687" cy="711530"/>
          </a:xfrm>
        </p:spPr>
        <p:txBody>
          <a:bodyPr>
            <a:normAutofit/>
          </a:bodyPr>
          <a:lstStyle/>
          <a:p>
            <a:endParaRPr lang="fr-FR" dirty="0"/>
          </a:p>
        </p:txBody>
      </p:sp>
      <p:sp>
        <p:nvSpPr>
          <p:cNvPr id="9" name="Espace réservé du contenu 8">
            <a:extLst>
              <a:ext uri="{FF2B5EF4-FFF2-40B4-BE49-F238E27FC236}">
                <a16:creationId xmlns:a16="http://schemas.microsoft.com/office/drawing/2014/main" id="{38F153C1-6E8D-4951-9C04-9D9F3B503EF6}"/>
              </a:ext>
            </a:extLst>
          </p:cNvPr>
          <p:cNvSpPr>
            <a:spLocks noGrp="1"/>
          </p:cNvSpPr>
          <p:nvPr>
            <p:ph idx="1"/>
          </p:nvPr>
        </p:nvSpPr>
        <p:spPr/>
        <p:txBody>
          <a:bodyPr/>
          <a:lstStyle/>
          <a:p>
            <a:r>
              <a:rPr lang="fr-FR" b="1" dirty="0">
                <a:solidFill>
                  <a:srgbClr val="002060"/>
                </a:solidFill>
              </a:rPr>
              <a:t>Le grand oral </a:t>
            </a:r>
          </a:p>
          <a:p>
            <a:pPr>
              <a:buFont typeface="Arial" panose="020B0604020202020204" pitchFamily="34" charset="0"/>
              <a:buChar char="•"/>
            </a:pPr>
            <a:r>
              <a:rPr lang="fr-FR" dirty="0">
                <a:solidFill>
                  <a:srgbClr val="002060"/>
                </a:solidFill>
              </a:rPr>
              <a:t>Se prépare dès la classe de 1ere à partir d’un enseignement de spécificité</a:t>
            </a:r>
          </a:p>
          <a:p>
            <a:pPr>
              <a:buFont typeface="Arial" panose="020B0604020202020204" pitchFamily="34" charset="0"/>
              <a:buChar char="•"/>
            </a:pPr>
            <a:r>
              <a:rPr lang="fr-FR" dirty="0">
                <a:solidFill>
                  <a:srgbClr val="002060"/>
                </a:solidFill>
              </a:rPr>
              <a:t>3 étapes: </a:t>
            </a:r>
          </a:p>
          <a:p>
            <a:pPr marL="0" indent="0">
              <a:buNone/>
            </a:pPr>
            <a:r>
              <a:rPr lang="fr-FR" dirty="0">
                <a:solidFill>
                  <a:srgbClr val="002060"/>
                </a:solidFill>
              </a:rPr>
              <a:t>          5 min pour s’engager et convaincre</a:t>
            </a:r>
          </a:p>
          <a:p>
            <a:pPr marL="0" indent="0">
              <a:buNone/>
            </a:pPr>
            <a:r>
              <a:rPr lang="fr-FR" dirty="0">
                <a:solidFill>
                  <a:srgbClr val="002060"/>
                </a:solidFill>
              </a:rPr>
              <a:t>          10 min pour dialoguer et expliciter</a:t>
            </a:r>
          </a:p>
          <a:p>
            <a:pPr marL="0" indent="0">
              <a:buNone/>
            </a:pPr>
            <a:r>
              <a:rPr lang="fr-FR" dirty="0">
                <a:solidFill>
                  <a:srgbClr val="002060"/>
                </a:solidFill>
              </a:rPr>
              <a:t>          5 min pour exprimer une pensée à partir d’une question du jury</a:t>
            </a:r>
          </a:p>
          <a:p>
            <a:pPr>
              <a:buFont typeface="Arial" panose="020B0604020202020204" pitchFamily="34" charset="0"/>
              <a:buChar char="•"/>
            </a:pPr>
            <a:r>
              <a:rPr lang="fr-FR" dirty="0">
                <a:solidFill>
                  <a:srgbClr val="002060"/>
                </a:solidFill>
              </a:rPr>
              <a:t>10% de la note finale au bac</a:t>
            </a:r>
          </a:p>
        </p:txBody>
      </p:sp>
    </p:spTree>
    <p:extLst>
      <p:ext uri="{BB962C8B-B14F-4D97-AF65-F5344CB8AC3E}">
        <p14:creationId xmlns:p14="http://schemas.microsoft.com/office/powerpoint/2010/main" val="420294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23DE2B4-3999-4ECD-8E15-36B2A6DA115B}"/>
              </a:ext>
            </a:extLst>
          </p:cNvPr>
          <p:cNvSpPr>
            <a:spLocks noGrp="1"/>
          </p:cNvSpPr>
          <p:nvPr>
            <p:ph type="title" idx="4294967295"/>
          </p:nvPr>
        </p:nvSpPr>
        <p:spPr>
          <a:xfrm>
            <a:off x="3279775" y="623888"/>
            <a:ext cx="8350571" cy="752849"/>
          </a:xfrm>
        </p:spPr>
        <p:txBody>
          <a:bodyPr>
            <a:normAutofit/>
          </a:bodyPr>
          <a:lstStyle/>
          <a:p>
            <a:r>
              <a:rPr lang="fr-FR" dirty="0"/>
              <a:t>L’enseignement de l’oral à l’école</a:t>
            </a:r>
          </a:p>
        </p:txBody>
      </p:sp>
      <p:sp>
        <p:nvSpPr>
          <p:cNvPr id="21" name="Ellipse 20">
            <a:extLst>
              <a:ext uri="{FF2B5EF4-FFF2-40B4-BE49-F238E27FC236}">
                <a16:creationId xmlns:a16="http://schemas.microsoft.com/office/drawing/2014/main" id="{DD9C0231-1D2E-4B32-AD6A-3F5D1BEA547C}"/>
              </a:ext>
            </a:extLst>
          </p:cNvPr>
          <p:cNvSpPr/>
          <p:nvPr/>
        </p:nvSpPr>
        <p:spPr>
          <a:xfrm>
            <a:off x="2506894" y="1705510"/>
            <a:ext cx="3154167" cy="1910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Posture de l’élève</a:t>
            </a:r>
          </a:p>
        </p:txBody>
      </p:sp>
      <p:sp>
        <p:nvSpPr>
          <p:cNvPr id="35" name="Ellipse 34">
            <a:extLst>
              <a:ext uri="{FF2B5EF4-FFF2-40B4-BE49-F238E27FC236}">
                <a16:creationId xmlns:a16="http://schemas.microsoft.com/office/drawing/2014/main" id="{269654F1-14AF-43DE-A3C6-F7C7E5B97272}"/>
              </a:ext>
            </a:extLst>
          </p:cNvPr>
          <p:cNvSpPr/>
          <p:nvPr/>
        </p:nvSpPr>
        <p:spPr>
          <a:xfrm>
            <a:off x="7448764" y="2691829"/>
            <a:ext cx="4099389" cy="1736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Enjeux civiques et sociaux</a:t>
            </a:r>
          </a:p>
        </p:txBody>
      </p:sp>
      <p:sp>
        <p:nvSpPr>
          <p:cNvPr id="37" name="Ellipse 36">
            <a:extLst>
              <a:ext uri="{FF2B5EF4-FFF2-40B4-BE49-F238E27FC236}">
                <a16:creationId xmlns:a16="http://schemas.microsoft.com/office/drawing/2014/main" id="{B38AD9E8-FF82-4928-8001-FB7D4C473FA6}"/>
              </a:ext>
            </a:extLst>
          </p:cNvPr>
          <p:cNvSpPr/>
          <p:nvPr/>
        </p:nvSpPr>
        <p:spPr>
          <a:xfrm>
            <a:off x="3184989" y="4602822"/>
            <a:ext cx="4140485" cy="1705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Enjeux d’insertion professionnelle</a:t>
            </a:r>
          </a:p>
        </p:txBody>
      </p:sp>
    </p:spTree>
    <p:extLst>
      <p:ext uri="{BB962C8B-B14F-4D97-AF65-F5344CB8AC3E}">
        <p14:creationId xmlns:p14="http://schemas.microsoft.com/office/powerpoint/2010/main" val="34124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730D90E-3DBB-40A3-A526-5CA8CABCE0C4}"/>
              </a:ext>
            </a:extLst>
          </p:cNvPr>
          <p:cNvSpPr>
            <a:spLocks noGrp="1"/>
          </p:cNvSpPr>
          <p:nvPr>
            <p:ph type="title" idx="4294967295"/>
          </p:nvPr>
        </p:nvSpPr>
        <p:spPr>
          <a:xfrm>
            <a:off x="4060825" y="623888"/>
            <a:ext cx="8131175" cy="1281112"/>
          </a:xfrm>
        </p:spPr>
        <p:txBody>
          <a:bodyPr vert="horz" lIns="91440" tIns="45720" rIns="91440" bIns="45720" rtlCol="0" anchor="t">
            <a:normAutofit/>
          </a:bodyPr>
          <a:lstStyle/>
          <a:p>
            <a:pPr>
              <a:lnSpc>
                <a:spcPct val="90000"/>
              </a:lnSpc>
            </a:pPr>
            <a:r>
              <a:rPr lang="en-US" sz="2800" b="1" dirty="0"/>
              <a:t>La dimension </a:t>
            </a:r>
            <a:r>
              <a:rPr lang="en-US" sz="2800" b="1" dirty="0" err="1"/>
              <a:t>pédagogique</a:t>
            </a:r>
            <a:r>
              <a:rPr lang="en-US" sz="2800" b="1" dirty="0"/>
              <a:t> du métier de CPE</a:t>
            </a:r>
            <a:r>
              <a:rPr lang="en-US" sz="2800" dirty="0"/>
              <a:t/>
            </a:r>
            <a:br>
              <a:rPr lang="en-US" sz="2800" dirty="0"/>
            </a:br>
            <a:r>
              <a:rPr lang="en-US" sz="2800" dirty="0"/>
              <a:t/>
            </a:r>
            <a:br>
              <a:rPr lang="en-US" sz="2800" dirty="0"/>
            </a:br>
            <a:endParaRPr lang="en-US" sz="2800" dirty="0"/>
          </a:p>
        </p:txBody>
      </p:sp>
      <p:sp>
        <p:nvSpPr>
          <p:cNvPr id="69" name="ZoneTexte 4">
            <a:extLst>
              <a:ext uri="{FF2B5EF4-FFF2-40B4-BE49-F238E27FC236}">
                <a16:creationId xmlns:a16="http://schemas.microsoft.com/office/drawing/2014/main" id="{E7F667CA-152E-44CC-AE19-FD67BAB1D9AD}"/>
              </a:ext>
            </a:extLst>
          </p:cNvPr>
          <p:cNvSpPr txBox="1"/>
          <p:nvPr/>
        </p:nvSpPr>
        <p:spPr>
          <a:xfrm>
            <a:off x="3373062" y="2133600"/>
            <a:ext cx="8131550" cy="3777622"/>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500" b="1">
                <a:solidFill>
                  <a:schemeClr val="tx1">
                    <a:lumMod val="75000"/>
                    <a:lumOff val="25000"/>
                  </a:schemeClr>
                </a:solidFill>
              </a:rPr>
              <a:t>Circulaire de 1982 </a:t>
            </a:r>
            <a:r>
              <a:rPr lang="en-US" sz="1500">
                <a:solidFill>
                  <a:schemeClr val="tx1">
                    <a:lumMod val="75000"/>
                    <a:lumOff val="25000"/>
                  </a:schemeClr>
                </a:solidFill>
              </a:rPr>
              <a:t>: « Placer  les adolescents dans les meilleures conditions de vie individuelle et collectives et d’épanouissement personnel »</a:t>
            </a:r>
          </a:p>
          <a:p>
            <a:pPr>
              <a:lnSpc>
                <a:spcPct val="90000"/>
              </a:lnSpc>
              <a:spcBef>
                <a:spcPts val="1000"/>
              </a:spcBef>
              <a:buClr>
                <a:schemeClr val="accent1"/>
              </a:buClr>
              <a:buFont typeface="Wingdings 3" charset="2"/>
              <a:buChar char=""/>
            </a:pPr>
            <a:endParaRPr lang="en-US" sz="1500">
              <a:solidFill>
                <a:schemeClr val="tx1">
                  <a:lumMod val="75000"/>
                  <a:lumOff val="25000"/>
                </a:schemeClr>
              </a:solidFill>
            </a:endParaRPr>
          </a:p>
          <a:p>
            <a:pPr lvl="1">
              <a:lnSpc>
                <a:spcPct val="90000"/>
              </a:lnSpc>
              <a:spcBef>
                <a:spcPts val="1000"/>
              </a:spcBef>
              <a:buClr>
                <a:schemeClr val="accent1"/>
              </a:buClr>
              <a:buFont typeface="Wingdings 3" charset="2"/>
              <a:buChar char=""/>
            </a:pPr>
            <a:r>
              <a:rPr lang="en-US" sz="1500" b="1">
                <a:solidFill>
                  <a:schemeClr val="tx1">
                    <a:lumMod val="75000"/>
                    <a:lumOff val="25000"/>
                  </a:schemeClr>
                </a:solidFill>
              </a:rPr>
              <a:t>Décret du 11  octobre 1989 portant sur le statut particulier des CPE et des CE</a:t>
            </a: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Article 4 : « … Ils sont associés aux personnels enseignants pour le suivi individuel des élèves et procéder    à leur évaluation . En collaboration avec les personnels enseignants et d’orientation, ils contribuent à conseiller les élèves dans leur choix de leur projet d’orientation… »</a:t>
            </a:r>
          </a:p>
          <a:p>
            <a:pPr>
              <a:lnSpc>
                <a:spcPct val="90000"/>
              </a:lnSpc>
              <a:spcBef>
                <a:spcPts val="1000"/>
              </a:spcBef>
              <a:buClr>
                <a:schemeClr val="accent1"/>
              </a:buClr>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500" b="1">
                <a:solidFill>
                  <a:schemeClr val="tx1">
                    <a:lumMod val="75000"/>
                    <a:lumOff val="25000"/>
                  </a:schemeClr>
                </a:solidFill>
              </a:rPr>
              <a:t>Nouveau référentiel de compétences de juillet 2013</a:t>
            </a:r>
          </a:p>
          <a:p>
            <a:pPr>
              <a:lnSpc>
                <a:spcPct val="90000"/>
              </a:lnSpc>
              <a:spcBef>
                <a:spcPts val="1000"/>
              </a:spcBef>
              <a:buClr>
                <a:schemeClr val="accent1"/>
              </a:buClr>
              <a:buFont typeface="Wingdings 3" charset="2"/>
              <a:buChar char=""/>
            </a:pPr>
            <a:endParaRPr lang="en-US" sz="1500" b="1">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500" b="1">
                <a:solidFill>
                  <a:schemeClr val="tx1">
                    <a:lumMod val="75000"/>
                    <a:lumOff val="25000"/>
                  </a:schemeClr>
                </a:solidFill>
              </a:rPr>
              <a:t>Circulaire d’Août 2015 définissant  les missions des CPE</a:t>
            </a:r>
          </a:p>
          <a:p>
            <a:pPr>
              <a:lnSpc>
                <a:spcPct val="90000"/>
              </a:lnSpc>
              <a:spcBef>
                <a:spcPts val="1000"/>
              </a:spcBef>
              <a:buClr>
                <a:schemeClr val="accent1"/>
              </a:buClr>
              <a:buFont typeface="Wingdings 3" charset="2"/>
              <a:buChar char=""/>
            </a:pPr>
            <a:endParaRPr lang="en-US" sz="1500">
              <a:solidFill>
                <a:schemeClr val="tx1">
                  <a:lumMod val="75000"/>
                  <a:lumOff val="25000"/>
                </a:schemeClr>
              </a:solidFill>
            </a:endParaRPr>
          </a:p>
        </p:txBody>
      </p:sp>
    </p:spTree>
    <p:extLst>
      <p:ext uri="{BB962C8B-B14F-4D97-AF65-F5344CB8AC3E}">
        <p14:creationId xmlns:p14="http://schemas.microsoft.com/office/powerpoint/2010/main" val="169143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325B8AE-F7F0-4798-A20D-BD2CF45E30FD}"/>
              </a:ext>
            </a:extLst>
          </p:cNvPr>
          <p:cNvSpPr>
            <a:spLocks noGrp="1"/>
          </p:cNvSpPr>
          <p:nvPr>
            <p:ph type="title"/>
          </p:nvPr>
        </p:nvSpPr>
        <p:spPr>
          <a:xfrm>
            <a:off x="2079216" y="313711"/>
            <a:ext cx="8911687" cy="1280890"/>
          </a:xfrm>
        </p:spPr>
        <p:txBody>
          <a:bodyPr/>
          <a:lstStyle/>
          <a:p>
            <a:r>
              <a:rPr lang="fr-FR" b="1">
                <a:solidFill>
                  <a:srgbClr val="002060"/>
                </a:solidFill>
              </a:rPr>
              <a:t>Les domaines d’intervention</a:t>
            </a:r>
            <a:endParaRPr lang="fr-FR" b="1" dirty="0">
              <a:solidFill>
                <a:srgbClr val="002060"/>
              </a:solidFill>
            </a:endParaRPr>
          </a:p>
        </p:txBody>
      </p:sp>
      <p:pic>
        <p:nvPicPr>
          <p:cNvPr id="7" name="Espace réservé du contenu 6" descr="Une image contenant capture d’écran&#10;&#10;Description générée automatiquement">
            <a:extLst>
              <a:ext uri="{FF2B5EF4-FFF2-40B4-BE49-F238E27FC236}">
                <a16:creationId xmlns:a16="http://schemas.microsoft.com/office/drawing/2014/main" id="{F7C38E8B-3B4D-4EFA-A529-DE741FA183C1}"/>
              </a:ext>
            </a:extLst>
          </p:cNvPr>
          <p:cNvPicPr>
            <a:picLocks noGrp="1" noChangeAspect="1"/>
          </p:cNvPicPr>
          <p:nvPr>
            <p:ph sz="half" idx="1"/>
          </p:nvPr>
        </p:nvPicPr>
        <p:blipFill>
          <a:blip r:embed="rId2"/>
          <a:stretch>
            <a:fillRect/>
          </a:stretch>
        </p:blipFill>
        <p:spPr>
          <a:xfrm>
            <a:off x="1541125" y="1705510"/>
            <a:ext cx="5361326" cy="4528380"/>
          </a:xfrm>
        </p:spPr>
      </p:pic>
      <p:sp>
        <p:nvSpPr>
          <p:cNvPr id="5" name="Espace réservé du contenu 4">
            <a:extLst>
              <a:ext uri="{FF2B5EF4-FFF2-40B4-BE49-F238E27FC236}">
                <a16:creationId xmlns:a16="http://schemas.microsoft.com/office/drawing/2014/main" id="{C60FD9E4-A09B-4FFE-BC9C-607334D36A1B}"/>
              </a:ext>
            </a:extLst>
          </p:cNvPr>
          <p:cNvSpPr>
            <a:spLocks noGrp="1"/>
          </p:cNvSpPr>
          <p:nvPr>
            <p:ph sz="half" idx="2"/>
          </p:nvPr>
        </p:nvSpPr>
        <p:spPr/>
        <p:txBody>
          <a:bodyPr/>
          <a:lstStyle/>
          <a:p>
            <a:r>
              <a:rPr lang="fr-FR" b="1">
                <a:solidFill>
                  <a:srgbClr val="002060"/>
                </a:solidFill>
              </a:rPr>
              <a:t>L’aide personnalisée</a:t>
            </a:r>
          </a:p>
          <a:p>
            <a:endParaRPr lang="fr-FR" b="1">
              <a:solidFill>
                <a:srgbClr val="002060"/>
              </a:solidFill>
            </a:endParaRPr>
          </a:p>
          <a:p>
            <a:pPr marL="0" indent="0">
              <a:buNone/>
            </a:pPr>
            <a:endParaRPr lang="fr-FR" b="1">
              <a:solidFill>
                <a:srgbClr val="002060"/>
              </a:solidFill>
            </a:endParaRPr>
          </a:p>
          <a:p>
            <a:pPr marL="0" indent="0">
              <a:buNone/>
            </a:pPr>
            <a:endParaRPr lang="fr-FR" b="1">
              <a:solidFill>
                <a:srgbClr val="002060"/>
              </a:solidFill>
            </a:endParaRPr>
          </a:p>
          <a:p>
            <a:r>
              <a:rPr lang="fr-FR" b="1">
                <a:solidFill>
                  <a:srgbClr val="002060"/>
                </a:solidFill>
              </a:rPr>
              <a:t>LES EPI</a:t>
            </a:r>
          </a:p>
          <a:p>
            <a:endParaRPr lang="fr-FR" b="1">
              <a:solidFill>
                <a:srgbClr val="002060"/>
              </a:solidFill>
            </a:endParaRPr>
          </a:p>
          <a:p>
            <a:pPr marL="0" indent="0">
              <a:buNone/>
            </a:pPr>
            <a:endParaRPr lang="fr-FR" b="1">
              <a:solidFill>
                <a:srgbClr val="002060"/>
              </a:solidFill>
            </a:endParaRPr>
          </a:p>
          <a:p>
            <a:endParaRPr lang="fr-FR" b="1">
              <a:solidFill>
                <a:srgbClr val="002060"/>
              </a:solidFill>
            </a:endParaRPr>
          </a:p>
          <a:p>
            <a:r>
              <a:rPr lang="fr-FR" b="1">
                <a:solidFill>
                  <a:srgbClr val="002060"/>
                </a:solidFill>
              </a:rPr>
              <a:t>Les Devoirs Faits</a:t>
            </a:r>
            <a:endParaRPr lang="fr-FR" b="1" dirty="0">
              <a:solidFill>
                <a:srgbClr val="002060"/>
              </a:solidFill>
            </a:endParaRPr>
          </a:p>
        </p:txBody>
      </p:sp>
    </p:spTree>
    <p:extLst>
      <p:ext uri="{BB962C8B-B14F-4D97-AF65-F5344CB8AC3E}">
        <p14:creationId xmlns:p14="http://schemas.microsoft.com/office/powerpoint/2010/main" val="334012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720B58-DBFD-452A-830C-ACBABC3CACDB}"/>
              </a:ext>
            </a:extLst>
          </p:cNvPr>
          <p:cNvSpPr/>
          <p:nvPr/>
        </p:nvSpPr>
        <p:spPr>
          <a:xfrm>
            <a:off x="5373384" y="431515"/>
            <a:ext cx="2404153" cy="65754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CPE</a:t>
            </a:r>
          </a:p>
        </p:txBody>
      </p:sp>
      <p:sp>
        <p:nvSpPr>
          <p:cNvPr id="3" name="Rectangle 2">
            <a:extLst>
              <a:ext uri="{FF2B5EF4-FFF2-40B4-BE49-F238E27FC236}">
                <a16:creationId xmlns:a16="http://schemas.microsoft.com/office/drawing/2014/main" id="{7A1C33CE-8579-4B88-88BD-7191CE92196F}"/>
              </a:ext>
            </a:extLst>
          </p:cNvPr>
          <p:cNvSpPr/>
          <p:nvPr/>
        </p:nvSpPr>
        <p:spPr>
          <a:xfrm>
            <a:off x="5445303" y="1417834"/>
            <a:ext cx="2332234" cy="88357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Des situations  d’oral</a:t>
            </a:r>
          </a:p>
        </p:txBody>
      </p:sp>
      <p:sp>
        <p:nvSpPr>
          <p:cNvPr id="4" name="Rectangle 3">
            <a:extLst>
              <a:ext uri="{FF2B5EF4-FFF2-40B4-BE49-F238E27FC236}">
                <a16:creationId xmlns:a16="http://schemas.microsoft.com/office/drawing/2014/main" id="{2F81E61F-1C91-4F47-AA5C-8488B118E68A}"/>
              </a:ext>
            </a:extLst>
          </p:cNvPr>
          <p:cNvSpPr/>
          <p:nvPr/>
        </p:nvSpPr>
        <p:spPr>
          <a:xfrm>
            <a:off x="1191803" y="2257746"/>
            <a:ext cx="3595955" cy="166441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Situations conversationnelles:</a:t>
            </a:r>
          </a:p>
          <a:p>
            <a:pPr algn="ctr"/>
            <a:r>
              <a:rPr lang="fr-FR" b="1" dirty="0">
                <a:solidFill>
                  <a:srgbClr val="002060"/>
                </a:solidFill>
              </a:rPr>
              <a:t>Conversations </a:t>
            </a:r>
          </a:p>
          <a:p>
            <a:pPr algn="ctr"/>
            <a:r>
              <a:rPr lang="fr-FR" b="1" dirty="0">
                <a:solidFill>
                  <a:srgbClr val="002060"/>
                </a:solidFill>
              </a:rPr>
              <a:t>Entretiens</a:t>
            </a:r>
          </a:p>
          <a:p>
            <a:pPr algn="ctr"/>
            <a:r>
              <a:rPr lang="fr-FR" b="1" dirty="0">
                <a:solidFill>
                  <a:srgbClr val="002060"/>
                </a:solidFill>
              </a:rPr>
              <a:t> interviews</a:t>
            </a:r>
          </a:p>
        </p:txBody>
      </p:sp>
      <p:sp>
        <p:nvSpPr>
          <p:cNvPr id="5" name="Rectangle 4">
            <a:extLst>
              <a:ext uri="{FF2B5EF4-FFF2-40B4-BE49-F238E27FC236}">
                <a16:creationId xmlns:a16="http://schemas.microsoft.com/office/drawing/2014/main" id="{C1F5D539-5C9F-452F-BAC6-1D20B1A3FAA3}"/>
              </a:ext>
            </a:extLst>
          </p:cNvPr>
          <p:cNvSpPr/>
          <p:nvPr/>
        </p:nvSpPr>
        <p:spPr>
          <a:xfrm>
            <a:off x="8260422" y="2599362"/>
            <a:ext cx="3421295" cy="148975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Echanges verbaux sous le regard d’autrui:</a:t>
            </a:r>
          </a:p>
          <a:p>
            <a:pPr algn="ctr"/>
            <a:r>
              <a:rPr lang="fr-FR" b="1" dirty="0">
                <a:solidFill>
                  <a:srgbClr val="002060"/>
                </a:solidFill>
              </a:rPr>
              <a:t>Jeux de rôle dans le cadre d’une formation</a:t>
            </a:r>
          </a:p>
        </p:txBody>
      </p:sp>
      <p:sp>
        <p:nvSpPr>
          <p:cNvPr id="6" name="Rectangle 5">
            <a:extLst>
              <a:ext uri="{FF2B5EF4-FFF2-40B4-BE49-F238E27FC236}">
                <a16:creationId xmlns:a16="http://schemas.microsoft.com/office/drawing/2014/main" id="{E2205F80-7868-4676-874D-C99FC2EC73B9}"/>
              </a:ext>
            </a:extLst>
          </p:cNvPr>
          <p:cNvSpPr/>
          <p:nvPr/>
        </p:nvSpPr>
        <p:spPr>
          <a:xfrm>
            <a:off x="2712378" y="4695290"/>
            <a:ext cx="3226085" cy="148975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Prise de parole en public:</a:t>
            </a:r>
          </a:p>
          <a:p>
            <a:pPr algn="ctr"/>
            <a:r>
              <a:rPr lang="fr-FR" b="1" dirty="0">
                <a:solidFill>
                  <a:srgbClr val="002060"/>
                </a:solidFill>
              </a:rPr>
              <a:t>Instances </a:t>
            </a:r>
          </a:p>
          <a:p>
            <a:pPr algn="ctr"/>
            <a:r>
              <a:rPr lang="fr-FR" b="1" dirty="0">
                <a:solidFill>
                  <a:srgbClr val="002060"/>
                </a:solidFill>
              </a:rPr>
              <a:t>Débats/Réunions</a:t>
            </a:r>
          </a:p>
        </p:txBody>
      </p:sp>
      <p:sp>
        <p:nvSpPr>
          <p:cNvPr id="7" name="Rectangle 6">
            <a:extLst>
              <a:ext uri="{FF2B5EF4-FFF2-40B4-BE49-F238E27FC236}">
                <a16:creationId xmlns:a16="http://schemas.microsoft.com/office/drawing/2014/main" id="{D8A99706-0EDA-457F-B3D5-2B5BB2FA8E16}"/>
              </a:ext>
            </a:extLst>
          </p:cNvPr>
          <p:cNvSpPr/>
          <p:nvPr/>
        </p:nvSpPr>
        <p:spPr>
          <a:xfrm>
            <a:off x="7777537" y="4890499"/>
            <a:ext cx="3226085" cy="109933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Situation orale enregistrée:</a:t>
            </a:r>
          </a:p>
          <a:p>
            <a:pPr algn="ctr"/>
            <a:r>
              <a:rPr lang="fr-FR" b="1" dirty="0">
                <a:solidFill>
                  <a:srgbClr val="002060"/>
                </a:solidFill>
              </a:rPr>
              <a:t>Webradio</a:t>
            </a:r>
          </a:p>
          <a:p>
            <a:pPr algn="ctr"/>
            <a:r>
              <a:rPr lang="fr-FR" b="1" dirty="0">
                <a:solidFill>
                  <a:srgbClr val="002060"/>
                </a:solidFill>
              </a:rPr>
              <a:t>Vidéo</a:t>
            </a:r>
          </a:p>
        </p:txBody>
      </p:sp>
      <p:cxnSp>
        <p:nvCxnSpPr>
          <p:cNvPr id="9" name="Connecteur droit 8">
            <a:extLst>
              <a:ext uri="{FF2B5EF4-FFF2-40B4-BE49-F238E27FC236}">
                <a16:creationId xmlns:a16="http://schemas.microsoft.com/office/drawing/2014/main" id="{4B1A6CB7-8663-4A2E-A838-EC51BC3E3A11}"/>
              </a:ext>
            </a:extLst>
          </p:cNvPr>
          <p:cNvCxnSpPr>
            <a:cxnSpLocks/>
            <a:endCxn id="3" idx="0"/>
          </p:cNvCxnSpPr>
          <p:nvPr/>
        </p:nvCxnSpPr>
        <p:spPr>
          <a:xfrm>
            <a:off x="6611420" y="1140431"/>
            <a:ext cx="0" cy="27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61518D89-DCDC-430C-90B1-A278BE9E89F1}"/>
              </a:ext>
            </a:extLst>
          </p:cNvPr>
          <p:cNvCxnSpPr>
            <a:stCxn id="3" idx="1"/>
          </p:cNvCxnSpPr>
          <p:nvPr/>
        </p:nvCxnSpPr>
        <p:spPr>
          <a:xfrm flipH="1">
            <a:off x="3945276" y="1859623"/>
            <a:ext cx="1500027" cy="398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57A1C198-8568-4408-8016-563A750B6784}"/>
              </a:ext>
            </a:extLst>
          </p:cNvPr>
          <p:cNvCxnSpPr/>
          <p:nvPr/>
        </p:nvCxnSpPr>
        <p:spPr>
          <a:xfrm flipH="1">
            <a:off x="5188449" y="2301411"/>
            <a:ext cx="1253448" cy="239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18E51069-A02C-4E33-AA54-26B0C6BF28C0}"/>
              </a:ext>
            </a:extLst>
          </p:cNvPr>
          <p:cNvCxnSpPr/>
          <p:nvPr/>
        </p:nvCxnSpPr>
        <p:spPr>
          <a:xfrm>
            <a:off x="6904234" y="2323243"/>
            <a:ext cx="1273995" cy="2567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4936A22F-A376-4C6D-AB3A-F8FDA2991D52}"/>
              </a:ext>
            </a:extLst>
          </p:cNvPr>
          <p:cNvCxnSpPr>
            <a:stCxn id="3" idx="3"/>
          </p:cNvCxnSpPr>
          <p:nvPr/>
        </p:nvCxnSpPr>
        <p:spPr>
          <a:xfrm>
            <a:off x="7777537" y="1859623"/>
            <a:ext cx="770562" cy="71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07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5BD23F8E-2E78-4C84-8EFB-FE6C8ACB7F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4" name="Freeform 11">
              <a:extLst>
                <a:ext uri="{FF2B5EF4-FFF2-40B4-BE49-F238E27FC236}">
                  <a16:creationId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7" name="Freeform 6">
            <a:extLst>
              <a:ext uri="{FF2B5EF4-FFF2-40B4-BE49-F238E27FC236}">
                <a16:creationId xmlns:a16="http://schemas.microsoft.com/office/drawing/2014/main" id="{8576F020-8157-45CE-B1D9-6FA47AFEB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4" name="Titre 3">
            <a:extLst>
              <a:ext uri="{FF2B5EF4-FFF2-40B4-BE49-F238E27FC236}">
                <a16:creationId xmlns:a16="http://schemas.microsoft.com/office/drawing/2014/main" id="{26F844C3-4D85-4731-9F71-E25F855BC1CC}"/>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4600" b="1" dirty="0">
                <a:solidFill>
                  <a:srgbClr val="FFFFFF"/>
                </a:solidFill>
              </a:rPr>
              <a:t>Les </a:t>
            </a:r>
            <a:r>
              <a:rPr lang="fr-FR" sz="4600" b="1" dirty="0">
                <a:solidFill>
                  <a:srgbClr val="FFFFFF"/>
                </a:solidFill>
              </a:rPr>
              <a:t>incontournables</a:t>
            </a:r>
            <a:r>
              <a:rPr lang="en-US" sz="4600" b="1" dirty="0">
                <a:solidFill>
                  <a:srgbClr val="FFFFFF"/>
                </a:solidFill>
              </a:rPr>
              <a:t> </a:t>
            </a:r>
            <a:r>
              <a:rPr lang="en-US" sz="4600" b="1" dirty="0" err="1">
                <a:solidFill>
                  <a:srgbClr val="FFFFFF"/>
                </a:solidFill>
              </a:rPr>
              <a:t>d’une</a:t>
            </a:r>
            <a:r>
              <a:rPr lang="en-US" sz="4600" b="1" dirty="0">
                <a:solidFill>
                  <a:srgbClr val="FFFFFF"/>
                </a:solidFill>
              </a:rPr>
              <a:t> </a:t>
            </a:r>
            <a:r>
              <a:rPr lang="en-US" sz="4600" b="1" dirty="0" err="1">
                <a:solidFill>
                  <a:srgbClr val="FFFFFF"/>
                </a:solidFill>
              </a:rPr>
              <a:t>séquence</a:t>
            </a:r>
            <a:r>
              <a:rPr lang="en-US" sz="4600" b="1" dirty="0">
                <a:solidFill>
                  <a:srgbClr val="FFFFFF"/>
                </a:solidFill>
              </a:rPr>
              <a:t> </a:t>
            </a:r>
            <a:r>
              <a:rPr lang="en-US" sz="4600" b="1" dirty="0" err="1">
                <a:solidFill>
                  <a:srgbClr val="FFFFFF"/>
                </a:solidFill>
              </a:rPr>
              <a:t>pédagogique</a:t>
            </a:r>
            <a:endParaRPr lang="en-US" sz="4600" b="1" dirty="0">
              <a:solidFill>
                <a:srgbClr val="FFFFFF"/>
              </a:solidFill>
            </a:endParaRPr>
          </a:p>
        </p:txBody>
      </p:sp>
    </p:spTree>
    <p:extLst>
      <p:ext uri="{BB962C8B-B14F-4D97-AF65-F5344CB8AC3E}">
        <p14:creationId xmlns:p14="http://schemas.microsoft.com/office/powerpoint/2010/main" val="411322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A7527B-70FD-4205-A7C9-DD1F1ED85496}"/>
              </a:ext>
            </a:extLst>
          </p:cNvPr>
          <p:cNvSpPr/>
          <p:nvPr/>
        </p:nvSpPr>
        <p:spPr>
          <a:xfrm>
            <a:off x="2178121" y="0"/>
            <a:ext cx="8599470" cy="177743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ln w="0"/>
                <a:solidFill>
                  <a:srgbClr val="002060"/>
                </a:solidFill>
                <a:effectLst>
                  <a:outerShdw blurRad="38100" dist="19050" dir="2700000" algn="tl" rotWithShape="0">
                    <a:schemeClr val="dk1">
                      <a:alpha val="40000"/>
                    </a:schemeClr>
                  </a:outerShdw>
                </a:effectLst>
              </a:rPr>
              <a:t>BRAIN</a:t>
            </a:r>
            <a:r>
              <a:rPr lang="fr-FR" sz="4400" dirty="0">
                <a:solidFill>
                  <a:srgbClr val="002060"/>
                </a:solidFill>
              </a:rPr>
              <a:t> </a:t>
            </a:r>
            <a:r>
              <a:rPr lang="fr-FR" sz="4400" dirty="0">
                <a:ln w="0"/>
                <a:solidFill>
                  <a:srgbClr val="002060"/>
                </a:solidFill>
                <a:effectLst>
                  <a:outerShdw blurRad="38100" dist="19050" dir="2700000" algn="tl" rotWithShape="0">
                    <a:schemeClr val="dk1">
                      <a:alpha val="40000"/>
                    </a:schemeClr>
                  </a:outerShdw>
                </a:effectLst>
              </a:rPr>
              <a:t>STORMING</a:t>
            </a:r>
          </a:p>
          <a:p>
            <a:pPr algn="ctr"/>
            <a:r>
              <a:rPr lang="fr-FR" sz="2800" dirty="0">
                <a:ln w="0"/>
                <a:solidFill>
                  <a:srgbClr val="002060"/>
                </a:solidFill>
                <a:effectLst>
                  <a:outerShdw blurRad="38100" dist="19050" dir="2700000" algn="tl" rotWithShape="0">
                    <a:schemeClr val="dk1">
                      <a:alpha val="40000"/>
                    </a:schemeClr>
                  </a:outerShdw>
                </a:effectLst>
              </a:rPr>
              <a:t>Définir séquence/séance pédagogique</a:t>
            </a:r>
          </a:p>
          <a:p>
            <a:pPr algn="ctr"/>
            <a:r>
              <a:rPr lang="fr-FR" sz="2800" dirty="0">
                <a:ln w="0"/>
                <a:solidFill>
                  <a:srgbClr val="002060"/>
                </a:solidFill>
                <a:effectLst>
                  <a:outerShdw blurRad="38100" dist="19050" dir="2700000" algn="tl" rotWithShape="0">
                    <a:schemeClr val="dk1">
                      <a:alpha val="40000"/>
                    </a:schemeClr>
                  </a:outerShdw>
                </a:effectLst>
              </a:rPr>
              <a:t>De quoi parle-t-on?</a:t>
            </a:r>
            <a:endParaRPr lang="fr-FR" sz="2800" dirty="0">
              <a:solidFill>
                <a:srgbClr val="002060"/>
              </a:solidFill>
            </a:endParaRPr>
          </a:p>
        </p:txBody>
      </p:sp>
      <p:sp>
        <p:nvSpPr>
          <p:cNvPr id="6" name="Bulle narrative : rectangle à coins arrondis 5">
            <a:extLst>
              <a:ext uri="{FF2B5EF4-FFF2-40B4-BE49-F238E27FC236}">
                <a16:creationId xmlns:a16="http://schemas.microsoft.com/office/drawing/2014/main" id="{DD0EBF0D-C75E-4FDD-9288-67A74449D260}"/>
              </a:ext>
            </a:extLst>
          </p:cNvPr>
          <p:cNvSpPr/>
          <p:nvPr/>
        </p:nvSpPr>
        <p:spPr>
          <a:xfrm>
            <a:off x="2393879" y="2671281"/>
            <a:ext cx="3863083" cy="2368194"/>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2060"/>
                </a:solidFill>
              </a:rPr>
              <a:t>Une séquence pédagogique, </a:t>
            </a:r>
          </a:p>
          <a:p>
            <a:pPr algn="ctr"/>
            <a:r>
              <a:rPr lang="fr-FR" sz="2000" b="1" dirty="0">
                <a:solidFill>
                  <a:srgbClr val="002060"/>
                </a:solidFill>
              </a:rPr>
              <a:t>C’est quoi?</a:t>
            </a:r>
          </a:p>
        </p:txBody>
      </p:sp>
      <p:sp>
        <p:nvSpPr>
          <p:cNvPr id="7" name="Bulle narrative : rectangle à coins arrondis 6">
            <a:extLst>
              <a:ext uri="{FF2B5EF4-FFF2-40B4-BE49-F238E27FC236}">
                <a16:creationId xmlns:a16="http://schemas.microsoft.com/office/drawing/2014/main" id="{B14029DC-263B-40C6-AF74-F918866388DE}"/>
              </a:ext>
            </a:extLst>
          </p:cNvPr>
          <p:cNvSpPr/>
          <p:nvPr/>
        </p:nvSpPr>
        <p:spPr>
          <a:xfrm>
            <a:off x="7808360" y="2671281"/>
            <a:ext cx="3637051" cy="2645596"/>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2060"/>
                </a:solidFill>
              </a:rPr>
              <a:t>Une séance pédagogique, c’est quoi</a:t>
            </a:r>
          </a:p>
        </p:txBody>
      </p:sp>
    </p:spTree>
    <p:extLst>
      <p:ext uri="{BB962C8B-B14F-4D97-AF65-F5344CB8AC3E}">
        <p14:creationId xmlns:p14="http://schemas.microsoft.com/office/powerpoint/2010/main" val="366042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019BE-64DE-40BC-BD98-3E0173F6AF69}"/>
              </a:ext>
            </a:extLst>
          </p:cNvPr>
          <p:cNvSpPr>
            <a:spLocks noGrp="1"/>
          </p:cNvSpPr>
          <p:nvPr>
            <p:ph type="title"/>
          </p:nvPr>
        </p:nvSpPr>
        <p:spPr>
          <a:xfrm>
            <a:off x="2057400" y="609600"/>
            <a:ext cx="9447211" cy="1209675"/>
          </a:xfrm>
        </p:spPr>
        <p:txBody>
          <a:bodyPr/>
          <a:lstStyle/>
          <a:p>
            <a:r>
              <a:rPr lang="fr-FR" b="1" dirty="0">
                <a:solidFill>
                  <a:srgbClr val="002060"/>
                </a:solidFill>
              </a:rPr>
              <a:t>Synthèse des incontournables</a:t>
            </a:r>
          </a:p>
        </p:txBody>
      </p:sp>
      <p:sp>
        <p:nvSpPr>
          <p:cNvPr id="3" name="Espace réservé du texte 2">
            <a:extLst>
              <a:ext uri="{FF2B5EF4-FFF2-40B4-BE49-F238E27FC236}">
                <a16:creationId xmlns:a16="http://schemas.microsoft.com/office/drawing/2014/main" id="{6C412945-6871-49AC-B863-EA3807EF5520}"/>
              </a:ext>
            </a:extLst>
          </p:cNvPr>
          <p:cNvSpPr>
            <a:spLocks noGrp="1"/>
          </p:cNvSpPr>
          <p:nvPr>
            <p:ph type="body" idx="1"/>
          </p:nvPr>
        </p:nvSpPr>
        <p:spPr>
          <a:xfrm>
            <a:off x="1685925" y="1819275"/>
            <a:ext cx="9818686" cy="4109685"/>
          </a:xfrm>
        </p:spPr>
        <p:txBody>
          <a:bodyPr>
            <a:normAutofit/>
          </a:bodyPr>
          <a:lstStyle/>
          <a:p>
            <a:pPr marL="457200" indent="-457200">
              <a:buFont typeface="Arial" panose="020B0604020202020204" pitchFamily="34" charset="0"/>
              <a:buChar char="•"/>
            </a:pPr>
            <a:r>
              <a:rPr lang="fr-FR" sz="2800" b="1" dirty="0"/>
              <a:t>Séquence</a:t>
            </a:r>
          </a:p>
          <a:p>
            <a:pPr marL="457200" indent="-457200">
              <a:buFont typeface="Arial" panose="020B0604020202020204" pitchFamily="34" charset="0"/>
              <a:buChar char="•"/>
            </a:pPr>
            <a:r>
              <a:rPr lang="fr-FR" sz="2800" b="1" dirty="0"/>
              <a:t>Séances</a:t>
            </a:r>
          </a:p>
          <a:p>
            <a:pPr marL="457200" indent="-457200">
              <a:buFont typeface="Arial" panose="020B0604020202020204" pitchFamily="34" charset="0"/>
              <a:buChar char="•"/>
            </a:pPr>
            <a:r>
              <a:rPr lang="fr-FR" sz="2800" b="1" dirty="0"/>
              <a:t>Objectifs</a:t>
            </a:r>
          </a:p>
          <a:p>
            <a:pPr marL="457200" indent="-457200">
              <a:buFont typeface="Arial" panose="020B0604020202020204" pitchFamily="34" charset="0"/>
              <a:buChar char="•"/>
            </a:pPr>
            <a:r>
              <a:rPr lang="fr-FR" sz="2800" b="1" dirty="0"/>
              <a:t>Compétences: connaissances, compétences, attitudes</a:t>
            </a:r>
          </a:p>
          <a:p>
            <a:pPr marL="457200" indent="-457200">
              <a:buFont typeface="Arial" panose="020B0604020202020204" pitchFamily="34" charset="0"/>
              <a:buChar char="•"/>
            </a:pPr>
            <a:r>
              <a:rPr lang="fr-FR" sz="2800" b="1" dirty="0"/>
              <a:t>Evaluation </a:t>
            </a:r>
          </a:p>
        </p:txBody>
      </p:sp>
    </p:spTree>
    <p:extLst>
      <p:ext uri="{BB962C8B-B14F-4D97-AF65-F5344CB8AC3E}">
        <p14:creationId xmlns:p14="http://schemas.microsoft.com/office/powerpoint/2010/main" val="2237845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8576F020-8157-45CE-B1D9-6FA47AFEB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re 1">
            <a:extLst>
              <a:ext uri="{FF2B5EF4-FFF2-40B4-BE49-F238E27FC236}">
                <a16:creationId xmlns:a16="http://schemas.microsoft.com/office/drawing/2014/main" id="{D063A75F-77B0-491D-96D3-14B5B2DCB84D}"/>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b="1">
                <a:solidFill>
                  <a:srgbClr val="FFFFFF"/>
                </a:solidFill>
              </a:rPr>
              <a:t>S’outiller </a:t>
            </a:r>
          </a:p>
        </p:txBody>
      </p:sp>
    </p:spTree>
    <p:extLst>
      <p:ext uri="{BB962C8B-B14F-4D97-AF65-F5344CB8AC3E}">
        <p14:creationId xmlns:p14="http://schemas.microsoft.com/office/powerpoint/2010/main" val="152983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3" name="Freeform 11">
              <a:extLst>
                <a:ext uri="{FF2B5EF4-FFF2-40B4-BE49-F238E27FC236}">
                  <a16:creationId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4" name="Freeform 12">
              <a:extLst>
                <a:ext uri="{FF2B5EF4-FFF2-40B4-BE49-F238E27FC236}">
                  <a16:creationId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5" name="Freeform 13">
              <a:extLst>
                <a:ext uri="{FF2B5EF4-FFF2-40B4-BE49-F238E27FC236}">
                  <a16:creationId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6" name="Freeform 14">
              <a:extLst>
                <a:ext uri="{FF2B5EF4-FFF2-40B4-BE49-F238E27FC236}">
                  <a16:creationId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7" name="Freeform 15">
              <a:extLst>
                <a:ext uri="{FF2B5EF4-FFF2-40B4-BE49-F238E27FC236}">
                  <a16:creationId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8" name="Freeform 16">
              <a:extLst>
                <a:ext uri="{FF2B5EF4-FFF2-40B4-BE49-F238E27FC236}">
                  <a16:creationId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9" name="Freeform 17">
              <a:extLst>
                <a:ext uri="{FF2B5EF4-FFF2-40B4-BE49-F238E27FC236}">
                  <a16:creationId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0" name="Freeform 18">
              <a:extLst>
                <a:ext uri="{FF2B5EF4-FFF2-40B4-BE49-F238E27FC236}">
                  <a16:creationId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1" name="Freeform 19">
              <a:extLst>
                <a:ext uri="{FF2B5EF4-FFF2-40B4-BE49-F238E27FC236}">
                  <a16:creationId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 name="Freeform 20">
              <a:extLst>
                <a:ext uri="{FF2B5EF4-FFF2-40B4-BE49-F238E27FC236}">
                  <a16:creationId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3" name="Freeform 21">
              <a:extLst>
                <a:ext uri="{FF2B5EF4-FFF2-40B4-BE49-F238E27FC236}">
                  <a16:creationId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4" name="Freeform 22">
              <a:extLst>
                <a:ext uri="{FF2B5EF4-FFF2-40B4-BE49-F238E27FC236}">
                  <a16:creationId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6" name="Group 75">
            <a:extLst>
              <a:ext uri="{FF2B5EF4-FFF2-40B4-BE49-F238E27FC236}">
                <a16:creationId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7" name="Freeform 27">
              <a:extLst>
                <a:ext uri="{FF2B5EF4-FFF2-40B4-BE49-F238E27FC236}">
                  <a16:creationId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8" name="Freeform 28">
              <a:extLst>
                <a:ext uri="{FF2B5EF4-FFF2-40B4-BE49-F238E27FC236}">
                  <a16:creationId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9" name="Freeform 29">
              <a:extLst>
                <a:ext uri="{FF2B5EF4-FFF2-40B4-BE49-F238E27FC236}">
                  <a16:creationId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0" name="Freeform 30">
              <a:extLst>
                <a:ext uri="{FF2B5EF4-FFF2-40B4-BE49-F238E27FC236}">
                  <a16:creationId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1" name="Freeform 31">
              <a:extLst>
                <a:ext uri="{FF2B5EF4-FFF2-40B4-BE49-F238E27FC236}">
                  <a16:creationId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2" name="Freeform 32">
              <a:extLst>
                <a:ext uri="{FF2B5EF4-FFF2-40B4-BE49-F238E27FC236}">
                  <a16:creationId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3" name="Freeform 33">
              <a:extLst>
                <a:ext uri="{FF2B5EF4-FFF2-40B4-BE49-F238E27FC236}">
                  <a16:creationId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4" name="Freeform 34">
              <a:extLst>
                <a:ext uri="{FF2B5EF4-FFF2-40B4-BE49-F238E27FC236}">
                  <a16:creationId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5" name="Freeform 35">
              <a:extLst>
                <a:ext uri="{FF2B5EF4-FFF2-40B4-BE49-F238E27FC236}">
                  <a16:creationId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6" name="Freeform 36">
              <a:extLst>
                <a:ext uri="{FF2B5EF4-FFF2-40B4-BE49-F238E27FC236}">
                  <a16:creationId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7" name="Freeform 37">
              <a:extLst>
                <a:ext uri="{FF2B5EF4-FFF2-40B4-BE49-F238E27FC236}">
                  <a16:creationId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8" name="Freeform 38">
              <a:extLst>
                <a:ext uri="{FF2B5EF4-FFF2-40B4-BE49-F238E27FC236}">
                  <a16:creationId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0" name="Rectangle 89">
            <a:extLst>
              <a:ext uri="{FF2B5EF4-FFF2-40B4-BE49-F238E27FC236}">
                <a16:creationId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6">
            <a:extLst>
              <a:ext uri="{FF2B5EF4-FFF2-40B4-BE49-F238E27FC236}">
                <a16:creationId xmlns:a16="http://schemas.microsoft.com/office/drawing/2014/main" id="{5BD23F8E-2E78-4C84-8EFB-FE6C8ACB7F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4" name="Rectangle 93">
            <a:extLst>
              <a:ext uri="{FF2B5EF4-FFF2-40B4-BE49-F238E27FC236}">
                <a16:creationId xmlns:a16="http://schemas.microsoft.com/office/drawing/2014/main" id="{F81819F9-8CAC-4A6C-8F06-0482027F97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4E0E980-ADE7-4935-8DB1-7E58207568DA}"/>
              </a:ext>
            </a:extLst>
          </p:cNvPr>
          <p:cNvSpPr>
            <a:spLocks noGrp="1"/>
          </p:cNvSpPr>
          <p:nvPr>
            <p:ph type="title"/>
          </p:nvPr>
        </p:nvSpPr>
        <p:spPr>
          <a:xfrm>
            <a:off x="3285125" y="-2019300"/>
            <a:ext cx="8131550" cy="8264036"/>
          </a:xfrm>
        </p:spPr>
        <p:txBody>
          <a:bodyPr vert="horz" lIns="91440" tIns="45720" rIns="91440" bIns="45720" rtlCol="0" anchor="b">
            <a:noAutofit/>
          </a:bodyPr>
          <a:lstStyle/>
          <a:p>
            <a:pPr>
              <a:lnSpc>
                <a:spcPct val="90000"/>
              </a:lnSpc>
            </a:pPr>
            <a:r>
              <a:rPr lang="en-US" sz="2000" b="1" dirty="0"/>
              <a:t>Programme</a:t>
            </a:r>
            <a:br>
              <a:rPr lang="en-US" sz="2000" b="1" dirty="0"/>
            </a:br>
            <a:r>
              <a:rPr lang="en-US" sz="2000" dirty="0"/>
              <a:t/>
            </a:r>
            <a:br>
              <a:rPr lang="en-US" sz="2000" dirty="0"/>
            </a:br>
            <a:r>
              <a:rPr lang="en-US" sz="2000" dirty="0"/>
              <a:t>8h00-9h00 : </a:t>
            </a:r>
            <a:r>
              <a:rPr lang="en-US" sz="2000" dirty="0" err="1"/>
              <a:t>Accueil</a:t>
            </a:r>
            <a:r>
              <a:rPr lang="en-US" sz="2000" dirty="0"/>
              <a:t/>
            </a:r>
            <a:br>
              <a:rPr lang="en-US" sz="2000" dirty="0"/>
            </a:br>
            <a:r>
              <a:rPr lang="en-US" sz="2000" dirty="0"/>
              <a:t/>
            </a:r>
            <a:br>
              <a:rPr lang="en-US" sz="2000" dirty="0"/>
            </a:br>
            <a:r>
              <a:rPr lang="en-US" sz="2000" dirty="0"/>
              <a:t>9h00-9h45 : Intervention de </a:t>
            </a:r>
            <a:r>
              <a:rPr lang="en-US" sz="2000" dirty="0" err="1"/>
              <a:t>M.Zaïm</a:t>
            </a:r>
            <a:r>
              <a:rPr lang="en-US" sz="2000" dirty="0"/>
              <a:t> IA-IPR EVS</a:t>
            </a:r>
            <a:br>
              <a:rPr lang="en-US" sz="2000" dirty="0"/>
            </a:br>
            <a:r>
              <a:rPr lang="en-US" sz="2000" dirty="0"/>
              <a:t/>
            </a:r>
            <a:br>
              <a:rPr lang="en-US" sz="2000" dirty="0"/>
            </a:br>
            <a:r>
              <a:rPr lang="en-US" sz="2000" dirty="0"/>
              <a:t>10h00-11h30: Ateliers </a:t>
            </a:r>
            <a:r>
              <a:rPr lang="en-US" sz="2000" dirty="0" err="1"/>
              <a:t>thématiques</a:t>
            </a:r>
            <a:r>
              <a:rPr lang="en-US" sz="2000" dirty="0"/>
              <a:t/>
            </a:r>
            <a:br>
              <a:rPr lang="en-US" sz="2000" dirty="0"/>
            </a:br>
            <a:r>
              <a:rPr lang="en-US" sz="2000" dirty="0"/>
              <a:t/>
            </a:r>
            <a:br>
              <a:rPr lang="en-US" sz="2000" dirty="0"/>
            </a:br>
            <a:r>
              <a:rPr lang="en-US" sz="2000" dirty="0"/>
              <a:t>11h30 -12h30 : REPAS (prix du ticket 5€95)</a:t>
            </a:r>
            <a:br>
              <a:rPr lang="en-US" sz="2000" dirty="0"/>
            </a:br>
            <a:r>
              <a:rPr lang="en-US" sz="2000" dirty="0"/>
              <a:t/>
            </a:r>
            <a:br>
              <a:rPr lang="en-US" sz="2000" dirty="0"/>
            </a:br>
            <a:r>
              <a:rPr lang="en-US" sz="2000" dirty="0"/>
              <a:t>12h30 – 15h00 : Ateliers </a:t>
            </a:r>
            <a:r>
              <a:rPr lang="en-US" sz="2000" dirty="0" err="1"/>
              <a:t>thématiques</a:t>
            </a:r>
            <a:r>
              <a:rPr lang="en-US" sz="2000" dirty="0"/>
              <a:t> (suite) </a:t>
            </a:r>
            <a:br>
              <a:rPr lang="en-US" sz="2000" dirty="0"/>
            </a:br>
            <a:r>
              <a:rPr lang="en-US" sz="2000" dirty="0"/>
              <a:t/>
            </a:r>
            <a:br>
              <a:rPr lang="en-US" sz="2000" dirty="0"/>
            </a:br>
            <a:r>
              <a:rPr lang="en-US" sz="2000" dirty="0"/>
              <a:t>15h00 – 16h00 : Retour des travaux des ateliers et </a:t>
            </a:r>
            <a:r>
              <a:rPr lang="en-US" sz="2000" dirty="0" err="1"/>
              <a:t>finalisation</a:t>
            </a:r>
            <a:r>
              <a:rPr lang="en-US" sz="2000" dirty="0"/>
              <a:t> collective des séances </a:t>
            </a:r>
            <a:r>
              <a:rPr lang="en-US" sz="2000" dirty="0" err="1"/>
              <a:t>pédagogiques</a:t>
            </a:r>
            <a:r>
              <a:rPr lang="en-US" sz="2000" dirty="0"/>
              <a:t/>
            </a:r>
            <a:br>
              <a:rPr lang="en-US" sz="2000" dirty="0"/>
            </a:br>
            <a:r>
              <a:rPr lang="en-US" sz="2000" dirty="0"/>
              <a:t/>
            </a:r>
            <a:br>
              <a:rPr lang="en-US" sz="2000" dirty="0"/>
            </a:br>
            <a:r>
              <a:rPr lang="en-US" sz="2000" dirty="0"/>
              <a:t>16h00 – 16h10: Evaluation</a:t>
            </a:r>
            <a:br>
              <a:rPr lang="en-US" sz="2000" dirty="0"/>
            </a:br>
            <a:r>
              <a:rPr lang="en-US" sz="2000" dirty="0"/>
              <a:t/>
            </a:r>
            <a:br>
              <a:rPr lang="en-US" sz="2000" dirty="0"/>
            </a:br>
            <a:r>
              <a:rPr lang="en-US" sz="2000" dirty="0"/>
              <a:t>16h10 – 17h00: </a:t>
            </a:r>
            <a:r>
              <a:rPr lang="en-US" sz="2000" dirty="0" err="1"/>
              <a:t>Définition</a:t>
            </a:r>
            <a:r>
              <a:rPr lang="en-US" sz="2000" dirty="0"/>
              <a:t> du </a:t>
            </a:r>
            <a:r>
              <a:rPr lang="en-US" sz="2000" dirty="0" err="1"/>
              <a:t>programme</a:t>
            </a:r>
            <a:r>
              <a:rPr lang="en-US" sz="2000" dirty="0"/>
              <a:t> de la 2</a:t>
            </a:r>
            <a:r>
              <a:rPr lang="en-US" sz="2000" baseline="30000" dirty="0"/>
              <a:t>e</a:t>
            </a:r>
            <a:r>
              <a:rPr lang="en-US" sz="2000" dirty="0"/>
              <a:t> </a:t>
            </a:r>
            <a:r>
              <a:rPr lang="en-US" sz="2000" dirty="0" err="1"/>
              <a:t>journée</a:t>
            </a:r>
            <a:r>
              <a:rPr lang="en-US" sz="2000" dirty="0"/>
              <a:t> de formation </a:t>
            </a:r>
            <a:r>
              <a:rPr lang="en-US" sz="2000" dirty="0" err="1"/>
              <a:t>territoriale</a:t>
            </a:r>
            <a:r>
              <a:rPr lang="en-US" sz="2000" dirty="0"/>
              <a:t> et des </a:t>
            </a:r>
            <a:r>
              <a:rPr lang="en-US" sz="2000" dirty="0" err="1"/>
              <a:t>besoins</a:t>
            </a:r>
            <a:r>
              <a:rPr lang="en-US" sz="2000" dirty="0"/>
              <a:t> de formation pour </a:t>
            </a:r>
            <a:r>
              <a:rPr lang="en-US" sz="2000" dirty="0" err="1"/>
              <a:t>l’année</a:t>
            </a:r>
            <a:r>
              <a:rPr lang="en-US" sz="2000" dirty="0"/>
              <a:t> 2020-2021</a:t>
            </a:r>
            <a:br>
              <a:rPr lang="en-US" sz="2000" dirty="0"/>
            </a:br>
            <a:r>
              <a:rPr lang="en-US" sz="2000" dirty="0"/>
              <a:t> </a:t>
            </a:r>
          </a:p>
        </p:txBody>
      </p:sp>
      <p:sp>
        <p:nvSpPr>
          <p:cNvPr id="96" name="Rectangle 95">
            <a:extLst>
              <a:ext uri="{FF2B5EF4-FFF2-40B4-BE49-F238E27FC236}">
                <a16:creationId xmlns:a16="http://schemas.microsoft.com/office/drawing/2014/main" id="{4A98CC08-AEC2-4E8F-8F52-0F5C6372D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5D1545E6-EB3C-4478-A661-A2CA963F129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99" name="Freeform 11">
              <a:extLst>
                <a:ext uri="{FF2B5EF4-FFF2-40B4-BE49-F238E27FC236}">
                  <a16:creationId xmlns:a16="http://schemas.microsoft.com/office/drawing/2014/main" id="{B2E5B960-0C5D-4F77-8E9F-9F3D883D83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00" name="Freeform 12">
              <a:extLst>
                <a:ext uri="{FF2B5EF4-FFF2-40B4-BE49-F238E27FC236}">
                  <a16:creationId xmlns:a16="http://schemas.microsoft.com/office/drawing/2014/main" id="{258E44FC-92AD-43A0-BB05-DB268C82D8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01" name="Freeform 13">
              <a:extLst>
                <a:ext uri="{FF2B5EF4-FFF2-40B4-BE49-F238E27FC236}">
                  <a16:creationId xmlns:a16="http://schemas.microsoft.com/office/drawing/2014/main" id="{C63D3083-A56C-4199-8DE0-63C8BE9EDF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02" name="Freeform 14">
              <a:extLst>
                <a:ext uri="{FF2B5EF4-FFF2-40B4-BE49-F238E27FC236}">
                  <a16:creationId xmlns:a16="http://schemas.microsoft.com/office/drawing/2014/main" id="{C7CD3581-635D-438F-A64F-68404E7AE0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03" name="Freeform 15">
              <a:extLst>
                <a:ext uri="{FF2B5EF4-FFF2-40B4-BE49-F238E27FC236}">
                  <a16:creationId xmlns:a16="http://schemas.microsoft.com/office/drawing/2014/main" id="{AD6904C0-211C-41A2-BDB8-3B07C90BBB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04" name="Freeform 16">
              <a:extLst>
                <a:ext uri="{FF2B5EF4-FFF2-40B4-BE49-F238E27FC236}">
                  <a16:creationId xmlns:a16="http://schemas.microsoft.com/office/drawing/2014/main" id="{B0837DA6-CAF9-4E78-A39E-6358EDE2B1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05" name="Freeform 17">
              <a:extLst>
                <a:ext uri="{FF2B5EF4-FFF2-40B4-BE49-F238E27FC236}">
                  <a16:creationId xmlns:a16="http://schemas.microsoft.com/office/drawing/2014/main" id="{0A99DD7D-3AB3-471E-842F-8AFEA09D07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06" name="Freeform 18">
              <a:extLst>
                <a:ext uri="{FF2B5EF4-FFF2-40B4-BE49-F238E27FC236}">
                  <a16:creationId xmlns:a16="http://schemas.microsoft.com/office/drawing/2014/main" id="{9C70B0D4-92FE-478F-86BD-93BA2C4DFC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07" name="Freeform 19">
              <a:extLst>
                <a:ext uri="{FF2B5EF4-FFF2-40B4-BE49-F238E27FC236}">
                  <a16:creationId xmlns:a16="http://schemas.microsoft.com/office/drawing/2014/main" id="{C9156BE6-11D4-4696-9E3F-C325BFAC81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08" name="Freeform 20">
              <a:extLst>
                <a:ext uri="{FF2B5EF4-FFF2-40B4-BE49-F238E27FC236}">
                  <a16:creationId xmlns:a16="http://schemas.microsoft.com/office/drawing/2014/main" id="{4E667226-1D20-4A9D-BBE3-AC17EA436F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09" name="Freeform 21">
              <a:extLst>
                <a:ext uri="{FF2B5EF4-FFF2-40B4-BE49-F238E27FC236}">
                  <a16:creationId xmlns:a16="http://schemas.microsoft.com/office/drawing/2014/main" id="{2F87E3B6-5202-4434-9B26-42B46774F3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10" name="Freeform 22">
              <a:extLst>
                <a:ext uri="{FF2B5EF4-FFF2-40B4-BE49-F238E27FC236}">
                  <a16:creationId xmlns:a16="http://schemas.microsoft.com/office/drawing/2014/main" id="{AEA5E85F-F1F4-40E4-A62C-95324F6749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12" name="Group 111">
            <a:extLst>
              <a:ext uri="{FF2B5EF4-FFF2-40B4-BE49-F238E27FC236}">
                <a16:creationId xmlns:a16="http://schemas.microsoft.com/office/drawing/2014/main" id="{40A75861-F6C5-44A9-B161-B03701CBDE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113" name="Freeform 27">
              <a:extLst>
                <a:ext uri="{FF2B5EF4-FFF2-40B4-BE49-F238E27FC236}">
                  <a16:creationId xmlns:a16="http://schemas.microsoft.com/office/drawing/2014/main" id="{72EE642D-4F69-47C0-99BA-CE43503573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14" name="Freeform 28">
              <a:extLst>
                <a:ext uri="{FF2B5EF4-FFF2-40B4-BE49-F238E27FC236}">
                  <a16:creationId xmlns:a16="http://schemas.microsoft.com/office/drawing/2014/main" id="{26178CE4-DA2D-46EA-AB8D-341C5AC563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15" name="Freeform 29">
              <a:extLst>
                <a:ext uri="{FF2B5EF4-FFF2-40B4-BE49-F238E27FC236}">
                  <a16:creationId xmlns:a16="http://schemas.microsoft.com/office/drawing/2014/main" id="{698E9F53-8381-4FA5-A510-846925D242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16" name="Freeform 30">
              <a:extLst>
                <a:ext uri="{FF2B5EF4-FFF2-40B4-BE49-F238E27FC236}">
                  <a16:creationId xmlns:a16="http://schemas.microsoft.com/office/drawing/2014/main" id="{B13CE284-F21E-411B-BB8E-9C03B853CE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17" name="Freeform 31">
              <a:extLst>
                <a:ext uri="{FF2B5EF4-FFF2-40B4-BE49-F238E27FC236}">
                  <a16:creationId xmlns:a16="http://schemas.microsoft.com/office/drawing/2014/main" id="{23DF4578-4703-437C-A797-2A2D0CEE5F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18" name="Freeform 32">
              <a:extLst>
                <a:ext uri="{FF2B5EF4-FFF2-40B4-BE49-F238E27FC236}">
                  <a16:creationId xmlns:a16="http://schemas.microsoft.com/office/drawing/2014/main" id="{F878F330-AF64-4F8F-88FD-A4A408D6D3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19" name="Freeform 33">
              <a:extLst>
                <a:ext uri="{FF2B5EF4-FFF2-40B4-BE49-F238E27FC236}">
                  <a16:creationId xmlns:a16="http://schemas.microsoft.com/office/drawing/2014/main" id="{AC9B00BF-4FB7-42FA-BBBD-7DB54ED3F0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20" name="Freeform 34">
              <a:extLst>
                <a:ext uri="{FF2B5EF4-FFF2-40B4-BE49-F238E27FC236}">
                  <a16:creationId xmlns:a16="http://schemas.microsoft.com/office/drawing/2014/main" id="{BD3D64CA-2AAD-4609-8DAA-3EAD4609A6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21" name="Freeform 35">
              <a:extLst>
                <a:ext uri="{FF2B5EF4-FFF2-40B4-BE49-F238E27FC236}">
                  <a16:creationId xmlns:a16="http://schemas.microsoft.com/office/drawing/2014/main" id="{C669E05A-8550-4E91-B29E-E1912228EC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22" name="Freeform 36">
              <a:extLst>
                <a:ext uri="{FF2B5EF4-FFF2-40B4-BE49-F238E27FC236}">
                  <a16:creationId xmlns:a16="http://schemas.microsoft.com/office/drawing/2014/main" id="{F8C1FD53-1E8F-46CA-BC2D-FCEC4DAE07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23" name="Freeform 37">
              <a:extLst>
                <a:ext uri="{FF2B5EF4-FFF2-40B4-BE49-F238E27FC236}">
                  <a16:creationId xmlns:a16="http://schemas.microsoft.com/office/drawing/2014/main" id="{CC97A31F-CFDE-4EA3-98F1-13FDD16702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24" name="Freeform 38">
              <a:extLst>
                <a:ext uri="{FF2B5EF4-FFF2-40B4-BE49-F238E27FC236}">
                  <a16:creationId xmlns:a16="http://schemas.microsoft.com/office/drawing/2014/main" id="{9E1540E7-E6C3-4907-B70A-B1756836559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26" name="Freeform 11">
            <a:extLst>
              <a:ext uri="{FF2B5EF4-FFF2-40B4-BE49-F238E27FC236}">
                <a16:creationId xmlns:a16="http://schemas.microsoft.com/office/drawing/2014/main" id="{1310EFE2-B91D-47E7-B117-C2A802800A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Tree>
    <p:extLst>
      <p:ext uri="{BB962C8B-B14F-4D97-AF65-F5344CB8AC3E}">
        <p14:creationId xmlns:p14="http://schemas.microsoft.com/office/powerpoint/2010/main" val="265499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39" name="Freeform 11">
            <a:extLst>
              <a:ext uri="{FF2B5EF4-FFF2-40B4-BE49-F238E27FC236}">
                <a16:creationId xmlns:a16="http://schemas.microsoft.com/office/drawing/2014/main" id="{7E1C44A2-4B37-4B14-B90B-368A88D05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 name="Image 11" descr="Une image contenant capture d’écran&#10;&#10;Description générée automatiquement">
            <a:extLst>
              <a:ext uri="{FF2B5EF4-FFF2-40B4-BE49-F238E27FC236}">
                <a16:creationId xmlns:a16="http://schemas.microsoft.com/office/drawing/2014/main" id="{68A2A91D-842D-4457-9B43-2B1B55EC2154}"/>
              </a:ext>
            </a:extLst>
          </p:cNvPr>
          <p:cNvPicPr>
            <a:picLocks noChangeAspect="1"/>
          </p:cNvPicPr>
          <p:nvPr/>
        </p:nvPicPr>
        <p:blipFill rotWithShape="1">
          <a:blip r:embed="rId3"/>
          <a:srcRect r="2" b="12039"/>
          <a:stretch/>
        </p:blipFill>
        <p:spPr>
          <a:xfrm>
            <a:off x="2589211" y="643467"/>
            <a:ext cx="8951825" cy="5571066"/>
          </a:xfrm>
          <a:prstGeom prst="rect">
            <a:avLst/>
          </a:prstGeom>
        </p:spPr>
      </p:pic>
      <p:sp>
        <p:nvSpPr>
          <p:cNvPr id="6" name="ZoneTexte 5">
            <a:extLst>
              <a:ext uri="{FF2B5EF4-FFF2-40B4-BE49-F238E27FC236}">
                <a16:creationId xmlns:a16="http://schemas.microsoft.com/office/drawing/2014/main" id="{7B3B886E-CEC1-4B15-B41A-D6D21F9106BD}"/>
              </a:ext>
            </a:extLst>
          </p:cNvPr>
          <p:cNvSpPr txBox="1"/>
          <p:nvPr/>
        </p:nvSpPr>
        <p:spPr>
          <a:xfrm flipH="1" flipV="1">
            <a:off x="523981" y="95036"/>
            <a:ext cx="11219379" cy="6606281"/>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121036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B869E-B361-4189-BB67-6933648D81C5}"/>
              </a:ext>
            </a:extLst>
          </p:cNvPr>
          <p:cNvSpPr>
            <a:spLocks noGrp="1"/>
          </p:cNvSpPr>
          <p:nvPr>
            <p:ph type="title"/>
          </p:nvPr>
        </p:nvSpPr>
        <p:spPr>
          <a:xfrm>
            <a:off x="1030491" y="2352675"/>
            <a:ext cx="3028589" cy="3949212"/>
          </a:xfrm>
        </p:spPr>
        <p:txBody>
          <a:bodyPr>
            <a:normAutofit/>
          </a:bodyPr>
          <a:lstStyle/>
          <a:p>
            <a:r>
              <a:rPr lang="fr-FR" sz="3200" b="1" dirty="0">
                <a:solidFill>
                  <a:srgbClr val="002060"/>
                </a:solidFill>
              </a:rPr>
              <a:t>Les compétences orales </a:t>
            </a:r>
          </a:p>
        </p:txBody>
      </p:sp>
      <p:sp>
        <p:nvSpPr>
          <p:cNvPr id="10" name="Freeform 11">
            <a:extLst>
              <a:ext uri="{FF2B5EF4-FFF2-40B4-BE49-F238E27FC236}">
                <a16:creationId xmlns:a16="http://schemas.microsoft.com/office/drawing/2014/main" id="{2B982904-A46E-41DF-BA98-61E2300C7D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8377B10-864C-496B-8652-017A213D2351}"/>
              </a:ext>
            </a:extLst>
          </p:cNvPr>
          <p:cNvSpPr>
            <a:spLocks noGrp="1"/>
          </p:cNvSpPr>
          <p:nvPr>
            <p:ph idx="1"/>
          </p:nvPr>
        </p:nvSpPr>
        <p:spPr>
          <a:xfrm>
            <a:off x="4706578" y="589722"/>
            <a:ext cx="6798033" cy="5321500"/>
          </a:xfrm>
        </p:spPr>
        <p:txBody>
          <a:bodyPr anchor="ctr" anchorCtr="0">
            <a:normAutofit/>
          </a:bodyPr>
          <a:lstStyle/>
          <a:p>
            <a:pPr marL="0" indent="0">
              <a:buNone/>
            </a:pPr>
            <a:endParaRPr lang="fr-FR" dirty="0">
              <a:ln>
                <a:solidFill>
                  <a:schemeClr val="accent1"/>
                </a:solidFill>
              </a:ln>
            </a:endParaRPr>
          </a:p>
          <a:p>
            <a:pPr marL="0" indent="0">
              <a:buNone/>
            </a:pPr>
            <a:r>
              <a:rPr lang="fr-FR" sz="3600" dirty="0">
                <a:ln>
                  <a:solidFill>
                    <a:schemeClr val="accent1"/>
                  </a:solidFill>
                </a:ln>
              </a:rPr>
              <a:t>Dans le socle commun de connaissances, de compétences et de culture</a:t>
            </a:r>
          </a:p>
        </p:txBody>
      </p:sp>
    </p:spTree>
    <p:extLst>
      <p:ext uri="{BB962C8B-B14F-4D97-AF65-F5344CB8AC3E}">
        <p14:creationId xmlns:p14="http://schemas.microsoft.com/office/powerpoint/2010/main" val="363908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D26F8B2-26A7-44FD-85EF-452EAB9251C5}"/>
              </a:ext>
            </a:extLst>
          </p:cNvPr>
          <p:cNvSpPr>
            <a:spLocks noGrp="1"/>
          </p:cNvSpPr>
          <p:nvPr>
            <p:ph type="title"/>
          </p:nvPr>
        </p:nvSpPr>
        <p:spPr>
          <a:xfrm>
            <a:off x="1876425" y="624110"/>
            <a:ext cx="9628187" cy="804640"/>
          </a:xfrm>
        </p:spPr>
        <p:txBody>
          <a:bodyPr>
            <a:normAutofit/>
          </a:bodyPr>
          <a:lstStyle/>
          <a:p>
            <a:r>
              <a:rPr lang="fr-FR" sz="3200" b="1" dirty="0"/>
              <a:t>D1. Les langages pour penser et communiquer</a:t>
            </a:r>
          </a:p>
        </p:txBody>
      </p:sp>
      <p:graphicFrame>
        <p:nvGraphicFramePr>
          <p:cNvPr id="6" name="Tableau 6">
            <a:extLst>
              <a:ext uri="{FF2B5EF4-FFF2-40B4-BE49-F238E27FC236}">
                <a16:creationId xmlns:a16="http://schemas.microsoft.com/office/drawing/2014/main" id="{03B06E10-CB5C-4C46-9531-15B0EA89F003}"/>
              </a:ext>
            </a:extLst>
          </p:cNvPr>
          <p:cNvGraphicFramePr>
            <a:graphicFrameLocks noGrp="1"/>
          </p:cNvGraphicFramePr>
          <p:nvPr>
            <p:ph idx="1"/>
            <p:extLst>
              <p:ext uri="{D42A27DB-BD31-4B8C-83A1-F6EECF244321}">
                <p14:modId xmlns:p14="http://schemas.microsoft.com/office/powerpoint/2010/main" val="1310798220"/>
              </p:ext>
            </p:extLst>
          </p:nvPr>
        </p:nvGraphicFramePr>
        <p:xfrm>
          <a:off x="2019301" y="1304926"/>
          <a:ext cx="8932864" cy="5341928"/>
        </p:xfrm>
        <a:graphic>
          <a:graphicData uri="http://schemas.openxmlformats.org/drawingml/2006/table">
            <a:tbl>
              <a:tblPr firstRow="1" bandRow="1">
                <a:tableStyleId>{7DF18680-E054-41AD-8BC1-D1AEF772440D}</a:tableStyleId>
              </a:tblPr>
              <a:tblGrid>
                <a:gridCol w="4486274">
                  <a:extLst>
                    <a:ext uri="{9D8B030D-6E8A-4147-A177-3AD203B41FA5}">
                      <a16:colId xmlns:a16="http://schemas.microsoft.com/office/drawing/2014/main" val="2750533138"/>
                    </a:ext>
                  </a:extLst>
                </a:gridCol>
                <a:gridCol w="4446590">
                  <a:extLst>
                    <a:ext uri="{9D8B030D-6E8A-4147-A177-3AD203B41FA5}">
                      <a16:colId xmlns:a16="http://schemas.microsoft.com/office/drawing/2014/main" val="3934625364"/>
                    </a:ext>
                  </a:extLst>
                </a:gridCol>
              </a:tblGrid>
              <a:tr h="413076">
                <a:tc>
                  <a:txBody>
                    <a:bodyPr/>
                    <a:lstStyle/>
                    <a:p>
                      <a:pPr algn="ctr"/>
                      <a:r>
                        <a:rPr lang="fr-FR" sz="2400" b="1" dirty="0">
                          <a:solidFill>
                            <a:srgbClr val="002060"/>
                          </a:solidFill>
                        </a:rPr>
                        <a:t>CYCLE 3</a:t>
                      </a:r>
                    </a:p>
                  </a:txBody>
                  <a:tcPr marL="77257" marR="77257"/>
                </a:tc>
                <a:tc>
                  <a:txBody>
                    <a:bodyPr/>
                    <a:lstStyle/>
                    <a:p>
                      <a:pPr algn="ctr"/>
                      <a:r>
                        <a:rPr lang="fr-FR" sz="2400" b="1" dirty="0">
                          <a:solidFill>
                            <a:srgbClr val="002060"/>
                          </a:solidFill>
                        </a:rPr>
                        <a:t>CYCLE 4</a:t>
                      </a:r>
                    </a:p>
                  </a:txBody>
                  <a:tcPr marL="77257" marR="77257"/>
                </a:tc>
                <a:extLst>
                  <a:ext uri="{0D108BD9-81ED-4DB2-BD59-A6C34878D82A}">
                    <a16:rowId xmlns:a16="http://schemas.microsoft.com/office/drawing/2014/main" val="1402692213"/>
                  </a:ext>
                </a:extLst>
              </a:tr>
              <a:tr h="1044248">
                <a:tc>
                  <a:txBody>
                    <a:bodyPr/>
                    <a:lstStyle/>
                    <a:p>
                      <a:pPr algn="ctr"/>
                      <a:r>
                        <a:rPr lang="fr-FR" b="1" dirty="0">
                          <a:solidFill>
                            <a:srgbClr val="002060"/>
                          </a:solidFill>
                        </a:rPr>
                        <a:t>Ecouter pour comprendre un message oral, un propos, un discours, un texte lu</a:t>
                      </a:r>
                    </a:p>
                  </a:txBody>
                  <a:tcPr marL="77257" marR="77257"/>
                </a:tc>
                <a:tc>
                  <a:txBody>
                    <a:bodyPr/>
                    <a:lstStyle/>
                    <a:p>
                      <a:pPr algn="ctr"/>
                      <a:r>
                        <a:rPr lang="fr-FR" b="1" dirty="0">
                          <a:solidFill>
                            <a:srgbClr val="002060"/>
                          </a:solidFill>
                        </a:rPr>
                        <a:t>Comprendre et interpréter des messages et des discours oraux complexes</a:t>
                      </a:r>
                    </a:p>
                  </a:txBody>
                  <a:tcPr marL="77257" marR="77257"/>
                </a:tc>
                <a:extLst>
                  <a:ext uri="{0D108BD9-81ED-4DB2-BD59-A6C34878D82A}">
                    <a16:rowId xmlns:a16="http://schemas.microsoft.com/office/drawing/2014/main" val="3275088119"/>
                  </a:ext>
                </a:extLst>
              </a:tr>
              <a:tr h="613595">
                <a:tc>
                  <a:txBody>
                    <a:bodyPr/>
                    <a:lstStyle/>
                    <a:p>
                      <a:pPr algn="ctr"/>
                      <a:r>
                        <a:rPr lang="fr-FR" b="1" dirty="0">
                          <a:solidFill>
                            <a:srgbClr val="002060"/>
                          </a:solidFill>
                        </a:rPr>
                        <a:t>Parler en prenant en compte son auditoire</a:t>
                      </a:r>
                    </a:p>
                  </a:txBody>
                  <a:tcPr marL="77257" marR="77257"/>
                </a:tc>
                <a:tc>
                  <a:txBody>
                    <a:bodyPr/>
                    <a:lstStyle/>
                    <a:p>
                      <a:pPr algn="ctr"/>
                      <a:r>
                        <a:rPr lang="fr-FR" b="1" dirty="0">
                          <a:solidFill>
                            <a:srgbClr val="002060"/>
                          </a:solidFill>
                        </a:rPr>
                        <a:t>S’exprimer de façon maîtrisée en s’adressant à un auditoire</a:t>
                      </a:r>
                    </a:p>
                    <a:p>
                      <a:pPr algn="ctr"/>
                      <a:endParaRPr lang="fr-FR" b="1" dirty="0">
                        <a:solidFill>
                          <a:srgbClr val="002060"/>
                        </a:solidFill>
                      </a:endParaRPr>
                    </a:p>
                  </a:txBody>
                  <a:tcPr marL="77257" marR="77257"/>
                </a:tc>
                <a:extLst>
                  <a:ext uri="{0D108BD9-81ED-4DB2-BD59-A6C34878D82A}">
                    <a16:rowId xmlns:a16="http://schemas.microsoft.com/office/drawing/2014/main" val="2544803850"/>
                  </a:ext>
                </a:extLst>
              </a:tr>
              <a:tr h="1362751">
                <a:tc>
                  <a:txBody>
                    <a:bodyPr/>
                    <a:lstStyle/>
                    <a:p>
                      <a:pPr algn="ctr"/>
                      <a:r>
                        <a:rPr lang="fr-FR" b="1" dirty="0">
                          <a:solidFill>
                            <a:srgbClr val="002060"/>
                          </a:solidFill>
                        </a:rPr>
                        <a:t>Participer à des échanges dans des situations diverses (séances d’apprentissage ordinaire, séances de régulation de la vie de la classe, jeux de rôle improvisés</a:t>
                      </a:r>
                    </a:p>
                  </a:txBody>
                  <a:tcPr marL="77257" marR="77257"/>
                </a:tc>
                <a:tc>
                  <a:txBody>
                    <a:bodyPr/>
                    <a:lstStyle/>
                    <a:p>
                      <a:pPr algn="ctr"/>
                      <a:endParaRPr lang="fr-FR" b="1" dirty="0">
                        <a:solidFill>
                          <a:srgbClr val="002060"/>
                        </a:solidFill>
                      </a:endParaRPr>
                    </a:p>
                    <a:p>
                      <a:pPr algn="ctr"/>
                      <a:r>
                        <a:rPr lang="fr-FR" b="1" dirty="0">
                          <a:solidFill>
                            <a:srgbClr val="002060"/>
                          </a:solidFill>
                        </a:rPr>
                        <a:t>Participer de façon constructive à des échanges oraux</a:t>
                      </a:r>
                    </a:p>
                  </a:txBody>
                  <a:tcPr marL="77257" marR="77257"/>
                </a:tc>
                <a:extLst>
                  <a:ext uri="{0D108BD9-81ED-4DB2-BD59-A6C34878D82A}">
                    <a16:rowId xmlns:a16="http://schemas.microsoft.com/office/drawing/2014/main" val="3954668096"/>
                  </a:ext>
                </a:extLst>
              </a:tr>
              <a:tr h="1362751">
                <a:tc>
                  <a:txBody>
                    <a:bodyPr/>
                    <a:lstStyle/>
                    <a:p>
                      <a:pPr algn="ctr"/>
                      <a:endParaRPr lang="fr-FR" b="1" dirty="0">
                        <a:solidFill>
                          <a:srgbClr val="002060"/>
                        </a:solidFill>
                      </a:endParaRPr>
                    </a:p>
                    <a:p>
                      <a:pPr algn="ctr"/>
                      <a:r>
                        <a:rPr lang="fr-FR" b="1" dirty="0">
                          <a:solidFill>
                            <a:srgbClr val="002060"/>
                          </a:solidFill>
                        </a:rPr>
                        <a:t>Adopter une attitude critique par rapport à </a:t>
                      </a:r>
                    </a:p>
                    <a:p>
                      <a:pPr algn="ctr"/>
                      <a:r>
                        <a:rPr lang="fr-FR" b="1" dirty="0">
                          <a:solidFill>
                            <a:srgbClr val="002060"/>
                          </a:solidFill>
                        </a:rPr>
                        <a:t>son propos</a:t>
                      </a:r>
                    </a:p>
                    <a:p>
                      <a:pPr algn="ctr"/>
                      <a:endParaRPr lang="fr-FR" b="1" dirty="0">
                        <a:solidFill>
                          <a:srgbClr val="002060"/>
                        </a:solidFill>
                      </a:endParaRPr>
                    </a:p>
                  </a:txBody>
                  <a:tcPr marL="77257" marR="77257"/>
                </a:tc>
                <a:tc>
                  <a:txBody>
                    <a:bodyPr/>
                    <a:lstStyle/>
                    <a:p>
                      <a:pPr algn="ctr"/>
                      <a:endParaRPr lang="fr-FR" b="1" dirty="0">
                        <a:solidFill>
                          <a:srgbClr val="002060"/>
                        </a:solidFill>
                      </a:endParaRPr>
                    </a:p>
                    <a:p>
                      <a:pPr algn="ctr"/>
                      <a:r>
                        <a:rPr lang="fr-FR" b="1" dirty="0">
                          <a:solidFill>
                            <a:srgbClr val="002060"/>
                          </a:solidFill>
                        </a:rPr>
                        <a:t>Exploiter les ressources expressives et créatives</a:t>
                      </a:r>
                    </a:p>
                  </a:txBody>
                  <a:tcPr marL="77257" marR="77257"/>
                </a:tc>
                <a:extLst>
                  <a:ext uri="{0D108BD9-81ED-4DB2-BD59-A6C34878D82A}">
                    <a16:rowId xmlns:a16="http://schemas.microsoft.com/office/drawing/2014/main" val="3849231690"/>
                  </a:ext>
                </a:extLst>
              </a:tr>
            </a:tbl>
          </a:graphicData>
        </a:graphic>
      </p:graphicFrame>
    </p:spTree>
    <p:extLst>
      <p:ext uri="{BB962C8B-B14F-4D97-AF65-F5344CB8AC3E}">
        <p14:creationId xmlns:p14="http://schemas.microsoft.com/office/powerpoint/2010/main" val="3769733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CA8478-017E-4526-8545-0B4B69988D0C}"/>
              </a:ext>
            </a:extLst>
          </p:cNvPr>
          <p:cNvSpPr>
            <a:spLocks noGrp="1"/>
          </p:cNvSpPr>
          <p:nvPr>
            <p:ph type="title"/>
          </p:nvPr>
        </p:nvSpPr>
        <p:spPr>
          <a:xfrm>
            <a:off x="1895475" y="624110"/>
            <a:ext cx="9953625" cy="823690"/>
          </a:xfrm>
        </p:spPr>
        <p:txBody>
          <a:bodyPr>
            <a:normAutofit/>
          </a:bodyPr>
          <a:lstStyle/>
          <a:p>
            <a:r>
              <a:rPr lang="fr-FR" sz="3200" b="1" dirty="0"/>
              <a:t>D3. Formation de la personne et du citoyen</a:t>
            </a:r>
          </a:p>
        </p:txBody>
      </p:sp>
      <p:graphicFrame>
        <p:nvGraphicFramePr>
          <p:cNvPr id="4" name="Tableau 4">
            <a:extLst>
              <a:ext uri="{FF2B5EF4-FFF2-40B4-BE49-F238E27FC236}">
                <a16:creationId xmlns:a16="http://schemas.microsoft.com/office/drawing/2014/main" id="{0907DE46-D609-40F1-9CB5-CA9614E85C19}"/>
              </a:ext>
            </a:extLst>
          </p:cNvPr>
          <p:cNvGraphicFramePr>
            <a:graphicFrameLocks noGrp="1"/>
          </p:cNvGraphicFramePr>
          <p:nvPr>
            <p:ph idx="1"/>
            <p:extLst>
              <p:ext uri="{D42A27DB-BD31-4B8C-83A1-F6EECF244321}">
                <p14:modId xmlns:p14="http://schemas.microsoft.com/office/powerpoint/2010/main" val="1929560387"/>
              </p:ext>
            </p:extLst>
          </p:nvPr>
        </p:nvGraphicFramePr>
        <p:xfrm>
          <a:off x="1581150" y="2534920"/>
          <a:ext cx="9742489" cy="2560320"/>
        </p:xfrm>
        <a:graphic>
          <a:graphicData uri="http://schemas.openxmlformats.org/drawingml/2006/table">
            <a:tbl>
              <a:tblPr firstRow="1" bandRow="1">
                <a:tableStyleId>{7DF18680-E054-41AD-8BC1-D1AEF772440D}</a:tableStyleId>
              </a:tblPr>
              <a:tblGrid>
                <a:gridCol w="4765676">
                  <a:extLst>
                    <a:ext uri="{9D8B030D-6E8A-4147-A177-3AD203B41FA5}">
                      <a16:colId xmlns:a16="http://schemas.microsoft.com/office/drawing/2014/main" val="1312893091"/>
                    </a:ext>
                  </a:extLst>
                </a:gridCol>
                <a:gridCol w="4976813">
                  <a:extLst>
                    <a:ext uri="{9D8B030D-6E8A-4147-A177-3AD203B41FA5}">
                      <a16:colId xmlns:a16="http://schemas.microsoft.com/office/drawing/2014/main" val="1972261307"/>
                    </a:ext>
                  </a:extLst>
                </a:gridCol>
              </a:tblGrid>
              <a:tr h="0">
                <a:tc>
                  <a:txBody>
                    <a:bodyPr/>
                    <a:lstStyle/>
                    <a:p>
                      <a:pPr algn="ctr"/>
                      <a:r>
                        <a:rPr lang="fr-FR" sz="2400" dirty="0">
                          <a:solidFill>
                            <a:srgbClr val="002060"/>
                          </a:solidFill>
                        </a:rPr>
                        <a:t>CYCLE 3</a:t>
                      </a:r>
                    </a:p>
                  </a:txBody>
                  <a:tcPr/>
                </a:tc>
                <a:tc>
                  <a:txBody>
                    <a:bodyPr/>
                    <a:lstStyle/>
                    <a:p>
                      <a:pPr algn="ctr"/>
                      <a:r>
                        <a:rPr lang="fr-FR" sz="2400" dirty="0">
                          <a:solidFill>
                            <a:srgbClr val="002060"/>
                          </a:solidFill>
                        </a:rPr>
                        <a:t>CYCLE 4</a:t>
                      </a:r>
                    </a:p>
                  </a:txBody>
                  <a:tcPr/>
                </a:tc>
                <a:extLst>
                  <a:ext uri="{0D108BD9-81ED-4DB2-BD59-A6C34878D82A}">
                    <a16:rowId xmlns:a16="http://schemas.microsoft.com/office/drawing/2014/main" val="1334104472"/>
                  </a:ext>
                </a:extLst>
              </a:tr>
              <a:tr h="169545">
                <a:tc>
                  <a:txBody>
                    <a:bodyPr/>
                    <a:lstStyle/>
                    <a:p>
                      <a:pPr algn="ctr"/>
                      <a:endParaRPr lang="fr-FR" b="1" dirty="0">
                        <a:solidFill>
                          <a:srgbClr val="002060"/>
                        </a:solidFill>
                      </a:endParaRPr>
                    </a:p>
                    <a:p>
                      <a:pPr algn="ctr"/>
                      <a:r>
                        <a:rPr lang="fr-FR" b="1" dirty="0">
                          <a:solidFill>
                            <a:srgbClr val="002060"/>
                          </a:solidFill>
                        </a:rPr>
                        <a:t>Exprimer des émotions ressenties</a:t>
                      </a:r>
                    </a:p>
                    <a:p>
                      <a:pPr algn="ctr"/>
                      <a:endParaRPr lang="fr-FR" b="1" dirty="0">
                        <a:solidFill>
                          <a:srgbClr val="002060"/>
                        </a:solidFill>
                      </a:endParaRPr>
                    </a:p>
                  </a:txBody>
                  <a:tcPr/>
                </a:tc>
                <a:tc>
                  <a:txBody>
                    <a:bodyPr/>
                    <a:lstStyle/>
                    <a:p>
                      <a:pPr algn="ctr"/>
                      <a:endParaRPr lang="fr-FR" b="1" dirty="0">
                        <a:solidFill>
                          <a:srgbClr val="002060"/>
                        </a:solidFill>
                      </a:endParaRPr>
                    </a:p>
                    <a:p>
                      <a:pPr algn="ctr"/>
                      <a:r>
                        <a:rPr lang="fr-FR" b="1" dirty="0">
                          <a:solidFill>
                            <a:srgbClr val="002060"/>
                          </a:solidFill>
                        </a:rPr>
                        <a:t>Expliciter les émotions ressenties</a:t>
                      </a:r>
                    </a:p>
                  </a:txBody>
                  <a:tcPr/>
                </a:tc>
                <a:extLst>
                  <a:ext uri="{0D108BD9-81ED-4DB2-BD59-A6C34878D82A}">
                    <a16:rowId xmlns:a16="http://schemas.microsoft.com/office/drawing/2014/main" val="3016242118"/>
                  </a:ext>
                </a:extLst>
              </a:tr>
              <a:tr h="548640">
                <a:tc>
                  <a:txBody>
                    <a:bodyPr/>
                    <a:lstStyle/>
                    <a:p>
                      <a:pPr algn="ctr"/>
                      <a:endParaRPr lang="fr-FR" b="1" dirty="0">
                        <a:solidFill>
                          <a:srgbClr val="002060"/>
                        </a:solidFill>
                      </a:endParaRPr>
                    </a:p>
                    <a:p>
                      <a:pPr algn="ctr"/>
                      <a:r>
                        <a:rPr lang="fr-FR" b="1" dirty="0">
                          <a:solidFill>
                            <a:srgbClr val="002060"/>
                          </a:solidFill>
                        </a:rPr>
                        <a:t>Formuler une opinion, la confronter à celle d’autrui et la confirmer</a:t>
                      </a:r>
                    </a:p>
                    <a:p>
                      <a:pPr algn="ctr"/>
                      <a:endParaRPr lang="fr-FR" b="1" dirty="0">
                        <a:solidFill>
                          <a:srgbClr val="002060"/>
                        </a:solidFill>
                      </a:endParaRPr>
                    </a:p>
                  </a:txBody>
                  <a:tcPr/>
                </a:tc>
                <a:tc>
                  <a:txBody>
                    <a:bodyPr/>
                    <a:lstStyle/>
                    <a:p>
                      <a:pPr algn="ctr"/>
                      <a:endParaRPr lang="fr-FR" b="1" dirty="0">
                        <a:solidFill>
                          <a:srgbClr val="002060"/>
                        </a:solidFill>
                      </a:endParaRPr>
                    </a:p>
                    <a:p>
                      <a:pPr algn="ctr"/>
                      <a:r>
                        <a:rPr lang="fr-FR" b="1" dirty="0">
                          <a:solidFill>
                            <a:srgbClr val="002060"/>
                          </a:solidFill>
                        </a:rPr>
                        <a:t>Formuler une opinion, la confronter à celle d’autrui et la discuter</a:t>
                      </a:r>
                    </a:p>
                  </a:txBody>
                  <a:tcPr/>
                </a:tc>
                <a:extLst>
                  <a:ext uri="{0D108BD9-81ED-4DB2-BD59-A6C34878D82A}">
                    <a16:rowId xmlns:a16="http://schemas.microsoft.com/office/drawing/2014/main" val="1170942055"/>
                  </a:ext>
                </a:extLst>
              </a:tr>
            </a:tbl>
          </a:graphicData>
        </a:graphic>
      </p:graphicFrame>
    </p:spTree>
    <p:extLst>
      <p:ext uri="{BB962C8B-B14F-4D97-AF65-F5344CB8AC3E}">
        <p14:creationId xmlns:p14="http://schemas.microsoft.com/office/powerpoint/2010/main" val="13630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8576F020-8157-45CE-B1D9-6FA47AFEB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re 1">
            <a:extLst>
              <a:ext uri="{FF2B5EF4-FFF2-40B4-BE49-F238E27FC236}">
                <a16:creationId xmlns:a16="http://schemas.microsoft.com/office/drawing/2014/main" id="{D5FCA923-62C4-479B-8137-0851F1F44FEB}"/>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b="1" dirty="0" err="1">
                <a:solidFill>
                  <a:srgbClr val="FFFFFF"/>
                </a:solidFill>
              </a:rPr>
              <a:t>Construire</a:t>
            </a:r>
            <a:r>
              <a:rPr lang="en-US" sz="5400" b="1" dirty="0">
                <a:solidFill>
                  <a:srgbClr val="FFFFFF"/>
                </a:solidFill>
              </a:rPr>
              <a:t> </a:t>
            </a:r>
            <a:r>
              <a:rPr lang="en-US" sz="5400" b="1" dirty="0" err="1">
                <a:solidFill>
                  <a:srgbClr val="FFFFFF"/>
                </a:solidFill>
              </a:rPr>
              <a:t>une</a:t>
            </a:r>
            <a:r>
              <a:rPr lang="en-US" sz="5400" b="1" dirty="0">
                <a:solidFill>
                  <a:srgbClr val="FFFFFF"/>
                </a:solidFill>
              </a:rPr>
              <a:t> séance </a:t>
            </a:r>
            <a:r>
              <a:rPr lang="en-US" sz="5400" b="1" dirty="0" err="1">
                <a:solidFill>
                  <a:srgbClr val="FFFFFF"/>
                </a:solidFill>
              </a:rPr>
              <a:t>pédagogique</a:t>
            </a:r>
            <a:endParaRPr lang="en-US" sz="5400" b="1" dirty="0">
              <a:solidFill>
                <a:srgbClr val="FFFFFF"/>
              </a:solidFill>
            </a:endParaRPr>
          </a:p>
        </p:txBody>
      </p:sp>
    </p:spTree>
    <p:extLst>
      <p:ext uri="{BB962C8B-B14F-4D97-AF65-F5344CB8AC3E}">
        <p14:creationId xmlns:p14="http://schemas.microsoft.com/office/powerpoint/2010/main" val="1387095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1648B-5CD5-4072-953D-3C635554C4CB}"/>
              </a:ext>
            </a:extLst>
          </p:cNvPr>
          <p:cNvSpPr>
            <a:spLocks noGrp="1"/>
          </p:cNvSpPr>
          <p:nvPr>
            <p:ph type="title"/>
          </p:nvPr>
        </p:nvSpPr>
        <p:spPr>
          <a:xfrm>
            <a:off x="2592924" y="624109"/>
            <a:ext cx="8911687" cy="3598569"/>
          </a:xfrm>
        </p:spPr>
        <p:txBody>
          <a:bodyPr>
            <a:normAutofit fontScale="90000"/>
          </a:bodyPr>
          <a:lstStyle/>
          <a:p>
            <a:r>
              <a:rPr lang="fr-FR" b="1" dirty="0">
                <a:solidFill>
                  <a:srgbClr val="002060"/>
                </a:solidFill>
              </a:rPr>
              <a:t>A l’aide de la fiche de déroulement de séance, réaliser une séance pédagogique afin que les élèves développent leurs compétences en argumentation.</a:t>
            </a:r>
            <a:br>
              <a:rPr lang="fr-FR" b="1" dirty="0">
                <a:solidFill>
                  <a:srgbClr val="002060"/>
                </a:solidFill>
              </a:rPr>
            </a:br>
            <a:r>
              <a:rPr lang="fr-FR" b="1" dirty="0">
                <a:solidFill>
                  <a:srgbClr val="002060"/>
                </a:solidFill>
              </a:rPr>
              <a:t> </a:t>
            </a:r>
            <a:br>
              <a:rPr lang="fr-FR" b="1" dirty="0">
                <a:solidFill>
                  <a:srgbClr val="002060"/>
                </a:solidFill>
              </a:rPr>
            </a:br>
            <a:r>
              <a:rPr lang="fr-FR" b="1" dirty="0">
                <a:solidFill>
                  <a:srgbClr val="002060"/>
                </a:solidFill>
              </a:rPr>
              <a:t>Visionnage d’un extrait vidéo</a:t>
            </a:r>
            <a:br>
              <a:rPr lang="fr-FR" b="1" dirty="0">
                <a:solidFill>
                  <a:srgbClr val="002060"/>
                </a:solidFill>
              </a:rPr>
            </a:br>
            <a:r>
              <a:rPr lang="fr-FR" b="1" dirty="0">
                <a:solidFill>
                  <a:srgbClr val="002060"/>
                </a:solidFill>
              </a:rPr>
              <a:t/>
            </a:r>
            <a:br>
              <a:rPr lang="fr-FR" b="1" dirty="0">
                <a:solidFill>
                  <a:srgbClr val="002060"/>
                </a:solidFill>
              </a:rPr>
            </a:br>
            <a:r>
              <a:rPr lang="fr-FR" b="1" dirty="0">
                <a:solidFill>
                  <a:srgbClr val="002060"/>
                </a:solidFill>
              </a:rPr>
              <a:t>Organiser le débat : Doit-on limiter le temps  passer devant les écrans?</a:t>
            </a:r>
            <a:br>
              <a:rPr lang="fr-FR" b="1" dirty="0">
                <a:solidFill>
                  <a:srgbClr val="002060"/>
                </a:solidFill>
              </a:rPr>
            </a:br>
            <a:r>
              <a:rPr lang="fr-FR" b="1" dirty="0">
                <a:solidFill>
                  <a:srgbClr val="002060"/>
                </a:solidFill>
              </a:rPr>
              <a:t> </a:t>
            </a:r>
          </a:p>
        </p:txBody>
      </p:sp>
    </p:spTree>
    <p:extLst>
      <p:ext uri="{BB962C8B-B14F-4D97-AF65-F5344CB8AC3E}">
        <p14:creationId xmlns:p14="http://schemas.microsoft.com/office/powerpoint/2010/main" val="344768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3F144F-A5A1-407C-9A5B-73524B41BEBD}"/>
              </a:ext>
            </a:extLst>
          </p:cNvPr>
          <p:cNvSpPr>
            <a:spLocks noGrp="1"/>
          </p:cNvSpPr>
          <p:nvPr>
            <p:ph type="title"/>
          </p:nvPr>
        </p:nvSpPr>
        <p:spPr/>
        <p:txBody>
          <a:bodyPr>
            <a:normAutofit/>
          </a:bodyPr>
          <a:lstStyle/>
          <a:p>
            <a:r>
              <a:rPr lang="fr-FR" sz="2400" b="1" dirty="0"/>
              <a:t>Mise en activité</a:t>
            </a:r>
          </a:p>
        </p:txBody>
      </p:sp>
      <p:sp>
        <p:nvSpPr>
          <p:cNvPr id="5" name="Espace réservé du texte 4">
            <a:extLst>
              <a:ext uri="{FF2B5EF4-FFF2-40B4-BE49-F238E27FC236}">
                <a16:creationId xmlns:a16="http://schemas.microsoft.com/office/drawing/2014/main" id="{8F7B335A-2327-486F-A963-3C063BBF9B92}"/>
              </a:ext>
            </a:extLst>
          </p:cNvPr>
          <p:cNvSpPr>
            <a:spLocks noGrp="1"/>
          </p:cNvSpPr>
          <p:nvPr>
            <p:ph type="body" sz="half" idx="2"/>
          </p:nvPr>
        </p:nvSpPr>
        <p:spPr/>
        <p:txBody>
          <a:bodyPr>
            <a:noAutofit/>
          </a:bodyPr>
          <a:lstStyle/>
          <a:p>
            <a:r>
              <a:rPr lang="fr-FR" sz="2000" b="1" dirty="0">
                <a:solidFill>
                  <a:srgbClr val="002060"/>
                </a:solidFill>
              </a:rPr>
              <a:t>A l’aide de la fiche de déroulement de séance, réaliser une séance pédagogique afin que les élèves développent leurs compétences en argumentation.</a:t>
            </a:r>
            <a:br>
              <a:rPr lang="fr-FR" sz="2000" b="1" dirty="0">
                <a:solidFill>
                  <a:srgbClr val="002060"/>
                </a:solidFill>
              </a:rPr>
            </a:br>
            <a:r>
              <a:rPr lang="fr-FR" sz="2000" b="1" dirty="0">
                <a:solidFill>
                  <a:srgbClr val="002060"/>
                </a:solidFill>
              </a:rPr>
              <a:t> </a:t>
            </a:r>
            <a:br>
              <a:rPr lang="fr-FR" sz="2000" b="1" dirty="0">
                <a:solidFill>
                  <a:srgbClr val="002060"/>
                </a:solidFill>
              </a:rPr>
            </a:br>
            <a:r>
              <a:rPr lang="fr-FR" sz="2000" b="1" dirty="0">
                <a:solidFill>
                  <a:srgbClr val="002060"/>
                </a:solidFill>
              </a:rPr>
              <a:t>Visionnage d’un extrait vidéo</a:t>
            </a:r>
            <a:br>
              <a:rPr lang="fr-FR" sz="2000" b="1" dirty="0">
                <a:solidFill>
                  <a:srgbClr val="002060"/>
                </a:solidFill>
              </a:rPr>
            </a:br>
            <a:r>
              <a:rPr lang="fr-FR" sz="2000" b="1" dirty="0">
                <a:solidFill>
                  <a:srgbClr val="002060"/>
                </a:solidFill>
              </a:rPr>
              <a:t/>
            </a:r>
            <a:br>
              <a:rPr lang="fr-FR" sz="2000" b="1" dirty="0">
                <a:solidFill>
                  <a:srgbClr val="002060"/>
                </a:solidFill>
              </a:rPr>
            </a:br>
            <a:r>
              <a:rPr lang="fr-FR" sz="2000" b="1" dirty="0">
                <a:solidFill>
                  <a:srgbClr val="002060"/>
                </a:solidFill>
              </a:rPr>
              <a:t>Organiser le débat : Doit-on limiter le temps  passer devant les écrans?</a:t>
            </a:r>
            <a:endParaRPr lang="fr-FR" sz="2000" dirty="0"/>
          </a:p>
        </p:txBody>
      </p:sp>
      <p:sp>
        <p:nvSpPr>
          <p:cNvPr id="4" name="Espace réservé du contenu 3"/>
          <p:cNvSpPr>
            <a:spLocks noGrp="1"/>
          </p:cNvSpPr>
          <p:nvPr>
            <p:ph idx="1"/>
          </p:nvPr>
        </p:nvSpPr>
        <p:spPr/>
        <p:txBody>
          <a:bodyPr/>
          <a:lstStyle/>
          <a:p>
            <a:endParaRPr lang="fr-FR"/>
          </a:p>
        </p:txBody>
      </p:sp>
    </p:spTree>
    <p:extLst>
      <p:ext uri="{BB962C8B-B14F-4D97-AF65-F5344CB8AC3E}">
        <p14:creationId xmlns:p14="http://schemas.microsoft.com/office/powerpoint/2010/main" val="1995648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3C2D7E-3F2E-404E-9B30-CB12DC972D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7FD00-BF97-4325-B7C2-E451F20840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itre 2">
            <a:extLst>
              <a:ext uri="{FF2B5EF4-FFF2-40B4-BE49-F238E27FC236}">
                <a16:creationId xmlns:a16="http://schemas.microsoft.com/office/drawing/2014/main" id="{5512780A-4DF2-4F3C-8458-06F44B420166}"/>
              </a:ext>
            </a:extLst>
          </p:cNvPr>
          <p:cNvSpPr>
            <a:spLocks noGrp="1"/>
          </p:cNvSpPr>
          <p:nvPr>
            <p:ph type="title"/>
          </p:nvPr>
        </p:nvSpPr>
        <p:spPr>
          <a:xfrm>
            <a:off x="1843391" y="624110"/>
            <a:ext cx="9383408" cy="1280890"/>
          </a:xfrm>
        </p:spPr>
        <p:txBody>
          <a:bodyPr>
            <a:normAutofit/>
          </a:bodyPr>
          <a:lstStyle/>
          <a:p>
            <a:r>
              <a:rPr lang="fr-FR" b="1" dirty="0">
                <a:solidFill>
                  <a:srgbClr val="FFFFFF"/>
                </a:solidFill>
              </a:rPr>
              <a:t>Bibliographie</a:t>
            </a:r>
          </a:p>
        </p:txBody>
      </p:sp>
      <p:sp>
        <p:nvSpPr>
          <p:cNvPr id="13" name="Freeform 11">
            <a:extLst>
              <a:ext uri="{FF2B5EF4-FFF2-40B4-BE49-F238E27FC236}">
                <a16:creationId xmlns:a16="http://schemas.microsoft.com/office/drawing/2014/main" id="{179B5294-DA4E-4926-B14A-DD6E07A12F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Espace réservé du contenu 3">
            <a:extLst>
              <a:ext uri="{FF2B5EF4-FFF2-40B4-BE49-F238E27FC236}">
                <a16:creationId xmlns:a16="http://schemas.microsoft.com/office/drawing/2014/main" id="{0AC5B745-70AB-4A6E-9E10-2C4570893AB7}"/>
              </a:ext>
            </a:extLst>
          </p:cNvPr>
          <p:cNvSpPr>
            <a:spLocks noGrp="1"/>
          </p:cNvSpPr>
          <p:nvPr>
            <p:ph idx="1"/>
          </p:nvPr>
        </p:nvSpPr>
        <p:spPr>
          <a:xfrm>
            <a:off x="1325366" y="2623930"/>
            <a:ext cx="9901434" cy="3287292"/>
          </a:xfrm>
        </p:spPr>
        <p:txBody>
          <a:bodyPr>
            <a:normAutofit/>
          </a:bodyPr>
          <a:lstStyle/>
          <a:p>
            <a:r>
              <a:rPr lang="fr-FR" dirty="0"/>
              <a:t>Rapport </a:t>
            </a:r>
            <a:r>
              <a:rPr lang="fr-FR" dirty="0" err="1"/>
              <a:t>Delhay</a:t>
            </a:r>
            <a:r>
              <a:rPr lang="fr-FR" dirty="0"/>
              <a:t>, 19 juin 2019, « Faire du grand oral un levier d’égalité des chances » Recommandations pour le grand oral du baccalauréat et l’enseignement de l’oral de l’écola maternelle au lycée.</a:t>
            </a:r>
          </a:p>
          <a:p>
            <a:r>
              <a:rPr lang="fr-FR" dirty="0" err="1"/>
              <a:t>Gaussel</a:t>
            </a:r>
            <a:r>
              <a:rPr lang="fr-FR" dirty="0"/>
              <a:t> Marie, Dossier de Veille de l’IFE, « Je parle, tu dis, nous écoutons: apprendre avec l’oral »</a:t>
            </a:r>
          </a:p>
          <a:p>
            <a:r>
              <a:rPr lang="fr-FR" dirty="0" err="1"/>
              <a:t>Bautier</a:t>
            </a:r>
            <a:r>
              <a:rPr lang="fr-FR" dirty="0"/>
              <a:t> Elisabeth: « Et si l’oral pouvait permettre de réduire les inégalités? » 2016</a:t>
            </a:r>
          </a:p>
        </p:txBody>
      </p:sp>
    </p:spTree>
    <p:extLst>
      <p:ext uri="{BB962C8B-B14F-4D97-AF65-F5344CB8AC3E}">
        <p14:creationId xmlns:p14="http://schemas.microsoft.com/office/powerpoint/2010/main" val="328751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CE9304C-7D47-49AD-9260-6DBF0A5B9A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393"/>
            <a:ext cx="12188952" cy="6858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descr="Une image contenant intérieur, jouet, table, beignet&#10;&#10;Description générée automatiquement">
            <a:extLst>
              <a:ext uri="{FF2B5EF4-FFF2-40B4-BE49-F238E27FC236}">
                <a16:creationId xmlns:a16="http://schemas.microsoft.com/office/drawing/2014/main" id="{751CAE68-5028-4282-BFB7-71F6675B2E07}"/>
              </a:ext>
            </a:extLst>
          </p:cNvPr>
          <p:cNvPicPr>
            <a:picLocks noChangeAspect="1"/>
          </p:cNvPicPr>
          <p:nvPr/>
        </p:nvPicPr>
        <p:blipFill rotWithShape="1">
          <a:blip r:embed="rId2">
            <a:duotone>
              <a:schemeClr val="bg2">
                <a:shade val="45000"/>
                <a:satMod val="135000"/>
              </a:schemeClr>
              <a:prstClr val="white"/>
            </a:duotone>
            <a:alphaModFix amt="40000"/>
          </a:blip>
          <a:srcRect t="9447" b="6283"/>
          <a:stretch/>
        </p:blipFill>
        <p:spPr>
          <a:xfrm>
            <a:off x="-249174" y="190510"/>
            <a:ext cx="12192000" cy="6857990"/>
          </a:xfrm>
          <a:prstGeom prst="rect">
            <a:avLst/>
          </a:prstGeom>
        </p:spPr>
      </p:pic>
      <p:sp>
        <p:nvSpPr>
          <p:cNvPr id="2" name="Titre 1">
            <a:extLst>
              <a:ext uri="{FF2B5EF4-FFF2-40B4-BE49-F238E27FC236}">
                <a16:creationId xmlns:a16="http://schemas.microsoft.com/office/drawing/2014/main" id="{738E69F6-C8E4-4C11-A9E0-5D3157F197BF}"/>
              </a:ext>
            </a:extLst>
          </p:cNvPr>
          <p:cNvSpPr>
            <a:spLocks noGrp="1"/>
          </p:cNvSpPr>
          <p:nvPr>
            <p:ph type="ctrTitle"/>
          </p:nvPr>
        </p:nvSpPr>
        <p:spPr>
          <a:xfrm>
            <a:off x="1600200" y="954338"/>
            <a:ext cx="9904413" cy="3823043"/>
          </a:xfrm>
        </p:spPr>
        <p:txBody>
          <a:bodyPr>
            <a:normAutofit fontScale="90000"/>
          </a:bodyPr>
          <a:lstStyle/>
          <a:p>
            <a:pPr algn="ctr">
              <a:lnSpc>
                <a:spcPct val="90000"/>
              </a:lnSpc>
            </a:pPr>
            <a:r>
              <a:rPr lang="fr-FR" sz="4200" b="1" dirty="0">
                <a:solidFill>
                  <a:srgbClr val="222777"/>
                </a:solidFill>
                <a:cs typeface="Calibri" panose="020F0502020204030204" pitchFamily="34" charset="0"/>
              </a:rPr>
              <a:t>INVESTIR LA DIMENSION PEDAGOGIQUE DU METIER DE CPE</a:t>
            </a:r>
            <a:r>
              <a:rPr lang="fr-FR" sz="4200" dirty="0">
                <a:solidFill>
                  <a:srgbClr val="222777"/>
                </a:solidFill>
                <a:cs typeface="Calibri" panose="020F0502020204030204" pitchFamily="34" charset="0"/>
              </a:rPr>
              <a:t/>
            </a:r>
            <a:br>
              <a:rPr lang="fr-FR" sz="4200" dirty="0">
                <a:solidFill>
                  <a:srgbClr val="222777"/>
                </a:solidFill>
                <a:cs typeface="Calibri" panose="020F0502020204030204" pitchFamily="34" charset="0"/>
              </a:rPr>
            </a:br>
            <a:r>
              <a:rPr lang="fr-FR" sz="4200" dirty="0">
                <a:solidFill>
                  <a:srgbClr val="222777"/>
                </a:solidFill>
                <a:cs typeface="Calibri" panose="020F0502020204030204" pitchFamily="34" charset="0"/>
              </a:rPr>
              <a:t>Comment contribuer aux compétences langagières des élèves et les évaluer dans leur action quotidienne</a:t>
            </a:r>
            <a:br>
              <a:rPr lang="fr-FR" sz="4200" dirty="0">
                <a:solidFill>
                  <a:srgbClr val="222777"/>
                </a:solidFill>
                <a:cs typeface="Calibri" panose="020F0502020204030204" pitchFamily="34" charset="0"/>
              </a:rPr>
            </a:br>
            <a:endParaRPr lang="fr-FR" sz="4200" dirty="0">
              <a:solidFill>
                <a:srgbClr val="222777"/>
              </a:solidFill>
              <a:cs typeface="Calibri" panose="020F0502020204030204" pitchFamily="34" charset="0"/>
            </a:endParaRPr>
          </a:p>
        </p:txBody>
      </p:sp>
      <p:sp>
        <p:nvSpPr>
          <p:cNvPr id="3" name="Sous-titre 2">
            <a:extLst>
              <a:ext uri="{FF2B5EF4-FFF2-40B4-BE49-F238E27FC236}">
                <a16:creationId xmlns:a16="http://schemas.microsoft.com/office/drawing/2014/main" id="{5373FC25-4C09-47A5-89F1-32C399DB139F}"/>
              </a:ext>
            </a:extLst>
          </p:cNvPr>
          <p:cNvSpPr>
            <a:spLocks noGrp="1"/>
          </p:cNvSpPr>
          <p:nvPr>
            <p:ph type="subTitle" idx="1"/>
          </p:nvPr>
        </p:nvSpPr>
        <p:spPr>
          <a:xfrm>
            <a:off x="1866901" y="4777379"/>
            <a:ext cx="9637712" cy="1126283"/>
          </a:xfrm>
        </p:spPr>
        <p:txBody>
          <a:bodyPr>
            <a:normAutofit fontScale="47500" lnSpcReduction="20000"/>
          </a:bodyPr>
          <a:lstStyle/>
          <a:p>
            <a:r>
              <a:rPr lang="fr-FR" sz="3200" b="1" dirty="0">
                <a:solidFill>
                  <a:srgbClr val="002060"/>
                </a:solidFill>
                <a:latin typeface="+mj-lt"/>
                <a:cs typeface="Calibri" panose="020F0502020204030204" pitchFamily="34" charset="0"/>
              </a:rPr>
              <a:t>Formation territoriale des CPE			                                                            Mireille Laur</a:t>
            </a:r>
          </a:p>
          <a:p>
            <a:r>
              <a:rPr lang="fr-FR" sz="3200" b="1" dirty="0">
                <a:solidFill>
                  <a:srgbClr val="002060"/>
                </a:solidFill>
                <a:latin typeface="+mj-lt"/>
                <a:cs typeface="Calibri" panose="020F0502020204030204" pitchFamily="34" charset="0"/>
              </a:rPr>
              <a:t>Jeudi 28 Janvier 2020                                                                                          Respaud Alexandra</a:t>
            </a:r>
          </a:p>
          <a:p>
            <a:r>
              <a:rPr lang="fr-FR" sz="3200" b="1" dirty="0">
                <a:solidFill>
                  <a:srgbClr val="002060"/>
                </a:solidFill>
                <a:latin typeface="+mj-lt"/>
                <a:cs typeface="Calibri" panose="020F0502020204030204" pitchFamily="34" charset="0"/>
              </a:rPr>
              <a:t>Cité scolaire du </a:t>
            </a:r>
            <a:r>
              <a:rPr lang="fr-FR" sz="3200" b="1" dirty="0" err="1">
                <a:solidFill>
                  <a:srgbClr val="002060"/>
                </a:solidFill>
                <a:latin typeface="+mj-lt"/>
                <a:cs typeface="Calibri" panose="020F0502020204030204" pitchFamily="34" charset="0"/>
              </a:rPr>
              <a:t>Couseran</a:t>
            </a:r>
            <a:r>
              <a:rPr lang="fr-FR" sz="3200" b="1" dirty="0">
                <a:solidFill>
                  <a:srgbClr val="002060"/>
                </a:solidFill>
                <a:latin typeface="+mj-lt"/>
                <a:cs typeface="Calibri" panose="020F0502020204030204" pitchFamily="34" charset="0"/>
              </a:rPr>
              <a:t> SAINT GIRONS                                                                    CPE</a:t>
            </a:r>
          </a:p>
          <a:p>
            <a:endParaRPr lang="fr-FR" sz="3200" b="1"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9DEDD006-D91C-4989-B39C-EEEA43F868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33">
            <a:extLst>
              <a:ext uri="{FF2B5EF4-FFF2-40B4-BE49-F238E27FC236}">
                <a16:creationId xmlns:a16="http://schemas.microsoft.com/office/drawing/2014/main" id="{35EF7FFE-55CC-444E-A630-F40A5C9C5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1759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51773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D9AEEE-1CCD-43C0-BA3E-16D60A6E23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ADECBB31-C330-410D-87B6-A430AA439E27}"/>
              </a:ext>
            </a:extLst>
          </p:cNvPr>
          <p:cNvSpPr>
            <a:spLocks noGrp="1"/>
          </p:cNvSpPr>
          <p:nvPr>
            <p:ph type="title"/>
          </p:nvPr>
        </p:nvSpPr>
        <p:spPr>
          <a:xfrm>
            <a:off x="1259893" y="3101093"/>
            <a:ext cx="2454052" cy="3029344"/>
          </a:xfrm>
        </p:spPr>
        <p:txBody>
          <a:bodyPr>
            <a:normAutofit/>
          </a:bodyPr>
          <a:lstStyle/>
          <a:p>
            <a:r>
              <a:rPr lang="fr-FR" sz="3200" b="1">
                <a:solidFill>
                  <a:schemeClr val="bg1"/>
                </a:solidFill>
                <a:latin typeface="Calibri" panose="020F0502020204030204" pitchFamily="34" charset="0"/>
                <a:cs typeface="Calibri" panose="020F0502020204030204" pitchFamily="34" charset="0"/>
              </a:rPr>
              <a:t>Organisation de l’atelier</a:t>
            </a:r>
          </a:p>
        </p:txBody>
      </p:sp>
      <p:sp>
        <p:nvSpPr>
          <p:cNvPr id="13" name="Freeform 11">
            <a:extLst>
              <a:ext uri="{FF2B5EF4-FFF2-40B4-BE49-F238E27FC236}">
                <a16:creationId xmlns:a16="http://schemas.microsoft.com/office/drawing/2014/main" id="{60F880A6-33D3-4EEC-A780-B73559B9F2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5" name="Rectangle 14">
            <a:extLst>
              <a:ext uri="{FF2B5EF4-FFF2-40B4-BE49-F238E27FC236}">
                <a16:creationId xmlns:a16="http://schemas.microsoft.com/office/drawing/2014/main" id="{2C6246ED-0535-4496-A8F6-1E80CC4EB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AAF50C7F-627F-4215-B010-431B658B4010}"/>
              </a:ext>
            </a:extLst>
          </p:cNvPr>
          <p:cNvSpPr>
            <a:spLocks noGrp="1"/>
          </p:cNvSpPr>
          <p:nvPr>
            <p:ph idx="1"/>
          </p:nvPr>
        </p:nvSpPr>
        <p:spPr>
          <a:xfrm>
            <a:off x="4325420" y="565079"/>
            <a:ext cx="6780944" cy="5845995"/>
          </a:xfrm>
        </p:spPr>
        <p:txBody>
          <a:bodyPr>
            <a:normAutofit lnSpcReduction="10000"/>
          </a:bodyPr>
          <a:lstStyle/>
          <a:p>
            <a:pPr marL="0" indent="0">
              <a:buNone/>
            </a:pPr>
            <a:r>
              <a:rPr lang="fr-FR" b="1" dirty="0">
                <a:solidFill>
                  <a:srgbClr val="002060"/>
                </a:solidFill>
              </a:rPr>
              <a:t>Rappel des objectifs</a:t>
            </a:r>
          </a:p>
          <a:p>
            <a:pPr marL="0" indent="0">
              <a:buNone/>
            </a:pPr>
            <a:r>
              <a:rPr lang="fr-FR" b="1" dirty="0">
                <a:solidFill>
                  <a:srgbClr val="002060"/>
                </a:solidFill>
              </a:rPr>
              <a:t>Objectif général </a:t>
            </a:r>
            <a:r>
              <a:rPr lang="fr-FR" dirty="0">
                <a:solidFill>
                  <a:srgbClr val="002060"/>
                </a:solidFill>
              </a:rPr>
              <a:t>: Investir la dimension pédagogique du métier de CPE à travers une problématique</a:t>
            </a:r>
          </a:p>
          <a:p>
            <a:pPr marL="0" indent="0">
              <a:buNone/>
            </a:pPr>
            <a:r>
              <a:rPr lang="fr-FR" b="1" dirty="0">
                <a:solidFill>
                  <a:srgbClr val="002060"/>
                </a:solidFill>
              </a:rPr>
              <a:t>Objectif opérationnel</a:t>
            </a:r>
            <a:r>
              <a:rPr lang="fr-FR" dirty="0">
                <a:solidFill>
                  <a:srgbClr val="002060"/>
                </a:solidFill>
              </a:rPr>
              <a:t>: A partir d’une situation éducative relevant des missions de CPE, élaborer une séquence de formation pour la mettre en œuvre dans votre établissement</a:t>
            </a:r>
          </a:p>
          <a:p>
            <a:pPr marL="0" indent="0">
              <a:buNone/>
            </a:pPr>
            <a:endParaRPr lang="fr-FR" dirty="0"/>
          </a:p>
          <a:p>
            <a:pPr>
              <a:buFont typeface="Wingdings" panose="05000000000000000000" pitchFamily="2" charset="2"/>
              <a:buChar char="v"/>
            </a:pPr>
            <a:r>
              <a:rPr lang="fr-FR" sz="2000" b="1" dirty="0">
                <a:solidFill>
                  <a:srgbClr val="002060"/>
                </a:solidFill>
              </a:rPr>
              <a:t>Oral et CPE</a:t>
            </a:r>
          </a:p>
          <a:p>
            <a:pPr marL="0" indent="0">
              <a:buNone/>
            </a:pPr>
            <a:endParaRPr lang="fr-FR" sz="2000" b="1" dirty="0">
              <a:solidFill>
                <a:srgbClr val="002060"/>
              </a:solidFill>
            </a:endParaRPr>
          </a:p>
          <a:p>
            <a:pPr>
              <a:buFont typeface="Wingdings" panose="05000000000000000000" pitchFamily="2" charset="2"/>
              <a:buChar char="v"/>
            </a:pPr>
            <a:r>
              <a:rPr lang="fr-FR" sz="2000" b="1" dirty="0">
                <a:solidFill>
                  <a:srgbClr val="002060"/>
                </a:solidFill>
              </a:rPr>
              <a:t>Les incontournables d’une séquence pédagogique</a:t>
            </a:r>
          </a:p>
          <a:p>
            <a:pPr marL="0" indent="0">
              <a:buNone/>
            </a:pPr>
            <a:endParaRPr lang="fr-FR" sz="2000" b="1" dirty="0">
              <a:solidFill>
                <a:srgbClr val="002060"/>
              </a:solidFill>
            </a:endParaRPr>
          </a:p>
          <a:p>
            <a:pPr>
              <a:buFont typeface="Wingdings" panose="05000000000000000000" pitchFamily="2" charset="2"/>
              <a:buChar char="v"/>
            </a:pPr>
            <a:r>
              <a:rPr lang="fr-FR" sz="2000" b="1" dirty="0">
                <a:solidFill>
                  <a:srgbClr val="002060"/>
                </a:solidFill>
              </a:rPr>
              <a:t>S’outiller</a:t>
            </a:r>
          </a:p>
          <a:p>
            <a:pPr marL="0" indent="0">
              <a:buNone/>
            </a:pPr>
            <a:endParaRPr lang="fr-FR" sz="2000" b="1" dirty="0">
              <a:solidFill>
                <a:srgbClr val="002060"/>
              </a:solidFill>
            </a:endParaRPr>
          </a:p>
          <a:p>
            <a:pPr>
              <a:buFont typeface="Wingdings" panose="05000000000000000000" pitchFamily="2" charset="2"/>
              <a:buChar char="v"/>
            </a:pPr>
            <a:r>
              <a:rPr lang="fr-FR" sz="2000" b="1" dirty="0">
                <a:solidFill>
                  <a:srgbClr val="002060"/>
                </a:solidFill>
              </a:rPr>
              <a:t>Construire une  séquence pédagogique</a:t>
            </a:r>
          </a:p>
        </p:txBody>
      </p:sp>
    </p:spTree>
    <p:extLst>
      <p:ext uri="{BB962C8B-B14F-4D97-AF65-F5344CB8AC3E}">
        <p14:creationId xmlns:p14="http://schemas.microsoft.com/office/powerpoint/2010/main" val="18841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8576F020-8157-45CE-B1D9-6FA47AFEB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re 1">
            <a:extLst>
              <a:ext uri="{FF2B5EF4-FFF2-40B4-BE49-F238E27FC236}">
                <a16:creationId xmlns:a16="http://schemas.microsoft.com/office/drawing/2014/main" id="{2F044A34-376D-4D10-8C79-24E7B2175464}"/>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000" b="1" dirty="0">
                <a:solidFill>
                  <a:srgbClr val="FFFFFF"/>
                </a:solidFill>
              </a:rPr>
              <a:t>La place du CPE dans </a:t>
            </a:r>
            <a:r>
              <a:rPr lang="en-US" sz="5000" b="1" dirty="0" err="1">
                <a:solidFill>
                  <a:srgbClr val="FFFFFF"/>
                </a:solidFill>
              </a:rPr>
              <a:t>l’apprentissage</a:t>
            </a:r>
            <a:r>
              <a:rPr lang="en-US" sz="5000" b="1" dirty="0">
                <a:solidFill>
                  <a:srgbClr val="FFFFFF"/>
                </a:solidFill>
              </a:rPr>
              <a:t> de </a:t>
            </a:r>
            <a:r>
              <a:rPr lang="en-US" sz="5000" b="1" dirty="0" err="1">
                <a:solidFill>
                  <a:srgbClr val="FFFFFF"/>
                </a:solidFill>
              </a:rPr>
              <a:t>l’oral</a:t>
            </a:r>
            <a:endParaRPr lang="en-US" sz="5000" b="1" dirty="0">
              <a:solidFill>
                <a:srgbClr val="FFFFFF"/>
              </a:solidFill>
            </a:endParaRPr>
          </a:p>
        </p:txBody>
      </p:sp>
    </p:spTree>
    <p:extLst>
      <p:ext uri="{BB962C8B-B14F-4D97-AF65-F5344CB8AC3E}">
        <p14:creationId xmlns:p14="http://schemas.microsoft.com/office/powerpoint/2010/main" val="194142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BFE4781A-41C7-4F27-8792-A74EFB8E5C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E534315-5D7D-47DD-869A-2E6BDFC6DE7E}"/>
              </a:ext>
            </a:extLst>
          </p:cNvPr>
          <p:cNvSpPr>
            <a:spLocks noGrp="1"/>
          </p:cNvSpPr>
          <p:nvPr>
            <p:ph type="title" idx="4294967295"/>
          </p:nvPr>
        </p:nvSpPr>
        <p:spPr>
          <a:xfrm>
            <a:off x="1046019" y="942108"/>
            <a:ext cx="3256550" cy="4969113"/>
          </a:xfrm>
        </p:spPr>
        <p:txBody>
          <a:bodyPr vert="horz" lIns="91440" tIns="45720" rIns="91440" bIns="45720" rtlCol="0" anchor="ctr">
            <a:normAutofit/>
          </a:bodyPr>
          <a:lstStyle/>
          <a:p>
            <a:r>
              <a:rPr lang="en-US" b="1" dirty="0">
                <a:solidFill>
                  <a:schemeClr val="tx2">
                    <a:lumMod val="75000"/>
                  </a:schemeClr>
                </a:solidFill>
              </a:rPr>
              <a:t/>
            </a:r>
            <a:br>
              <a:rPr lang="en-US" b="1" dirty="0">
                <a:solidFill>
                  <a:schemeClr val="tx2">
                    <a:lumMod val="75000"/>
                  </a:schemeClr>
                </a:solidFill>
              </a:rPr>
            </a:br>
            <a:r>
              <a:rPr lang="en-US" b="1" dirty="0">
                <a:solidFill>
                  <a:schemeClr val="tx2">
                    <a:lumMod val="75000"/>
                  </a:schemeClr>
                </a:solidFill>
              </a:rPr>
              <a:t>Nous,  les CPE?</a:t>
            </a:r>
            <a:br>
              <a:rPr lang="en-US" b="1" dirty="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endParaRPr lang="en-US" b="1" dirty="0">
              <a:solidFill>
                <a:schemeClr val="tx2">
                  <a:lumMod val="75000"/>
                </a:schemeClr>
              </a:solidFill>
            </a:endParaRPr>
          </a:p>
        </p:txBody>
      </p:sp>
      <p:sp>
        <p:nvSpPr>
          <p:cNvPr id="43" name="Rectangle 42">
            <a:extLst>
              <a:ext uri="{FF2B5EF4-FFF2-40B4-BE49-F238E27FC236}">
                <a16:creationId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45" name="Straight Connector 44">
            <a:extLst>
              <a:ext uri="{FF2B5EF4-FFF2-40B4-BE49-F238E27FC236}">
                <a16:creationId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8" name="Freeform 11">
              <a:extLst>
                <a:ext uri="{FF2B5EF4-FFF2-40B4-BE49-F238E27FC236}">
                  <a16:creationId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9" name="Freeform 12">
              <a:extLst>
                <a:ext uri="{FF2B5EF4-FFF2-40B4-BE49-F238E27FC236}">
                  <a16:creationId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0" name="Freeform 13">
              <a:extLst>
                <a:ext uri="{FF2B5EF4-FFF2-40B4-BE49-F238E27FC236}">
                  <a16:creationId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1" name="Freeform 14">
              <a:extLst>
                <a:ext uri="{FF2B5EF4-FFF2-40B4-BE49-F238E27FC236}">
                  <a16:creationId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2" name="Freeform 15">
              <a:extLst>
                <a:ext uri="{FF2B5EF4-FFF2-40B4-BE49-F238E27FC236}">
                  <a16:creationId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3" name="Freeform 16">
              <a:extLst>
                <a:ext uri="{FF2B5EF4-FFF2-40B4-BE49-F238E27FC236}">
                  <a16:creationId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4" name="Freeform 17">
              <a:extLst>
                <a:ext uri="{FF2B5EF4-FFF2-40B4-BE49-F238E27FC236}">
                  <a16:creationId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5" name="Freeform 18">
              <a:extLst>
                <a:ext uri="{FF2B5EF4-FFF2-40B4-BE49-F238E27FC236}">
                  <a16:creationId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6" name="Freeform 19">
              <a:extLst>
                <a:ext uri="{FF2B5EF4-FFF2-40B4-BE49-F238E27FC236}">
                  <a16:creationId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7" name="Freeform 20">
              <a:extLst>
                <a:ext uri="{FF2B5EF4-FFF2-40B4-BE49-F238E27FC236}">
                  <a16:creationId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8" name="Freeform 21">
              <a:extLst>
                <a:ext uri="{FF2B5EF4-FFF2-40B4-BE49-F238E27FC236}">
                  <a16:creationId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9" name="Freeform 22">
              <a:extLst>
                <a:ext uri="{FF2B5EF4-FFF2-40B4-BE49-F238E27FC236}">
                  <a16:creationId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4" name="Espace réservé du contenu 3">
            <a:extLst>
              <a:ext uri="{FF2B5EF4-FFF2-40B4-BE49-F238E27FC236}">
                <a16:creationId xmlns:a16="http://schemas.microsoft.com/office/drawing/2014/main" id="{0AF1B3AC-1A14-482B-BF2D-ADF7912D2605}"/>
              </a:ext>
            </a:extLst>
          </p:cNvPr>
          <p:cNvSpPr>
            <a:spLocks noGrp="1"/>
          </p:cNvSpPr>
          <p:nvPr>
            <p:ph sz="quarter" idx="4294967295"/>
          </p:nvPr>
        </p:nvSpPr>
        <p:spPr>
          <a:xfrm>
            <a:off x="5049062" y="452063"/>
            <a:ext cx="6455549" cy="5459159"/>
          </a:xfrm>
        </p:spPr>
        <p:txBody>
          <a:bodyPr vert="horz" lIns="91440" tIns="45720" rIns="91440" bIns="45720" rtlCol="0" anchor="ctr">
            <a:normAutofit/>
          </a:bodyPr>
          <a:lstStyle/>
          <a:p>
            <a:r>
              <a:rPr lang="en-US" sz="2400" b="1" dirty="0" err="1">
                <a:solidFill>
                  <a:schemeClr val="tx2">
                    <a:lumMod val="75000"/>
                  </a:schemeClr>
                </a:solidFill>
              </a:rPr>
              <a:t>Vous</a:t>
            </a:r>
            <a:r>
              <a:rPr lang="en-US" sz="2400" b="1" dirty="0">
                <a:solidFill>
                  <a:schemeClr val="tx2">
                    <a:lumMod val="75000"/>
                  </a:schemeClr>
                </a:solidFill>
              </a:rPr>
              <a:t> </a:t>
            </a:r>
            <a:r>
              <a:rPr lang="en-US" sz="2400" b="1" dirty="0" err="1">
                <a:solidFill>
                  <a:schemeClr val="tx2">
                    <a:lumMod val="75000"/>
                  </a:schemeClr>
                </a:solidFill>
              </a:rPr>
              <a:t>avez</a:t>
            </a:r>
            <a:r>
              <a:rPr lang="en-US" sz="2400" b="1" dirty="0">
                <a:solidFill>
                  <a:schemeClr val="tx2">
                    <a:lumMod val="75000"/>
                  </a:schemeClr>
                </a:solidFill>
              </a:rPr>
              <a:t> </a:t>
            </a:r>
            <a:r>
              <a:rPr lang="en-US" sz="2400" b="1" dirty="0" err="1">
                <a:solidFill>
                  <a:schemeClr val="tx2">
                    <a:lumMod val="75000"/>
                  </a:schemeClr>
                </a:solidFill>
              </a:rPr>
              <a:t>dit</a:t>
            </a:r>
            <a:r>
              <a:rPr lang="en-US" sz="2400" b="1" dirty="0">
                <a:solidFill>
                  <a:schemeClr val="tx2">
                    <a:lumMod val="75000"/>
                  </a:schemeClr>
                </a:solidFill>
              </a:rPr>
              <a:t> </a:t>
            </a:r>
            <a:r>
              <a:rPr lang="en-US" sz="2400" b="1" dirty="0" err="1">
                <a:solidFill>
                  <a:schemeClr val="tx2">
                    <a:lumMod val="75000"/>
                  </a:schemeClr>
                </a:solidFill>
              </a:rPr>
              <a:t>compétences</a:t>
            </a:r>
            <a:r>
              <a:rPr lang="en-US" sz="2400" b="1" dirty="0">
                <a:solidFill>
                  <a:schemeClr val="tx2">
                    <a:lumMod val="75000"/>
                  </a:schemeClr>
                </a:solidFill>
              </a:rPr>
              <a:t> </a:t>
            </a:r>
            <a:r>
              <a:rPr lang="en-US" sz="2400" b="1" dirty="0" err="1">
                <a:solidFill>
                  <a:schemeClr val="tx2">
                    <a:lumMod val="75000"/>
                  </a:schemeClr>
                </a:solidFill>
              </a:rPr>
              <a:t>langagières</a:t>
            </a:r>
            <a:r>
              <a:rPr lang="en-US" sz="2400" b="1" dirty="0">
                <a:solidFill>
                  <a:schemeClr val="tx2">
                    <a:lumMod val="75000"/>
                  </a:schemeClr>
                </a:solidFill>
              </a:rPr>
              <a:t>?</a:t>
            </a:r>
          </a:p>
          <a:p>
            <a:endParaRPr lang="en-US" b="1" dirty="0">
              <a:solidFill>
                <a:schemeClr val="tx2">
                  <a:lumMod val="75000"/>
                </a:schemeClr>
              </a:solidFill>
            </a:endParaRPr>
          </a:p>
          <a:p>
            <a:r>
              <a:rPr lang="en-US" sz="2400" b="1" dirty="0" err="1">
                <a:solidFill>
                  <a:schemeClr val="tx2">
                    <a:lumMod val="75000"/>
                  </a:schemeClr>
                </a:solidFill>
              </a:rPr>
              <a:t>Quand</a:t>
            </a:r>
            <a:r>
              <a:rPr lang="en-US" sz="2400" b="1" dirty="0">
                <a:solidFill>
                  <a:schemeClr val="tx2">
                    <a:lumMod val="75000"/>
                  </a:schemeClr>
                </a:solidFill>
              </a:rPr>
              <a:t> et </a:t>
            </a:r>
            <a:r>
              <a:rPr lang="en-US" sz="2400" b="1" dirty="0" err="1">
                <a:solidFill>
                  <a:schemeClr val="tx2">
                    <a:lumMod val="75000"/>
                  </a:schemeClr>
                </a:solidFill>
              </a:rPr>
              <a:t>où</a:t>
            </a:r>
            <a:r>
              <a:rPr lang="en-US" sz="2400" b="1" dirty="0">
                <a:solidFill>
                  <a:schemeClr val="tx2">
                    <a:lumMod val="75000"/>
                  </a:schemeClr>
                </a:solidFill>
              </a:rPr>
              <a:t>, nous les CPE, </a:t>
            </a:r>
            <a:r>
              <a:rPr lang="en-US" sz="2400" b="1" dirty="0" err="1">
                <a:solidFill>
                  <a:schemeClr val="tx2">
                    <a:lumMod val="75000"/>
                  </a:schemeClr>
                </a:solidFill>
              </a:rPr>
              <a:t>développons</a:t>
            </a:r>
            <a:r>
              <a:rPr lang="en-US" sz="2400" b="1" dirty="0">
                <a:solidFill>
                  <a:schemeClr val="tx2">
                    <a:lumMod val="75000"/>
                  </a:schemeClr>
                </a:solidFill>
              </a:rPr>
              <a:t> les </a:t>
            </a:r>
            <a:r>
              <a:rPr lang="en-US" sz="2400" b="1" dirty="0" err="1">
                <a:solidFill>
                  <a:schemeClr val="tx2">
                    <a:lumMod val="75000"/>
                  </a:schemeClr>
                </a:solidFill>
              </a:rPr>
              <a:t>compétences</a:t>
            </a:r>
            <a:r>
              <a:rPr lang="en-US" sz="2400" b="1" dirty="0">
                <a:solidFill>
                  <a:schemeClr val="tx2">
                    <a:lumMod val="75000"/>
                  </a:schemeClr>
                </a:solidFill>
              </a:rPr>
              <a:t> </a:t>
            </a:r>
            <a:r>
              <a:rPr lang="en-US" sz="2400" b="1" dirty="0" err="1">
                <a:solidFill>
                  <a:schemeClr val="tx2">
                    <a:lumMod val="75000"/>
                  </a:schemeClr>
                </a:solidFill>
              </a:rPr>
              <a:t>langagières</a:t>
            </a:r>
            <a:endParaRPr lang="en-US" sz="2400" b="1" dirty="0">
              <a:solidFill>
                <a:schemeClr val="tx2">
                  <a:lumMod val="75000"/>
                </a:schemeClr>
              </a:solidFill>
            </a:endParaRPr>
          </a:p>
          <a:p>
            <a:pPr marL="0" indent="0">
              <a:buNone/>
            </a:pPr>
            <a:endParaRPr lang="en-US" b="1" dirty="0">
              <a:solidFill>
                <a:schemeClr val="tx2">
                  <a:lumMod val="75000"/>
                </a:schemeClr>
              </a:solidFill>
            </a:endParaRPr>
          </a:p>
          <a:p>
            <a:r>
              <a:rPr lang="en-US" sz="2400" dirty="0">
                <a:solidFill>
                  <a:schemeClr val="tx2">
                    <a:lumMod val="75000"/>
                  </a:schemeClr>
                </a:solidFill>
              </a:rPr>
              <a:t>5 minutes :  </a:t>
            </a:r>
            <a:r>
              <a:rPr lang="en-US" sz="2400" dirty="0" err="1">
                <a:solidFill>
                  <a:schemeClr val="tx2">
                    <a:lumMod val="75000"/>
                  </a:schemeClr>
                </a:solidFill>
              </a:rPr>
              <a:t>réflexion</a:t>
            </a:r>
            <a:r>
              <a:rPr lang="en-US" sz="2400" dirty="0">
                <a:solidFill>
                  <a:schemeClr val="tx2">
                    <a:lumMod val="75000"/>
                  </a:schemeClr>
                </a:solidFill>
              </a:rPr>
              <a:t> </a:t>
            </a:r>
            <a:r>
              <a:rPr lang="en-US" sz="2400" dirty="0" err="1">
                <a:solidFill>
                  <a:schemeClr val="tx2">
                    <a:lumMod val="75000"/>
                  </a:schemeClr>
                </a:solidFill>
              </a:rPr>
              <a:t>individuelle</a:t>
            </a:r>
            <a:endParaRPr lang="en-US" sz="2400" dirty="0">
              <a:solidFill>
                <a:schemeClr val="tx2">
                  <a:lumMod val="75000"/>
                </a:schemeClr>
              </a:solidFill>
            </a:endParaRPr>
          </a:p>
          <a:p>
            <a:r>
              <a:rPr lang="en-US" sz="2400" dirty="0">
                <a:solidFill>
                  <a:schemeClr val="tx2">
                    <a:lumMod val="75000"/>
                  </a:schemeClr>
                </a:solidFill>
              </a:rPr>
              <a:t>10 minutes : mise </a:t>
            </a:r>
            <a:r>
              <a:rPr lang="en-US" sz="2400" dirty="0" err="1">
                <a:solidFill>
                  <a:schemeClr val="tx2">
                    <a:lumMod val="75000"/>
                  </a:schemeClr>
                </a:solidFill>
              </a:rPr>
              <a:t>en</a:t>
            </a:r>
            <a:r>
              <a:rPr lang="en-US" sz="2400" dirty="0">
                <a:solidFill>
                  <a:schemeClr val="tx2">
                    <a:lumMod val="75000"/>
                  </a:schemeClr>
                </a:solidFill>
              </a:rPr>
              <a:t> </a:t>
            </a:r>
            <a:r>
              <a:rPr lang="en-US" sz="2400" dirty="0" err="1">
                <a:solidFill>
                  <a:schemeClr val="tx2">
                    <a:lumMod val="75000"/>
                  </a:schemeClr>
                </a:solidFill>
              </a:rPr>
              <a:t>commun</a:t>
            </a:r>
            <a:endParaRPr lang="en-US" sz="2400" dirty="0">
              <a:solidFill>
                <a:schemeClr val="tx2">
                  <a:lumMod val="75000"/>
                </a:schemeClr>
              </a:solidFill>
            </a:endParaRPr>
          </a:p>
        </p:txBody>
      </p:sp>
    </p:spTree>
    <p:extLst>
      <p:ext uri="{BB962C8B-B14F-4D97-AF65-F5344CB8AC3E}">
        <p14:creationId xmlns:p14="http://schemas.microsoft.com/office/powerpoint/2010/main" val="424537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A67E36-3D1E-4DF9-A356-39DC2C909C3F}"/>
              </a:ext>
            </a:extLst>
          </p:cNvPr>
          <p:cNvSpPr txBox="1"/>
          <p:nvPr/>
        </p:nvSpPr>
        <p:spPr>
          <a:xfrm>
            <a:off x="2044557" y="626724"/>
            <a:ext cx="9544692" cy="5909310"/>
          </a:xfrm>
          <a:prstGeom prst="rect">
            <a:avLst/>
          </a:prstGeom>
          <a:noFill/>
        </p:spPr>
        <p:txBody>
          <a:bodyPr wrap="square" rtlCol="0">
            <a:spAutoFit/>
          </a:bodyPr>
          <a:lstStyle/>
          <a:p>
            <a:r>
              <a:rPr lang="fr-FR" b="1" dirty="0">
                <a:solidFill>
                  <a:srgbClr val="002060"/>
                </a:solidFill>
              </a:rPr>
              <a:t>Traces écrites  : CPE/Oral</a:t>
            </a: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p:txBody>
      </p:sp>
    </p:spTree>
    <p:extLst>
      <p:ext uri="{BB962C8B-B14F-4D97-AF65-F5344CB8AC3E}">
        <p14:creationId xmlns:p14="http://schemas.microsoft.com/office/powerpoint/2010/main" val="37327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4ADDB1F-888A-4BDD-879E-79DB07F0AFAF}"/>
              </a:ext>
            </a:extLst>
          </p:cNvPr>
          <p:cNvSpPr>
            <a:spLocks noGrp="1"/>
          </p:cNvSpPr>
          <p:nvPr>
            <p:ph type="title"/>
          </p:nvPr>
        </p:nvSpPr>
        <p:spPr>
          <a:xfrm>
            <a:off x="1046019" y="942108"/>
            <a:ext cx="3256550" cy="4969113"/>
          </a:xfrm>
        </p:spPr>
        <p:txBody>
          <a:bodyPr anchor="ctr">
            <a:normAutofit/>
          </a:bodyPr>
          <a:lstStyle/>
          <a:p>
            <a:r>
              <a:rPr lang="fr-FR" b="1">
                <a:solidFill>
                  <a:schemeClr val="tx2">
                    <a:lumMod val="75000"/>
                  </a:schemeClr>
                </a:solidFill>
              </a:rPr>
              <a:t>L’oral</a:t>
            </a:r>
          </a:p>
        </p:txBody>
      </p:sp>
      <p:sp>
        <p:nvSpPr>
          <p:cNvPr id="10" name="Rectangle 9">
            <a:extLst>
              <a:ext uri="{FF2B5EF4-FFF2-40B4-BE49-F238E27FC236}">
                <a16:creationId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7" name="Freeform 12">
              <a:extLst>
                <a:ext uri="{FF2B5EF4-FFF2-40B4-BE49-F238E27FC236}">
                  <a16:creationId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8" name="Freeform 13">
              <a:extLst>
                <a:ext uri="{FF2B5EF4-FFF2-40B4-BE49-F238E27FC236}">
                  <a16:creationId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9" name="Freeform 14">
              <a:extLst>
                <a:ext uri="{FF2B5EF4-FFF2-40B4-BE49-F238E27FC236}">
                  <a16:creationId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30" name="Freeform 15">
              <a:extLst>
                <a:ext uri="{FF2B5EF4-FFF2-40B4-BE49-F238E27FC236}">
                  <a16:creationId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a16="http://schemas.microsoft.com/office/drawing/2014/main" id="{CCF728DD-088F-4797-8927-3A2D38D35C68}"/>
              </a:ext>
            </a:extLst>
          </p:cNvPr>
          <p:cNvSpPr>
            <a:spLocks noGrp="1"/>
          </p:cNvSpPr>
          <p:nvPr>
            <p:ph idx="1"/>
          </p:nvPr>
        </p:nvSpPr>
        <p:spPr>
          <a:xfrm>
            <a:off x="5049062" y="942108"/>
            <a:ext cx="6455549" cy="4969114"/>
          </a:xfrm>
          <a:solidFill>
            <a:schemeClr val="bg2">
              <a:lumMod val="50000"/>
            </a:schemeClr>
          </a:solidFill>
        </p:spPr>
        <p:txBody>
          <a:bodyPr anchor="ctr">
            <a:normAutofit/>
          </a:bodyPr>
          <a:lstStyle/>
          <a:p>
            <a:r>
              <a:rPr lang="fr-FR" b="1">
                <a:solidFill>
                  <a:schemeClr val="tx2">
                    <a:lumMod val="75000"/>
                  </a:schemeClr>
                </a:solidFill>
              </a:rPr>
              <a:t>Historiquement</a:t>
            </a:r>
            <a:r>
              <a:rPr lang="fr-FR">
                <a:solidFill>
                  <a:schemeClr val="tx2">
                    <a:lumMod val="75000"/>
                  </a:schemeClr>
                </a:solidFill>
              </a:rPr>
              <a:t>, l’oral est d’abord un mode d’’évaluation des savoirs (oral d’examens,  de concours…). Il s’agit pour l’apprenant de montrer ce qu’il sait, du coup la note sanctionne soit la participation, soit le savoir.</a:t>
            </a:r>
          </a:p>
          <a:p>
            <a:endParaRPr lang="fr-FR">
              <a:solidFill>
                <a:schemeClr val="tx2">
                  <a:lumMod val="75000"/>
                </a:schemeClr>
              </a:solidFill>
            </a:endParaRPr>
          </a:p>
          <a:p>
            <a:r>
              <a:rPr lang="fr-FR" b="1">
                <a:solidFill>
                  <a:schemeClr val="tx2">
                    <a:lumMod val="75000"/>
                  </a:schemeClr>
                </a:solidFill>
              </a:rPr>
              <a:t>Aujourd’hui,</a:t>
            </a:r>
            <a:r>
              <a:rPr lang="fr-FR">
                <a:solidFill>
                  <a:schemeClr val="tx2">
                    <a:lumMod val="75000"/>
                  </a:schemeClr>
                </a:solidFill>
              </a:rPr>
              <a:t> c’est aussi une compétence langagière. Autrement dit, c’est une compétence à construire, un objet à évaluer</a:t>
            </a:r>
          </a:p>
        </p:txBody>
      </p:sp>
    </p:spTree>
    <p:extLst>
      <p:ext uri="{BB962C8B-B14F-4D97-AF65-F5344CB8AC3E}">
        <p14:creationId xmlns:p14="http://schemas.microsoft.com/office/powerpoint/2010/main" val="51142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9C662E6-EE18-4F96-BCEC-C6309DA3A2A5}"/>
              </a:ext>
            </a:extLst>
          </p:cNvPr>
          <p:cNvSpPr>
            <a:spLocks noGrp="1"/>
          </p:cNvSpPr>
          <p:nvPr>
            <p:ph type="title"/>
          </p:nvPr>
        </p:nvSpPr>
        <p:spPr/>
        <p:txBody>
          <a:bodyPr>
            <a:normAutofit/>
          </a:bodyPr>
          <a:lstStyle/>
          <a:p>
            <a:pPr algn="ctr"/>
            <a:r>
              <a:rPr lang="fr-FR" sz="4800" b="1" dirty="0">
                <a:solidFill>
                  <a:srgbClr val="002060"/>
                </a:solidFill>
              </a:rPr>
              <a:t>L’oral</a:t>
            </a:r>
          </a:p>
        </p:txBody>
      </p:sp>
      <p:sp>
        <p:nvSpPr>
          <p:cNvPr id="10" name="Espace réservé du contenu 9">
            <a:extLst>
              <a:ext uri="{FF2B5EF4-FFF2-40B4-BE49-F238E27FC236}">
                <a16:creationId xmlns:a16="http://schemas.microsoft.com/office/drawing/2014/main" id="{E574EB6D-7CF2-4719-8621-CC45839864F7}"/>
              </a:ext>
            </a:extLst>
          </p:cNvPr>
          <p:cNvSpPr>
            <a:spLocks noGrp="1"/>
          </p:cNvSpPr>
          <p:nvPr>
            <p:ph sz="half" idx="1"/>
          </p:nvPr>
        </p:nvSpPr>
        <p:spPr/>
        <p:txBody>
          <a:bodyPr/>
          <a:lstStyle/>
          <a:p>
            <a:r>
              <a:rPr lang="fr-FR" sz="2800" dirty="0"/>
              <a:t>Parler/Se parler</a:t>
            </a:r>
          </a:p>
          <a:p>
            <a:r>
              <a:rPr lang="fr-FR" sz="2800" dirty="0"/>
              <a:t>Ecouter/S’écouter</a:t>
            </a:r>
          </a:p>
          <a:p>
            <a:r>
              <a:rPr lang="fr-FR" sz="2800" dirty="0"/>
              <a:t>Communiquer </a:t>
            </a:r>
          </a:p>
          <a:p>
            <a:r>
              <a:rPr lang="fr-FR" sz="2800" dirty="0"/>
              <a:t>S’exprimer</a:t>
            </a:r>
          </a:p>
          <a:p>
            <a:endParaRPr lang="fr-FR" dirty="0"/>
          </a:p>
        </p:txBody>
      </p:sp>
      <p:sp>
        <p:nvSpPr>
          <p:cNvPr id="11" name="Espace réservé du contenu 10">
            <a:extLst>
              <a:ext uri="{FF2B5EF4-FFF2-40B4-BE49-F238E27FC236}">
                <a16:creationId xmlns:a16="http://schemas.microsoft.com/office/drawing/2014/main" id="{84C3EE0B-3AF1-4AEF-B66D-0F1428F13E7E}"/>
              </a:ext>
            </a:extLst>
          </p:cNvPr>
          <p:cNvSpPr>
            <a:spLocks noGrp="1"/>
          </p:cNvSpPr>
          <p:nvPr>
            <p:ph sz="half" idx="2"/>
          </p:nvPr>
        </p:nvSpPr>
        <p:spPr/>
        <p:txBody>
          <a:bodyPr>
            <a:normAutofit/>
          </a:bodyPr>
          <a:lstStyle/>
          <a:p>
            <a:r>
              <a:rPr lang="fr-FR" sz="2800" dirty="0"/>
              <a:t>Pour réfléchir</a:t>
            </a:r>
          </a:p>
          <a:p>
            <a:r>
              <a:rPr lang="fr-FR" sz="2800" dirty="0"/>
              <a:t>Pour raisonner</a:t>
            </a:r>
          </a:p>
          <a:p>
            <a:r>
              <a:rPr lang="fr-FR" sz="2800" dirty="0"/>
              <a:t>Pour penser</a:t>
            </a:r>
          </a:p>
          <a:p>
            <a:r>
              <a:rPr lang="fr-FR" sz="2800" dirty="0"/>
              <a:t>Pour exploiter des documents</a:t>
            </a:r>
          </a:p>
        </p:txBody>
      </p:sp>
    </p:spTree>
    <p:extLst>
      <p:ext uri="{BB962C8B-B14F-4D97-AF65-F5344CB8AC3E}">
        <p14:creationId xmlns:p14="http://schemas.microsoft.com/office/powerpoint/2010/main" val="624749482"/>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1090</Words>
  <Application>Microsoft Office PowerPoint</Application>
  <PresentationFormat>Grand écran</PresentationFormat>
  <Paragraphs>169</Paragraphs>
  <Slides>27</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Century Gothic</vt:lpstr>
      <vt:lpstr>Wingdings</vt:lpstr>
      <vt:lpstr>Wingdings 3</vt:lpstr>
      <vt:lpstr>Brin</vt:lpstr>
      <vt:lpstr>Formation territoriale CPE  Jeudi 28 Janvier 2020  M. Zaïm, IA-IPR EVS M. Gaujarengues Gilles CPE Mme Thoreau Anne CPE Mme Laur Mireille CPE Mme Respaud Alexandra CPE</vt:lpstr>
      <vt:lpstr>Programme  8h00-9h00 : Accueil  9h00-9h45 : Intervention de M.Zaïm IA-IPR EVS  10h00-11h30: Ateliers thématiques  11h30 -12h30 : REPAS (prix du ticket 5€95)  12h30 – 15h00 : Ateliers thématiques (suite)   15h00 – 16h00 : Retour des travaux des ateliers et finalisation collective des séances pédagogiques  16h00 – 16h10: Evaluation  16h10 – 17h00: Définition du programme de la 2e journée de formation territoriale et des besoins de formation pour l’année 2020-2021  </vt:lpstr>
      <vt:lpstr>INVESTIR LA DIMENSION PEDAGOGIQUE DU METIER DE CPE Comment contribuer aux compétences langagières des élèves et les évaluer dans leur action quotidienne </vt:lpstr>
      <vt:lpstr>Organisation de l’atelier</vt:lpstr>
      <vt:lpstr>La place du CPE dans l’apprentissage de l’oral</vt:lpstr>
      <vt:lpstr> Nous,  les CPE?    </vt:lpstr>
      <vt:lpstr>Présentation PowerPoint</vt:lpstr>
      <vt:lpstr>L’oral</vt:lpstr>
      <vt:lpstr>L’oral</vt:lpstr>
      <vt:lpstr>Les nouveaux enjeux pour l’oral à l’école</vt:lpstr>
      <vt:lpstr>Présentation PowerPoint</vt:lpstr>
      <vt:lpstr>L’enseignement de l’oral à l’école</vt:lpstr>
      <vt:lpstr>La dimension pédagogique du métier de CPE  </vt:lpstr>
      <vt:lpstr>Les domaines d’intervention</vt:lpstr>
      <vt:lpstr>Présentation PowerPoint</vt:lpstr>
      <vt:lpstr>Les incontournables d’une séquence pédagogique</vt:lpstr>
      <vt:lpstr>Présentation PowerPoint</vt:lpstr>
      <vt:lpstr>Synthèse des incontournables</vt:lpstr>
      <vt:lpstr>S’outiller </vt:lpstr>
      <vt:lpstr>Présentation PowerPoint</vt:lpstr>
      <vt:lpstr>Les compétences orales </vt:lpstr>
      <vt:lpstr>D1. Les langages pour penser et communiquer</vt:lpstr>
      <vt:lpstr>D3. Formation de la personne et du citoyen</vt:lpstr>
      <vt:lpstr>Construire une séance pédagogique</vt:lpstr>
      <vt:lpstr>A l’aide de la fiche de déroulement de séance, réaliser une séance pédagogique afin que les élèves développent leurs compétences en argumentation.   Visionnage d’un extrait vidéo  Organiser le débat : Doit-on limiter le temps  passer devant les écrans?  </vt:lpstr>
      <vt:lpstr>Mise en activité</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territoriale CPE  Jeudi 28 Janvier 2020  M. Zaïm, IA-IPR EVS M. Gaujarengues Gilles CPE Mme Thoreau Anne CPE Mme Laur Mireille CPE Mme Respaud Alexandra CPE</dc:title>
  <dc:creator>Alexandra Respaud</dc:creator>
  <cp:lastModifiedBy>Utilisateur Windows</cp:lastModifiedBy>
  <cp:revision>10</cp:revision>
  <dcterms:created xsi:type="dcterms:W3CDTF">2020-01-27T18:44:14Z</dcterms:created>
  <dcterms:modified xsi:type="dcterms:W3CDTF">2021-04-14T15:04:32Z</dcterms:modified>
</cp:coreProperties>
</file>