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94524" autoAdjust="0"/>
  </p:normalViewPr>
  <p:slideViewPr>
    <p:cSldViewPr>
      <p:cViewPr varScale="1">
        <p:scale>
          <a:sx n="63" d="100"/>
          <a:sy n="63" d="100"/>
        </p:scale>
        <p:origin x="1410" y="66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41FEC9B-363C-4B8C-A228-A139D91533BE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‹N°›</a:t>
            </a:fld>
            <a:endParaRPr lang="fr-FR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DA5A1690-91AE-4C0A-8FC9-66E92365A3D1}" type="slidenum">
              <a:rPr/>
              <a:pPr lvl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FBDA15-15F6-47D0-A5ED-4E2F7F79CBA6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4DF1874-D90B-4C2B-9EF3-962DCBA373EE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842C70-D0C2-4F9D-89AA-63D4CA379B0E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1EB4DC-185C-4569-9B2B-C6AF94DBACAB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5E8A71-F44C-4A23-AB6A-4E97D70D56D0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384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37A00C8-446B-416F-9A36-8698CEC76FDB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7A3A51-4A8F-4CB0-A808-47C978B35505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C2ACF3A-471D-4D28-A112-5829B8B0997B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13A3286-51E9-48C8-92DD-6383FD356285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988BEA-16F4-4A1B-B269-241953D7F512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95D7F18-5BBB-44C8-BEFC-3B1721A46064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384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fr-FR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E3A9F83C-4390-46D8-8287-D5EDA136B7E5}" type="slidenum">
              <a:rPr/>
              <a:pPr lvl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fr-FR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Mangal" pitchFamily="2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fr-FR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360000" y="251445"/>
            <a:ext cx="9360000" cy="1152128"/>
          </a:xfrm>
          <a:gradFill>
            <a:gsLst>
              <a:gs pos="0">
                <a:srgbClr val="333333"/>
              </a:gs>
              <a:gs pos="100000">
                <a:srgbClr val="FFFFFF"/>
              </a:gs>
            </a:gsLst>
            <a:lin ang="5400000"/>
          </a:gra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dirty="0">
                <a:solidFill>
                  <a:srgbClr val="00DCFF"/>
                </a:solidFill>
              </a:rPr>
              <a:t>La dimension pédagogique du C.P.E</a:t>
            </a:r>
            <a:r>
              <a:rPr lang="fr-FR" dirty="0">
                <a:solidFill>
                  <a:srgbClr val="0066CC"/>
                </a:solidFill>
              </a:rPr>
              <a:t>.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431800" y="1645560"/>
            <a:ext cx="9289032" cy="4596120"/>
          </a:xfrm>
        </p:spPr>
        <p:txBody>
          <a:bodyPr wrap="square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endParaRPr lang="fr-FR" dirty="0"/>
          </a:p>
          <a:p>
            <a:pPr marL="0" lvl="0" indent="0" algn="l" hangingPunct="1">
              <a:spcBef>
                <a:spcPts val="479"/>
              </a:spcBef>
              <a:spcAft>
                <a:spcPts val="601"/>
              </a:spcAft>
            </a:pPr>
            <a:r>
              <a:rPr lang="fr-FR" sz="2400" dirty="0">
                <a:solidFill>
                  <a:srgbClr val="262626"/>
                </a:solidFill>
                <a:latin typeface="Garamond" pitchFamily="18"/>
              </a:rPr>
              <a:t>Circulaire de 1982 « Placer les enfants et adolescents dans les meilleures conditions de vie individuelles et collectives et d’épanouissement personnel»</a:t>
            </a:r>
          </a:p>
          <a:p>
            <a:pPr marL="0" lvl="0" indent="0" algn="l" hangingPunct="1">
              <a:spcBef>
                <a:spcPts val="479"/>
              </a:spcBef>
              <a:spcAft>
                <a:spcPts val="601"/>
              </a:spcAft>
            </a:pPr>
            <a:r>
              <a:rPr lang="fr-FR" sz="2400" dirty="0">
                <a:solidFill>
                  <a:srgbClr val="262626"/>
                </a:solidFill>
                <a:latin typeface="Garamond" pitchFamily="18"/>
              </a:rPr>
              <a:t>Décret du 11 octobre 1989 portant sur le statut particulier des CPE et des CE</a:t>
            </a:r>
          </a:p>
          <a:p>
            <a:pPr marL="0" lvl="0" indent="0" algn="l" hangingPunct="1">
              <a:spcBef>
                <a:spcPts val="479"/>
              </a:spcBef>
              <a:spcAft>
                <a:spcPts val="601"/>
              </a:spcAft>
              <a:tabLst>
                <a:tab pos="0" algn="l"/>
              </a:tabLst>
            </a:pPr>
            <a:r>
              <a:rPr lang="fr-FR" sz="2400" dirty="0">
                <a:solidFill>
                  <a:srgbClr val="262626"/>
                </a:solidFill>
                <a:latin typeface="Garamond" pitchFamily="18"/>
              </a:rPr>
              <a:t>  Article 4 : « ... Ils sont associés aux personnels enseignants pour le suivi individuel des élèves et procéder à leur évaluation . En collaboration avec les personnels enseignants et d’orientation, ils contribuent à conseiller les élèves dans leur choix de leur projet d’orientation... »</a:t>
            </a:r>
          </a:p>
          <a:p>
            <a:pPr marL="0" lvl="0" indent="0" algn="l" hangingPunct="1">
              <a:spcBef>
                <a:spcPts val="479"/>
              </a:spcBef>
              <a:spcAft>
                <a:spcPts val="601"/>
              </a:spcAft>
              <a:tabLst>
                <a:tab pos="0" algn="l"/>
              </a:tabLst>
            </a:pPr>
            <a:r>
              <a:rPr lang="fr-FR" sz="2400" dirty="0">
                <a:solidFill>
                  <a:srgbClr val="262626"/>
                </a:solidFill>
                <a:latin typeface="Garamond" pitchFamily="18"/>
              </a:rPr>
              <a:t>Nouveau référentiel de compétences de juillet 2013</a:t>
            </a:r>
          </a:p>
          <a:p>
            <a:pPr marL="0" lvl="0" indent="0" algn="l" hangingPunct="1">
              <a:spcBef>
                <a:spcPts val="479"/>
              </a:spcBef>
              <a:spcAft>
                <a:spcPts val="601"/>
              </a:spcAft>
              <a:tabLst>
                <a:tab pos="0" algn="l"/>
              </a:tabLst>
            </a:pPr>
            <a:r>
              <a:rPr lang="fr-FR" sz="2400" dirty="0">
                <a:solidFill>
                  <a:srgbClr val="262626"/>
                </a:solidFill>
                <a:latin typeface="Garamond" pitchFamily="18"/>
              </a:rPr>
              <a:t>Circulaire d’Août 2015 définissant les missions des CPE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76000" y="288000"/>
            <a:ext cx="9071640" cy="1262160"/>
          </a:xfrm>
          <a:gradFill>
            <a:gsLst>
              <a:gs pos="0">
                <a:srgbClr val="000000"/>
              </a:gs>
              <a:gs pos="100000">
                <a:srgbClr val="FFFFFF"/>
              </a:gs>
            </a:gsLst>
            <a:lin ang="5400000"/>
          </a:gradFill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>
                <a:solidFill>
                  <a:srgbClr val="00DCFF"/>
                </a:solidFill>
              </a:rPr>
              <a:t>Les domaines d’interventions possibles pour les CPE...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503999" y="1769040"/>
            <a:ext cx="4426920" cy="2091240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 algn="l"/>
            <a:r>
              <a:rPr lang="fr-FR" dirty="0"/>
              <a:t>Parcours :</a:t>
            </a:r>
          </a:p>
          <a:p>
            <a:pPr lvl="2" algn="l" rtl="0" hangingPunct="0">
              <a:buChar char="✔"/>
            </a:pPr>
            <a:r>
              <a:rPr lang="fr-FR" dirty="0">
                <a:solidFill>
                  <a:srgbClr val="000000"/>
                </a:solidFill>
              </a:rPr>
              <a:t>Citoyen</a:t>
            </a:r>
          </a:p>
          <a:p>
            <a:pPr lvl="2" algn="l" rtl="0" hangingPunct="0">
              <a:buChar char="✔"/>
            </a:pPr>
            <a:r>
              <a:rPr lang="fr-FR" dirty="0">
                <a:solidFill>
                  <a:srgbClr val="000000"/>
                </a:solidFill>
              </a:rPr>
              <a:t>Santé</a:t>
            </a:r>
          </a:p>
          <a:p>
            <a:pPr lvl="2" algn="l" rtl="0" hangingPunct="0">
              <a:buChar char="✔"/>
            </a:pPr>
            <a:r>
              <a:rPr lang="fr-FR" dirty="0">
                <a:solidFill>
                  <a:srgbClr val="000000"/>
                </a:solidFill>
              </a:rPr>
              <a:t>Avenir</a:t>
            </a:r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4294967295"/>
          </p:nvPr>
        </p:nvSpPr>
        <p:spPr>
          <a:xfrm>
            <a:off x="5152680" y="1769040"/>
            <a:ext cx="4426920" cy="2091240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fr-FR"/>
              <a:t>A.P.</a:t>
            </a:r>
          </a:p>
          <a:p>
            <a:pPr lvl="0"/>
            <a:r>
              <a:rPr lang="fr-FR"/>
              <a:t>Devoirs Faits</a:t>
            </a:r>
          </a:p>
          <a:p>
            <a:pPr lvl="0"/>
            <a:r>
              <a:rPr lang="fr-FR"/>
              <a:t>EPI</a:t>
            </a:r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4294967295"/>
          </p:nvPr>
        </p:nvSpPr>
        <p:spPr>
          <a:xfrm>
            <a:off x="431800" y="3779837"/>
            <a:ext cx="9071640" cy="3240360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r>
              <a:rPr lang="fr-FR" dirty="0"/>
              <a:t>Et plus particulièrement :</a:t>
            </a:r>
          </a:p>
          <a:p>
            <a:pPr lvl="0"/>
            <a:r>
              <a:rPr lang="fr-FR" dirty="0">
                <a:solidFill>
                  <a:srgbClr val="000000"/>
                </a:solidFill>
              </a:rPr>
              <a:t>Formation des délégués</a:t>
            </a:r>
          </a:p>
          <a:p>
            <a:r>
              <a:rPr lang="fr-FR" dirty="0">
                <a:solidFill>
                  <a:srgbClr val="000000"/>
                </a:solidFill>
              </a:rPr>
              <a:t>Animation des CVC/CVL</a:t>
            </a:r>
            <a:r>
              <a:rPr lang="fr-FR" dirty="0" smtClean="0">
                <a:solidFill>
                  <a:srgbClr val="000000"/>
                </a:solidFill>
              </a:rPr>
              <a:t>...</a:t>
            </a:r>
            <a:r>
              <a:rPr lang="fr-FR" dirty="0" smtClean="0"/>
              <a:t> </a:t>
            </a:r>
          </a:p>
          <a:p>
            <a:r>
              <a:rPr lang="fr-FR" dirty="0" smtClean="0"/>
              <a:t>Intérêt :</a:t>
            </a:r>
            <a:r>
              <a:rPr lang="fr-FR" dirty="0" smtClean="0">
                <a:solidFill>
                  <a:srgbClr val="FF3333"/>
                </a:solidFill>
              </a:rPr>
              <a:t> Formaliser nos pratiques et les rendre plus visibles !</a:t>
            </a:r>
          </a:p>
          <a:p>
            <a:pPr lvl="0"/>
            <a:endParaRPr lang="fr-FR" dirty="0">
              <a:solidFill>
                <a:srgbClr val="000000"/>
              </a:solidFill>
            </a:endParaRPr>
          </a:p>
          <a:p>
            <a:pPr lvl="0"/>
            <a:endParaRPr lang="fr-FR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360359" y="249840"/>
            <a:ext cx="9071640" cy="1262160"/>
          </a:xfrm>
          <a:gradFill>
            <a:gsLst>
              <a:gs pos="0">
                <a:srgbClr val="333333"/>
              </a:gs>
              <a:gs pos="100000">
                <a:srgbClr val="FFFFFF"/>
              </a:gs>
            </a:gsLst>
            <a:lin ang="5400000"/>
          </a:gra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>
                <a:solidFill>
                  <a:srgbClr val="00DCFF"/>
                </a:solidFill>
              </a:rPr>
              <a:t>Construire une séance pédagogique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503999" y="1769039"/>
            <a:ext cx="9071640" cy="4819109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buNone/>
            </a:pPr>
            <a:r>
              <a:rPr lang="fr-FR" sz="3600" dirty="0"/>
              <a:t>De quoi parle </a:t>
            </a:r>
            <a:r>
              <a:rPr lang="fr-FR" sz="3600" dirty="0" err="1"/>
              <a:t>t-on</a:t>
            </a:r>
            <a:r>
              <a:rPr lang="fr-FR" sz="3600" dirty="0"/>
              <a:t> </a:t>
            </a:r>
            <a:r>
              <a:rPr lang="fr-FR" sz="3600" dirty="0" smtClean="0"/>
              <a:t>?</a:t>
            </a:r>
            <a:endParaRPr lang="fr-FR" dirty="0"/>
          </a:p>
          <a:p>
            <a:pPr marL="0" lvl="0" indent="0" algn="l">
              <a:buChar char="➔"/>
            </a:pPr>
            <a:r>
              <a:rPr lang="fr-FR" dirty="0"/>
              <a:t>Terminologie</a:t>
            </a:r>
          </a:p>
          <a:p>
            <a:pPr marL="0" lvl="0" indent="0" algn="l">
              <a:buChar char="➔"/>
            </a:pPr>
            <a:r>
              <a:rPr lang="fr-FR" dirty="0"/>
              <a:t>Questions et points d’appui</a:t>
            </a:r>
          </a:p>
          <a:p>
            <a:pPr marL="0" lvl="0" indent="0" algn="l">
              <a:buChar char="➔"/>
            </a:pPr>
            <a:r>
              <a:rPr lang="fr-FR" dirty="0"/>
              <a:t>Présentation d’une fiche de déroulement de </a:t>
            </a:r>
            <a:r>
              <a:rPr lang="fr-FR" dirty="0" smtClean="0"/>
              <a:t>séance</a:t>
            </a:r>
            <a:endParaRPr lang="fr-FR" dirty="0"/>
          </a:p>
          <a:p>
            <a:pPr marL="0" lvl="0" indent="0" algn="ctr">
              <a:buNone/>
            </a:pPr>
            <a:r>
              <a:rPr lang="fr-FR" sz="2400" b="1" i="1" u="sng" dirty="0">
                <a:solidFill>
                  <a:srgbClr val="0070C0"/>
                </a:solidFill>
              </a:rPr>
              <a:t>Pédagogie </a:t>
            </a:r>
            <a:r>
              <a:rPr lang="fr-FR" sz="2200" b="1" i="1" dirty="0">
                <a:solidFill>
                  <a:srgbClr val="0070C0"/>
                </a:solidFill>
              </a:rPr>
              <a:t>: </a:t>
            </a:r>
            <a:r>
              <a:rPr lang="fr-FR" sz="2200" i="1" dirty="0">
                <a:solidFill>
                  <a:srgbClr val="0070C0"/>
                </a:solidFill>
              </a:rPr>
              <a:t>C’est l’art d’enseigner ou les méthodes d’enseignement propres à une discipline, à une </a:t>
            </a:r>
            <a:r>
              <a:rPr lang="fr-FR" sz="2200" i="1" dirty="0" smtClean="0">
                <a:solidFill>
                  <a:srgbClr val="0070C0"/>
                </a:solidFill>
              </a:rPr>
              <a:t>matière, à </a:t>
            </a:r>
            <a:r>
              <a:rPr lang="fr-FR" sz="2200" i="1" dirty="0">
                <a:solidFill>
                  <a:srgbClr val="0070C0"/>
                </a:solidFill>
              </a:rPr>
              <a:t>un établissement d’enseignement ou à une philosophie de l’éducation.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999" y="301320"/>
            <a:ext cx="8784000" cy="921600"/>
          </a:xfrm>
          <a:gradFill>
            <a:gsLst>
              <a:gs pos="0">
                <a:srgbClr val="333333"/>
              </a:gs>
              <a:gs pos="100000">
                <a:srgbClr val="FFFFFF"/>
              </a:gs>
            </a:gsLst>
            <a:lin ang="5400000"/>
          </a:gra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>
                <a:solidFill>
                  <a:srgbClr val="00DCFF"/>
                </a:solidFill>
              </a:rPr>
              <a:t>Terminologie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575816" y="1095840"/>
            <a:ext cx="9145016" cy="5492309"/>
          </a:xfrm>
        </p:spPr>
        <p:txBody>
          <a:bodyPr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endParaRPr lang="fr-FR" sz="1800" dirty="0"/>
          </a:p>
          <a:p>
            <a:pPr marL="0" lvl="0" indent="0" algn="l">
              <a:buNone/>
            </a:pPr>
            <a:endParaRPr lang="fr-FR" sz="1800" dirty="0"/>
          </a:p>
          <a:p>
            <a:pPr marL="0" lvl="0" indent="0" algn="l">
              <a:buNone/>
            </a:pPr>
            <a:endParaRPr lang="fr-FR" sz="1800" dirty="0"/>
          </a:p>
          <a:p>
            <a:pPr marL="0" lvl="0" indent="0" algn="l">
              <a:buNone/>
            </a:pPr>
            <a:endParaRPr lang="fr-FR" sz="1800" dirty="0"/>
          </a:p>
          <a:p>
            <a:pPr marL="0" lvl="0" indent="0" algn="l">
              <a:buNone/>
            </a:pPr>
            <a:endParaRPr lang="fr-FR" sz="1800" b="1" u="sng" dirty="0"/>
          </a:p>
          <a:p>
            <a:pPr marL="0" lvl="0" indent="0" algn="l">
              <a:buNone/>
            </a:pPr>
            <a:endParaRPr lang="fr-FR" sz="1800" b="1" u="sng" dirty="0"/>
          </a:p>
          <a:p>
            <a:pPr marL="0" lvl="0" indent="0">
              <a:spcBef>
                <a:spcPts val="0"/>
              </a:spcBef>
              <a:buNone/>
            </a:pPr>
            <a:r>
              <a:rPr lang="fr-FR" sz="1800" b="1" u="sng" dirty="0"/>
              <a:t>SÉQUENCE </a:t>
            </a:r>
            <a:r>
              <a:rPr lang="fr-FR" sz="1800" b="1" u="sng" dirty="0" smtClean="0"/>
              <a:t>:</a:t>
            </a:r>
          </a:p>
          <a:p>
            <a:pPr marL="0" lvl="0" indent="0">
              <a:spcBef>
                <a:spcPts val="0"/>
              </a:spcBef>
              <a:buNone/>
            </a:pPr>
            <a:endParaRPr lang="fr-FR" sz="1800" b="1" u="sng" dirty="0"/>
          </a:p>
          <a:p>
            <a:pPr marL="0" lvl="0" indent="0">
              <a:spcBef>
                <a:spcPts val="0"/>
              </a:spcBef>
              <a:buNone/>
            </a:pPr>
            <a:r>
              <a:rPr lang="fr-FR" sz="1800" dirty="0"/>
              <a:t>Ensemble continu ou discontinu de séances articulées entre elles dans le temps et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fr-FR" sz="1800" dirty="0"/>
              <a:t> organisées autour d’une ou plusieurs activités en vue d’atteindre les objectifs fixés par les </a:t>
            </a:r>
            <a:r>
              <a:rPr lang="fr-FR" sz="1800" dirty="0" smtClean="0"/>
              <a:t>programmes d’enseignement </a:t>
            </a:r>
            <a:r>
              <a:rPr lang="fr-FR" sz="1800" dirty="0"/>
              <a:t>(terminologie de l’éducation - BOEN n°35 - 17-09-1992).</a:t>
            </a:r>
          </a:p>
          <a:p>
            <a:pPr marL="0" lvl="0" indent="0" algn="l">
              <a:buNone/>
            </a:pPr>
            <a:endParaRPr lang="fr-FR" sz="1800" b="1" u="sng" dirty="0"/>
          </a:p>
          <a:p>
            <a:pPr marL="0" lvl="0" indent="0" algn="l">
              <a:buNone/>
            </a:pPr>
            <a:r>
              <a:rPr lang="fr-FR" sz="1800" b="1" dirty="0"/>
              <a:t> </a:t>
            </a:r>
            <a:r>
              <a:rPr lang="fr-FR" sz="1800" b="1" u="sng" dirty="0"/>
              <a:t>SÉANCE :</a:t>
            </a:r>
          </a:p>
          <a:p>
            <a:pPr marL="0" lvl="0" indent="0" algn="l">
              <a:buNone/>
            </a:pPr>
            <a:r>
              <a:rPr lang="fr-FR" sz="1800" dirty="0"/>
              <a:t>la séance est une période d’enseignement qui vise un objectif d’apprentissage fixé à son propre terme (55 </a:t>
            </a:r>
            <a:r>
              <a:rPr lang="fr-FR" sz="1800" dirty="0" err="1"/>
              <a:t>mns</a:t>
            </a:r>
            <a:r>
              <a:rPr lang="fr-FR" sz="1800" dirty="0"/>
              <a:t> en </a:t>
            </a:r>
            <a:r>
              <a:rPr lang="fr-FR" sz="1800" dirty="0" err="1"/>
              <a:t>moy</a:t>
            </a:r>
            <a:r>
              <a:rPr lang="fr-FR" sz="1800" dirty="0"/>
              <a:t>.).</a:t>
            </a:r>
          </a:p>
          <a:p>
            <a:pPr marL="0" lvl="0" indent="0" algn="l">
              <a:buNone/>
            </a:pPr>
            <a:r>
              <a:rPr lang="fr-FR" sz="1800" dirty="0"/>
              <a:t>La séance fait progresser l’élève vers la maîtrise des compétences visées par la</a:t>
            </a:r>
            <a:r>
              <a:rPr lang="fr-FR" sz="2000" dirty="0"/>
              <a:t> séquence.</a:t>
            </a:r>
          </a:p>
          <a:p>
            <a:pPr marL="0" lvl="0" indent="0" algn="l">
              <a:buNone/>
            </a:pPr>
            <a:endParaRPr lang="fr-FR" sz="1800" b="1" u="sng" dirty="0"/>
          </a:p>
          <a:p>
            <a:pPr marL="0" lvl="0" indent="0" algn="l">
              <a:buNone/>
            </a:pPr>
            <a:endParaRPr lang="fr-FR" sz="1800" dirty="0"/>
          </a:p>
          <a:p>
            <a:pPr marL="0" lvl="0" indent="0" algn="l">
              <a:buNone/>
            </a:pPr>
            <a:endParaRPr lang="fr-FR" sz="1800" dirty="0"/>
          </a:p>
          <a:p>
            <a:pPr marL="0" lvl="0" indent="0" algn="l">
              <a:buNone/>
            </a:pPr>
            <a:endParaRPr lang="fr-FR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3999" y="301320"/>
            <a:ext cx="9071640" cy="886229"/>
          </a:xfrm>
        </p:spPr>
        <p:txBody>
          <a:bodyPr/>
          <a:lstStyle/>
          <a:p>
            <a:r>
              <a:rPr lang="fr-FR" dirty="0" smtClean="0"/>
              <a:t>TER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3999" y="1769039"/>
            <a:ext cx="9071640" cy="4891117"/>
          </a:xfrm>
        </p:spPr>
        <p:txBody>
          <a:bodyPr/>
          <a:lstStyle/>
          <a:p>
            <a:pPr marL="0" lvl="0" indent="0" algn="ctr">
              <a:buNone/>
            </a:pPr>
            <a:r>
              <a:rPr lang="fr-FR" sz="1800" b="1" u="sng" dirty="0" smtClean="0"/>
              <a:t>OBJECTIFS :</a:t>
            </a:r>
          </a:p>
          <a:p>
            <a:pPr marL="0" lvl="0" indent="0" algn="l">
              <a:buNone/>
            </a:pPr>
            <a:r>
              <a:rPr lang="fr-FR" sz="1800" dirty="0" smtClean="0"/>
              <a:t>L’objectif décrit ce que l’élève sera capable de faire à la fin de la période de formation. Il doit être formulé à l’aide d’un verbe d’action.</a:t>
            </a:r>
          </a:p>
          <a:p>
            <a:pPr marL="0" lvl="0" indent="0" algn="l">
              <a:buChar char="➢"/>
            </a:pPr>
            <a:r>
              <a:rPr lang="fr-FR" sz="1800" i="1" u="sng" dirty="0" smtClean="0"/>
              <a:t>L’objectif général </a:t>
            </a:r>
            <a:r>
              <a:rPr lang="fr-FR" sz="1800" dirty="0" smtClean="0"/>
              <a:t>: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fr-FR" sz="1800" dirty="0" smtClean="0"/>
              <a:t>   	Il énonce des intentions pédagogiques décrivant en termes de capacité de l’élève, l’un des résultats escomptés d’une séance d’apprentissage.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fr-FR" sz="1800" i="1" u="sng" dirty="0" smtClean="0"/>
          </a:p>
          <a:p>
            <a:pPr marL="0" lvl="0" indent="0" algn="just">
              <a:spcBef>
                <a:spcPts val="0"/>
              </a:spcBef>
              <a:buChar char="➢"/>
            </a:pPr>
            <a:r>
              <a:rPr lang="fr-FR" sz="1800" i="1" u="sng" dirty="0" smtClean="0"/>
              <a:t>Les objectifs intermédiaires </a:t>
            </a:r>
            <a:r>
              <a:rPr lang="fr-FR" sz="1800" dirty="0" smtClean="0"/>
              <a:t>:</a:t>
            </a:r>
          </a:p>
          <a:p>
            <a:pPr marL="0" lvl="1" indent="0" algn="just" rtl="0" hangingPunct="0">
              <a:spcBef>
                <a:spcPts val="0"/>
              </a:spcBef>
              <a:buNone/>
            </a:pPr>
            <a:r>
              <a:rPr lang="fr-FR" sz="1800" dirty="0" smtClean="0"/>
              <a:t>	Issus de la démultiplication d’un objectif général, ils correspondent aux différentes étapes nécessaires pour atteindre l’objectif général ; objectif de la séance.</a:t>
            </a:r>
          </a:p>
          <a:p>
            <a:pPr marL="0" lvl="0" indent="0" algn="just">
              <a:spcBef>
                <a:spcPts val="0"/>
              </a:spcBef>
              <a:buNone/>
            </a:pPr>
            <a:r>
              <a:rPr lang="fr-FR" sz="1800" dirty="0" smtClean="0"/>
              <a:t>	Ils doivent énoncés avec un terme d’action induisant un comportement observable.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fr-FR" sz="1800" dirty="0" smtClean="0"/>
          </a:p>
          <a:p>
            <a:pPr marL="0" lvl="0" indent="0" algn="just">
              <a:spcBef>
                <a:spcPts val="0"/>
              </a:spcBef>
              <a:buNone/>
            </a:pPr>
            <a:r>
              <a:rPr lang="fr-FR" sz="1800" dirty="0" smtClean="0">
                <a:solidFill>
                  <a:srgbClr val="002060"/>
                </a:solidFill>
              </a:rPr>
              <a:t>Définir clairement les objectifs d’une séance permet de choisir les situations d’apprentissage permettant l’acquisition des compétences visées.</a:t>
            </a:r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03999" y="301320"/>
            <a:ext cx="8784000" cy="921600"/>
          </a:xfrm>
          <a:prstGeom prst="rect">
            <a:avLst/>
          </a:prstGeom>
          <a:gradFill>
            <a:gsLst>
              <a:gs pos="0">
                <a:srgbClr val="333333"/>
              </a:gs>
              <a:gs pos="100000">
                <a:srgbClr val="FFFFFF"/>
              </a:gs>
            </a:gsLst>
            <a:lin ang="5400000"/>
          </a:gradFill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45000"/>
              <a:buFont typeface="StarSymbol"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DCFF"/>
                </a:solidFill>
                <a:effectLst/>
                <a:highlight>
                  <a:scrgbClr r="0" g="0" b="0">
                    <a:alpha val="0"/>
                  </a:scrgbClr>
                </a:highlight>
                <a:uLnTx/>
                <a:uFillTx/>
                <a:latin typeface="Liberation Sans" pitchFamily="18"/>
                <a:ea typeface="Microsoft YaHei" pitchFamily="2"/>
                <a:cs typeface="Mangal" pitchFamily="2"/>
              </a:rPr>
              <a:t>Terminologie suite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333333"/>
              </a:gs>
              <a:gs pos="100000">
                <a:srgbClr val="FFFFFF"/>
              </a:gs>
            </a:gsLst>
            <a:lin ang="5400000"/>
          </a:gra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>
                <a:solidFill>
                  <a:srgbClr val="00DCFF"/>
                </a:solidFill>
              </a:rPr>
              <a:t>Quelques questions à se poser...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>
          <a:xfrm>
            <a:off x="216000" y="1403572"/>
            <a:ext cx="9431640" cy="5976665"/>
          </a:xfrm>
        </p:spPr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endParaRPr lang="fr-FR" sz="1800" dirty="0"/>
          </a:p>
          <a:p>
            <a:pPr marL="0" lvl="0" indent="0" algn="l">
              <a:buChar char="✔"/>
            </a:pPr>
            <a:r>
              <a:rPr lang="fr-FR" sz="1800" dirty="0"/>
              <a:t>Quelles sont les compétences (savoirs, savoir-faire et attitudes ) qui devront être acquises par les élèves en fin de séance </a:t>
            </a:r>
            <a:r>
              <a:rPr lang="fr-FR" sz="1800" dirty="0" smtClean="0"/>
              <a:t>?</a:t>
            </a:r>
            <a:endParaRPr lang="fr-FR" sz="1800" dirty="0"/>
          </a:p>
          <a:p>
            <a:pPr marL="0" lvl="0" indent="0" algn="l">
              <a:buChar char="✔"/>
            </a:pPr>
            <a:r>
              <a:rPr lang="fr-FR" sz="1800" dirty="0"/>
              <a:t> Que doivent retenir les élèves ? Qu’est ce qui leur sera demandé lors des évaluations </a:t>
            </a:r>
            <a:r>
              <a:rPr lang="fr-FR" sz="1800" dirty="0" smtClean="0"/>
              <a:t>?</a:t>
            </a:r>
            <a:endParaRPr lang="fr-FR" sz="1800" dirty="0"/>
          </a:p>
          <a:p>
            <a:pPr marL="0" lvl="0" indent="0" algn="l">
              <a:buChar char="✔"/>
            </a:pPr>
            <a:r>
              <a:rPr lang="fr-FR" sz="1800" dirty="0"/>
              <a:t>Quelles connaissances (</a:t>
            </a:r>
            <a:r>
              <a:rPr lang="fr-FR" sz="1800" dirty="0" err="1"/>
              <a:t>prérequis</a:t>
            </a:r>
            <a:r>
              <a:rPr lang="fr-FR" sz="1800" dirty="0"/>
              <a:t>) doivent avoir les élèves pour aborder le thème </a:t>
            </a:r>
            <a:r>
              <a:rPr lang="fr-FR" sz="1800" dirty="0" smtClean="0"/>
              <a:t>?</a:t>
            </a:r>
            <a:endParaRPr lang="fr-FR" sz="1800" dirty="0"/>
          </a:p>
          <a:p>
            <a:pPr marL="0" lvl="0" indent="0" algn="l">
              <a:buChar char="✔"/>
            </a:pPr>
            <a:r>
              <a:rPr lang="fr-FR" sz="1800" dirty="0"/>
              <a:t>Quels savoirs et/ou savoir-faire nouveaux vont être abordés </a:t>
            </a:r>
            <a:r>
              <a:rPr lang="fr-FR" sz="1800" dirty="0" smtClean="0"/>
              <a:t>?</a:t>
            </a:r>
            <a:endParaRPr lang="fr-FR" sz="1800" dirty="0"/>
          </a:p>
          <a:p>
            <a:pPr marL="0" lvl="0" indent="0" algn="l">
              <a:buChar char="✔"/>
            </a:pPr>
            <a:r>
              <a:rPr lang="fr-FR" sz="1800" dirty="0"/>
              <a:t>De quel temps puis-je disposer </a:t>
            </a:r>
            <a:r>
              <a:rPr lang="fr-FR" sz="1800" dirty="0" smtClean="0"/>
              <a:t>?</a:t>
            </a:r>
            <a:endParaRPr lang="fr-FR" sz="1800" dirty="0"/>
          </a:p>
          <a:p>
            <a:pPr marL="0" lvl="0" indent="0" algn="l">
              <a:buChar char="✔"/>
            </a:pPr>
            <a:r>
              <a:rPr lang="fr-FR" sz="1800" dirty="0"/>
              <a:t>Quelles sont les différentes situations d’apprentissage que je vais proposer pour atteindre    les objectifs </a:t>
            </a:r>
            <a:r>
              <a:rPr lang="fr-FR" sz="1800" dirty="0" smtClean="0"/>
              <a:t>fixés en cohérence avec le niveau de formation ?</a:t>
            </a:r>
          </a:p>
          <a:p>
            <a:pPr marL="432000" lvl="1" indent="0" algn="l">
              <a:buChar char="✔"/>
            </a:pPr>
            <a:endParaRPr lang="fr-FR" sz="1400" dirty="0"/>
          </a:p>
          <a:p>
            <a:pPr lvl="2">
              <a:buClr>
                <a:srgbClr val="000000"/>
              </a:buClr>
              <a:buFont typeface="Wingdings" charset="2"/>
              <a:buChar char=""/>
            </a:pPr>
            <a:r>
              <a:rPr lang="fr-FR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Quelle méthode pédagogique ? (</a:t>
            </a:r>
            <a:r>
              <a:rPr lang="fr-FR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expositive</a:t>
            </a:r>
            <a:r>
              <a:rPr lang="fr-FR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, interrogative, travail de groupe...)</a:t>
            </a:r>
            <a:endParaRPr lang="fr-FR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>
              <a:buClr>
                <a:srgbClr val="000000"/>
              </a:buClr>
              <a:buFont typeface="Wingdings" charset="2"/>
              <a:buChar char=""/>
            </a:pPr>
            <a:r>
              <a:rPr lang="fr-FR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Quels supports vont être utilisés? (diapos, film, manuel...)</a:t>
            </a:r>
            <a:endParaRPr lang="fr-FR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lvl="2">
              <a:buClr>
                <a:srgbClr val="000000"/>
              </a:buClr>
              <a:buFont typeface="Wingdings" charset="2"/>
              <a:buChar char=""/>
            </a:pPr>
            <a:r>
              <a:rPr lang="fr-FR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De quel temps dispose </a:t>
            </a:r>
            <a:r>
              <a:rPr lang="fr-FR" sz="18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t-on</a:t>
            </a:r>
            <a:r>
              <a:rPr lang="fr-FR" sz="18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  <a:ea typeface="Microsoft YaHei"/>
              </a:rPr>
              <a:t> ?</a:t>
            </a:r>
            <a:endParaRPr lang="fr-FR" sz="18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0" lvl="0" indent="0" algn="l">
              <a:spcBef>
                <a:spcPts val="0"/>
              </a:spcBef>
              <a:buChar char="➔"/>
            </a:pPr>
            <a:endParaRPr lang="fr-FR" sz="1800" dirty="0"/>
          </a:p>
          <a:p>
            <a:pPr marL="0" lvl="0" indent="0" algn="l">
              <a:buChar char="✔"/>
            </a:pPr>
            <a:r>
              <a:rPr lang="fr-FR" sz="1800" dirty="0"/>
              <a:t>Quelles sont les évaluations à prévoir?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fr-FR" sz="1800" dirty="0"/>
          </a:p>
          <a:p>
            <a:pPr marL="0" lvl="0" indent="0" algn="ctr">
              <a:spcBef>
                <a:spcPts val="0"/>
              </a:spcBef>
              <a:buNone/>
            </a:pPr>
            <a:endParaRPr lang="fr-FR" sz="1800" dirty="0"/>
          </a:p>
          <a:p>
            <a:pPr marL="0" lvl="0" indent="0" algn="l">
              <a:buNone/>
            </a:pPr>
            <a:endParaRPr lang="fr-FR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gradFill>
            <a:gsLst>
              <a:gs pos="0">
                <a:srgbClr val="333333"/>
              </a:gs>
              <a:gs pos="100000">
                <a:srgbClr val="FFFFFF"/>
              </a:gs>
            </a:gsLst>
            <a:lin ang="5400000"/>
          </a:gra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>
                <a:solidFill>
                  <a:srgbClr val="00DCFF"/>
                </a:solidFill>
              </a:rPr>
              <a:t>Consignes de l’activité</a:t>
            </a:r>
          </a:p>
        </p:txBody>
      </p:sp>
      <p:sp>
        <p:nvSpPr>
          <p:cNvPr id="3" name="Sous-titre 2"/>
          <p:cNvSpPr txBox="1">
            <a:spLocks noGrp="1"/>
          </p:cNvSpPr>
          <p:nvPr>
            <p:ph type="subTitle" idx="4294967295"/>
          </p:nvPr>
        </p:nvSpPr>
        <p:spPr/>
        <p:txBody>
          <a:bodyPr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l">
              <a:buNone/>
            </a:pPr>
            <a:r>
              <a:rPr lang="fr-FR" i="1"/>
              <a:t>« A l’aide de la fiche de déroulement d’une séance, vous devez réaliser une séance pédagogique de 50 mns, afin que les élèves développent leurs compétences en argumentation. » (1h30)</a:t>
            </a:r>
          </a:p>
          <a:p>
            <a:pPr marL="0" lvl="0" indent="0" algn="l">
              <a:buNone/>
            </a:pPr>
            <a:r>
              <a:rPr lang="fr-FR"/>
              <a:t> </a:t>
            </a:r>
          </a:p>
          <a:p>
            <a:pPr marL="0" lvl="0" indent="0" algn="l">
              <a:buNone/>
            </a:pPr>
            <a:endParaRPr lang="fr-FR"/>
          </a:p>
          <a:p>
            <a:pPr marL="0" lvl="0" indent="0" algn="l">
              <a:buNone/>
            </a:pPr>
            <a:r>
              <a:rPr lang="fr-FR"/>
              <a:t>Conseil : Définir clairement les objectifs !</a:t>
            </a:r>
          </a:p>
          <a:p>
            <a:pPr marL="0" lvl="0" indent="0" algn="l">
              <a:buNone/>
            </a:pPr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493560" y="72000"/>
            <a:ext cx="9071640" cy="1080000"/>
          </a:xfrm>
          <a:gradFill>
            <a:gsLst>
              <a:gs pos="0">
                <a:srgbClr val="333333"/>
              </a:gs>
              <a:gs pos="100000">
                <a:srgbClr val="FFFFFF"/>
              </a:gs>
            </a:gsLst>
            <a:lin ang="5400000"/>
          </a:gradFill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3200">
                <a:solidFill>
                  <a:srgbClr val="00DCFF"/>
                </a:solidFill>
              </a:rPr>
              <a:t>Fiche séance pédagogique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432359" y="1769040"/>
            <a:ext cx="9071640" cy="4384440"/>
          </a:xfrm>
        </p:spPr>
        <p:txBody>
          <a:bodyPr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fr-FR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None/>
            </a:pPr>
            <a:endParaRPr lang="fr-FR" sz="4000"/>
          </a:p>
          <a:p>
            <a:pPr lvl="0">
              <a:buNone/>
            </a:pPr>
            <a:endParaRPr lang="fr-FR" sz="4000"/>
          </a:p>
          <a:p>
            <a:pPr lvl="0">
              <a:buNone/>
            </a:pPr>
            <a:endParaRPr lang="fr-FR" sz="440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493560" y="1296000"/>
            <a:ext cx="9010440" cy="5876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598</Words>
  <Application>Microsoft Office PowerPoint</Application>
  <PresentationFormat>Personnalisé</PresentationFormat>
  <Paragraphs>76</Paragraphs>
  <Slides>8</Slides>
  <Notes>7</Notes>
  <HiddenSlides>0</HiddenSlides>
  <MMClips>0</MMClips>
  <ScaleCrop>false</ScaleCrop>
  <HeadingPairs>
    <vt:vector size="6" baseType="variant">
      <vt:variant>
        <vt:lpstr>Polices utilisées</vt:lpstr>
      </vt:variant>
      <vt:variant>
        <vt:i4>11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20" baseType="lpstr">
      <vt:lpstr>Microsoft YaHei</vt:lpstr>
      <vt:lpstr>Arial</vt:lpstr>
      <vt:lpstr>Calibri</vt:lpstr>
      <vt:lpstr>Garamond</vt:lpstr>
      <vt:lpstr>Liberation Sans</vt:lpstr>
      <vt:lpstr>Liberation Serif</vt:lpstr>
      <vt:lpstr>Mangal</vt:lpstr>
      <vt:lpstr>Segoe UI</vt:lpstr>
      <vt:lpstr>StarSymbol</vt:lpstr>
      <vt:lpstr>Tahoma</vt:lpstr>
      <vt:lpstr>Wingdings</vt:lpstr>
      <vt:lpstr>Standard</vt:lpstr>
      <vt:lpstr>La dimension pédagogique du C.P.E.</vt:lpstr>
      <vt:lpstr>Les domaines d’interventions possibles pour les CPE...</vt:lpstr>
      <vt:lpstr>Construire une séance pédagogique</vt:lpstr>
      <vt:lpstr>Terminologie</vt:lpstr>
      <vt:lpstr>TER</vt:lpstr>
      <vt:lpstr>Quelques questions à se poser...</vt:lpstr>
      <vt:lpstr>Consignes de l’activité</vt:lpstr>
      <vt:lpstr>Fiche séance pédagogique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dimension pédagogique du C.P.E.</dc:title>
  <dc:creator>myriam</dc:creator>
  <cp:lastModifiedBy>Utilisateur Windows</cp:lastModifiedBy>
  <cp:revision>15</cp:revision>
  <dcterms:created xsi:type="dcterms:W3CDTF">2020-01-20T11:37:37Z</dcterms:created>
  <dcterms:modified xsi:type="dcterms:W3CDTF">2020-03-03T16:07:01Z</dcterms:modified>
</cp:coreProperties>
</file>