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69" r:id="rId3"/>
    <p:sldId id="270" r:id="rId4"/>
    <p:sldId id="277" r:id="rId5"/>
    <p:sldId id="271" r:id="rId6"/>
    <p:sldId id="276" r:id="rId7"/>
    <p:sldId id="275" r:id="rId8"/>
    <p:sldId id="274" r:id="rId9"/>
    <p:sldId id="273" r:id="rId1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4" autoAdjust="0"/>
    <p:restoredTop sz="80287" autoAdjust="0"/>
  </p:normalViewPr>
  <p:slideViewPr>
    <p:cSldViewPr>
      <p:cViewPr>
        <p:scale>
          <a:sx n="70" d="100"/>
          <a:sy n="70" d="100"/>
        </p:scale>
        <p:origin x="-1290"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8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F202D3-DCDC-43B6-9FB4-E04D524C4637}" type="datetimeFigureOut">
              <a:rPr lang="fr-FR" smtClean="0"/>
              <a:pPr/>
              <a:t>09/05/2017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a:t>
            </a:r>
            <a:r>
              <a:rPr lang="fr-FR" dirty="0" err="1" smtClean="0"/>
              <a:t>niveau,nbkhbll</a:t>
            </a:r>
            <a:endParaRPr lang="fr-FR" dirty="0" smtClean="0"/>
          </a:p>
          <a:p>
            <a:pPr lvl="2"/>
            <a:endParaRPr lang="fr-FR" dirty="0" smtClean="0"/>
          </a:p>
          <a:p>
            <a:pPr lvl="2"/>
            <a:endParaRPr lang="fr-FR" dirty="0" smtClean="0"/>
          </a:p>
          <a:p>
            <a:pPr lvl="2"/>
            <a:r>
              <a:rPr lang="fr-FR" dirty="0" err="1" smtClean="0"/>
              <a:t>Mljuy</a:t>
            </a:r>
            <a:r>
              <a:rPr lang="fr-FR" dirty="0" smtClean="0"/>
              <a:t>-</a:t>
            </a:r>
            <a:r>
              <a:rPr lang="fr-FR" dirty="0" err="1" smtClean="0"/>
              <a:t>gèy</a:t>
            </a:r>
            <a:endParaRPr lang="fr-FR" dirty="0" smtClean="0"/>
          </a:p>
          <a:p>
            <a:pPr lvl="3"/>
            <a:r>
              <a:rPr lang="fr-FR" dirty="0" smtClean="0"/>
              <a:t>Quatrième niveau</a:t>
            </a:r>
          </a:p>
          <a:p>
            <a:pPr lvl="4"/>
            <a:r>
              <a:rPr lang="fr-FR" dirty="0" smtClean="0"/>
              <a:t>Cinquième niveau</a:t>
            </a:r>
            <a:endParaRPr lang="fr-FR" dirty="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FFCA77-28A8-43D9-9CB4-8CFCD29ED6C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8FFCA77-28A8-43D9-9CB4-8CFCD29ED6C7}"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i="1" kern="1200" dirty="0" smtClean="0">
                <a:solidFill>
                  <a:schemeClr val="tx1"/>
                </a:solidFill>
                <a:latin typeface="+mn-lt"/>
                <a:ea typeface="+mn-ea"/>
                <a:cs typeface="+mn-cs"/>
              </a:rPr>
              <a:t>Règlement des repas pris au lycée : 6.90€ en chèque </a:t>
            </a:r>
            <a:endParaRPr lang="fr-FR" sz="1200" kern="1200" dirty="0" smtClean="0">
              <a:solidFill>
                <a:schemeClr val="tx1"/>
              </a:solidFill>
              <a:latin typeface="+mn-lt"/>
              <a:ea typeface="+mn-ea"/>
              <a:cs typeface="+mn-cs"/>
            </a:endParaRPr>
          </a:p>
          <a:p>
            <a:pPr lvl="0"/>
            <a:r>
              <a:rPr lang="fr-FR" sz="1200" kern="1200" dirty="0" smtClean="0">
                <a:solidFill>
                  <a:schemeClr val="tx1"/>
                </a:solidFill>
                <a:latin typeface="+mn-lt"/>
                <a:ea typeface="+mn-ea"/>
                <a:cs typeface="+mn-cs"/>
              </a:rPr>
              <a:t>Remerciements aux collègues qui se sont déplacés et excuser les collègues qui ont prévenus de leur absence</a:t>
            </a:r>
          </a:p>
          <a:p>
            <a:pPr lvl="0"/>
            <a:r>
              <a:rPr lang="fr-FR" sz="1200" kern="1200" dirty="0" smtClean="0">
                <a:solidFill>
                  <a:schemeClr val="tx1"/>
                </a:solidFill>
                <a:latin typeface="+mn-lt"/>
                <a:ea typeface="+mn-ea"/>
                <a:cs typeface="+mn-cs"/>
              </a:rPr>
              <a:t>Remerciement aux professeurs documentalistes du réseau CANOPE et à Stéphanie en particulier pour toute la logistique et notre partenariat</a:t>
            </a:r>
          </a:p>
          <a:p>
            <a:pPr lvl="0"/>
            <a:r>
              <a:rPr lang="fr-FR" sz="1200" kern="1200" dirty="0" smtClean="0">
                <a:solidFill>
                  <a:schemeClr val="tx1"/>
                </a:solidFill>
                <a:latin typeface="+mn-lt"/>
                <a:ea typeface="+mn-ea"/>
                <a:cs typeface="+mn-cs"/>
              </a:rPr>
              <a:t>Excuser M. </a:t>
            </a:r>
            <a:r>
              <a:rPr lang="fr-FR" sz="1200" kern="1200" dirty="0" err="1" smtClean="0">
                <a:solidFill>
                  <a:schemeClr val="tx1"/>
                </a:solidFill>
                <a:latin typeface="+mn-lt"/>
                <a:ea typeface="+mn-ea"/>
                <a:cs typeface="+mn-cs"/>
              </a:rPr>
              <a:t>Djemmal</a:t>
            </a:r>
            <a:r>
              <a:rPr lang="fr-FR" sz="1200" kern="1200" dirty="0" smtClean="0">
                <a:solidFill>
                  <a:schemeClr val="tx1"/>
                </a:solidFill>
                <a:latin typeface="+mn-lt"/>
                <a:ea typeface="+mn-ea"/>
                <a:cs typeface="+mn-cs"/>
              </a:rPr>
              <a:t>, inspecteur pédagogique .</a:t>
            </a:r>
          </a:p>
          <a:p>
            <a:pPr lvl="0"/>
            <a:r>
              <a:rPr lang="fr-FR" sz="1200" kern="1200" dirty="0" smtClean="0">
                <a:solidFill>
                  <a:schemeClr val="tx1"/>
                </a:solidFill>
                <a:latin typeface="+mn-lt"/>
                <a:ea typeface="+mn-ea"/>
                <a:cs typeface="+mn-cs"/>
              </a:rPr>
              <a:t>Reprendre programme de la journée</a:t>
            </a:r>
          </a:p>
          <a:p>
            <a:endParaRPr lang="fr-FR" dirty="0" smtClean="0"/>
          </a:p>
        </p:txBody>
      </p:sp>
      <p:sp>
        <p:nvSpPr>
          <p:cNvPr id="4" name="Espace réservé du numéro de diapositive 3"/>
          <p:cNvSpPr>
            <a:spLocks noGrp="1"/>
          </p:cNvSpPr>
          <p:nvPr>
            <p:ph type="sldNum" sz="quarter" idx="10"/>
          </p:nvPr>
        </p:nvSpPr>
        <p:spPr/>
        <p:txBody>
          <a:bodyPr/>
          <a:lstStyle/>
          <a:p>
            <a:fld id="{48FFCA77-28A8-43D9-9CB4-8CFCD29ED6C7}"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8FFCA77-28A8-43D9-9CB4-8CFCD29ED6C7}"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Travail sur l’infographie, notamment en vue d’un document commun avec IPR Histoire Géo</a:t>
            </a:r>
          </a:p>
          <a:p>
            <a:endParaRPr lang="fr-FR" dirty="0"/>
          </a:p>
        </p:txBody>
      </p:sp>
      <p:sp>
        <p:nvSpPr>
          <p:cNvPr id="4" name="Espace réservé du numéro de diapositive 3"/>
          <p:cNvSpPr>
            <a:spLocks noGrp="1"/>
          </p:cNvSpPr>
          <p:nvPr>
            <p:ph type="sldNum" sz="quarter" idx="10"/>
          </p:nvPr>
        </p:nvSpPr>
        <p:spPr/>
        <p:txBody>
          <a:bodyPr/>
          <a:lstStyle/>
          <a:p>
            <a:fld id="{48FFCA77-28A8-43D9-9CB4-8CFCD29ED6C7}"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Intervention de Stéphanie, sur une séance proposée par Solène Font, l’excuser, elle aurait bien aimé venir, mais elle est retenue en réunion à Toulouse pour la préparation</a:t>
            </a:r>
            <a:r>
              <a:rPr lang="fr-FR" baseline="0" dirty="0" smtClean="0"/>
              <a:t> de la prochaine conférence pour le printemps de L’EMI.</a:t>
            </a:r>
          </a:p>
          <a:p>
            <a:endParaRPr lang="fr-FR" baseline="0" dirty="0" smtClean="0"/>
          </a:p>
          <a:p>
            <a:r>
              <a:rPr lang="fr-FR" sz="1200" kern="1200" dirty="0" smtClean="0">
                <a:solidFill>
                  <a:schemeClr val="tx1"/>
                </a:solidFill>
                <a:latin typeface="+mn-lt"/>
                <a:ea typeface="+mn-ea"/>
                <a:cs typeface="+mn-cs"/>
              </a:rPr>
              <a:t>Le contenu de cet atelier s'oriente spécifiquement sur les notions de « </a:t>
            </a:r>
            <a:r>
              <a:rPr lang="fr-FR" sz="1200" kern="1200" dirty="0" err="1" smtClean="0">
                <a:solidFill>
                  <a:schemeClr val="tx1"/>
                </a:solidFill>
                <a:latin typeface="+mn-lt"/>
                <a:ea typeface="+mn-ea"/>
                <a:cs typeface="+mn-cs"/>
              </a:rPr>
              <a:t>conspirationnisme</a:t>
            </a:r>
            <a:r>
              <a:rPr lang="fr-FR" sz="1200" kern="1200" dirty="0" smtClean="0">
                <a:solidFill>
                  <a:schemeClr val="tx1"/>
                </a:solidFill>
                <a:latin typeface="+mn-lt"/>
                <a:ea typeface="+mn-ea"/>
                <a:cs typeface="+mn-cs"/>
              </a:rPr>
              <a:t> » et de « théorie du complot ». Il s’est déroulé en deux temps :</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1- Point théorique</a:t>
            </a:r>
          </a:p>
          <a:p>
            <a:r>
              <a:rPr lang="fr-FR" sz="1200" kern="1200" dirty="0" smtClean="0">
                <a:solidFill>
                  <a:schemeClr val="tx1"/>
                </a:solidFill>
                <a:latin typeface="+mn-lt"/>
                <a:ea typeface="+mn-ea"/>
                <a:cs typeface="+mn-cs"/>
              </a:rPr>
              <a:t>- Qu'est-ce que le </a:t>
            </a:r>
            <a:r>
              <a:rPr lang="fr-FR" sz="1200" kern="1200" dirty="0" err="1" smtClean="0">
                <a:solidFill>
                  <a:schemeClr val="tx1"/>
                </a:solidFill>
                <a:latin typeface="+mn-lt"/>
                <a:ea typeface="+mn-ea"/>
                <a:cs typeface="+mn-cs"/>
              </a:rPr>
              <a:t>conspirationnisme</a:t>
            </a:r>
            <a:r>
              <a:rPr lang="fr-FR" sz="1200" kern="1200" dirty="0" smtClean="0">
                <a:solidFill>
                  <a:schemeClr val="tx1"/>
                </a:solidFill>
                <a:latin typeface="+mn-lt"/>
                <a:ea typeface="+mn-ea"/>
                <a:cs typeface="+mn-cs"/>
              </a:rPr>
              <a:t> ? Qu'est-ce qu'une théorie du complot ?</a:t>
            </a:r>
          </a:p>
          <a:p>
            <a:r>
              <a:rPr lang="fr-FR" sz="1200" kern="1200" dirty="0" smtClean="0">
                <a:solidFill>
                  <a:schemeClr val="tx1"/>
                </a:solidFill>
                <a:latin typeface="+mn-lt"/>
                <a:ea typeface="+mn-ea"/>
                <a:cs typeface="+mn-cs"/>
              </a:rPr>
              <a:t>- Quel public est concerné et pourquoi? (nous évoquerons plus particulièrement le cas des adolescents)</a:t>
            </a:r>
          </a:p>
          <a:p>
            <a:r>
              <a:rPr lang="fr-FR" sz="1200" kern="1200" dirty="0" smtClean="0">
                <a:solidFill>
                  <a:schemeClr val="tx1"/>
                </a:solidFill>
                <a:latin typeface="+mn-lt"/>
                <a:ea typeface="+mn-ea"/>
                <a:cs typeface="+mn-cs"/>
              </a:rPr>
              <a:t>- Réagir face aux théories du complot : une mobilisation nationale en lien avec la mobilisation de l'école pour les valeurs de la république (présentation de quelques ressources et liens avec les programmes)</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2- Mise en situation pédagogique</a:t>
            </a:r>
          </a:p>
          <a:p>
            <a:r>
              <a:rPr lang="fr-FR" sz="1200" kern="1200" dirty="0" smtClean="0">
                <a:solidFill>
                  <a:schemeClr val="tx1"/>
                </a:solidFill>
                <a:latin typeface="+mn-lt"/>
                <a:ea typeface="+mn-ea"/>
                <a:cs typeface="+mn-cs"/>
              </a:rPr>
              <a:t>- Présentation de la séquence proposée par l'Atelier </a:t>
            </a:r>
            <a:r>
              <a:rPr lang="fr-FR" sz="1200" kern="1200" dirty="0" err="1" smtClean="0">
                <a:solidFill>
                  <a:schemeClr val="tx1"/>
                </a:solidFill>
                <a:latin typeface="+mn-lt"/>
                <a:ea typeface="+mn-ea"/>
                <a:cs typeface="+mn-cs"/>
              </a:rPr>
              <a:t>Canopé</a:t>
            </a:r>
            <a:r>
              <a:rPr lang="fr-FR" sz="1200" kern="1200" dirty="0" smtClean="0">
                <a:solidFill>
                  <a:schemeClr val="tx1"/>
                </a:solidFill>
                <a:latin typeface="+mn-lt"/>
                <a:ea typeface="+mn-ea"/>
                <a:cs typeface="+mn-cs"/>
              </a:rPr>
              <a:t> 31 dans le cadre de la mise en œuvre du Parcours laïque et citoyen (niveau : 4ème – 3ème)</a:t>
            </a:r>
          </a:p>
          <a:p>
            <a:r>
              <a:rPr lang="fr-FR" sz="1200" kern="1200" smtClean="0">
                <a:solidFill>
                  <a:schemeClr val="tx1"/>
                </a:solidFill>
                <a:latin typeface="+mn-lt"/>
                <a:ea typeface="+mn-ea"/>
                <a:cs typeface="+mn-cs"/>
              </a:rPr>
              <a:t>- Échanges et mutualisation de séances autour de la désinformation</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48FFCA77-28A8-43D9-9CB4-8CFCD29ED6C7}"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8FFCA77-28A8-43D9-9CB4-8CFCD29ED6C7}"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Remercier les collègues</a:t>
            </a:r>
            <a:r>
              <a:rPr lang="fr-FR" baseline="0" dirty="0" smtClean="0"/>
              <a:t> pour leurs interventions.</a:t>
            </a:r>
          </a:p>
          <a:p>
            <a:r>
              <a:rPr lang="fr-FR" baseline="0" dirty="0" smtClean="0"/>
              <a:t>Présentation de chaque projet, environ 15 minutes, puis 30 minutes de questions réponses</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48FFCA77-28A8-43D9-9CB4-8CFCD29ED6C7}"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Demander qui veut bien être animateurs</a:t>
            </a:r>
            <a:r>
              <a:rPr lang="fr-FR" baseline="0" dirty="0" smtClean="0"/>
              <a:t> de l’atelier</a:t>
            </a:r>
          </a:p>
          <a:p>
            <a:endParaRPr lang="fr-FR" baseline="0" dirty="0" smtClean="0"/>
          </a:p>
          <a:p>
            <a:r>
              <a:rPr lang="fr-FR" dirty="0" smtClean="0"/>
              <a:t> 2 groupes : collège</a:t>
            </a:r>
            <a:r>
              <a:rPr lang="fr-FR" baseline="0" dirty="0" smtClean="0"/>
              <a:t> et Lycées, durée de 45 minutes, remplir le drive afin d’enrichir </a:t>
            </a:r>
            <a:r>
              <a:rPr lang="fr-FR" baseline="0" dirty="0" err="1" smtClean="0"/>
              <a:t>babelio</a:t>
            </a:r>
            <a:r>
              <a:rPr lang="fr-FR" baseline="0" dirty="0" smtClean="0"/>
              <a:t> (avantage, partage, critique, info </a:t>
            </a:r>
            <a:r>
              <a:rPr lang="fr-FR" baseline="0" dirty="0" err="1" smtClean="0"/>
              <a:t>supp</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48FFCA77-28A8-43D9-9CB4-8CFCD29ED6C7}"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dirty="0" smtClean="0"/>
              <a:t>Remercier les collègues pour leurs venues à la vidéo-projection de la conférence d’Anne Cordier,</a:t>
            </a:r>
            <a:r>
              <a:rPr lang="fr-FR" baseline="0" dirty="0" smtClean="0"/>
              <a:t> super logistique du réseau CANOPE.</a:t>
            </a:r>
          </a:p>
          <a:p>
            <a:r>
              <a:rPr lang="fr-FR" dirty="0" smtClean="0"/>
              <a:t>Lien dans le compte rendu</a:t>
            </a:r>
          </a:p>
          <a:p>
            <a:endParaRPr lang="fr-FR" dirty="0" smtClean="0"/>
          </a:p>
          <a:p>
            <a:r>
              <a:rPr lang="fr-FR" dirty="0" err="1" smtClean="0"/>
              <a:t>Doc’Toulouse</a:t>
            </a:r>
            <a:r>
              <a:rPr lang="fr-FR" dirty="0" smtClean="0"/>
              <a:t>,</a:t>
            </a:r>
            <a:r>
              <a:rPr lang="fr-FR" baseline="0" dirty="0" smtClean="0"/>
              <a:t> appel à contribution, EPI par exemple</a:t>
            </a:r>
          </a:p>
          <a:p>
            <a:endParaRPr lang="fr-FR" baseline="0" dirty="0" smtClean="0"/>
          </a:p>
          <a:p>
            <a:r>
              <a:rPr lang="fr-FR" baseline="0" dirty="0" smtClean="0"/>
              <a:t>Manuel scolaire : </a:t>
            </a:r>
            <a:r>
              <a:rPr lang="fr-FR" sz="1200" kern="1200" dirty="0" smtClean="0">
                <a:solidFill>
                  <a:schemeClr val="tx1"/>
                </a:solidFill>
                <a:latin typeface="+mn-lt"/>
                <a:ea typeface="+mn-ea"/>
                <a:cs typeface="+mn-cs"/>
              </a:rPr>
              <a:t>le logiciel Agile sert à saisir la liste des manuels  : gros travail la première fois puisque on partira de 0. Ensuite ce ne sera de la réactualisation.  Il ne s'agit pas de la saisie informatique des manuels eux-mêmes qui est assurée par les correspondants d'établissement,. Les correspondants d'établissement "assurent la coordination du travail des agents, ainsi que la saisie des données informatiques" Les agents de distribution eux "sont chargés de la réception, de la manutention, et de la distribution des manuels scolaires".</a:t>
            </a:r>
          </a:p>
          <a:p>
            <a:r>
              <a:rPr lang="fr-FR" sz="1200" kern="1200" dirty="0" smtClean="0">
                <a:solidFill>
                  <a:schemeClr val="tx1"/>
                </a:solidFill>
                <a:latin typeface="+mn-lt"/>
                <a:ea typeface="+mn-ea"/>
                <a:cs typeface="+mn-cs"/>
              </a:rPr>
              <a:t>Cela doit être effectif  pour la rentrée prochaine mais que les infos officielles arrivent difficilement et que si on prend l'exemple du calendrier 2016 de Montpellier, les délais vont être serrés... Quant au fichier qu'on nous a demandé de remonter pour début mars, ce n'est censé être qu'un état des lieux : il ne faut en aucun cas qu'il constitue la liste définitive pour 2017-2018 !</a:t>
            </a:r>
          </a:p>
          <a:p>
            <a:r>
              <a:rPr lang="fr-FR" sz="1200" kern="1200" dirty="0" smtClean="0">
                <a:solidFill>
                  <a:schemeClr val="tx1"/>
                </a:solidFill>
                <a:latin typeface="+mn-lt"/>
                <a:ea typeface="+mn-ea"/>
                <a:cs typeface="+mn-cs"/>
              </a:rPr>
              <a:t>D'après un délégué pédagogique d'un gros éditeur, un premier appel d'offre a été lancé par la Région pour les manuels scolaires; mais son montant est peu élevé et est loin de correspondre pas à l'équipement de l'ensemble des lycéens d'Occitanie. Je n'ai pas le lien, mais il est ou était à priori consultable sans difficulté sur le site de la Région.</a:t>
            </a:r>
          </a:p>
          <a:p>
            <a:endParaRPr lang="fr-FR" dirty="0"/>
          </a:p>
        </p:txBody>
      </p:sp>
      <p:sp>
        <p:nvSpPr>
          <p:cNvPr id="4" name="Espace réservé du numéro de diapositive 3"/>
          <p:cNvSpPr>
            <a:spLocks noGrp="1"/>
          </p:cNvSpPr>
          <p:nvPr>
            <p:ph type="sldNum" sz="quarter" idx="10"/>
          </p:nvPr>
        </p:nvSpPr>
        <p:spPr/>
        <p:txBody>
          <a:bodyPr/>
          <a:lstStyle/>
          <a:p>
            <a:fld id="{48FFCA77-28A8-43D9-9CB4-8CFCD29ED6C7}"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Connecteur droit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8" name="Titr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fr-FR" smtClean="0"/>
              <a:t>Cliquez pour modifier le style du titre</a:t>
            </a:r>
            <a:endParaRPr lang="en-US"/>
          </a:p>
        </p:txBody>
      </p:sp>
      <p:sp>
        <p:nvSpPr>
          <p:cNvPr id="15" name="Espace réservé de la date 27"/>
          <p:cNvSpPr>
            <a:spLocks noGrp="1"/>
          </p:cNvSpPr>
          <p:nvPr>
            <p:ph type="dt" sz="half" idx="10"/>
          </p:nvPr>
        </p:nvSpPr>
        <p:spPr/>
        <p:txBody>
          <a:bodyPr/>
          <a:lstStyle>
            <a:lvl1pPr>
              <a:defRPr/>
            </a:lvl1pPr>
          </a:lstStyle>
          <a:p>
            <a:pPr>
              <a:defRPr/>
            </a:pPr>
            <a:fld id="{C6D792B0-B0F0-4F61-8CFA-5CA3D45F60F1}" type="datetimeFigureOut">
              <a:rPr lang="fr-FR"/>
              <a:pPr>
                <a:defRPr/>
              </a:pPr>
              <a:t>09/05/2017</a:t>
            </a:fld>
            <a:endParaRPr lang="fr-FR"/>
          </a:p>
        </p:txBody>
      </p:sp>
      <p:sp>
        <p:nvSpPr>
          <p:cNvPr id="16" name="Espace réservé du pied de page 16"/>
          <p:cNvSpPr>
            <a:spLocks noGrp="1"/>
          </p:cNvSpPr>
          <p:nvPr>
            <p:ph type="ftr" sz="quarter" idx="11"/>
          </p:nvPr>
        </p:nvSpPr>
        <p:spPr/>
        <p:txBody>
          <a:bodyPr/>
          <a:lstStyle>
            <a:lvl1pPr>
              <a:defRPr/>
            </a:lvl1pPr>
          </a:lstStyle>
          <a:p>
            <a:pPr>
              <a:defRPr/>
            </a:pPr>
            <a:endParaRPr lang="fr-FR"/>
          </a:p>
        </p:txBody>
      </p:sp>
      <p:sp>
        <p:nvSpPr>
          <p:cNvPr id="17" name="Espace réservé du numéro de diapositive 28"/>
          <p:cNvSpPr>
            <a:spLocks noGrp="1"/>
          </p:cNvSpPr>
          <p:nvPr>
            <p:ph type="sldNum" sz="quarter" idx="12"/>
          </p:nvPr>
        </p:nvSpPr>
        <p:spPr>
          <a:xfrm>
            <a:off x="4343400" y="2198688"/>
            <a:ext cx="457200" cy="441325"/>
          </a:xfrm>
        </p:spPr>
        <p:txBody>
          <a:bodyPr/>
          <a:lstStyle>
            <a:lvl1pPr>
              <a:defRPr/>
            </a:lvl1pPr>
          </a:lstStyle>
          <a:p>
            <a:fld id="{2CD5E00C-2066-410A-8C70-9844E4A9CF50}" type="slidenum">
              <a:rPr lang="fr-FR" altLang="fr-FR"/>
              <a:pPr/>
              <a:t>‹N°›</a:t>
            </a:fld>
            <a:endParaRPr lang="fr-FR" altLang="fr-FR"/>
          </a:p>
        </p:txBody>
      </p:sp>
    </p:spTree>
    <p:extLst>
      <p:ext uri="{BB962C8B-B14F-4D97-AF65-F5344CB8AC3E}">
        <p14:creationId xmlns="" xmlns:p14="http://schemas.microsoft.com/office/powerpoint/2010/main" val="23127151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Pr>
        <a:solidFill>
          <a:schemeClr val="bg2"/>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143794AF-A521-41EE-AD6E-0BA6F0607A0E}" type="datetimeFigureOut">
              <a:rPr lang="fr-FR"/>
              <a:pPr>
                <a:defRPr/>
              </a:pPr>
              <a:t>09/05/2017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A35B259F-01BF-46A9-96E4-BD5C6B9BCB0C}" type="slidenum">
              <a:rPr lang="fr-FR" altLang="fr-FR"/>
              <a:pPr/>
              <a:t>‹N°›</a:t>
            </a:fld>
            <a:endParaRPr lang="fr-FR" altLang="fr-FR"/>
          </a:p>
        </p:txBody>
      </p:sp>
    </p:spTree>
    <p:extLst>
      <p:ext uri="{BB962C8B-B14F-4D97-AF65-F5344CB8AC3E}">
        <p14:creationId xmlns="" xmlns:p14="http://schemas.microsoft.com/office/powerpoint/2010/main" val="368054260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Pr>
        <a:solidFill>
          <a:schemeClr val="bg2"/>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Connecteur droit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Ellipse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llipse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 name="Titre vertical 1"/>
          <p:cNvSpPr>
            <a:spLocks noGrp="1"/>
          </p:cNvSpPr>
          <p:nvPr>
            <p:ph type="title" orient="vert"/>
          </p:nvPr>
        </p:nvSpPr>
        <p:spPr>
          <a:xfrm>
            <a:off x="7391400" y="304801"/>
            <a:ext cx="1447800" cy="5851525"/>
          </a:xfrm>
        </p:spPr>
        <p:txBody>
          <a:bodyPr vert="eaVert"/>
          <a:lstStyle/>
          <a:p>
            <a:r>
              <a:rPr lang="fr-FR" smtClean="0"/>
              <a:t>Cliquez pour modifier le style du titre</a:t>
            </a:r>
            <a:endParaRPr lang="en-US"/>
          </a:p>
        </p:txBody>
      </p:sp>
      <p:sp>
        <p:nvSpPr>
          <p:cNvPr id="13" name="Espace réservé du numéro de diapositive 5"/>
          <p:cNvSpPr>
            <a:spLocks noGrp="1"/>
          </p:cNvSpPr>
          <p:nvPr>
            <p:ph type="sldNum" sz="quarter" idx="10"/>
          </p:nvPr>
        </p:nvSpPr>
        <p:spPr>
          <a:xfrm>
            <a:off x="6915150" y="3009900"/>
            <a:ext cx="457200" cy="441325"/>
          </a:xfrm>
        </p:spPr>
        <p:txBody>
          <a:bodyPr/>
          <a:lstStyle>
            <a:lvl1pPr>
              <a:defRPr/>
            </a:lvl1pPr>
          </a:lstStyle>
          <a:p>
            <a:fld id="{DF002838-778B-49BC-A792-9361FB942A31}" type="slidenum">
              <a:rPr lang="fr-FR" altLang="fr-FR"/>
              <a:pPr/>
              <a:t>‹N°›</a:t>
            </a:fld>
            <a:endParaRPr lang="fr-FR" altLang="fr-FR"/>
          </a:p>
        </p:txBody>
      </p:sp>
      <p:sp>
        <p:nvSpPr>
          <p:cNvPr id="14" name="Espace réservé de la date 3"/>
          <p:cNvSpPr>
            <a:spLocks noGrp="1"/>
          </p:cNvSpPr>
          <p:nvPr>
            <p:ph type="dt" sz="half" idx="11"/>
          </p:nvPr>
        </p:nvSpPr>
        <p:spPr/>
        <p:txBody>
          <a:bodyPr/>
          <a:lstStyle>
            <a:lvl1pPr>
              <a:defRPr/>
            </a:lvl1pPr>
          </a:lstStyle>
          <a:p>
            <a:pPr>
              <a:defRPr/>
            </a:pPr>
            <a:fld id="{886E0FA0-4934-4266-B0AA-A70F05DC84CD}" type="datetimeFigureOut">
              <a:rPr lang="fr-FR"/>
              <a:pPr>
                <a:defRPr/>
              </a:pPr>
              <a:t>09/05/2017</a:t>
            </a:fld>
            <a:endParaRPr lang="fr-FR"/>
          </a:p>
        </p:txBody>
      </p:sp>
      <p:sp>
        <p:nvSpPr>
          <p:cNvPr id="15" name="Espace réservé du pied de page 4"/>
          <p:cNvSpPr>
            <a:spLocks noGrp="1"/>
          </p:cNvSpPr>
          <p:nvPr>
            <p:ph type="ftr" sz="quarter" idx="12"/>
          </p:nvPr>
        </p:nvSpPr>
        <p:spPr/>
        <p:txBody>
          <a:bodyPr/>
          <a:lstStyle>
            <a:lvl1pPr>
              <a:defRPr/>
            </a:lvl1pPr>
          </a:lstStyle>
          <a:p>
            <a:pPr>
              <a:defRPr/>
            </a:pPr>
            <a:endParaRPr lang="fr-FR"/>
          </a:p>
        </p:txBody>
      </p:sp>
    </p:spTree>
    <p:extLst>
      <p:ext uri="{BB962C8B-B14F-4D97-AF65-F5344CB8AC3E}">
        <p14:creationId xmlns="" xmlns:p14="http://schemas.microsoft.com/office/powerpoint/2010/main" val="65629699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solidFill>
          <a:schemeClr val="bg2"/>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lang="fr-FR" smtClean="0"/>
              <a:t>Cliquez pour modifier le style du titre</a:t>
            </a:r>
            <a:endParaRPr lang="en-US"/>
          </a:p>
        </p:txBody>
      </p:sp>
      <p:sp>
        <p:nvSpPr>
          <p:cNvPr id="8" name="Espace réservé du contenu 7"/>
          <p:cNvSpPr>
            <a:spLocks noGrp="1"/>
          </p:cNvSpPr>
          <p:nvPr>
            <p:ph sz="quarter" idx="1"/>
          </p:nvPr>
        </p:nvSpPr>
        <p:spPr>
          <a:xfrm>
            <a:off x="301752" y="1527048"/>
            <a:ext cx="850392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A3E77288-421F-4D32-8697-F7C7588114EE}" type="datetimeFigureOut">
              <a:rPr lang="fr-FR"/>
              <a:pPr>
                <a:defRPr/>
              </a:pPr>
              <a:t>09/05/2017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4362450" y="1027113"/>
            <a:ext cx="457200" cy="441325"/>
          </a:xfrm>
        </p:spPr>
        <p:txBody>
          <a:bodyPr/>
          <a:lstStyle>
            <a:lvl1pPr>
              <a:defRPr/>
            </a:lvl1pPr>
          </a:lstStyle>
          <a:p>
            <a:fld id="{1441DDAE-402F-4780-AFA6-7FDD526CB647}" type="slidenum">
              <a:rPr lang="fr-FR" altLang="fr-FR"/>
              <a:pPr/>
              <a:t>‹N°›</a:t>
            </a:fld>
            <a:endParaRPr lang="fr-FR" altLang="fr-FR"/>
          </a:p>
        </p:txBody>
      </p:sp>
    </p:spTree>
    <p:extLst>
      <p:ext uri="{BB962C8B-B14F-4D97-AF65-F5344CB8AC3E}">
        <p14:creationId xmlns="" xmlns:p14="http://schemas.microsoft.com/office/powerpoint/2010/main" val="243766680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Connecteur droit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u texte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 name="Titr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fr-FR" smtClean="0"/>
              <a:t>Cliquez pour modifier le style du titre</a:t>
            </a:r>
            <a:endParaRPr lang="en-US"/>
          </a:p>
        </p:txBody>
      </p:sp>
      <p:sp>
        <p:nvSpPr>
          <p:cNvPr id="15" name="Espace réservé du pied de page 4"/>
          <p:cNvSpPr>
            <a:spLocks noGrp="1"/>
          </p:cNvSpPr>
          <p:nvPr>
            <p:ph type="ftr" sz="quarter" idx="10"/>
          </p:nvPr>
        </p:nvSpPr>
        <p:spPr/>
        <p:txBody>
          <a:bodyPr/>
          <a:lstStyle>
            <a:lvl1pPr>
              <a:defRPr/>
            </a:lvl1pPr>
          </a:lstStyle>
          <a:p>
            <a:pPr>
              <a:defRPr/>
            </a:pPr>
            <a:endParaRPr lang="fr-FR"/>
          </a:p>
        </p:txBody>
      </p:sp>
      <p:sp>
        <p:nvSpPr>
          <p:cNvPr id="16" name="Espace réservé de la date 3"/>
          <p:cNvSpPr>
            <a:spLocks noGrp="1"/>
          </p:cNvSpPr>
          <p:nvPr>
            <p:ph type="dt" sz="half" idx="11"/>
          </p:nvPr>
        </p:nvSpPr>
        <p:spPr/>
        <p:txBody>
          <a:bodyPr/>
          <a:lstStyle>
            <a:lvl1pPr>
              <a:defRPr/>
            </a:lvl1pPr>
          </a:lstStyle>
          <a:p>
            <a:pPr>
              <a:defRPr/>
            </a:pPr>
            <a:fld id="{7F62F8FE-A9FB-4014-AE99-C8019CB6EE94}" type="datetimeFigureOut">
              <a:rPr lang="fr-FR"/>
              <a:pPr>
                <a:defRPr/>
              </a:pPr>
              <a:t>09/05/2017</a:t>
            </a:fld>
            <a:endParaRPr lang="fr-FR"/>
          </a:p>
        </p:txBody>
      </p:sp>
      <p:sp>
        <p:nvSpPr>
          <p:cNvPr id="17" name="Espace réservé du numéro de diapositive 5"/>
          <p:cNvSpPr>
            <a:spLocks noGrp="1"/>
          </p:cNvSpPr>
          <p:nvPr>
            <p:ph type="sldNum" sz="quarter" idx="12"/>
          </p:nvPr>
        </p:nvSpPr>
        <p:spPr>
          <a:xfrm>
            <a:off x="4343400" y="2198688"/>
            <a:ext cx="457200" cy="441325"/>
          </a:xfrm>
        </p:spPr>
        <p:txBody>
          <a:bodyPr/>
          <a:lstStyle>
            <a:lvl1pPr>
              <a:defRPr/>
            </a:lvl1pPr>
          </a:lstStyle>
          <a:p>
            <a:fld id="{CD4F5C8F-EEA3-4859-8842-F2F72CA13DF4}" type="slidenum">
              <a:rPr lang="fr-FR" altLang="fr-FR"/>
              <a:pPr/>
              <a:t>‹N°›</a:t>
            </a:fld>
            <a:endParaRPr lang="fr-FR" altLang="fr-FR"/>
          </a:p>
        </p:txBody>
      </p:sp>
    </p:spTree>
    <p:extLst>
      <p:ext uri="{BB962C8B-B14F-4D97-AF65-F5344CB8AC3E}">
        <p14:creationId xmlns="" xmlns:p14="http://schemas.microsoft.com/office/powerpoint/2010/main" val="388608549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Pr>
        <a:solidFill>
          <a:schemeClr val="bg2"/>
        </a:solidFill>
        <a:effectLst/>
      </p:bgPr>
    </p:bg>
    <p:spTree>
      <p:nvGrpSpPr>
        <p:cNvPr id="1" name=""/>
        <p:cNvGrpSpPr/>
        <p:nvPr/>
      </p:nvGrpSpPr>
      <p:grpSpPr>
        <a:xfrm>
          <a:off x="0" y="0"/>
          <a:ext cx="0" cy="0"/>
          <a:chOff x="0" y="0"/>
          <a:chExt cx="0" cy="0"/>
        </a:xfrm>
      </p:grpSpPr>
      <p:sp>
        <p:nvSpPr>
          <p:cNvPr id="5" name="Connecteur droit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301752" y="228600"/>
            <a:ext cx="8534400" cy="758952"/>
          </a:xfrm>
        </p:spPr>
        <p:txBody>
          <a:bodyPr/>
          <a:lstStyle/>
          <a:p>
            <a:r>
              <a:rPr lang="fr-FR" smtClean="0"/>
              <a:t>Cliquez pour modifier le style du titre</a:t>
            </a:r>
            <a:endParaRPr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e la date 4"/>
          <p:cNvSpPr>
            <a:spLocks noGrp="1"/>
          </p:cNvSpPr>
          <p:nvPr>
            <p:ph type="dt" sz="half" idx="10"/>
          </p:nvPr>
        </p:nvSpPr>
        <p:spPr>
          <a:xfrm>
            <a:off x="5791200" y="6410325"/>
            <a:ext cx="3044825" cy="365125"/>
          </a:xfrm>
        </p:spPr>
        <p:txBody>
          <a:bodyPr/>
          <a:lstStyle>
            <a:lvl1pPr>
              <a:defRPr/>
            </a:lvl1pPr>
          </a:lstStyle>
          <a:p>
            <a:pPr>
              <a:defRPr/>
            </a:pPr>
            <a:fld id="{EDAC1DA6-77FE-44D2-B84D-A1872701273B}" type="datetimeFigureOut">
              <a:rPr lang="fr-FR"/>
              <a:pPr>
                <a:defRPr/>
              </a:pPr>
              <a:t>09/05/2017</a:t>
            </a:fld>
            <a:endParaRPr lang="fr-FR"/>
          </a:p>
        </p:txBody>
      </p:sp>
      <p:sp>
        <p:nvSpPr>
          <p:cNvPr id="7" name="Espace réservé du pied de page 5"/>
          <p:cNvSpPr>
            <a:spLocks noGrp="1"/>
          </p:cNvSpPr>
          <p:nvPr>
            <p:ph type="ftr" sz="quarter" idx="11"/>
          </p:nvPr>
        </p:nvSpPr>
        <p:spPr/>
        <p:txBody>
          <a:bodyPr/>
          <a:lstStyle>
            <a:lvl1pPr>
              <a:defRPr/>
            </a:lvl1pPr>
          </a:lstStyle>
          <a:p>
            <a:pPr>
              <a:defRPr/>
            </a:pPr>
            <a:endParaRPr lang="fr-FR"/>
          </a:p>
        </p:txBody>
      </p:sp>
      <p:sp>
        <p:nvSpPr>
          <p:cNvPr id="8" name="Espace réservé du numéro de diapositive 6"/>
          <p:cNvSpPr>
            <a:spLocks noGrp="1"/>
          </p:cNvSpPr>
          <p:nvPr>
            <p:ph type="sldNum" sz="quarter" idx="12"/>
          </p:nvPr>
        </p:nvSpPr>
        <p:spPr/>
        <p:txBody>
          <a:bodyPr/>
          <a:lstStyle>
            <a:lvl1pPr>
              <a:defRPr/>
            </a:lvl1pPr>
          </a:lstStyle>
          <a:p>
            <a:fld id="{6C57569E-F720-4910-ABDD-DE8456D6DCFD}" type="slidenum">
              <a:rPr lang="fr-FR" altLang="fr-FR"/>
              <a:pPr/>
              <a:t>‹N°›</a:t>
            </a:fld>
            <a:endParaRPr lang="fr-FR" altLang="fr-FR"/>
          </a:p>
        </p:txBody>
      </p:sp>
    </p:spTree>
    <p:extLst>
      <p:ext uri="{BB962C8B-B14F-4D97-AF65-F5344CB8AC3E}">
        <p14:creationId xmlns="" xmlns:p14="http://schemas.microsoft.com/office/powerpoint/2010/main" val="192038571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Pr>
        <a:solidFill>
          <a:schemeClr val="bg2"/>
        </a:solidFill>
        <a:effectLst/>
      </p:bgPr>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Connecteur droit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Ellipse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Ellipse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24" name="Espace réservé du contenu 23"/>
          <p:cNvSpPr>
            <a:spLocks noGrp="1"/>
          </p:cNvSpPr>
          <p:nvPr>
            <p:ph sz="quarter" idx="2"/>
          </p:nvPr>
        </p:nvSpPr>
        <p:spPr>
          <a:xfrm>
            <a:off x="301752" y="2471383"/>
            <a:ext cx="4041648" cy="3818404"/>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6" name="Espace réservé du contenu 25"/>
          <p:cNvSpPr>
            <a:spLocks noGrp="1"/>
          </p:cNvSpPr>
          <p:nvPr>
            <p:ph sz="quarter" idx="4"/>
          </p:nvPr>
        </p:nvSpPr>
        <p:spPr>
          <a:xfrm>
            <a:off x="4800600" y="2471383"/>
            <a:ext cx="4038600" cy="382219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3" name="Titre 22"/>
          <p:cNvSpPr>
            <a:spLocks noGrp="1"/>
          </p:cNvSpPr>
          <p:nvPr>
            <p:ph type="title"/>
          </p:nvPr>
        </p:nvSpPr>
        <p:spPr/>
        <p:txBody>
          <a:bodyPr rtlCol="0"/>
          <a:lstStyle/>
          <a:p>
            <a:r>
              <a:rPr lang="fr-FR" smtClean="0"/>
              <a:t>Cliquez pour modifier le style du titre</a:t>
            </a:r>
            <a:endParaRPr lang="en-US"/>
          </a:p>
        </p:txBody>
      </p:sp>
      <p:sp>
        <p:nvSpPr>
          <p:cNvPr id="18" name="Espace réservé de la date 6"/>
          <p:cNvSpPr>
            <a:spLocks noGrp="1"/>
          </p:cNvSpPr>
          <p:nvPr>
            <p:ph type="dt" sz="half" idx="10"/>
          </p:nvPr>
        </p:nvSpPr>
        <p:spPr/>
        <p:txBody>
          <a:bodyPr/>
          <a:lstStyle>
            <a:lvl1pPr>
              <a:defRPr/>
            </a:lvl1pPr>
          </a:lstStyle>
          <a:p>
            <a:pPr>
              <a:defRPr/>
            </a:pPr>
            <a:fld id="{ECC05E0A-C70C-437B-8E0B-50B485A51637}" type="datetimeFigureOut">
              <a:rPr lang="fr-FR"/>
              <a:pPr>
                <a:defRPr/>
              </a:pPr>
              <a:t>09/05/2017</a:t>
            </a:fld>
            <a:endParaRPr lang="fr-FR"/>
          </a:p>
        </p:txBody>
      </p:sp>
      <p:sp>
        <p:nvSpPr>
          <p:cNvPr id="19" name="Espace réservé du pied de page 7"/>
          <p:cNvSpPr>
            <a:spLocks noGrp="1"/>
          </p:cNvSpPr>
          <p:nvPr>
            <p:ph type="ftr" sz="quarter" idx="11"/>
          </p:nvPr>
        </p:nvSpPr>
        <p:spPr>
          <a:xfrm>
            <a:off x="304800" y="6410325"/>
            <a:ext cx="3581400" cy="365125"/>
          </a:xfrm>
        </p:spPr>
        <p:txBody>
          <a:bodyPr/>
          <a:lstStyle>
            <a:lvl1pPr>
              <a:defRPr/>
            </a:lvl1pPr>
          </a:lstStyle>
          <a:p>
            <a:pPr>
              <a:defRPr/>
            </a:pPr>
            <a:endParaRPr lang="fr-FR"/>
          </a:p>
        </p:txBody>
      </p:sp>
      <p:sp>
        <p:nvSpPr>
          <p:cNvPr id="20" name="Espace réservé du numéro de diapositive 8"/>
          <p:cNvSpPr>
            <a:spLocks noGrp="1"/>
          </p:cNvSpPr>
          <p:nvPr>
            <p:ph type="sldNum" sz="quarter" idx="12"/>
          </p:nvPr>
        </p:nvSpPr>
        <p:spPr>
          <a:xfrm>
            <a:off x="4343400" y="1042988"/>
            <a:ext cx="457200" cy="441325"/>
          </a:xfrm>
        </p:spPr>
        <p:txBody>
          <a:bodyPr/>
          <a:lstStyle>
            <a:lvl1pPr>
              <a:defRPr/>
            </a:lvl1pPr>
          </a:lstStyle>
          <a:p>
            <a:fld id="{AE3F09BB-8A8A-4CB0-92CE-8FD56ABA4D4C}" type="slidenum">
              <a:rPr lang="fr-FR" altLang="fr-FR"/>
              <a:pPr/>
              <a:t>‹N°›</a:t>
            </a:fld>
            <a:endParaRPr lang="fr-FR" altLang="fr-FR"/>
          </a:p>
        </p:txBody>
      </p:sp>
    </p:spTree>
    <p:extLst>
      <p:ext uri="{BB962C8B-B14F-4D97-AF65-F5344CB8AC3E}">
        <p14:creationId xmlns="" xmlns:p14="http://schemas.microsoft.com/office/powerpoint/2010/main" val="251675224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a:defRPr/>
            </a:lvl1pPr>
          </a:lstStyle>
          <a:p>
            <a:pPr>
              <a:defRPr/>
            </a:pPr>
            <a:fld id="{4E8FE80D-1C3D-4A2A-A694-4871473C32FE}" type="datetimeFigureOut">
              <a:rPr lang="fr-FR"/>
              <a:pPr>
                <a:defRPr/>
              </a:pPr>
              <a:t>09/05/2017</a:t>
            </a:fld>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a:xfrm>
            <a:off x="4343400" y="1036638"/>
            <a:ext cx="457200" cy="441325"/>
          </a:xfrm>
        </p:spPr>
        <p:txBody>
          <a:bodyPr/>
          <a:lstStyle>
            <a:lvl1pPr>
              <a:defRPr/>
            </a:lvl1pPr>
          </a:lstStyle>
          <a:p>
            <a:fld id="{FC646D22-599F-4EA6-AA94-04EA3B955B8C}" type="slidenum">
              <a:rPr lang="fr-FR" altLang="fr-FR"/>
              <a:pPr/>
              <a:t>‹N°›</a:t>
            </a:fld>
            <a:endParaRPr lang="fr-FR" altLang="fr-FR"/>
          </a:p>
        </p:txBody>
      </p:sp>
    </p:spTree>
    <p:extLst>
      <p:ext uri="{BB962C8B-B14F-4D97-AF65-F5344CB8AC3E}">
        <p14:creationId xmlns="" xmlns:p14="http://schemas.microsoft.com/office/powerpoint/2010/main" val="3126179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Espace réservé de la date 1"/>
          <p:cNvSpPr>
            <a:spLocks noGrp="1"/>
          </p:cNvSpPr>
          <p:nvPr>
            <p:ph type="dt" sz="half" idx="10"/>
          </p:nvPr>
        </p:nvSpPr>
        <p:spPr/>
        <p:txBody>
          <a:bodyPr/>
          <a:lstStyle>
            <a:lvl1pPr>
              <a:defRPr/>
            </a:lvl1pPr>
          </a:lstStyle>
          <a:p>
            <a:pPr>
              <a:defRPr/>
            </a:pPr>
            <a:fld id="{05EA1077-D52A-414A-8B61-38BBA098A627}" type="datetimeFigureOut">
              <a:rPr lang="fr-FR"/>
              <a:pPr>
                <a:defRPr/>
              </a:pPr>
              <a:t>09/05/2017</a:t>
            </a:fld>
            <a:endParaRPr lang="fr-FR"/>
          </a:p>
        </p:txBody>
      </p:sp>
      <p:sp>
        <p:nvSpPr>
          <p:cNvPr id="9" name="Espace réservé du pied de page 2"/>
          <p:cNvSpPr>
            <a:spLocks noGrp="1"/>
          </p:cNvSpPr>
          <p:nvPr>
            <p:ph type="ftr" sz="quarter" idx="11"/>
          </p:nvPr>
        </p:nvSpPr>
        <p:spPr/>
        <p:txBody>
          <a:bodyPr/>
          <a:lstStyle>
            <a:lvl1pPr>
              <a:defRPr/>
            </a:lvl1pPr>
          </a:lstStyle>
          <a:p>
            <a:pPr>
              <a:defRPr/>
            </a:pPr>
            <a:endParaRPr lang="fr-FR"/>
          </a:p>
        </p:txBody>
      </p:sp>
      <p:sp>
        <p:nvSpPr>
          <p:cNvPr id="10" name="Espace réservé du numéro de diapositive 3"/>
          <p:cNvSpPr>
            <a:spLocks noGrp="1"/>
          </p:cNvSpPr>
          <p:nvPr>
            <p:ph type="sldNum" sz="quarter" idx="12"/>
          </p:nvPr>
        </p:nvSpPr>
        <p:spPr>
          <a:xfrm>
            <a:off x="4267200" y="6324600"/>
            <a:ext cx="609600" cy="441325"/>
          </a:xfrm>
        </p:spPr>
        <p:txBody>
          <a:bodyPr/>
          <a:lstStyle>
            <a:lvl1pPr>
              <a:defRPr>
                <a:solidFill>
                  <a:srgbClr val="FFFFFF"/>
                </a:solidFill>
              </a:defRPr>
            </a:lvl1pPr>
          </a:lstStyle>
          <a:p>
            <a:fld id="{FBA2CC59-624E-417A-A1D2-51E57A08AD12}" type="slidenum">
              <a:rPr lang="fr-FR" altLang="fr-FR"/>
              <a:pPr/>
              <a:t>‹N°›</a:t>
            </a:fld>
            <a:endParaRPr lang="fr-FR" altLang="fr-FR"/>
          </a:p>
        </p:txBody>
      </p:sp>
    </p:spTree>
    <p:extLst>
      <p:ext uri="{BB962C8B-B14F-4D97-AF65-F5344CB8AC3E}">
        <p14:creationId xmlns="" xmlns:p14="http://schemas.microsoft.com/office/powerpoint/2010/main" val="69603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Connecteur droit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20" name="Espace réservé du contenu 19"/>
          <p:cNvSpPr>
            <a:spLocks noGrp="1"/>
          </p:cNvSpPr>
          <p:nvPr>
            <p:ph sz="quarter" idx="1"/>
          </p:nvPr>
        </p:nvSpPr>
        <p:spPr>
          <a:xfrm>
            <a:off x="3124200" y="685800"/>
            <a:ext cx="5638800" cy="5410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6" name="Espace réservé du numéro de diapositive 6"/>
          <p:cNvSpPr>
            <a:spLocks noGrp="1"/>
          </p:cNvSpPr>
          <p:nvPr>
            <p:ph type="sldNum" sz="quarter" idx="10"/>
          </p:nvPr>
        </p:nvSpPr>
        <p:spPr>
          <a:xfrm>
            <a:off x="1371600" y="312738"/>
            <a:ext cx="457200" cy="441325"/>
          </a:xfrm>
        </p:spPr>
        <p:txBody>
          <a:bodyPr/>
          <a:lstStyle>
            <a:lvl1pPr>
              <a:defRPr/>
            </a:lvl1pPr>
          </a:lstStyle>
          <a:p>
            <a:fld id="{8B57F49C-4FA6-4E69-97B2-CCA4BA1B77CE}" type="slidenum">
              <a:rPr lang="fr-FR" altLang="fr-FR"/>
              <a:pPr/>
              <a:t>‹N°›</a:t>
            </a:fld>
            <a:endParaRPr lang="fr-FR" altLang="fr-FR"/>
          </a:p>
        </p:txBody>
      </p:sp>
      <p:sp>
        <p:nvSpPr>
          <p:cNvPr id="17" name="Espace réservé de la date 4"/>
          <p:cNvSpPr>
            <a:spLocks noGrp="1"/>
          </p:cNvSpPr>
          <p:nvPr>
            <p:ph type="dt" sz="half" idx="11"/>
          </p:nvPr>
        </p:nvSpPr>
        <p:spPr/>
        <p:txBody>
          <a:bodyPr/>
          <a:lstStyle>
            <a:lvl1pPr>
              <a:defRPr/>
            </a:lvl1pPr>
          </a:lstStyle>
          <a:p>
            <a:pPr>
              <a:defRPr/>
            </a:pPr>
            <a:fld id="{E2453FF5-6811-4842-88D7-1A20805625CB}" type="datetimeFigureOut">
              <a:rPr lang="fr-FR"/>
              <a:pPr>
                <a:defRPr/>
              </a:pPr>
              <a:t>09/05/2017</a:t>
            </a:fld>
            <a:endParaRPr lang="fr-FR"/>
          </a:p>
        </p:txBody>
      </p:sp>
      <p:sp>
        <p:nvSpPr>
          <p:cNvPr id="18" name="Espace réservé du pied de page 5"/>
          <p:cNvSpPr>
            <a:spLocks noGrp="1"/>
          </p:cNvSpPr>
          <p:nvPr>
            <p:ph type="ftr" sz="quarter" idx="12"/>
          </p:nvPr>
        </p:nvSpPr>
        <p:spPr>
          <a:xfrm>
            <a:off x="301625" y="6410325"/>
            <a:ext cx="3382963" cy="366713"/>
          </a:xfrm>
        </p:spPr>
        <p:txBody>
          <a:bodyPr/>
          <a:lstStyle>
            <a:lvl1pPr>
              <a:defRPr/>
            </a:lvl1pPr>
          </a:lstStyle>
          <a:p>
            <a:pPr>
              <a:defRPr/>
            </a:pPr>
            <a:endParaRPr lang="fr-FR"/>
          </a:p>
        </p:txBody>
      </p:sp>
    </p:spTree>
    <p:extLst>
      <p:ext uri="{BB962C8B-B14F-4D97-AF65-F5344CB8AC3E}">
        <p14:creationId xmlns="" xmlns:p14="http://schemas.microsoft.com/office/powerpoint/2010/main" val="60704560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16" name="Espace réservé du numéro de diapositive 6"/>
          <p:cNvSpPr>
            <a:spLocks noGrp="1"/>
          </p:cNvSpPr>
          <p:nvPr>
            <p:ph type="sldNum" sz="quarter" idx="10"/>
          </p:nvPr>
        </p:nvSpPr>
        <p:spPr>
          <a:xfrm>
            <a:off x="1371600" y="312738"/>
            <a:ext cx="457200" cy="441325"/>
          </a:xfrm>
        </p:spPr>
        <p:txBody>
          <a:bodyPr/>
          <a:lstStyle>
            <a:lvl1pPr>
              <a:defRPr/>
            </a:lvl1pPr>
          </a:lstStyle>
          <a:p>
            <a:fld id="{55599DDE-C860-4817-9B26-0B83BCB3FB49}" type="slidenum">
              <a:rPr lang="fr-FR" altLang="fr-FR"/>
              <a:pPr/>
              <a:t>‹N°›</a:t>
            </a:fld>
            <a:endParaRPr lang="fr-FR" altLang="fr-FR"/>
          </a:p>
        </p:txBody>
      </p:sp>
      <p:sp>
        <p:nvSpPr>
          <p:cNvPr id="17" name="Espace réservé de la date 4"/>
          <p:cNvSpPr>
            <a:spLocks noGrp="1"/>
          </p:cNvSpPr>
          <p:nvPr>
            <p:ph type="dt" sz="half" idx="11"/>
          </p:nvPr>
        </p:nvSpPr>
        <p:spPr>
          <a:xfrm>
            <a:off x="5788025" y="6405563"/>
            <a:ext cx="3044825" cy="365125"/>
          </a:xfrm>
        </p:spPr>
        <p:txBody>
          <a:bodyPr/>
          <a:lstStyle>
            <a:lvl1pPr>
              <a:defRPr/>
            </a:lvl1pPr>
          </a:lstStyle>
          <a:p>
            <a:pPr>
              <a:defRPr/>
            </a:pPr>
            <a:fld id="{CFF61D0C-11CD-4FE9-9853-AB913B6D0236}" type="datetimeFigureOut">
              <a:rPr lang="fr-FR"/>
              <a:pPr>
                <a:defRPr/>
              </a:pPr>
              <a:t>09/05/2017</a:t>
            </a:fld>
            <a:endParaRPr lang="fr-FR"/>
          </a:p>
        </p:txBody>
      </p:sp>
      <p:sp>
        <p:nvSpPr>
          <p:cNvPr id="18" name="Espace réservé du pied de page 5"/>
          <p:cNvSpPr>
            <a:spLocks noGrp="1"/>
          </p:cNvSpPr>
          <p:nvPr>
            <p:ph type="ftr" sz="quarter" idx="12"/>
          </p:nvPr>
        </p:nvSpPr>
        <p:spPr>
          <a:xfrm>
            <a:off x="301625" y="6410325"/>
            <a:ext cx="3584575" cy="366713"/>
          </a:xfrm>
        </p:spPr>
        <p:txBody>
          <a:bodyPr/>
          <a:lstStyle>
            <a:lvl1pPr>
              <a:defRPr/>
            </a:lvl1pPr>
          </a:lstStyle>
          <a:p>
            <a:pPr>
              <a:defRPr/>
            </a:pPr>
            <a:endParaRPr lang="fr-FR"/>
          </a:p>
        </p:txBody>
      </p:sp>
    </p:spTree>
    <p:extLst>
      <p:ext uri="{BB962C8B-B14F-4D97-AF65-F5344CB8AC3E}">
        <p14:creationId xmlns="" xmlns:p14="http://schemas.microsoft.com/office/powerpoint/2010/main" val="331463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Espace réservé de la date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DA9C1B43-73D4-4A83-B6EC-8B8715B661EB}" type="datetimeFigureOut">
              <a:rPr lang="fr-FR"/>
              <a:pPr>
                <a:defRPr/>
              </a:pPr>
              <a:t>09/05/2017</a:t>
            </a:fld>
            <a:endParaRPr lang="fr-FR"/>
          </a:p>
        </p:txBody>
      </p:sp>
      <p:sp>
        <p:nvSpPr>
          <p:cNvPr id="3" name="Espace réservé du pied de page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r-F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Connecteur droit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El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Espace réservé du numéro de diapositive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latin typeface="Georgia" panose="02040502050405020303" pitchFamily="18" charset="0"/>
              </a:defRPr>
            </a:lvl1pPr>
          </a:lstStyle>
          <a:p>
            <a:fld id="{1E45A7A1-F2F9-4820-8D4D-E6FD0765795C}" type="slidenum">
              <a:rPr lang="fr-FR" altLang="fr-FR"/>
              <a:pPr/>
              <a:t>‹N°›</a:t>
            </a:fld>
            <a:endParaRPr lang="fr-FR" altLang="fr-FR"/>
          </a:p>
        </p:txBody>
      </p:sp>
      <p:sp>
        <p:nvSpPr>
          <p:cNvPr id="1038" name="Espace réservé du titre 21"/>
          <p:cNvSpPr>
            <a:spLocks noGrp="1"/>
          </p:cNvSpPr>
          <p:nvPr>
            <p:ph type="title"/>
          </p:nvPr>
        </p:nvSpPr>
        <p:spPr bwMode="auto">
          <a:xfrm>
            <a:off x="301625" y="228600"/>
            <a:ext cx="8534400" cy="758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smtClean="0"/>
              <a:t>Cliquez pour modifier le style du titre</a:t>
            </a:r>
            <a:endParaRPr lang="en-US" altLang="fr-FR" smtClean="0"/>
          </a:p>
        </p:txBody>
      </p:sp>
      <p:sp>
        <p:nvSpPr>
          <p:cNvPr id="1039" name="Espace réservé du texte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jpe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9.xml"/></Relationships>
</file>

<file path=ppt/slides/_rels/slide4.xml.rels><?xml version="1.0" encoding="UTF-8" standalone="yes"?>
<Relationships xmlns="http://schemas.openxmlformats.org/package/2006/relationships"><Relationship Id="rId3" Type="http://schemas.openxmlformats.org/officeDocument/2006/relationships/hyperlink" Target="https://magic.piktochart.com/output/21011236-parcours-citoyen-et-emi" TargetMode="External"/><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https://framindmap.org/c/maps/328287/public" TargetMode="External"/><Relationship Id="rId4" Type="http://schemas.openxmlformats.org/officeDocument/2006/relationships/hyperlink" Target="https://framindmap.org/c/maps/345329/public"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youtube.com/watch?v=xt_ZQnuuggc" TargetMode="External"/><Relationship Id="rId3" Type="http://schemas.openxmlformats.org/officeDocument/2006/relationships/hyperlink" Target="https://prezi.com/pblysagjy08w/conspirationnisme-et-theories-du-complot/" TargetMode="External"/><Relationship Id="rId7" Type="http://schemas.openxmlformats.org/officeDocument/2006/relationships/hyperlink" Target="http://www.stopintox.fr/enquetes/vive-les-illuminat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cursus.edu/dossiers-articles/articles/28378/les-bienfaits-scepticisme-antidote-credulite-rampante/" TargetMode="External"/><Relationship Id="rId11" Type="http://schemas.openxmlformats.org/officeDocument/2006/relationships/image" Target="../media/image3.png"/><Relationship Id="rId5" Type="http://schemas.openxmlformats.org/officeDocument/2006/relationships/hyperlink" Target="http://www.pourlascience.fr/ewb_pages/a/article-desinformation-sur-les-reseaux-sociaux-ce-que-revelent-les-statistiques-38074.php" TargetMode="External"/><Relationship Id="rId10" Type="http://schemas.openxmlformats.org/officeDocument/2006/relationships/slide" Target="slide2.xml"/><Relationship Id="rId4" Type="http://schemas.openxmlformats.org/officeDocument/2006/relationships/hyperlink" Target="http://0310158d.esidoc.fr/rubrique/view/id/59" TargetMode="External"/><Relationship Id="rId9" Type="http://schemas.openxmlformats.org/officeDocument/2006/relationships/hyperlink" Target="https://www.youtube.com/watch?v=8YRL_HqKZQ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reseau-canope.fr/canoprof.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spreadsheets/d/1kowrdul_AD4eWPmDplnA-emqN9Zd_5alSnEly8jICLg/edit?usp=sharing" TargetMode="External"/><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hyperlink" Target="https://www.babelio.com/monprofil.php?id_user=422123" TargetMode="External"/><Relationship Id="rId4" Type="http://schemas.openxmlformats.org/officeDocument/2006/relationships/hyperlink" Target="https://www.babelio.com/monprofil.php?id_user=458771"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canope-haute-garonne.esidoc.fr/record/view/id/1120114" TargetMode="External"/><Relationship Id="rId7"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vanessa.despeyroux1@ac-toulouse.fr" TargetMode="External"/><Relationship Id="rId5" Type="http://schemas.openxmlformats.org/officeDocument/2006/relationships/hyperlink" Target="mailto:documentalistes12@ac-toulouse.fr" TargetMode="External"/><Relationship Id="rId4" Type="http://schemas.openxmlformats.org/officeDocument/2006/relationships/hyperlink" Target="http://bit.ly/EMI2017-conf-7ju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9750" y="5445224"/>
            <a:ext cx="8064500" cy="936526"/>
          </a:xfrm>
        </p:spPr>
        <p:txBody>
          <a:bodyPr>
            <a:normAutofit/>
          </a:bodyPr>
          <a:lstStyle/>
          <a:p>
            <a:pPr eaLnBrk="1" fontAlgn="auto" hangingPunct="1">
              <a:spcAft>
                <a:spcPts val="0"/>
              </a:spcAft>
              <a:defRPr/>
            </a:pPr>
            <a:r>
              <a:rPr lang="fr-FR" sz="2800" dirty="0" smtClean="0"/>
              <a:t>CANOPE- Rodez</a:t>
            </a:r>
            <a:endParaRPr lang="fr-FR" sz="2800" dirty="0"/>
          </a:p>
        </p:txBody>
      </p:sp>
      <p:sp>
        <p:nvSpPr>
          <p:cNvPr id="13315" name="Titre 1"/>
          <p:cNvSpPr>
            <a:spLocks noGrp="1"/>
          </p:cNvSpPr>
          <p:nvPr>
            <p:ph type="ctrTitle"/>
          </p:nvPr>
        </p:nvSpPr>
        <p:spPr>
          <a:xfrm>
            <a:off x="179512" y="2708920"/>
            <a:ext cx="8784976" cy="2168351"/>
          </a:xfrm>
        </p:spPr>
        <p:txBody>
          <a:bodyPr/>
          <a:lstStyle/>
          <a:p>
            <a:r>
              <a:rPr lang="fr-FR" sz="5400" b="1" dirty="0" smtClean="0"/>
              <a:t>2</a:t>
            </a:r>
            <a:r>
              <a:rPr lang="fr-FR" sz="5400" b="1" baseline="30000" dirty="0" smtClean="0"/>
              <a:t>ème</a:t>
            </a:r>
            <a:r>
              <a:rPr lang="fr-FR" sz="5400" b="1" dirty="0" smtClean="0"/>
              <a:t> JDD de l’Aveyron – 9 mai 2017 </a:t>
            </a:r>
            <a:endParaRPr lang="fr-FR" sz="5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1484784"/>
            <a:ext cx="8712968" cy="4854280"/>
          </a:xfrm>
        </p:spPr>
        <p:txBody>
          <a:bodyPr/>
          <a:lstStyle/>
          <a:p>
            <a:pPr>
              <a:buNone/>
            </a:pPr>
            <a:r>
              <a:rPr lang="fr-FR" sz="2100" dirty="0" smtClean="0"/>
              <a:t> </a:t>
            </a:r>
            <a:endParaRPr lang="fr-FR" sz="1000" dirty="0" smtClean="0"/>
          </a:p>
          <a:p>
            <a:pPr>
              <a:spcBef>
                <a:spcPts val="300"/>
              </a:spcBef>
              <a:spcAft>
                <a:spcPts val="600"/>
              </a:spcAft>
              <a:buNone/>
            </a:pPr>
            <a:r>
              <a:rPr lang="fr-FR" sz="2200" b="1" dirty="0" smtClean="0"/>
              <a:t>9:00 Accueil Café</a:t>
            </a:r>
          </a:p>
          <a:p>
            <a:pPr>
              <a:spcBef>
                <a:spcPts val="300"/>
              </a:spcBef>
              <a:spcAft>
                <a:spcPts val="600"/>
              </a:spcAft>
              <a:buNone/>
            </a:pPr>
            <a:r>
              <a:rPr lang="fr-FR" sz="2200" b="1" dirty="0" smtClean="0"/>
              <a:t>9:20 Présentation de la journée</a:t>
            </a:r>
            <a:endParaRPr lang="fr-FR" sz="2200" dirty="0" smtClean="0"/>
          </a:p>
          <a:p>
            <a:pPr>
              <a:spcBef>
                <a:spcPts val="300"/>
              </a:spcBef>
              <a:spcAft>
                <a:spcPts val="600"/>
              </a:spcAft>
              <a:buNone/>
            </a:pPr>
            <a:r>
              <a:rPr lang="fr-FR" sz="2200" b="1" dirty="0" smtClean="0"/>
              <a:t>9:30  </a:t>
            </a:r>
            <a:r>
              <a:rPr lang="fr-FR" sz="2200" b="1" dirty="0" smtClean="0">
                <a:hlinkClick r:id="rId3" action="ppaction://hlinksldjump"/>
              </a:rPr>
              <a:t>Point sur la JDD1</a:t>
            </a:r>
            <a:endParaRPr lang="fr-FR" sz="2200" b="1" dirty="0" smtClean="0"/>
          </a:p>
          <a:p>
            <a:pPr marL="0" indent="0">
              <a:buNone/>
            </a:pPr>
            <a:r>
              <a:rPr lang="fr-FR" sz="2200" b="1" dirty="0" smtClean="0"/>
              <a:t>9:45 </a:t>
            </a:r>
            <a:r>
              <a:rPr lang="fr-FR" sz="2200" b="1" dirty="0" smtClean="0">
                <a:hlinkClick r:id="rId4" action="ppaction://hlinksldjump"/>
              </a:rPr>
              <a:t>Parcours citoyen : rumeur et désinformation, comment éveiller l’esprit critique des élèves ?</a:t>
            </a:r>
            <a:endParaRPr lang="fr-FR" sz="2200" dirty="0" smtClean="0"/>
          </a:p>
          <a:p>
            <a:pPr>
              <a:spcBef>
                <a:spcPts val="300"/>
              </a:spcBef>
              <a:spcAft>
                <a:spcPts val="600"/>
              </a:spcAft>
              <a:buNone/>
            </a:pPr>
            <a:r>
              <a:rPr lang="fr-FR" sz="2200" b="1" dirty="0" smtClean="0"/>
              <a:t>11:00 Pause</a:t>
            </a:r>
            <a:endParaRPr lang="fr-FR" sz="2200" dirty="0" smtClean="0"/>
          </a:p>
          <a:p>
            <a:pPr>
              <a:spcBef>
                <a:spcPts val="300"/>
              </a:spcBef>
              <a:spcAft>
                <a:spcPts val="600"/>
              </a:spcAft>
              <a:buNone/>
            </a:pPr>
            <a:r>
              <a:rPr lang="fr-FR" sz="2200" b="1" dirty="0" smtClean="0"/>
              <a:t>11:15 </a:t>
            </a:r>
            <a:r>
              <a:rPr lang="fr-FR" sz="2200" b="1" dirty="0" smtClean="0">
                <a:hlinkClick r:id="rId5" action="ppaction://hlinksldjump"/>
              </a:rPr>
              <a:t>Intervention </a:t>
            </a:r>
            <a:r>
              <a:rPr lang="fr-FR" sz="2200" b="1" dirty="0" err="1" smtClean="0">
                <a:hlinkClick r:id="rId5" action="ppaction://hlinksldjump"/>
              </a:rPr>
              <a:t>Canopé</a:t>
            </a:r>
            <a:r>
              <a:rPr lang="fr-FR" sz="2200" dirty="0" smtClean="0">
                <a:hlinkClick r:id="rId5" action="ppaction://hlinksldjump"/>
              </a:rPr>
              <a:t> </a:t>
            </a:r>
            <a:endParaRPr lang="fr-FR" sz="2200" dirty="0" smtClean="0"/>
          </a:p>
          <a:p>
            <a:pPr>
              <a:spcBef>
                <a:spcPts val="300"/>
              </a:spcBef>
              <a:spcAft>
                <a:spcPts val="600"/>
              </a:spcAft>
              <a:buNone/>
            </a:pPr>
            <a:r>
              <a:rPr lang="fr-FR" sz="2200" b="1" i="1" dirty="0" smtClean="0"/>
              <a:t>12:00 Repas</a:t>
            </a:r>
            <a:r>
              <a:rPr lang="fr-FR" sz="2800" dirty="0" smtClean="0"/>
              <a:t/>
            </a:r>
            <a:br>
              <a:rPr lang="fr-FR" sz="2800" dirty="0" smtClean="0"/>
            </a:br>
            <a:r>
              <a:rPr lang="fr-FR" sz="2800" dirty="0" smtClean="0"/>
              <a:t> </a:t>
            </a:r>
          </a:p>
        </p:txBody>
      </p:sp>
      <p:sp>
        <p:nvSpPr>
          <p:cNvPr id="4" name="Titre 1"/>
          <p:cNvSpPr>
            <a:spLocks noGrp="1"/>
          </p:cNvSpPr>
          <p:nvPr>
            <p:ph type="title"/>
          </p:nvPr>
        </p:nvSpPr>
        <p:spPr>
          <a:xfrm>
            <a:off x="301625" y="0"/>
            <a:ext cx="8534400" cy="987425"/>
          </a:xfrm>
        </p:spPr>
        <p:txBody>
          <a:bodyPr/>
          <a:lstStyle/>
          <a:p>
            <a:r>
              <a:rPr lang="fr-FR" sz="6000" b="1" dirty="0" smtClean="0"/>
              <a:t>Matinée</a:t>
            </a:r>
            <a:endParaRPr lang="fr-FR" sz="6000" b="1" dirty="0"/>
          </a:p>
        </p:txBody>
      </p:sp>
      <p:pic>
        <p:nvPicPr>
          <p:cNvPr id="5" name="Image 4" descr="accueil.png"/>
          <p:cNvPicPr>
            <a:picLocks noChangeAspect="1"/>
          </p:cNvPicPr>
          <p:nvPr/>
        </p:nvPicPr>
        <p:blipFill>
          <a:blip r:embed="rId6" cstate="print"/>
          <a:stretch>
            <a:fillRect/>
          </a:stretch>
        </p:blipFill>
        <p:spPr>
          <a:xfrm>
            <a:off x="8172400" y="5733256"/>
            <a:ext cx="639515" cy="639515"/>
          </a:xfrm>
          <a:prstGeom prst="rect">
            <a:avLst/>
          </a:prstGeom>
        </p:spPr>
      </p:pic>
    </p:spTree>
    <p:extLst>
      <p:ext uri="{BB962C8B-B14F-4D97-AF65-F5344CB8AC3E}">
        <p14:creationId xmlns="" xmlns:p14="http://schemas.microsoft.com/office/powerpoint/2010/main" val="2421008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625" y="228600"/>
            <a:ext cx="8534400" cy="824136"/>
          </a:xfrm>
        </p:spPr>
        <p:txBody>
          <a:bodyPr/>
          <a:lstStyle/>
          <a:p>
            <a:r>
              <a:rPr lang="fr-FR" sz="6000" b="1" dirty="0" smtClean="0"/>
              <a:t>Après-midi</a:t>
            </a:r>
          </a:p>
        </p:txBody>
      </p:sp>
      <p:sp>
        <p:nvSpPr>
          <p:cNvPr id="4" name="Ellipse 3"/>
          <p:cNvSpPr/>
          <p:nvPr/>
        </p:nvSpPr>
        <p:spPr>
          <a:xfrm>
            <a:off x="467544" y="3429000"/>
            <a:ext cx="1094775" cy="1242926"/>
          </a:xfrm>
          <a:prstGeom prst="ellipse">
            <a:avLst/>
          </a:prstGeom>
          <a:blipFill rotWithShape="0">
            <a:blip r:embed="rId3" cstate="print"/>
            <a:stretch>
              <a:fillRect/>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 name="ZoneTexte 4"/>
          <p:cNvSpPr txBox="1"/>
          <p:nvPr/>
        </p:nvSpPr>
        <p:spPr>
          <a:xfrm>
            <a:off x="1907704" y="5445224"/>
            <a:ext cx="7056784" cy="646331"/>
          </a:xfrm>
          <a:prstGeom prst="rect">
            <a:avLst/>
          </a:prstGeom>
          <a:noFill/>
        </p:spPr>
        <p:txBody>
          <a:bodyPr wrap="square" rtlCol="0">
            <a:spAutoFit/>
          </a:bodyPr>
          <a:lstStyle/>
          <a:p>
            <a:r>
              <a:rPr lang="fr-FR" b="1" dirty="0" smtClean="0"/>
              <a:t>16:15 </a:t>
            </a:r>
            <a:r>
              <a:rPr lang="fr-FR" b="1" dirty="0" smtClean="0">
                <a:hlinkClick r:id="rId4" action="ppaction://hlinksldjump"/>
              </a:rPr>
              <a:t>Actualités académiques et informations </a:t>
            </a:r>
            <a:endParaRPr lang="fr-FR" b="1" dirty="0" smtClean="0"/>
          </a:p>
          <a:p>
            <a:pPr>
              <a:buNone/>
            </a:pPr>
            <a:r>
              <a:rPr lang="fr-FR" b="1" dirty="0" smtClean="0"/>
              <a:t>16:30 Fin de la journée </a:t>
            </a:r>
          </a:p>
        </p:txBody>
      </p:sp>
      <p:sp>
        <p:nvSpPr>
          <p:cNvPr id="6" name="ZoneTexte 5"/>
          <p:cNvSpPr txBox="1"/>
          <p:nvPr/>
        </p:nvSpPr>
        <p:spPr>
          <a:xfrm>
            <a:off x="1907704" y="1556792"/>
            <a:ext cx="7056784" cy="1754326"/>
          </a:xfrm>
          <a:prstGeom prst="rect">
            <a:avLst/>
          </a:prstGeom>
          <a:noFill/>
          <a:ln>
            <a:noFill/>
          </a:ln>
        </p:spPr>
        <p:txBody>
          <a:bodyPr wrap="square" rtlCol="0">
            <a:spAutoFit/>
          </a:bodyPr>
          <a:lstStyle/>
          <a:p>
            <a:r>
              <a:rPr lang="fr-FR" b="1" dirty="0" smtClean="0"/>
              <a:t>13h30 15h15 : </a:t>
            </a:r>
            <a:r>
              <a:rPr lang="fr-FR" b="1" dirty="0" smtClean="0">
                <a:hlinkClick r:id="rId5" action="ppaction://hlinksldjump"/>
              </a:rPr>
              <a:t>Présentation et partage d’activités en lien avec le parcours citoyen</a:t>
            </a:r>
            <a:r>
              <a:rPr lang="fr-FR" b="1" dirty="0" smtClean="0"/>
              <a:t> </a:t>
            </a:r>
            <a:r>
              <a:rPr lang="fr-FR" dirty="0" smtClean="0"/>
              <a:t>: collège George </a:t>
            </a:r>
            <a:r>
              <a:rPr lang="fr-FR" dirty="0" err="1" smtClean="0"/>
              <a:t>Rouquier</a:t>
            </a:r>
            <a:r>
              <a:rPr lang="fr-FR" dirty="0" smtClean="0"/>
              <a:t> de Rignac, collège les quatre saisons d’</a:t>
            </a:r>
            <a:r>
              <a:rPr lang="fr-FR" dirty="0" err="1" smtClean="0"/>
              <a:t>Onet</a:t>
            </a:r>
            <a:r>
              <a:rPr lang="fr-FR" dirty="0" smtClean="0"/>
              <a:t> le Château, collège Jean Moulin de Rodez et lycées Savignac de Villefranche de Rouergue.</a:t>
            </a:r>
          </a:p>
          <a:p>
            <a:endParaRPr lang="fr-FR" dirty="0" smtClean="0"/>
          </a:p>
          <a:p>
            <a:endParaRPr lang="fr-FR" dirty="0"/>
          </a:p>
        </p:txBody>
      </p:sp>
      <p:sp>
        <p:nvSpPr>
          <p:cNvPr id="8" name="ZoneTexte 7"/>
          <p:cNvSpPr txBox="1"/>
          <p:nvPr/>
        </p:nvSpPr>
        <p:spPr>
          <a:xfrm>
            <a:off x="1907704" y="2780928"/>
            <a:ext cx="1800200" cy="369332"/>
          </a:xfrm>
          <a:prstGeom prst="rect">
            <a:avLst/>
          </a:prstGeom>
          <a:noFill/>
        </p:spPr>
        <p:txBody>
          <a:bodyPr wrap="square" rtlCol="0">
            <a:spAutoFit/>
          </a:bodyPr>
          <a:lstStyle/>
          <a:p>
            <a:r>
              <a:rPr lang="fr-FR" b="1" dirty="0" smtClean="0"/>
              <a:t>15h15 Pause</a:t>
            </a:r>
          </a:p>
        </p:txBody>
      </p:sp>
      <p:sp>
        <p:nvSpPr>
          <p:cNvPr id="9" name="ZoneTexte 8"/>
          <p:cNvSpPr txBox="1"/>
          <p:nvPr/>
        </p:nvSpPr>
        <p:spPr>
          <a:xfrm>
            <a:off x="1907704" y="3269883"/>
            <a:ext cx="7056784" cy="1754326"/>
          </a:xfrm>
          <a:prstGeom prst="rect">
            <a:avLst/>
          </a:prstGeom>
          <a:noFill/>
          <a:ln>
            <a:noFill/>
          </a:ln>
        </p:spPr>
        <p:txBody>
          <a:bodyPr wrap="square" rtlCol="0">
            <a:spAutoFit/>
          </a:bodyPr>
          <a:lstStyle/>
          <a:p>
            <a:r>
              <a:rPr lang="fr-FR" b="1" dirty="0" smtClean="0"/>
              <a:t>15h30-16h15 : </a:t>
            </a:r>
            <a:r>
              <a:rPr lang="fr-FR" b="1" dirty="0" smtClean="0">
                <a:hlinkClick r:id="rId6" action="ppaction://hlinksldjump"/>
              </a:rPr>
              <a:t>Politique d’acquisition et parcours citoyen</a:t>
            </a:r>
            <a:r>
              <a:rPr lang="fr-FR" dirty="0" smtClean="0"/>
              <a:t> : Proposition d’ouvrages (fictions et documentaires, à destination des élèves et des adultes) en lien avec le parcours citoyen. Atelier participatif. </a:t>
            </a:r>
          </a:p>
          <a:p>
            <a:pPr>
              <a:buNone/>
            </a:pPr>
            <a:r>
              <a:rPr lang="fr-FR" dirty="0" smtClean="0"/>
              <a:t>Restitution d’une bibliographie liée aux parcours pour mutualisation sur </a:t>
            </a:r>
            <a:r>
              <a:rPr lang="fr-FR" dirty="0" err="1" smtClean="0"/>
              <a:t>Babelio</a:t>
            </a:r>
            <a:r>
              <a:rPr lang="fr-FR" dirty="0" smtClean="0"/>
              <a:t>.</a:t>
            </a:r>
            <a:endParaRPr lang="fr-FR" dirty="0"/>
          </a:p>
        </p:txBody>
      </p:sp>
      <p:sp>
        <p:nvSpPr>
          <p:cNvPr id="10" name="Ellipse 9"/>
          <p:cNvSpPr/>
          <p:nvPr/>
        </p:nvSpPr>
        <p:spPr>
          <a:xfrm>
            <a:off x="467544" y="1628800"/>
            <a:ext cx="1094775" cy="1242926"/>
          </a:xfrm>
          <a:prstGeom prst="ellipse">
            <a:avLst/>
          </a:prstGeom>
          <a:blipFill rotWithShape="0">
            <a:blip r:embed="rId7"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1" name="Ellipse 10"/>
          <p:cNvSpPr/>
          <p:nvPr/>
        </p:nvSpPr>
        <p:spPr>
          <a:xfrm>
            <a:off x="467544" y="5138402"/>
            <a:ext cx="1094775" cy="1242926"/>
          </a:xfrm>
          <a:prstGeom prst="ellipse">
            <a:avLst/>
          </a:prstGeom>
          <a:blipFill rotWithShape="0">
            <a:blip r:embed="rId8"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Point JDD1</a:t>
            </a:r>
            <a:endParaRPr lang="fr-FR" dirty="0"/>
          </a:p>
        </p:txBody>
      </p:sp>
      <p:sp>
        <p:nvSpPr>
          <p:cNvPr id="3" name="Espace réservé du contenu 2"/>
          <p:cNvSpPr>
            <a:spLocks noGrp="1"/>
          </p:cNvSpPr>
          <p:nvPr>
            <p:ph sz="quarter" idx="1"/>
          </p:nvPr>
        </p:nvSpPr>
        <p:spPr/>
        <p:txBody>
          <a:bodyPr/>
          <a:lstStyle/>
          <a:p>
            <a:r>
              <a:rPr lang="fr-FR" b="1" dirty="0" smtClean="0"/>
              <a:t>Document Lycée : </a:t>
            </a:r>
          </a:p>
          <a:p>
            <a:pPr lvl="1"/>
            <a:r>
              <a:rPr lang="fr-FR" b="1" u="sng" dirty="0" smtClean="0">
                <a:hlinkClick r:id="rId3"/>
              </a:rPr>
              <a:t>https://magic.piktochart.com/output/21011236-parcours-citoyen-et-emi</a:t>
            </a:r>
            <a:endParaRPr lang="fr-FR" dirty="0" smtClean="0"/>
          </a:p>
          <a:p>
            <a:pPr lvl="1"/>
            <a:r>
              <a:rPr lang="fr-FR" dirty="0" smtClean="0"/>
              <a:t>Ou carte mentale </a:t>
            </a:r>
            <a:r>
              <a:rPr lang="fr-FR" u="sng" dirty="0" smtClean="0">
                <a:hlinkClick r:id="rId4"/>
              </a:rPr>
              <a:t>https://framindmap.org/c/maps/345329/public</a:t>
            </a:r>
            <a:endParaRPr lang="fr-FR" dirty="0" smtClean="0"/>
          </a:p>
          <a:p>
            <a:endParaRPr lang="fr-FR" dirty="0" smtClean="0"/>
          </a:p>
          <a:p>
            <a:r>
              <a:rPr lang="fr-FR" b="1" dirty="0" smtClean="0"/>
              <a:t>Pour le cycle 3 : </a:t>
            </a:r>
          </a:p>
          <a:p>
            <a:pPr lvl="1"/>
            <a:r>
              <a:rPr lang="fr-FR" b="1" dirty="0" smtClean="0"/>
              <a:t>Carte mentale : </a:t>
            </a:r>
            <a:r>
              <a:rPr lang="fr-FR" b="1" u="sng" dirty="0" smtClean="0">
                <a:hlinkClick r:id="rId5"/>
              </a:rPr>
              <a:t>https://framindmap.org/c/maps/328287/public</a:t>
            </a:r>
            <a:endParaRPr lang="fr-FR" dirty="0" smtClean="0"/>
          </a:p>
          <a:p>
            <a:endParaRPr lang="fr-FR" dirty="0"/>
          </a:p>
        </p:txBody>
      </p:sp>
      <p:pic>
        <p:nvPicPr>
          <p:cNvPr id="4" name="Image 3" descr="accueil.png">
            <a:hlinkClick r:id="rId6" action="ppaction://hlinksldjump"/>
          </p:cNvPr>
          <p:cNvPicPr>
            <a:picLocks noChangeAspect="1"/>
          </p:cNvPicPr>
          <p:nvPr/>
        </p:nvPicPr>
        <p:blipFill>
          <a:blip r:embed="rId7" cstate="print"/>
          <a:stretch>
            <a:fillRect/>
          </a:stretch>
        </p:blipFill>
        <p:spPr>
          <a:xfrm>
            <a:off x="8172400" y="5733256"/>
            <a:ext cx="639515" cy="63951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8600"/>
            <a:ext cx="9144000" cy="758825"/>
          </a:xfrm>
        </p:spPr>
        <p:txBody>
          <a:bodyPr/>
          <a:lstStyle/>
          <a:p>
            <a:r>
              <a:rPr lang="fr-FR" sz="2400" b="1" dirty="0" smtClean="0"/>
              <a:t>Parcours citoyen : rumeur et désinformation, comment éveiller l’esprit critique des élèves ? Ressources</a:t>
            </a:r>
            <a:endParaRPr lang="fr-FR" sz="2400" dirty="0"/>
          </a:p>
        </p:txBody>
      </p:sp>
      <p:sp>
        <p:nvSpPr>
          <p:cNvPr id="3" name="Espace réservé du contenu 2"/>
          <p:cNvSpPr>
            <a:spLocks noGrp="1"/>
          </p:cNvSpPr>
          <p:nvPr>
            <p:ph sz="quarter" idx="1"/>
          </p:nvPr>
        </p:nvSpPr>
        <p:spPr>
          <a:xfrm>
            <a:off x="179512" y="1340768"/>
            <a:ext cx="8784976" cy="5328592"/>
          </a:xfrm>
        </p:spPr>
        <p:txBody>
          <a:bodyPr/>
          <a:lstStyle/>
          <a:p>
            <a:r>
              <a:rPr lang="fr-FR" sz="1400" b="1" dirty="0" smtClean="0">
                <a:solidFill>
                  <a:schemeClr val="tx2"/>
                </a:solidFill>
              </a:rPr>
              <a:t>Support de l'atelier "Rumeurs et théories du complot" :</a:t>
            </a:r>
          </a:p>
          <a:p>
            <a:pPr>
              <a:buNone/>
            </a:pPr>
            <a:r>
              <a:rPr lang="fr-FR" sz="1400" u="sng" dirty="0" smtClean="0">
                <a:hlinkClick r:id="rId3"/>
              </a:rPr>
              <a:t>https://prezi.com/pblysagjy08w/conspirationnisme-et-theories-du-complot/</a:t>
            </a:r>
            <a:endParaRPr lang="fr-FR" sz="1400" u="sng" dirty="0" smtClean="0"/>
          </a:p>
          <a:p>
            <a:pPr>
              <a:buNone/>
            </a:pPr>
            <a:r>
              <a:rPr lang="fr-FR" sz="1400" dirty="0" smtClean="0"/>
              <a:t>Vous pouvez le retrouver dans la rubrique « Enseignants documentalistes » du portail E-</a:t>
            </a:r>
            <a:r>
              <a:rPr lang="fr-FR" sz="1400" dirty="0" err="1" smtClean="0"/>
              <a:t>sidoc</a:t>
            </a:r>
            <a:r>
              <a:rPr lang="fr-FR" sz="1400" dirty="0" smtClean="0"/>
              <a:t> du </a:t>
            </a:r>
            <a:r>
              <a:rPr lang="fr-FR" sz="1400" dirty="0" err="1" smtClean="0"/>
              <a:t>Canopé</a:t>
            </a:r>
            <a:r>
              <a:rPr lang="fr-FR" sz="1400" dirty="0" smtClean="0"/>
              <a:t> 31,</a:t>
            </a:r>
          </a:p>
          <a:p>
            <a:pPr lvl="1"/>
            <a:r>
              <a:rPr lang="fr-FR" sz="1400" dirty="0" smtClean="0">
                <a:solidFill>
                  <a:schemeClr val="tx1"/>
                </a:solidFill>
              </a:rPr>
              <a:t>Une bibliographie sélective sur le sujet : </a:t>
            </a:r>
            <a:r>
              <a:rPr lang="fr-FR" sz="1400" u="sng" dirty="0" smtClean="0">
                <a:hlinkClick r:id="rId4"/>
              </a:rPr>
              <a:t>http://0310158d.esidoc.fr/rubrique/view/id/59</a:t>
            </a:r>
            <a:endParaRPr lang="fr-FR" sz="1400" dirty="0" smtClean="0"/>
          </a:p>
          <a:p>
            <a:r>
              <a:rPr lang="fr-FR" sz="1400" b="1" dirty="0" smtClean="0">
                <a:solidFill>
                  <a:schemeClr val="tx2"/>
                </a:solidFill>
              </a:rPr>
              <a:t>En complément, quelques idées de lecture :</a:t>
            </a:r>
          </a:p>
          <a:p>
            <a:pPr lvl="1"/>
            <a:r>
              <a:rPr lang="fr-FR" sz="1400" dirty="0" smtClean="0">
                <a:solidFill>
                  <a:schemeClr val="tx1"/>
                </a:solidFill>
              </a:rPr>
              <a:t>Le dernier numéro de la revue Pour la science (février 2017) a pour thématique « Désinformation sur les réseaux sociaux : ce que révèlent les statistiques disponible sur  </a:t>
            </a:r>
            <a:r>
              <a:rPr lang="fr-FR" sz="1400" u="sng" dirty="0" smtClean="0">
                <a:hlinkClick r:id="rId5"/>
              </a:rPr>
              <a:t>http://www.pourlascience.fr/ewb_pages/a/article-desinformation-sur-les-reseaux-sociaux-ce-que-revelent-les-statistiques-38074.php</a:t>
            </a:r>
            <a:endParaRPr lang="fr-FR" sz="1400" dirty="0" smtClean="0"/>
          </a:p>
          <a:p>
            <a:pPr lvl="1"/>
            <a:r>
              <a:rPr lang="fr-FR" sz="1400" dirty="0" smtClean="0">
                <a:solidFill>
                  <a:schemeClr val="tx1"/>
                </a:solidFill>
              </a:rPr>
              <a:t>Le dernier article de Nicolas Le </a:t>
            </a:r>
            <a:r>
              <a:rPr lang="fr-FR" sz="1400" dirty="0" err="1" smtClean="0">
                <a:solidFill>
                  <a:schemeClr val="tx1"/>
                </a:solidFill>
              </a:rPr>
              <a:t>Luherne</a:t>
            </a:r>
            <a:r>
              <a:rPr lang="fr-FR" sz="1400" dirty="0" smtClean="0">
                <a:solidFill>
                  <a:schemeClr val="tx1"/>
                </a:solidFill>
              </a:rPr>
              <a:t> (qui interviendra le 7 juin à Toulouse, dans le cadre du Printemps de l'EMI) publié sur Thot Cursus : « Les bienfaits du scepticisme, antidote à la crédulité rampante » disponible sur </a:t>
            </a:r>
            <a:r>
              <a:rPr lang="fr-FR" sz="1400" u="sng" dirty="0" smtClean="0">
                <a:hlinkClick r:id="rId6"/>
              </a:rPr>
              <a:t>http://cursus.edu/dossiers-articles/articles/28378/les-bienfaits-scepticisme-antidote-credulite-rampante/#.WIcQOBvhBPY</a:t>
            </a:r>
            <a:endParaRPr lang="fr-FR" sz="1400" dirty="0" smtClean="0"/>
          </a:p>
          <a:p>
            <a:endParaRPr lang="fr-FR" sz="400" dirty="0" smtClean="0"/>
          </a:p>
          <a:p>
            <a:r>
              <a:rPr lang="fr-FR" sz="1400" b="1" dirty="0" smtClean="0">
                <a:solidFill>
                  <a:schemeClr val="tx2"/>
                </a:solidFill>
              </a:rPr>
              <a:t>Les références des vidéos évoquées et qui sont disponibles en ligne :</a:t>
            </a:r>
          </a:p>
          <a:p>
            <a:pPr lvl="1"/>
            <a:r>
              <a:rPr lang="fr-FR" sz="1400" dirty="0" smtClean="0">
                <a:solidFill>
                  <a:schemeClr val="tx1"/>
                </a:solidFill>
              </a:rPr>
              <a:t>Vive les </a:t>
            </a:r>
            <a:r>
              <a:rPr lang="fr-FR" sz="1400" dirty="0" err="1" smtClean="0">
                <a:solidFill>
                  <a:schemeClr val="tx1"/>
                </a:solidFill>
              </a:rPr>
              <a:t>Illuminati</a:t>
            </a:r>
            <a:r>
              <a:rPr lang="fr-FR" sz="1400" dirty="0" smtClean="0">
                <a:solidFill>
                  <a:schemeClr val="tx1"/>
                </a:solidFill>
              </a:rPr>
              <a:t> ! : un documentaire de 26 min réalisé par Christophe </a:t>
            </a:r>
            <a:r>
              <a:rPr lang="fr-FR" sz="1400" dirty="0" err="1" smtClean="0">
                <a:solidFill>
                  <a:schemeClr val="tx1"/>
                </a:solidFill>
              </a:rPr>
              <a:t>Tisseyre</a:t>
            </a:r>
            <a:r>
              <a:rPr lang="fr-FR" sz="1400" dirty="0" smtClean="0">
                <a:solidFill>
                  <a:schemeClr val="tx1"/>
                </a:solidFill>
              </a:rPr>
              <a:t> et Thibault </a:t>
            </a:r>
            <a:r>
              <a:rPr lang="fr-FR" sz="1400" dirty="0" err="1" smtClean="0">
                <a:solidFill>
                  <a:schemeClr val="tx1"/>
                </a:solidFill>
              </a:rPr>
              <a:t>Pomares</a:t>
            </a:r>
            <a:r>
              <a:rPr lang="fr-FR" sz="1400" dirty="0" smtClean="0">
                <a:solidFill>
                  <a:schemeClr val="tx1"/>
                </a:solidFill>
              </a:rPr>
              <a:t> qui décrypte la théorie des </a:t>
            </a:r>
            <a:r>
              <a:rPr lang="fr-FR" sz="1400" dirty="0" err="1" smtClean="0">
                <a:solidFill>
                  <a:schemeClr val="tx1"/>
                </a:solidFill>
              </a:rPr>
              <a:t>Illuminati</a:t>
            </a:r>
            <a:r>
              <a:rPr lang="fr-FR" sz="1400" dirty="0" smtClean="0">
                <a:solidFill>
                  <a:schemeClr val="tx1"/>
                </a:solidFill>
              </a:rPr>
              <a:t>. Disponible sur le site </a:t>
            </a:r>
            <a:r>
              <a:rPr lang="fr-FR" sz="1400" dirty="0" err="1" smtClean="0">
                <a:solidFill>
                  <a:schemeClr val="tx1"/>
                </a:solidFill>
              </a:rPr>
              <a:t>StopIntox</a:t>
            </a:r>
            <a:r>
              <a:rPr lang="fr-FR" sz="1400" dirty="0" smtClean="0">
                <a:solidFill>
                  <a:schemeClr val="tx1"/>
                </a:solidFill>
              </a:rPr>
              <a:t> : </a:t>
            </a:r>
            <a:r>
              <a:rPr lang="fr-FR" sz="1400" dirty="0" smtClean="0">
                <a:solidFill>
                  <a:schemeClr val="tx1"/>
                </a:solidFill>
                <a:hlinkClick r:id="rId7"/>
              </a:rPr>
              <a:t>http://www.stopintox.fr/enquetes/vive-les-illuminati/</a:t>
            </a:r>
            <a:endParaRPr lang="fr-FR" sz="1400" dirty="0" smtClean="0">
              <a:solidFill>
                <a:schemeClr val="tx1"/>
              </a:solidFill>
            </a:endParaRPr>
          </a:p>
          <a:p>
            <a:pPr lvl="1"/>
            <a:r>
              <a:rPr lang="fr-FR" sz="1400" dirty="0" smtClean="0">
                <a:solidFill>
                  <a:schemeClr val="tx1"/>
                </a:solidFill>
              </a:rPr>
              <a:t>Opération lune : un faux documentaire de 52 min réalisé en 2002 par William </a:t>
            </a:r>
            <a:r>
              <a:rPr lang="fr-FR" sz="1400" dirty="0" err="1" smtClean="0">
                <a:solidFill>
                  <a:schemeClr val="tx1"/>
                </a:solidFill>
              </a:rPr>
              <a:t>Karell</a:t>
            </a:r>
            <a:r>
              <a:rPr lang="fr-FR" sz="1400" dirty="0" smtClean="0">
                <a:solidFill>
                  <a:schemeClr val="tx1"/>
                </a:solidFill>
              </a:rPr>
              <a:t> sur la conquête spatiale américaine mêlant images d'archives et faux témoignages, faits réels et mensonges. Disponible sur : </a:t>
            </a:r>
            <a:r>
              <a:rPr lang="fr-FR" sz="1400" dirty="0" smtClean="0">
                <a:solidFill>
                  <a:schemeClr val="tx1"/>
                </a:solidFill>
                <a:hlinkClick r:id="rId8"/>
              </a:rPr>
              <a:t>https://www.youtube.com/watch?v=xt_ZQnuuggc</a:t>
            </a:r>
            <a:endParaRPr lang="fr-FR" sz="1400" dirty="0" smtClean="0">
              <a:solidFill>
                <a:schemeClr val="tx1"/>
              </a:solidFill>
            </a:endParaRPr>
          </a:p>
          <a:p>
            <a:pPr lvl="1"/>
            <a:r>
              <a:rPr lang="fr-FR" sz="1400" dirty="0" smtClean="0">
                <a:solidFill>
                  <a:schemeClr val="tx1"/>
                </a:solidFill>
              </a:rPr>
              <a:t>Voir aussi le débat avec William Karel : </a:t>
            </a:r>
            <a:r>
              <a:rPr lang="fr-FR" sz="1400" dirty="0" smtClean="0">
                <a:solidFill>
                  <a:schemeClr val="tx1"/>
                </a:solidFill>
                <a:hlinkClick r:id="rId9"/>
              </a:rPr>
              <a:t>https://www.youtube.com/watch?v=8YRL_HqKZQg</a:t>
            </a:r>
            <a:r>
              <a:rPr lang="fr-FR" sz="1400" dirty="0" smtClean="0"/>
              <a:t> </a:t>
            </a:r>
          </a:p>
          <a:p>
            <a:endParaRPr lang="fr-FR" sz="1400" dirty="0"/>
          </a:p>
        </p:txBody>
      </p:sp>
      <p:pic>
        <p:nvPicPr>
          <p:cNvPr id="4" name="Image 3" descr="accueil.png">
            <a:hlinkClick r:id="rId10" action="ppaction://hlinksldjump"/>
          </p:cNvPr>
          <p:cNvPicPr>
            <a:picLocks noChangeAspect="1"/>
          </p:cNvPicPr>
          <p:nvPr/>
        </p:nvPicPr>
        <p:blipFill>
          <a:blip r:embed="rId11" cstate="print"/>
          <a:stretch>
            <a:fillRect/>
          </a:stretch>
        </p:blipFill>
        <p:spPr>
          <a:xfrm>
            <a:off x="8316416" y="5949280"/>
            <a:ext cx="639515" cy="63951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Intervention </a:t>
            </a:r>
            <a:r>
              <a:rPr lang="fr-FR" dirty="0" err="1" smtClean="0"/>
              <a:t>Canopé</a:t>
            </a:r>
            <a:endParaRPr lang="fr-FR" dirty="0"/>
          </a:p>
        </p:txBody>
      </p:sp>
      <p:sp>
        <p:nvSpPr>
          <p:cNvPr id="3" name="Espace réservé du contenu 2"/>
          <p:cNvSpPr>
            <a:spLocks noGrp="1"/>
          </p:cNvSpPr>
          <p:nvPr>
            <p:ph sz="quarter" idx="1"/>
          </p:nvPr>
        </p:nvSpPr>
        <p:spPr/>
        <p:txBody>
          <a:bodyPr/>
          <a:lstStyle/>
          <a:p>
            <a:r>
              <a:rPr lang="fr-FR" dirty="0" smtClean="0"/>
              <a:t>Laetitia </a:t>
            </a:r>
            <a:r>
              <a:rPr lang="fr-FR" dirty="0" err="1" smtClean="0"/>
              <a:t>Barrau</a:t>
            </a:r>
            <a:endParaRPr lang="fr-FR" dirty="0" smtClean="0"/>
          </a:p>
          <a:p>
            <a:pPr>
              <a:buNone/>
            </a:pPr>
            <a:endParaRPr lang="fr-FR" dirty="0" smtClean="0"/>
          </a:p>
          <a:p>
            <a:pPr lvl="1"/>
            <a:r>
              <a:rPr lang="fr-FR" dirty="0" smtClean="0"/>
              <a:t>Présentation de </a:t>
            </a:r>
            <a:r>
              <a:rPr lang="fr-FR" dirty="0" smtClean="0">
                <a:hlinkClick r:id="rId3"/>
              </a:rPr>
              <a:t>CANOPROF</a:t>
            </a:r>
            <a:endParaRPr lang="fr-FR" dirty="0"/>
          </a:p>
        </p:txBody>
      </p:sp>
      <p:pic>
        <p:nvPicPr>
          <p:cNvPr id="4" name="Image 3" descr="canopé12.jpg"/>
          <p:cNvPicPr>
            <a:picLocks noChangeAspect="1"/>
          </p:cNvPicPr>
          <p:nvPr/>
        </p:nvPicPr>
        <p:blipFill>
          <a:blip r:embed="rId4" cstate="print"/>
          <a:stretch>
            <a:fillRect/>
          </a:stretch>
        </p:blipFill>
        <p:spPr>
          <a:xfrm>
            <a:off x="6588224" y="1772816"/>
            <a:ext cx="1828800" cy="1828800"/>
          </a:xfrm>
          <a:prstGeom prst="rect">
            <a:avLst/>
          </a:prstGeom>
        </p:spPr>
      </p:pic>
      <p:pic>
        <p:nvPicPr>
          <p:cNvPr id="5" name="Image 4" descr="accueil.png">
            <a:hlinkClick r:id="rId5" action="ppaction://hlinksldjump"/>
          </p:cNvPr>
          <p:cNvPicPr>
            <a:picLocks noChangeAspect="1"/>
          </p:cNvPicPr>
          <p:nvPr/>
        </p:nvPicPr>
        <p:blipFill>
          <a:blip r:embed="rId6" cstate="print"/>
          <a:stretch>
            <a:fillRect/>
          </a:stretch>
        </p:blipFill>
        <p:spPr>
          <a:xfrm>
            <a:off x="8316416" y="5949280"/>
            <a:ext cx="639515" cy="63951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625" y="188640"/>
            <a:ext cx="8534400" cy="798785"/>
          </a:xfrm>
        </p:spPr>
        <p:txBody>
          <a:bodyPr/>
          <a:lstStyle/>
          <a:p>
            <a:r>
              <a:rPr lang="fr-FR" sz="2400" b="1" dirty="0" smtClean="0"/>
              <a:t>Présentation et partage d’activités en lien avec le parcours citoyen</a:t>
            </a:r>
            <a:endParaRPr lang="fr-FR" sz="2400" dirty="0"/>
          </a:p>
        </p:txBody>
      </p:sp>
      <p:sp>
        <p:nvSpPr>
          <p:cNvPr id="3" name="Espace réservé du contenu 2"/>
          <p:cNvSpPr>
            <a:spLocks noGrp="1"/>
          </p:cNvSpPr>
          <p:nvPr>
            <p:ph sz="quarter" idx="1"/>
          </p:nvPr>
        </p:nvSpPr>
        <p:spPr>
          <a:xfrm>
            <a:off x="2339752" y="1527048"/>
            <a:ext cx="6465920" cy="4572000"/>
          </a:xfrm>
        </p:spPr>
        <p:txBody>
          <a:bodyPr/>
          <a:lstStyle/>
          <a:p>
            <a:endParaRPr lang="fr-FR" sz="1500" dirty="0" smtClean="0">
              <a:solidFill>
                <a:schemeClr val="tx2"/>
              </a:solidFill>
            </a:endParaRPr>
          </a:p>
          <a:p>
            <a:r>
              <a:rPr lang="fr-FR" sz="2200" dirty="0" smtClean="0">
                <a:solidFill>
                  <a:schemeClr val="tx2"/>
                </a:solidFill>
              </a:rPr>
              <a:t>Françoise Sans </a:t>
            </a:r>
            <a:r>
              <a:rPr lang="fr-FR" sz="2200" b="1" dirty="0" smtClean="0"/>
              <a:t>: Collège George </a:t>
            </a:r>
            <a:r>
              <a:rPr lang="fr-FR" sz="2200" b="1" dirty="0" err="1" smtClean="0"/>
              <a:t>Rouquier</a:t>
            </a:r>
            <a:r>
              <a:rPr lang="fr-FR" sz="2200" b="1" dirty="0" smtClean="0"/>
              <a:t> de Rignac,</a:t>
            </a:r>
          </a:p>
          <a:p>
            <a:endParaRPr lang="fr-FR" sz="1500" dirty="0" smtClean="0">
              <a:solidFill>
                <a:schemeClr val="tx2"/>
              </a:solidFill>
            </a:endParaRPr>
          </a:p>
          <a:p>
            <a:r>
              <a:rPr lang="fr-FR" sz="2200" dirty="0" smtClean="0">
                <a:solidFill>
                  <a:schemeClr val="tx2"/>
                </a:solidFill>
              </a:rPr>
              <a:t>Dominique </a:t>
            </a:r>
            <a:r>
              <a:rPr lang="fr-FR" sz="2200" dirty="0" err="1" smtClean="0">
                <a:solidFill>
                  <a:schemeClr val="tx2"/>
                </a:solidFill>
              </a:rPr>
              <a:t>Granié</a:t>
            </a:r>
            <a:r>
              <a:rPr lang="fr-FR" sz="2200" dirty="0" smtClean="0">
                <a:solidFill>
                  <a:schemeClr val="tx2"/>
                </a:solidFill>
              </a:rPr>
              <a:t> </a:t>
            </a:r>
            <a:r>
              <a:rPr lang="fr-FR" sz="2200" b="1" dirty="0" smtClean="0"/>
              <a:t>: Collège des quatre saisons d’</a:t>
            </a:r>
            <a:r>
              <a:rPr lang="fr-FR" sz="2200" b="1" dirty="0" err="1" smtClean="0"/>
              <a:t>Onet</a:t>
            </a:r>
            <a:r>
              <a:rPr lang="fr-FR" sz="2200" b="1" dirty="0" smtClean="0"/>
              <a:t> le Château,</a:t>
            </a:r>
          </a:p>
          <a:p>
            <a:endParaRPr lang="fr-FR" sz="1500" b="1" dirty="0" smtClean="0"/>
          </a:p>
          <a:p>
            <a:r>
              <a:rPr lang="fr-FR" sz="2200" dirty="0" smtClean="0">
                <a:solidFill>
                  <a:schemeClr val="tx2"/>
                </a:solidFill>
              </a:rPr>
              <a:t>Stéphanie </a:t>
            </a:r>
            <a:r>
              <a:rPr lang="fr-FR" sz="2200" dirty="0" err="1" smtClean="0">
                <a:solidFill>
                  <a:schemeClr val="tx2"/>
                </a:solidFill>
              </a:rPr>
              <a:t>Chastre</a:t>
            </a:r>
            <a:r>
              <a:rPr lang="fr-FR" sz="2200" dirty="0" smtClean="0">
                <a:solidFill>
                  <a:schemeClr val="tx2"/>
                </a:solidFill>
              </a:rPr>
              <a:t> </a:t>
            </a:r>
            <a:r>
              <a:rPr lang="fr-FR" sz="2200" b="1" dirty="0" smtClean="0"/>
              <a:t>: Collège Jean Moulin de Rodez,</a:t>
            </a:r>
          </a:p>
          <a:p>
            <a:endParaRPr lang="fr-FR" sz="1500" b="1" dirty="0" smtClean="0"/>
          </a:p>
          <a:p>
            <a:r>
              <a:rPr lang="fr-FR" sz="2200" dirty="0" smtClean="0">
                <a:solidFill>
                  <a:schemeClr val="tx2"/>
                </a:solidFill>
              </a:rPr>
              <a:t>Vanessa </a:t>
            </a:r>
            <a:r>
              <a:rPr lang="fr-FR" sz="2200" dirty="0" err="1" smtClean="0">
                <a:solidFill>
                  <a:schemeClr val="tx2"/>
                </a:solidFill>
              </a:rPr>
              <a:t>Despeyroux</a:t>
            </a:r>
            <a:r>
              <a:rPr lang="fr-FR" sz="2200" dirty="0" smtClean="0">
                <a:solidFill>
                  <a:schemeClr val="tx2"/>
                </a:solidFill>
              </a:rPr>
              <a:t> et </a:t>
            </a:r>
            <a:r>
              <a:rPr lang="fr-FR" sz="2200" dirty="0" smtClean="0">
                <a:solidFill>
                  <a:schemeClr val="tx2"/>
                </a:solidFill>
              </a:rPr>
              <a:t>Claudine </a:t>
            </a:r>
            <a:r>
              <a:rPr lang="fr-FR" sz="2200" dirty="0" err="1" smtClean="0">
                <a:solidFill>
                  <a:schemeClr val="tx2"/>
                </a:solidFill>
              </a:rPr>
              <a:t>Monjarret</a:t>
            </a:r>
            <a:r>
              <a:rPr lang="fr-FR" b="1" dirty="0" smtClean="0"/>
              <a:t> </a:t>
            </a:r>
            <a:r>
              <a:rPr lang="fr-FR" sz="2200" b="1" dirty="0" smtClean="0"/>
              <a:t>: Lycées  Savignac de Villefranche de </a:t>
            </a:r>
            <a:r>
              <a:rPr lang="fr-FR" sz="2200" b="1" dirty="0" smtClean="0"/>
              <a:t>Rouergue</a:t>
            </a:r>
            <a:r>
              <a:rPr lang="fr-FR" sz="2200" b="1" dirty="0" smtClean="0"/>
              <a:t>,</a:t>
            </a:r>
          </a:p>
          <a:p>
            <a:endParaRPr lang="fr-FR" sz="1500" b="1" dirty="0" smtClean="0"/>
          </a:p>
          <a:p>
            <a:endParaRPr lang="fr-FR" sz="2200" b="1" dirty="0" smtClean="0"/>
          </a:p>
        </p:txBody>
      </p:sp>
      <p:sp>
        <p:nvSpPr>
          <p:cNvPr id="4" name="Ellipse 3"/>
          <p:cNvSpPr/>
          <p:nvPr/>
        </p:nvSpPr>
        <p:spPr>
          <a:xfrm>
            <a:off x="539552" y="2780928"/>
            <a:ext cx="1584176" cy="1530958"/>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5" name="Image 4" descr="accueil.png">
            <a:hlinkClick r:id="rId4" action="ppaction://hlinksldjump"/>
          </p:cNvPr>
          <p:cNvPicPr>
            <a:picLocks noChangeAspect="1"/>
          </p:cNvPicPr>
          <p:nvPr/>
        </p:nvPicPr>
        <p:blipFill>
          <a:blip r:embed="rId5" cstate="print"/>
          <a:stretch>
            <a:fillRect/>
          </a:stretch>
        </p:blipFill>
        <p:spPr>
          <a:xfrm>
            <a:off x="8316416" y="5949280"/>
            <a:ext cx="639515" cy="63951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625" y="188640"/>
            <a:ext cx="8534400" cy="798785"/>
          </a:xfrm>
        </p:spPr>
        <p:txBody>
          <a:bodyPr/>
          <a:lstStyle/>
          <a:p>
            <a:r>
              <a:rPr lang="fr-FR" sz="2800" b="1" dirty="0" smtClean="0"/>
              <a:t>Politique d’acquisition et parcours citoyen</a:t>
            </a:r>
            <a:r>
              <a:rPr lang="fr-FR" sz="2800" dirty="0" smtClean="0"/>
              <a:t> </a:t>
            </a:r>
            <a:endParaRPr lang="fr-FR" sz="2800" dirty="0"/>
          </a:p>
        </p:txBody>
      </p:sp>
      <p:sp>
        <p:nvSpPr>
          <p:cNvPr id="3" name="Espace réservé du contenu 2"/>
          <p:cNvSpPr>
            <a:spLocks noGrp="1"/>
          </p:cNvSpPr>
          <p:nvPr>
            <p:ph sz="quarter" idx="1"/>
          </p:nvPr>
        </p:nvSpPr>
        <p:spPr/>
        <p:txBody>
          <a:bodyPr/>
          <a:lstStyle/>
          <a:p>
            <a:r>
              <a:rPr lang="fr-FR" dirty="0" smtClean="0"/>
              <a:t>Proposition d’ouvrages (fictions et </a:t>
            </a:r>
            <a:r>
              <a:rPr lang="fr-FR" dirty="0" smtClean="0"/>
              <a:t>documentaires), </a:t>
            </a:r>
            <a:r>
              <a:rPr lang="fr-FR" dirty="0" smtClean="0"/>
              <a:t>à destination des élèves et des </a:t>
            </a:r>
            <a:r>
              <a:rPr lang="fr-FR" dirty="0" smtClean="0"/>
              <a:t>adultes </a:t>
            </a:r>
            <a:r>
              <a:rPr lang="fr-FR" dirty="0" smtClean="0"/>
              <a:t>en lien avec le parcours citoyen. </a:t>
            </a:r>
          </a:p>
          <a:p>
            <a:endParaRPr lang="fr-FR" dirty="0" smtClean="0"/>
          </a:p>
          <a:p>
            <a:pPr lvl="1"/>
            <a:r>
              <a:rPr lang="fr-FR" dirty="0" smtClean="0"/>
              <a:t>Atelier participatif. </a:t>
            </a:r>
            <a:r>
              <a:rPr lang="fr-FR" dirty="0" smtClean="0">
                <a:hlinkClick r:id="rId3"/>
              </a:rPr>
              <a:t>Tableau collaboratif à compléter en ligne</a:t>
            </a:r>
            <a:endParaRPr lang="fr-FR" dirty="0" smtClean="0"/>
          </a:p>
          <a:p>
            <a:pPr lvl="1"/>
            <a:endParaRPr lang="fr-FR" dirty="0" smtClean="0"/>
          </a:p>
          <a:p>
            <a:pPr lvl="1"/>
            <a:r>
              <a:rPr lang="fr-FR" dirty="0" smtClean="0"/>
              <a:t>Restitution d’une bibliographie pour mutualisation sur </a:t>
            </a:r>
            <a:r>
              <a:rPr lang="fr-FR" u="sng" dirty="0" err="1" smtClean="0">
                <a:hlinkClick r:id="rId4"/>
              </a:rPr>
              <a:t>Babelio</a:t>
            </a:r>
            <a:endParaRPr lang="fr-FR" u="sng" dirty="0" smtClean="0"/>
          </a:p>
          <a:p>
            <a:pPr lvl="1">
              <a:buNone/>
            </a:pPr>
            <a:endParaRPr lang="fr-FR" dirty="0" smtClean="0"/>
          </a:p>
          <a:p>
            <a:pPr lvl="1"/>
            <a:r>
              <a:rPr lang="fr-FR" u="sng" dirty="0" smtClean="0">
                <a:hlinkClick r:id="rId5"/>
              </a:rPr>
              <a:t>JDD 31 </a:t>
            </a:r>
            <a:r>
              <a:rPr lang="fr-FR" dirty="0" smtClean="0"/>
              <a:t>: </a:t>
            </a:r>
          </a:p>
          <a:p>
            <a:pPr>
              <a:buNone/>
            </a:pPr>
            <a:endParaRPr lang="fr-FR" dirty="0"/>
          </a:p>
        </p:txBody>
      </p:sp>
      <p:pic>
        <p:nvPicPr>
          <p:cNvPr id="4" name="Image 3" descr="accueil.png">
            <a:hlinkClick r:id="rId6" action="ppaction://hlinksldjump" highlightClick="1"/>
          </p:cNvPr>
          <p:cNvPicPr>
            <a:picLocks noChangeAspect="1"/>
          </p:cNvPicPr>
          <p:nvPr/>
        </p:nvPicPr>
        <p:blipFill>
          <a:blip r:embed="rId7" cstate="print"/>
          <a:stretch>
            <a:fillRect/>
          </a:stretch>
        </p:blipFill>
        <p:spPr>
          <a:xfrm>
            <a:off x="8316416" y="5949280"/>
            <a:ext cx="639515" cy="63951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smtClean="0"/>
              <a:t>Actualités académiques et informations</a:t>
            </a:r>
            <a:endParaRPr lang="fr-FR" sz="3200" dirty="0"/>
          </a:p>
        </p:txBody>
      </p:sp>
      <p:sp>
        <p:nvSpPr>
          <p:cNvPr id="3" name="Espace réservé du contenu 2"/>
          <p:cNvSpPr>
            <a:spLocks noGrp="1"/>
          </p:cNvSpPr>
          <p:nvPr>
            <p:ph sz="quarter" idx="1"/>
          </p:nvPr>
        </p:nvSpPr>
        <p:spPr>
          <a:xfrm>
            <a:off x="301752" y="1527048"/>
            <a:ext cx="8503920" cy="5330952"/>
          </a:xfrm>
        </p:spPr>
        <p:txBody>
          <a:bodyPr/>
          <a:lstStyle/>
          <a:p>
            <a:pPr lvl="0"/>
            <a:r>
              <a:rPr lang="fr-FR" sz="1800" i="1" u="sng" dirty="0" smtClean="0"/>
              <a:t>Le printemps de l’EMI</a:t>
            </a:r>
            <a:r>
              <a:rPr lang="fr-FR" sz="1800" dirty="0" smtClean="0"/>
              <a:t> :</a:t>
            </a:r>
          </a:p>
          <a:p>
            <a:pPr lvl="1"/>
            <a:r>
              <a:rPr lang="fr-FR" sz="1600" i="1" u="sng" dirty="0" smtClean="0"/>
              <a:t>Rappel conférence Anne Cordier : </a:t>
            </a:r>
            <a:r>
              <a:rPr lang="fr-FR" sz="1600" i="1" u="sng" dirty="0" smtClean="0">
                <a:hlinkClick r:id="rId3"/>
              </a:rPr>
              <a:t>info sur le portail CANOPE</a:t>
            </a:r>
            <a:endParaRPr lang="fr-FR" sz="1600" dirty="0" smtClean="0"/>
          </a:p>
          <a:p>
            <a:pPr lvl="1"/>
            <a:r>
              <a:rPr lang="fr-FR" sz="1600" i="1" u="sng" dirty="0" smtClean="0"/>
              <a:t>Le 7 juin 2017 : Rumeurs et désinformation, comment éveiller l’esprit critique des adolescents ? </a:t>
            </a:r>
            <a:endParaRPr lang="fr-FR" sz="1600" dirty="0" smtClean="0"/>
          </a:p>
          <a:p>
            <a:pPr lvl="2"/>
            <a:r>
              <a:rPr lang="fr-FR" sz="1400" dirty="0" smtClean="0"/>
              <a:t>14h00 / 15h30 : Projection du film </a:t>
            </a:r>
            <a:r>
              <a:rPr lang="fr-FR" sz="1400" b="1" u="sng" dirty="0" smtClean="0"/>
              <a:t>Comment nous avons piégé les </a:t>
            </a:r>
            <a:r>
              <a:rPr lang="fr-FR" sz="1400" b="1" u="sng" dirty="0" err="1" smtClean="0"/>
              <a:t>complotistes</a:t>
            </a:r>
            <a:r>
              <a:rPr lang="fr-FR" sz="1400" dirty="0" smtClean="0"/>
              <a:t> suivie d’un débat avec </a:t>
            </a:r>
            <a:r>
              <a:rPr lang="fr-FR" sz="1400" b="1" dirty="0" smtClean="0"/>
              <a:t>Thomas Huchon</a:t>
            </a:r>
            <a:r>
              <a:rPr lang="fr-FR" sz="1400" dirty="0" smtClean="0"/>
              <a:t>, journaliste et réalisateur</a:t>
            </a:r>
          </a:p>
          <a:p>
            <a:pPr lvl="2"/>
            <a:r>
              <a:rPr lang="fr-FR" sz="1400" dirty="0" smtClean="0"/>
              <a:t>15h30/17h00 : Conférence de </a:t>
            </a:r>
            <a:r>
              <a:rPr lang="fr-FR" sz="1400" b="1" dirty="0" smtClean="0"/>
              <a:t>Nicolas Le </a:t>
            </a:r>
            <a:r>
              <a:rPr lang="fr-FR" sz="1400" b="1" dirty="0" err="1" smtClean="0"/>
              <a:t>Luherne</a:t>
            </a:r>
            <a:r>
              <a:rPr lang="fr-FR" sz="1400" dirty="0" smtClean="0"/>
              <a:t>, directeur des Ateliers </a:t>
            </a:r>
            <a:r>
              <a:rPr lang="fr-FR" sz="1400" dirty="0" err="1" smtClean="0"/>
              <a:t>Canopé</a:t>
            </a:r>
            <a:r>
              <a:rPr lang="fr-FR" sz="1400" dirty="0" smtClean="0"/>
              <a:t> de Beauce : </a:t>
            </a:r>
            <a:r>
              <a:rPr lang="fr-FR" sz="1400" b="1" u="sng" dirty="0" smtClean="0"/>
              <a:t>Quelles actions pédagogiques pour développer l’esprit critique </a:t>
            </a:r>
            <a:r>
              <a:rPr lang="fr-FR" sz="1400" b="1" dirty="0" smtClean="0"/>
              <a:t>?</a:t>
            </a:r>
            <a:endParaRPr lang="fr-FR" sz="1400" dirty="0" smtClean="0"/>
          </a:p>
          <a:p>
            <a:pPr>
              <a:buNone/>
            </a:pPr>
            <a:r>
              <a:rPr lang="fr-FR" sz="1800" dirty="0" smtClean="0"/>
              <a:t>Pour s’inscrire </a:t>
            </a:r>
            <a:r>
              <a:rPr lang="fr-FR" sz="1800" b="1" dirty="0" smtClean="0"/>
              <a:t>:</a:t>
            </a:r>
            <a:r>
              <a:rPr lang="fr-FR" sz="1800" b="1" u="sng" dirty="0" smtClean="0">
                <a:hlinkClick r:id="rId4"/>
              </a:rPr>
              <a:t>http://bit.ly/EMI2017-conf-7juin</a:t>
            </a:r>
            <a:endParaRPr lang="fr-FR" sz="2000" b="1" dirty="0" smtClean="0"/>
          </a:p>
          <a:p>
            <a:pPr>
              <a:buNone/>
            </a:pPr>
            <a:r>
              <a:rPr lang="fr-FR" sz="2800" dirty="0" smtClean="0"/>
              <a:t> </a:t>
            </a:r>
          </a:p>
          <a:p>
            <a:r>
              <a:rPr lang="fr-FR" sz="1800" i="1" u="sng" dirty="0" err="1" smtClean="0"/>
              <a:t>Doc'Toulouse</a:t>
            </a:r>
            <a:r>
              <a:rPr lang="fr-FR" sz="1800" i="1" u="sng" dirty="0" smtClean="0"/>
              <a:t> : envoi par mail des propositions d'articles et/ou de thématiques sur la liste </a:t>
            </a:r>
            <a:r>
              <a:rPr lang="fr-FR" sz="1800" i="1" u="sng" dirty="0" smtClean="0">
                <a:hlinkClick r:id="rId5"/>
              </a:rPr>
              <a:t>doc12</a:t>
            </a:r>
            <a:r>
              <a:rPr lang="fr-FR" sz="1800" i="1" u="sng" dirty="0" smtClean="0"/>
              <a:t> ou </a:t>
            </a:r>
            <a:r>
              <a:rPr lang="fr-FR" sz="1800" i="1" u="sng" dirty="0" smtClean="0">
                <a:hlinkClick r:id="rId6"/>
              </a:rPr>
              <a:t>vanessa.despeyroux1@ac-toulouse.fr</a:t>
            </a:r>
            <a:endParaRPr lang="fr-FR" sz="1800" i="1" u="sng" dirty="0" smtClean="0"/>
          </a:p>
          <a:p>
            <a:endParaRPr lang="fr-FR" sz="1400" dirty="0" smtClean="0"/>
          </a:p>
          <a:p>
            <a:pPr lvl="0"/>
            <a:r>
              <a:rPr lang="fr-FR" sz="1800" i="1" u="sng" dirty="0" smtClean="0"/>
              <a:t>Point sur les manuels scolaires au lycée</a:t>
            </a:r>
          </a:p>
          <a:p>
            <a:endParaRPr lang="fr-FR" dirty="0"/>
          </a:p>
        </p:txBody>
      </p:sp>
      <p:pic>
        <p:nvPicPr>
          <p:cNvPr id="4" name="Image 3" descr="accueil.png">
            <a:hlinkClick r:id="rId7" action="ppaction://hlinksldjump"/>
          </p:cNvPr>
          <p:cNvPicPr>
            <a:picLocks noChangeAspect="1"/>
          </p:cNvPicPr>
          <p:nvPr/>
        </p:nvPicPr>
        <p:blipFill>
          <a:blip r:embed="rId8" cstate="print"/>
          <a:stretch>
            <a:fillRect/>
          </a:stretch>
        </p:blipFill>
        <p:spPr>
          <a:xfrm>
            <a:off x="8316416" y="5949280"/>
            <a:ext cx="639515" cy="63951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Personnalisé 1">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00A3D6"/>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1032</TotalTime>
  <Words>447</Words>
  <Application>Microsoft Office PowerPoint</Application>
  <PresentationFormat>Affichage à l'écran (4:3)</PresentationFormat>
  <Paragraphs>110</Paragraphs>
  <Slides>9</Slides>
  <Notes>9</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Civil</vt:lpstr>
      <vt:lpstr>2ème JDD de l’Aveyron – 9 mai 2017 </vt:lpstr>
      <vt:lpstr>Matinée</vt:lpstr>
      <vt:lpstr>Après-midi</vt:lpstr>
      <vt:lpstr>Point JDD1</vt:lpstr>
      <vt:lpstr>Parcours citoyen : rumeur et désinformation, comment éveiller l’esprit critique des élèves ? Ressources</vt:lpstr>
      <vt:lpstr>Intervention Canopé</vt:lpstr>
      <vt:lpstr>Présentation et partage d’activités en lien avec le parcours citoyen</vt:lpstr>
      <vt:lpstr>Politique d’acquisition et parcours citoyen </vt:lpstr>
      <vt:lpstr>Actualités académiques et informations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Edge</dc:creator>
  <cp:lastModifiedBy>Vanessa Despeyroux</cp:lastModifiedBy>
  <cp:revision>175</cp:revision>
  <dcterms:created xsi:type="dcterms:W3CDTF">2016-05-20T07:30:03Z</dcterms:created>
  <dcterms:modified xsi:type="dcterms:W3CDTF">2017-05-09T13:34:35Z</dcterms:modified>
</cp:coreProperties>
</file>