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14"/>
  </p:notesMasterIdLst>
  <p:handoutMasterIdLst>
    <p:handoutMasterId r:id="rId15"/>
  </p:handoutMasterIdLst>
  <p:sldIdLst>
    <p:sldId id="271" r:id="rId5"/>
    <p:sldId id="270" r:id="rId6"/>
    <p:sldId id="272" r:id="rId7"/>
    <p:sldId id="273" r:id="rId8"/>
    <p:sldId id="278" r:id="rId9"/>
    <p:sldId id="275" r:id="rId10"/>
    <p:sldId id="274" r:id="rId11"/>
    <p:sldId id="276" r:id="rId12"/>
    <p:sldId id="277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3086"/>
    <a:srgbClr val="1A86D0"/>
    <a:srgbClr val="1FA1E5"/>
    <a:srgbClr val="9B008A"/>
    <a:srgbClr val="7800FF"/>
    <a:srgbClr val="8800D1"/>
    <a:srgbClr val="7B00AC"/>
    <a:srgbClr val="6E008E"/>
    <a:srgbClr val="821164"/>
    <a:srgbClr val="070A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73" autoAdjust="0"/>
    <p:restoredTop sz="89165" autoAdjust="0"/>
  </p:normalViewPr>
  <p:slideViewPr>
    <p:cSldViewPr snapToGrid="0" snapToObjects="1">
      <p:cViewPr varScale="1">
        <p:scale>
          <a:sx n="62" d="100"/>
          <a:sy n="62" d="100"/>
        </p:scale>
        <p:origin x="12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3" d="100"/>
          <a:sy n="53" d="100"/>
        </p:scale>
        <p:origin x="284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5510D8-FBA9-483F-81B1-347A874464F6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2422CEB-7467-4351-B79A-91EB02BA9109}">
      <dgm:prSet phldrT="[Texte]" custT="1"/>
      <dgm:spPr>
        <a:solidFill>
          <a:schemeClr val="accent6"/>
        </a:solidFill>
      </dgm:spPr>
      <dgm:t>
        <a:bodyPr/>
        <a:lstStyle/>
        <a:p>
          <a:r>
            <a:rPr lang="fr-FR" sz="2800" dirty="0"/>
            <a:t>Apprenant</a:t>
          </a:r>
        </a:p>
        <a:p>
          <a:endParaRPr lang="fr-FR" sz="2300" dirty="0"/>
        </a:p>
        <a:p>
          <a:endParaRPr lang="fr-FR" sz="2300" dirty="0"/>
        </a:p>
        <a:p>
          <a:endParaRPr lang="fr-FR" sz="2300" dirty="0"/>
        </a:p>
      </dgm:t>
    </dgm:pt>
    <dgm:pt modelId="{1BFCD481-89AA-4657-8BDB-6F39B037A613}" type="parTrans" cxnId="{08421480-4EC6-4C97-92AC-CC5AB1DC53DA}">
      <dgm:prSet/>
      <dgm:spPr/>
      <dgm:t>
        <a:bodyPr/>
        <a:lstStyle/>
        <a:p>
          <a:endParaRPr lang="fr-FR"/>
        </a:p>
      </dgm:t>
    </dgm:pt>
    <dgm:pt modelId="{7ED98D96-DCB8-4E9E-9409-0B55FCD45ABB}" type="sibTrans" cxnId="{08421480-4EC6-4C97-92AC-CC5AB1DC53DA}">
      <dgm:prSet/>
      <dgm:spPr/>
      <dgm:t>
        <a:bodyPr/>
        <a:lstStyle/>
        <a:p>
          <a:endParaRPr lang="fr-FR"/>
        </a:p>
      </dgm:t>
    </dgm:pt>
    <dgm:pt modelId="{41960DB2-E325-4EFE-8346-7F47359B0B46}">
      <dgm:prSet phldrT="[Texte]"/>
      <dgm:spPr>
        <a:solidFill>
          <a:schemeClr val="accent2"/>
        </a:solidFill>
      </dgm:spPr>
      <dgm:t>
        <a:bodyPr/>
        <a:lstStyle/>
        <a:p>
          <a:r>
            <a:rPr lang="fr-FR" dirty="0" smtClean="0"/>
            <a:t>LP, </a:t>
          </a:r>
          <a:r>
            <a:rPr lang="fr-FR" dirty="0"/>
            <a:t>CFA</a:t>
          </a:r>
        </a:p>
        <a:p>
          <a:endParaRPr lang="fr-FR" dirty="0"/>
        </a:p>
        <a:p>
          <a:endParaRPr lang="fr-FR" dirty="0"/>
        </a:p>
      </dgm:t>
    </dgm:pt>
    <dgm:pt modelId="{09D1DDC8-A409-47F3-A147-463480A8C7C5}" type="parTrans" cxnId="{2081D2E9-7951-4936-B5E6-7EB333F142F4}">
      <dgm:prSet/>
      <dgm:spPr/>
      <dgm:t>
        <a:bodyPr/>
        <a:lstStyle/>
        <a:p>
          <a:endParaRPr lang="fr-FR"/>
        </a:p>
      </dgm:t>
    </dgm:pt>
    <dgm:pt modelId="{BC29442C-FB53-4DA4-9B11-CC382116274E}" type="sibTrans" cxnId="{2081D2E9-7951-4936-B5E6-7EB333F142F4}">
      <dgm:prSet/>
      <dgm:spPr/>
      <dgm:t>
        <a:bodyPr/>
        <a:lstStyle/>
        <a:p>
          <a:endParaRPr lang="fr-FR"/>
        </a:p>
      </dgm:t>
    </dgm:pt>
    <dgm:pt modelId="{F01323E8-83FC-4D84-89E0-4D304830E67F}">
      <dgm:prSet phldrT="[Texte]"/>
      <dgm:spPr>
        <a:solidFill>
          <a:schemeClr val="accent4"/>
        </a:solidFill>
      </dgm:spPr>
      <dgm:t>
        <a:bodyPr/>
        <a:lstStyle/>
        <a:p>
          <a:r>
            <a:rPr lang="fr-FR" dirty="0"/>
            <a:t>Entreprise</a:t>
          </a:r>
        </a:p>
        <a:p>
          <a:endParaRPr lang="fr-FR" dirty="0"/>
        </a:p>
        <a:p>
          <a:endParaRPr lang="fr-FR" dirty="0"/>
        </a:p>
      </dgm:t>
    </dgm:pt>
    <dgm:pt modelId="{C04D5ABD-14AD-4932-80F3-F601ED52B554}" type="parTrans" cxnId="{EFDCC0AC-98AD-4229-A20C-3C19FC9FF795}">
      <dgm:prSet/>
      <dgm:spPr/>
      <dgm:t>
        <a:bodyPr/>
        <a:lstStyle/>
        <a:p>
          <a:endParaRPr lang="fr-FR"/>
        </a:p>
      </dgm:t>
    </dgm:pt>
    <dgm:pt modelId="{AABDE0AD-A8ED-4F11-BC57-06E705FC87E6}" type="sibTrans" cxnId="{EFDCC0AC-98AD-4229-A20C-3C19FC9FF795}">
      <dgm:prSet/>
      <dgm:spPr/>
      <dgm:t>
        <a:bodyPr/>
        <a:lstStyle/>
        <a:p>
          <a:endParaRPr lang="fr-FR"/>
        </a:p>
      </dgm:t>
    </dgm:pt>
    <dgm:pt modelId="{275A207E-0E88-4E6A-B290-E58353D74F88}">
      <dgm:prSet phldrT="[Texte]"/>
      <dgm:spPr>
        <a:solidFill>
          <a:schemeClr val="accent5"/>
        </a:solidFill>
      </dgm:spPr>
      <dgm:t>
        <a:bodyPr/>
        <a:lstStyle/>
        <a:p>
          <a:r>
            <a:rPr lang="fr-FR" dirty="0"/>
            <a:t>Région/ Financeur</a:t>
          </a:r>
        </a:p>
      </dgm:t>
    </dgm:pt>
    <dgm:pt modelId="{8316EF19-195D-45ED-ABD1-7DA6C3CACED4}" type="parTrans" cxnId="{2150E141-8BBB-44A1-8F02-3C07DF29DF9A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dgm:style>
      </dgm:prSet>
      <dgm:spPr>
        <a:ln w="9525" cap="flat" cmpd="sng" algn="ctr">
          <a:solidFill>
            <a:schemeClr val="dk1"/>
          </a:solidFill>
          <a:prstDash val="dash"/>
          <a:round/>
          <a:headEnd type="none" w="med" len="med"/>
          <a:tailEnd type="none" w="med" len="med"/>
        </a:ln>
      </dgm:spPr>
      <dgm:t>
        <a:bodyPr/>
        <a:lstStyle/>
        <a:p>
          <a:endParaRPr lang="fr-FR"/>
        </a:p>
      </dgm:t>
    </dgm:pt>
    <dgm:pt modelId="{2FF19E4C-69DF-4F43-9F5B-E99BB63498D4}" type="sibTrans" cxnId="{2150E141-8BBB-44A1-8F02-3C07DF29DF9A}">
      <dgm:prSet/>
      <dgm:spPr/>
      <dgm:t>
        <a:bodyPr/>
        <a:lstStyle/>
        <a:p>
          <a:endParaRPr lang="fr-FR"/>
        </a:p>
      </dgm:t>
    </dgm:pt>
    <dgm:pt modelId="{E38038F2-0EB2-4D1F-AD79-F5E406518474}" type="pres">
      <dgm:prSet presAssocID="{8E5510D8-FBA9-483F-81B1-347A874464F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57C0CC1F-5292-4C14-BD71-A000437DA8B7}" type="pres">
      <dgm:prSet presAssocID="{32422CEB-7467-4351-B79A-91EB02BA9109}" presName="singleCycle" presStyleCnt="0"/>
      <dgm:spPr/>
    </dgm:pt>
    <dgm:pt modelId="{D4D1DBF5-E295-4251-9B3C-3177F5A80518}" type="pres">
      <dgm:prSet presAssocID="{32422CEB-7467-4351-B79A-91EB02BA9109}" presName="singleCenter" presStyleLbl="node1" presStyleIdx="0" presStyleCnt="4" custScaleX="160975" custScaleY="137764" custLinFactNeighborX="-4771" custLinFactNeighborY="1169">
        <dgm:presLayoutVars>
          <dgm:chMax val="7"/>
          <dgm:chPref val="7"/>
        </dgm:presLayoutVars>
      </dgm:prSet>
      <dgm:spPr/>
      <dgm:t>
        <a:bodyPr/>
        <a:lstStyle/>
        <a:p>
          <a:endParaRPr lang="fr-FR"/>
        </a:p>
      </dgm:t>
    </dgm:pt>
    <dgm:pt modelId="{7F83B005-DD41-43F7-BB98-AE915D170A16}" type="pres">
      <dgm:prSet presAssocID="{09D1DDC8-A409-47F3-A147-463480A8C7C5}" presName="Name56" presStyleLbl="parChTrans1D2" presStyleIdx="0" presStyleCnt="3"/>
      <dgm:spPr/>
      <dgm:t>
        <a:bodyPr/>
        <a:lstStyle/>
        <a:p>
          <a:endParaRPr lang="fr-FR"/>
        </a:p>
      </dgm:t>
    </dgm:pt>
    <dgm:pt modelId="{13C0DCCA-E290-47D4-ACA4-4741B58D7EB8}" type="pres">
      <dgm:prSet presAssocID="{41960DB2-E325-4EFE-8346-7F47359B0B46}" presName="text0" presStyleLbl="node1" presStyleIdx="1" presStyleCnt="4" custScaleX="194611" custScaleY="181750" custRadScaleRad="117442" custRadScaleInc="281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8B1FE6-4DB7-4DE1-8077-8C127744BAED}" type="pres">
      <dgm:prSet presAssocID="{C04D5ABD-14AD-4932-80F3-F601ED52B554}" presName="Name56" presStyleLbl="parChTrans1D2" presStyleIdx="1" presStyleCnt="3"/>
      <dgm:spPr/>
      <dgm:t>
        <a:bodyPr/>
        <a:lstStyle/>
        <a:p>
          <a:endParaRPr lang="fr-FR"/>
        </a:p>
      </dgm:t>
    </dgm:pt>
    <dgm:pt modelId="{7413E21E-466D-4730-89C6-8D0402588E26}" type="pres">
      <dgm:prSet presAssocID="{F01323E8-83FC-4D84-89E0-4D304830E67F}" presName="text0" presStyleLbl="node1" presStyleIdx="2" presStyleCnt="4" custScaleX="198085" custScaleY="224268" custRadScaleRad="101585" custRadScaleInc="-361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9C5D3A-67A2-47B1-9A3A-4DC7F9DBFF72}" type="pres">
      <dgm:prSet presAssocID="{8316EF19-195D-45ED-ABD1-7DA6C3CACED4}" presName="Name56" presStyleLbl="parChTrans1D2" presStyleIdx="2" presStyleCnt="3"/>
      <dgm:spPr/>
      <dgm:t>
        <a:bodyPr/>
        <a:lstStyle/>
        <a:p>
          <a:endParaRPr lang="fr-FR"/>
        </a:p>
      </dgm:t>
    </dgm:pt>
    <dgm:pt modelId="{5FCDD90E-B45B-44CC-8449-F1D4AFF292FD}" type="pres">
      <dgm:prSet presAssocID="{275A207E-0E88-4E6A-B290-E58353D74F88}" presName="text0" presStyleLbl="node1" presStyleIdx="3" presStyleCnt="4" custRadScaleRad="156780" custRadScaleInc="2138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FDCC0AC-98AD-4229-A20C-3C19FC9FF795}" srcId="{32422CEB-7467-4351-B79A-91EB02BA9109}" destId="{F01323E8-83FC-4D84-89E0-4D304830E67F}" srcOrd="1" destOrd="0" parTransId="{C04D5ABD-14AD-4932-80F3-F601ED52B554}" sibTransId="{AABDE0AD-A8ED-4F11-BC57-06E705FC87E6}"/>
    <dgm:cxn modelId="{12FFA4C1-AE8F-459C-9E10-4E28E88BB41B}" type="presOf" srcId="{41960DB2-E325-4EFE-8346-7F47359B0B46}" destId="{13C0DCCA-E290-47D4-ACA4-4741B58D7EB8}" srcOrd="0" destOrd="0" presId="urn:microsoft.com/office/officeart/2008/layout/RadialCluster"/>
    <dgm:cxn modelId="{F2E2D181-3FCA-4535-9CA0-7554A386D6D4}" type="presOf" srcId="{09D1DDC8-A409-47F3-A147-463480A8C7C5}" destId="{7F83B005-DD41-43F7-BB98-AE915D170A16}" srcOrd="0" destOrd="0" presId="urn:microsoft.com/office/officeart/2008/layout/RadialCluster"/>
    <dgm:cxn modelId="{32283895-88ED-40E3-9696-E4A31D46AF9D}" type="presOf" srcId="{8E5510D8-FBA9-483F-81B1-347A874464F6}" destId="{E38038F2-0EB2-4D1F-AD79-F5E406518474}" srcOrd="0" destOrd="0" presId="urn:microsoft.com/office/officeart/2008/layout/RadialCluster"/>
    <dgm:cxn modelId="{2150E141-8BBB-44A1-8F02-3C07DF29DF9A}" srcId="{32422CEB-7467-4351-B79A-91EB02BA9109}" destId="{275A207E-0E88-4E6A-B290-E58353D74F88}" srcOrd="2" destOrd="0" parTransId="{8316EF19-195D-45ED-ABD1-7DA6C3CACED4}" sibTransId="{2FF19E4C-69DF-4F43-9F5B-E99BB63498D4}"/>
    <dgm:cxn modelId="{8F1F3A55-E122-4604-B9F7-9273490CB09D}" type="presOf" srcId="{8316EF19-195D-45ED-ABD1-7DA6C3CACED4}" destId="{539C5D3A-67A2-47B1-9A3A-4DC7F9DBFF72}" srcOrd="0" destOrd="0" presId="urn:microsoft.com/office/officeart/2008/layout/RadialCluster"/>
    <dgm:cxn modelId="{3AAD0699-6D8E-46EC-92AB-DA2EA1631624}" type="presOf" srcId="{F01323E8-83FC-4D84-89E0-4D304830E67F}" destId="{7413E21E-466D-4730-89C6-8D0402588E26}" srcOrd="0" destOrd="0" presId="urn:microsoft.com/office/officeart/2008/layout/RadialCluster"/>
    <dgm:cxn modelId="{B6ED0A50-9552-4EDC-9E03-8D07F8EC68D0}" type="presOf" srcId="{32422CEB-7467-4351-B79A-91EB02BA9109}" destId="{D4D1DBF5-E295-4251-9B3C-3177F5A80518}" srcOrd="0" destOrd="0" presId="urn:microsoft.com/office/officeart/2008/layout/RadialCluster"/>
    <dgm:cxn modelId="{BA70DB80-C378-4102-92F1-4CD0D4FC703E}" type="presOf" srcId="{275A207E-0E88-4E6A-B290-E58353D74F88}" destId="{5FCDD90E-B45B-44CC-8449-F1D4AFF292FD}" srcOrd="0" destOrd="0" presId="urn:microsoft.com/office/officeart/2008/layout/RadialCluster"/>
    <dgm:cxn modelId="{2081D2E9-7951-4936-B5E6-7EB333F142F4}" srcId="{32422CEB-7467-4351-B79A-91EB02BA9109}" destId="{41960DB2-E325-4EFE-8346-7F47359B0B46}" srcOrd="0" destOrd="0" parTransId="{09D1DDC8-A409-47F3-A147-463480A8C7C5}" sibTransId="{BC29442C-FB53-4DA4-9B11-CC382116274E}"/>
    <dgm:cxn modelId="{08421480-4EC6-4C97-92AC-CC5AB1DC53DA}" srcId="{8E5510D8-FBA9-483F-81B1-347A874464F6}" destId="{32422CEB-7467-4351-B79A-91EB02BA9109}" srcOrd="0" destOrd="0" parTransId="{1BFCD481-89AA-4657-8BDB-6F39B037A613}" sibTransId="{7ED98D96-DCB8-4E9E-9409-0B55FCD45ABB}"/>
    <dgm:cxn modelId="{1D0E2EDF-8F30-4329-930F-D7FAE24E3C80}" type="presOf" srcId="{C04D5ABD-14AD-4932-80F3-F601ED52B554}" destId="{FD8B1FE6-4DB7-4DE1-8077-8C127744BAED}" srcOrd="0" destOrd="0" presId="urn:microsoft.com/office/officeart/2008/layout/RadialCluster"/>
    <dgm:cxn modelId="{CA602675-9B47-4D02-9173-347A94A1F8AF}" type="presParOf" srcId="{E38038F2-0EB2-4D1F-AD79-F5E406518474}" destId="{57C0CC1F-5292-4C14-BD71-A000437DA8B7}" srcOrd="0" destOrd="0" presId="urn:microsoft.com/office/officeart/2008/layout/RadialCluster"/>
    <dgm:cxn modelId="{57A1FBB5-50CC-4928-9EE9-D95A9BF6514D}" type="presParOf" srcId="{57C0CC1F-5292-4C14-BD71-A000437DA8B7}" destId="{D4D1DBF5-E295-4251-9B3C-3177F5A80518}" srcOrd="0" destOrd="0" presId="urn:microsoft.com/office/officeart/2008/layout/RadialCluster"/>
    <dgm:cxn modelId="{3CEC2388-1762-4D5C-916A-48D7B62F5178}" type="presParOf" srcId="{57C0CC1F-5292-4C14-BD71-A000437DA8B7}" destId="{7F83B005-DD41-43F7-BB98-AE915D170A16}" srcOrd="1" destOrd="0" presId="urn:microsoft.com/office/officeart/2008/layout/RadialCluster"/>
    <dgm:cxn modelId="{6386E860-A040-4686-B79B-5648A12CBD79}" type="presParOf" srcId="{57C0CC1F-5292-4C14-BD71-A000437DA8B7}" destId="{13C0DCCA-E290-47D4-ACA4-4741B58D7EB8}" srcOrd="2" destOrd="0" presId="urn:microsoft.com/office/officeart/2008/layout/RadialCluster"/>
    <dgm:cxn modelId="{625D90E0-2DE4-445E-9427-B8D307FE92CD}" type="presParOf" srcId="{57C0CC1F-5292-4C14-BD71-A000437DA8B7}" destId="{FD8B1FE6-4DB7-4DE1-8077-8C127744BAED}" srcOrd="3" destOrd="0" presId="urn:microsoft.com/office/officeart/2008/layout/RadialCluster"/>
    <dgm:cxn modelId="{67847DC9-F02B-434A-974B-A4ED887884AC}" type="presParOf" srcId="{57C0CC1F-5292-4C14-BD71-A000437DA8B7}" destId="{7413E21E-466D-4730-89C6-8D0402588E26}" srcOrd="4" destOrd="0" presId="urn:microsoft.com/office/officeart/2008/layout/RadialCluster"/>
    <dgm:cxn modelId="{B5F1D7DC-459F-4BC7-91F0-6F512C567D87}" type="presParOf" srcId="{57C0CC1F-5292-4C14-BD71-A000437DA8B7}" destId="{539C5D3A-67A2-47B1-9A3A-4DC7F9DBFF72}" srcOrd="5" destOrd="0" presId="urn:microsoft.com/office/officeart/2008/layout/RadialCluster"/>
    <dgm:cxn modelId="{CC83D651-A56F-4F0E-A20D-FA646847EAA6}" type="presParOf" srcId="{57C0CC1F-5292-4C14-BD71-A000437DA8B7}" destId="{5FCDD90E-B45B-44CC-8449-F1D4AFF292F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1DBF5-E295-4251-9B3C-3177F5A80518}">
      <dsp:nvSpPr>
        <dsp:cNvPr id="0" name=""/>
        <dsp:cNvSpPr/>
      </dsp:nvSpPr>
      <dsp:spPr>
        <a:xfrm>
          <a:off x="1788168" y="1960717"/>
          <a:ext cx="2379095" cy="2036053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/>
            <a:t>Apprenant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 dirty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 dirty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 dirty="0"/>
        </a:p>
      </dsp:txBody>
      <dsp:txXfrm>
        <a:off x="1887560" y="2060109"/>
        <a:ext cx="2180311" cy="1837269"/>
      </dsp:txXfrm>
    </dsp:sp>
    <dsp:sp modelId="{7F83B005-DD41-43F7-BB98-AE915D170A16}">
      <dsp:nvSpPr>
        <dsp:cNvPr id="0" name=""/>
        <dsp:cNvSpPr/>
      </dsp:nvSpPr>
      <dsp:spPr>
        <a:xfrm rot="17584975">
          <a:off x="3277436" y="1757725"/>
          <a:ext cx="4413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131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0DCCA-E290-47D4-ACA4-4741B58D7EB8}">
      <dsp:nvSpPr>
        <dsp:cNvPr id="0" name=""/>
        <dsp:cNvSpPr/>
      </dsp:nvSpPr>
      <dsp:spPr>
        <a:xfrm>
          <a:off x="3004579" y="-244977"/>
          <a:ext cx="1927061" cy="179971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LP, </a:t>
          </a:r>
          <a:r>
            <a:rPr lang="fr-FR" sz="2800" kern="1200" dirty="0"/>
            <a:t>CFA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kern="1200" dirty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kern="1200" dirty="0"/>
        </a:p>
      </dsp:txBody>
      <dsp:txXfrm>
        <a:off x="3092434" y="-157122"/>
        <a:ext cx="1751351" cy="1624000"/>
      </dsp:txXfrm>
    </dsp:sp>
    <dsp:sp modelId="{FD8B1FE6-4DB7-4DE1-8077-8C127744BAED}">
      <dsp:nvSpPr>
        <dsp:cNvPr id="0" name=""/>
        <dsp:cNvSpPr/>
      </dsp:nvSpPr>
      <dsp:spPr>
        <a:xfrm rot="382970">
          <a:off x="4166237" y="3130216"/>
          <a:ext cx="3311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1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13E21E-466D-4730-89C6-8D0402588E26}">
      <dsp:nvSpPr>
        <dsp:cNvPr id="0" name=""/>
        <dsp:cNvSpPr/>
      </dsp:nvSpPr>
      <dsp:spPr>
        <a:xfrm>
          <a:off x="4496314" y="2147966"/>
          <a:ext cx="1961461" cy="2220728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/>
            <a:t>Entreprise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900" kern="1200" dirty="0"/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900" kern="1200" dirty="0"/>
        </a:p>
      </dsp:txBody>
      <dsp:txXfrm>
        <a:off x="4592065" y="2243717"/>
        <a:ext cx="1769959" cy="2029226"/>
      </dsp:txXfrm>
    </dsp:sp>
    <dsp:sp modelId="{539C5D3A-67A2-47B1-9A3A-4DC7F9DBFF72}">
      <dsp:nvSpPr>
        <dsp:cNvPr id="0" name=""/>
        <dsp:cNvSpPr/>
      </dsp:nvSpPr>
      <dsp:spPr>
        <a:xfrm rot="9486126">
          <a:off x="959187" y="3617259"/>
          <a:ext cx="86000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60006" y="0"/>
              </a:lnTo>
            </a:path>
          </a:pathLst>
        </a:custGeom>
        <a:noFill/>
        <a:ln w="9525" cap="flat" cmpd="sng" algn="ctr">
          <a:solidFill>
            <a:schemeClr val="dk1"/>
          </a:solidFill>
          <a:prstDash val="dash"/>
          <a:round/>
          <a:headEnd type="none" w="med" len="med"/>
          <a:tailEnd type="none" w="med" len="med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FCDD90E-B45B-44CC-8449-F1D4AFF292FD}">
      <dsp:nvSpPr>
        <dsp:cNvPr id="0" name=""/>
        <dsp:cNvSpPr/>
      </dsp:nvSpPr>
      <dsp:spPr>
        <a:xfrm>
          <a:off x="0" y="3481534"/>
          <a:ext cx="990212" cy="990212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/>
            <a:t>Région/ Financeur</a:t>
          </a:r>
        </a:p>
      </dsp:txBody>
      <dsp:txXfrm>
        <a:off x="48338" y="3529872"/>
        <a:ext cx="893536" cy="893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9186E-EAA7-3A42-AFD2-CC349621202A}" type="datetimeFigureOut">
              <a:rPr lang="fr-FR" smtClean="0"/>
              <a:t>07/05/2018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1493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EF2D4-44B9-F34D-AC77-36ED78FDDA30}" type="datetimeFigureOut">
              <a:rPr lang="fr-FR" smtClean="0"/>
              <a:t>07/05/2018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7BDEA-8EA0-FE4F-8E67-406CE035A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7604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Pour les apprenants en formation Initiale (Lycées pro) </a:t>
            </a:r>
          </a:p>
          <a:p>
            <a:r>
              <a:rPr lang="fr-FR" dirty="0"/>
              <a:t>Rôle de </a:t>
            </a:r>
            <a:r>
              <a:rPr lang="fr-FR" b="1" u="sng" dirty="0"/>
              <a:t>conseil</a:t>
            </a:r>
            <a:r>
              <a:rPr lang="fr-FR" dirty="0"/>
              <a:t> des </a:t>
            </a:r>
            <a:r>
              <a:rPr lang="fr-FR" dirty="0" smtClean="0"/>
              <a:t>Ets, </a:t>
            </a:r>
            <a:r>
              <a:rPr lang="fr-FR" dirty="0"/>
              <a:t>pouvant aider à trouver de lieux de PFMP, permettant de brasser l’ensemble des compétences professionnelles.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196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Rappel: la formation est tripartite (quadripartite). Importance de renforcer les liens entre ces différentes parties</a:t>
            </a:r>
          </a:p>
          <a:p>
            <a:r>
              <a:rPr lang="fr-FR" dirty="0"/>
              <a:t>Les session en CFA, à l’école ne sont pas des semaines de « repos »!!!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064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Entreprise fait partie intégrante de la formation.</a:t>
            </a:r>
          </a:p>
          <a:p>
            <a:r>
              <a:rPr lang="fr-FR" dirty="0"/>
              <a:t>Rôle important du MA/Tuteur dans l’apprentissage des notions, leur évaluation et le développement des compétences professionnelles. </a:t>
            </a:r>
          </a:p>
          <a:p>
            <a:r>
              <a:rPr lang="fr-FR" dirty="0"/>
              <a:t>Avant la signature de la convention, le tuteur prend connaissance des compétences visées par le diplôme.</a:t>
            </a:r>
          </a:p>
          <a:p>
            <a:endParaRPr lang="fr-FR" dirty="0"/>
          </a:p>
          <a:p>
            <a:r>
              <a:rPr lang="fr-FR" dirty="0"/>
              <a:t>Autant que faire se peut, mettre en place des outils à l’attention des entreprises pour renforcer le lien Ecole-Apprenant-Entreprise</a:t>
            </a:r>
          </a:p>
          <a:p>
            <a:r>
              <a:rPr lang="fr-FR" dirty="0"/>
              <a:t>Baser les apprentissages sur des situations professionnelles vécues (expérience réelle de l’apprenant) permettra d’impliquer les entreprises dans la formation et de donner du sens à la formation (</a:t>
            </a:r>
            <a:r>
              <a:rPr lang="fr-FR" dirty="0" err="1"/>
              <a:t>co-formation</a:t>
            </a:r>
            <a:r>
              <a:rPr lang="fr-FR" dirty="0"/>
              <a:t>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57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Problématique du temps : visites en entreprises: indisponibilité des tuteurs, temps imparti pour les formateurs/professeurs insuffisant pour les visites, coresponsabilité dans la formation </a:t>
            </a:r>
          </a:p>
          <a:p>
            <a:r>
              <a:rPr lang="fr-FR" dirty="0"/>
              <a:t>-&gt; réflexion à avoir pour mettre un place un suivi et une communication efficiente entre les 3 principaux acteurs de la formation (apprenant-entreprise-école)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909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présentation ou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609" y="976320"/>
            <a:ext cx="7894637" cy="2433895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90609" y="3472208"/>
            <a:ext cx="759619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68308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67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fin -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0721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97485" y="915840"/>
            <a:ext cx="7982797" cy="254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CLIQUEZ 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7486" y="3464803"/>
            <a:ext cx="7589313" cy="1249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97502" y="6390910"/>
            <a:ext cx="4038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404040"/>
                </a:solidFill>
              </a:defRPr>
            </a:lvl1pPr>
          </a:lstStyle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698885" y="5516417"/>
            <a:ext cx="6290733" cy="0"/>
          </a:xfrm>
          <a:prstGeom prst="line">
            <a:avLst/>
          </a:prstGeom>
          <a:ln w="57150" cap="rnd" cmpd="sng">
            <a:solidFill>
              <a:srgbClr val="683086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6995213" y="4489080"/>
            <a:ext cx="1519767" cy="1024465"/>
          </a:xfrm>
          <a:prstGeom prst="line">
            <a:avLst/>
          </a:prstGeom>
          <a:ln w="57150" cap="rnd" cmpd="sng">
            <a:solidFill>
              <a:srgbClr val="683086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H="1" flipV="1">
            <a:off x="698885" y="0"/>
            <a:ext cx="295" cy="5507953"/>
          </a:xfrm>
          <a:prstGeom prst="line">
            <a:avLst/>
          </a:prstGeom>
          <a:ln w="57150" cap="rnd" cmpd="sng">
            <a:solidFill>
              <a:srgbClr val="683086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/>
          <p:cNvSpPr txBox="1">
            <a:spLocks/>
          </p:cNvSpPr>
          <p:nvPr userDrawn="1"/>
        </p:nvSpPr>
        <p:spPr>
          <a:xfrm>
            <a:off x="4322619" y="6336105"/>
            <a:ext cx="34324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Séminaire national CAP 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Fleuriste        </a:t>
            </a:r>
            <a:endParaRPr lang="fr-FR" dirty="0"/>
          </a:p>
        </p:txBody>
      </p:sp>
      <p:pic>
        <p:nvPicPr>
          <p:cNvPr id="11" name="Image 10" descr="2017_MEN_horizontal_logo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33" y="6132905"/>
            <a:ext cx="146367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6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5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50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683086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r-FR" dirty="0"/>
              <a:t>Les lieux de Période de Formation en Milieu Professionnel (PFMP)</a:t>
            </a: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792162" y="1528686"/>
            <a:ext cx="7894637" cy="2433895"/>
          </a:xfrm>
        </p:spPr>
        <p:txBody>
          <a:bodyPr/>
          <a:lstStyle/>
          <a:p>
            <a:pPr algn="ctr"/>
            <a:r>
              <a:rPr lang="fr-FR" dirty="0"/>
              <a:t>L’alternance un enjeu de formation</a:t>
            </a:r>
          </a:p>
        </p:txBody>
      </p:sp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9851" y="6390910"/>
            <a:ext cx="351529" cy="365125"/>
          </a:xfrm>
        </p:spPr>
        <p:txBody>
          <a:bodyPr/>
          <a:lstStyle/>
          <a:p>
            <a:fld id="{C6B7B3CB-E3BA-F74C-AB76-86EFC5843CD6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52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90609" y="450166"/>
            <a:ext cx="7596190" cy="4774642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L’alternance se fera 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/>
              <a:t>Principalement </a:t>
            </a:r>
            <a:r>
              <a:rPr lang="fr-FR" dirty="0"/>
              <a:t>en </a:t>
            </a:r>
            <a:r>
              <a:rPr lang="fr-FR" dirty="0">
                <a:solidFill>
                  <a:srgbClr val="C00000"/>
                </a:solidFill>
              </a:rPr>
              <a:t>magasin traditionnel </a:t>
            </a:r>
            <a:r>
              <a:rPr lang="fr-FR" dirty="0"/>
              <a:t>relevant du secteur de l’artisanat, principalement de très petites entreprises (TPE),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/>
              <a:t>en </a:t>
            </a:r>
            <a:r>
              <a:rPr lang="fr-FR" dirty="0">
                <a:solidFill>
                  <a:srgbClr val="C00000"/>
                </a:solidFill>
              </a:rPr>
              <a:t>magasin libre-choix et libre-service</a:t>
            </a:r>
            <a:r>
              <a:rPr lang="fr-FR" dirty="0"/>
              <a:t>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/>
              <a:t>en </a:t>
            </a:r>
            <a:r>
              <a:rPr lang="fr-FR" dirty="0">
                <a:solidFill>
                  <a:srgbClr val="C00000"/>
                </a:solidFill>
              </a:rPr>
              <a:t>rayon spécialisé d’un commerce polyvalent </a:t>
            </a:r>
            <a:r>
              <a:rPr lang="fr-FR" dirty="0"/>
              <a:t>(par exemple : grande distribution, jardinerie),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/>
              <a:t>en </a:t>
            </a:r>
            <a:r>
              <a:rPr lang="fr-FR" dirty="0">
                <a:solidFill>
                  <a:srgbClr val="C00000"/>
                </a:solidFill>
              </a:rPr>
              <a:t>entreprise utilisant la prestation florale </a:t>
            </a:r>
            <a:r>
              <a:rPr lang="fr-FR" dirty="0"/>
              <a:t>(par exemple : entreprise de décoration, traiteur, hôtellerie),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/>
              <a:t>en </a:t>
            </a:r>
            <a:r>
              <a:rPr lang="fr-FR" dirty="0">
                <a:solidFill>
                  <a:srgbClr val="C00000"/>
                </a:solidFill>
              </a:rPr>
              <a:t>atelier d’art floral</a:t>
            </a:r>
            <a:r>
              <a:rPr lang="fr-FR" dirty="0"/>
              <a:t>. </a:t>
            </a:r>
          </a:p>
          <a:p>
            <a:endParaRPr lang="fr-FR" dirty="0"/>
          </a:p>
        </p:txBody>
      </p:sp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9851" y="6390910"/>
            <a:ext cx="351529" cy="365125"/>
          </a:xfrm>
        </p:spPr>
        <p:txBody>
          <a:bodyPr/>
          <a:lstStyle/>
          <a:p>
            <a:fld id="{C6B7B3CB-E3BA-F74C-AB76-86EFC5843CD6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077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945C19D-A8CA-4DB3-B080-C94173109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609" y="1505958"/>
            <a:ext cx="7596190" cy="2138289"/>
          </a:xfrm>
        </p:spPr>
        <p:txBody>
          <a:bodyPr/>
          <a:lstStyle/>
          <a:p>
            <a:r>
              <a:rPr lang="fr-FR" dirty="0"/>
              <a:t>Il est opportun de </a:t>
            </a:r>
            <a:r>
              <a:rPr lang="fr-FR" dirty="0">
                <a:solidFill>
                  <a:srgbClr val="C00000"/>
                </a:solidFill>
              </a:rPr>
              <a:t>varier les lieux de PFMP </a:t>
            </a:r>
            <a:r>
              <a:rPr lang="fr-FR" dirty="0" smtClean="0"/>
              <a:t>(pour les scolaires) durant </a:t>
            </a:r>
            <a:r>
              <a:rPr lang="fr-FR" dirty="0"/>
              <a:t>le cycle de formation, afin de pouvoir évaluer toutes les compétences professionnelles attendues. 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07E571-DE37-4922-8CAB-051F818D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65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82EB8DA-9DC1-4CEB-83C4-8D8B5F761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609" y="1317355"/>
            <a:ext cx="7805418" cy="390745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Périodes de formation en </a:t>
            </a:r>
            <a:r>
              <a:rPr lang="fr-FR" dirty="0" smtClean="0">
                <a:solidFill>
                  <a:srgbClr val="C00000"/>
                </a:solidFill>
              </a:rPr>
              <a:t>entreprise</a:t>
            </a:r>
            <a:endParaRPr lang="fr-FR" dirty="0">
              <a:solidFill>
                <a:srgbClr val="C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/>
              <a:t> </a:t>
            </a:r>
            <a:r>
              <a:rPr lang="fr-FR" dirty="0" smtClean="0">
                <a:solidFill>
                  <a:srgbClr val="C00000"/>
                </a:solidFill>
              </a:rPr>
              <a:t>16 </a:t>
            </a:r>
            <a:r>
              <a:rPr lang="fr-FR" dirty="0">
                <a:solidFill>
                  <a:srgbClr val="C00000"/>
                </a:solidFill>
              </a:rPr>
              <a:t>semaines sur le cycle de formation </a:t>
            </a:r>
            <a:r>
              <a:rPr lang="fr-FR" dirty="0"/>
              <a:t>:</a:t>
            </a:r>
          </a:p>
          <a:p>
            <a:r>
              <a:rPr lang="fr-FR" dirty="0"/>
              <a:t>		</a:t>
            </a:r>
            <a:r>
              <a:rPr lang="fr-FR" dirty="0" smtClean="0"/>
              <a:t>- 8 </a:t>
            </a:r>
            <a:r>
              <a:rPr lang="fr-FR" dirty="0"/>
              <a:t>en première année </a:t>
            </a:r>
          </a:p>
          <a:p>
            <a:r>
              <a:rPr lang="fr-FR" dirty="0"/>
              <a:t>		</a:t>
            </a:r>
            <a:r>
              <a:rPr lang="fr-FR" dirty="0" smtClean="0"/>
              <a:t>- 8 </a:t>
            </a:r>
            <a:r>
              <a:rPr lang="fr-FR" dirty="0"/>
              <a:t>en seconde année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/>
              <a:t>Chaque </a:t>
            </a:r>
            <a:r>
              <a:rPr lang="fr-FR" dirty="0"/>
              <a:t>PFMP : </a:t>
            </a:r>
            <a:r>
              <a:rPr lang="fr-FR" dirty="0">
                <a:solidFill>
                  <a:srgbClr val="C00000"/>
                </a:solidFill>
              </a:rPr>
              <a:t>durée minimale de 2 semaines.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BE7139-365D-44D8-B09C-9A470A49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9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5190" y="1739034"/>
            <a:ext cx="7596190" cy="3297915"/>
          </a:xfrm>
        </p:spPr>
        <p:txBody>
          <a:bodyPr>
            <a:noAutofit/>
          </a:bodyPr>
          <a:lstStyle/>
          <a:p>
            <a:r>
              <a:rPr lang="fr-FR" dirty="0"/>
              <a:t>Un dossier de </a:t>
            </a:r>
            <a:r>
              <a:rPr lang="fr-FR" dirty="0">
                <a:solidFill>
                  <a:srgbClr val="C00000"/>
                </a:solidFill>
              </a:rPr>
              <a:t>10 pages maximum </a:t>
            </a:r>
            <a:r>
              <a:rPr lang="fr-FR" dirty="0"/>
              <a:t>sera réalisé par le </a:t>
            </a:r>
            <a:r>
              <a:rPr lang="fr-FR" dirty="0" smtClean="0"/>
              <a:t>candidat</a:t>
            </a:r>
            <a:r>
              <a:rPr lang="fr-FR" dirty="0"/>
              <a:t>,</a:t>
            </a:r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/>
              <a:t>sera constitué d’une documentation collectée au cours des </a:t>
            </a:r>
            <a:r>
              <a:rPr lang="fr-FR" dirty="0" smtClean="0"/>
              <a:t>PFMP</a:t>
            </a:r>
            <a:r>
              <a:rPr lang="fr-FR" dirty="0"/>
              <a:t>,</a:t>
            </a:r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/>
              <a:t>servira de support de l’épreuve orale </a:t>
            </a:r>
            <a:r>
              <a:rPr lang="fr-FR" dirty="0" smtClean="0"/>
              <a:t>EP2 </a:t>
            </a:r>
            <a:r>
              <a:rPr lang="fr-FR" dirty="0"/>
              <a:t>(formation initiale et apprentissage</a:t>
            </a:r>
            <a:r>
              <a:rPr lang="fr-FR" dirty="0" smtClean="0"/>
              <a:t>).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41385" y="160338"/>
            <a:ext cx="7894637" cy="1811171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DOSSIER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</a:rPr>
              <a:t>PERSONNEL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9851" y="6390910"/>
            <a:ext cx="351529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B7B3CB-E3BA-F74C-AB76-86EFC5843CD6}" type="slidenum">
              <a:rPr kumimoji="0" lang="fr-FR" sz="1000" b="1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000" b="1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6" name="AutoShape 2" descr="https://bv.ac-amiens.fr/mail/store7/attach/74a0b38cf14387f328b672c61f26633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8" name="AutoShape 4" descr="https://bv.ac-amiens.fr/mail/store7/attach/74a0b38cf14387f328b672c61f26633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67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La place de l’entreprise dans la formation</a:t>
            </a: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L’alternance un enjeu de formation</a:t>
            </a:r>
          </a:p>
        </p:txBody>
      </p:sp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9851" y="6390910"/>
            <a:ext cx="351529" cy="365125"/>
          </a:xfrm>
        </p:spPr>
        <p:txBody>
          <a:bodyPr/>
          <a:lstStyle/>
          <a:p>
            <a:fld id="{C6B7B3CB-E3BA-F74C-AB76-86EFC5843CD6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131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222F0F-E05E-4D4B-9CBF-CB4CE4ED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BC8911F4-776C-4DF4-8789-6B0FD27E4A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7374989"/>
              </p:ext>
            </p:extLst>
          </p:nvPr>
        </p:nvGraphicFramePr>
        <p:xfrm>
          <a:off x="1524000" y="534572"/>
          <a:ext cx="6874412" cy="4926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A0C2A136-18FB-4CBE-90C4-531B88A5E4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78931" y="3954340"/>
            <a:ext cx="1444232" cy="948918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BABFCCF-2B98-468C-8133-23162C159C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3354" y="902013"/>
            <a:ext cx="1321666" cy="98997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B3112C9-5B22-40F5-A34D-B13AD0B285A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24752" y="3429000"/>
            <a:ext cx="1694496" cy="948918"/>
          </a:xfrm>
          <a:prstGeom prst="rect">
            <a:avLst/>
          </a:prstGeom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37B71F4-E34E-4B0C-9669-9E2DDA0EA5D0}"/>
              </a:ext>
            </a:extLst>
          </p:cNvPr>
          <p:cNvCxnSpPr/>
          <p:nvPr/>
        </p:nvCxnSpPr>
        <p:spPr>
          <a:xfrm>
            <a:off x="6175020" y="2096086"/>
            <a:ext cx="493066" cy="7033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F4794E7D-A6A4-4D5E-8E4C-6B6D723D3725}"/>
              </a:ext>
            </a:extLst>
          </p:cNvPr>
          <p:cNvCxnSpPr>
            <a:cxnSpLocks/>
          </p:cNvCxnSpPr>
          <p:nvPr/>
        </p:nvCxnSpPr>
        <p:spPr>
          <a:xfrm flipV="1">
            <a:off x="1994426" y="801859"/>
            <a:ext cx="2577574" cy="3235569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48B1C8BC-0AC7-4B48-BA03-0D27D00C2B63}"/>
              </a:ext>
            </a:extLst>
          </p:cNvPr>
          <p:cNvCxnSpPr/>
          <p:nvPr/>
        </p:nvCxnSpPr>
        <p:spPr>
          <a:xfrm>
            <a:off x="2532185" y="4754880"/>
            <a:ext cx="3460652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44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24C21E06-6E78-4E97-B25B-8091248B2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9640" y="216977"/>
            <a:ext cx="8285871" cy="4790855"/>
          </a:xfrm>
        </p:spPr>
        <p:txBody>
          <a:bodyPr>
            <a:normAutofit lnSpcReduction="10000"/>
          </a:bodyPr>
          <a:lstStyle/>
          <a:p>
            <a:r>
              <a:rPr lang="fr-FR" u="sng" dirty="0"/>
              <a:t>Stratégie Globale de Formation </a:t>
            </a:r>
            <a:r>
              <a:rPr lang="fr-FR" dirty="0"/>
              <a:t>(SGF) basée sur la </a:t>
            </a:r>
            <a:r>
              <a:rPr lang="fr-FR" dirty="0">
                <a:solidFill>
                  <a:srgbClr val="C00000"/>
                </a:solidFill>
              </a:rPr>
              <a:t>réalité des entreprises </a:t>
            </a:r>
            <a:r>
              <a:rPr lang="fr-FR" dirty="0"/>
              <a:t>et des situations professionnelles réelles pour </a:t>
            </a:r>
            <a:r>
              <a:rPr lang="fr-FR" dirty="0" smtClean="0"/>
              <a:t>permettre :</a:t>
            </a:r>
            <a:endParaRPr lang="fr-FR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C00000"/>
                </a:solidFill>
              </a:rPr>
              <a:t>l’implication </a:t>
            </a:r>
            <a:r>
              <a:rPr lang="fr-FR" dirty="0">
                <a:solidFill>
                  <a:srgbClr val="C00000"/>
                </a:solidFill>
              </a:rPr>
              <a:t>des entreprises</a:t>
            </a:r>
            <a:r>
              <a:rPr lang="fr-FR" dirty="0"/>
              <a:t>/tuteur/MA dans la 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/>
              <a:t>renforcer </a:t>
            </a:r>
            <a:r>
              <a:rPr lang="fr-FR" dirty="0"/>
              <a:t>la </a:t>
            </a:r>
            <a:r>
              <a:rPr lang="fr-FR" dirty="0">
                <a:solidFill>
                  <a:srgbClr val="C00000"/>
                </a:solidFill>
              </a:rPr>
              <a:t>complémentarité école-entreprise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C00000"/>
                </a:solidFill>
              </a:rPr>
              <a:t>donner </a:t>
            </a:r>
            <a:r>
              <a:rPr lang="fr-FR" dirty="0">
                <a:solidFill>
                  <a:srgbClr val="C00000"/>
                </a:solidFill>
              </a:rPr>
              <a:t>du sens à la formation </a:t>
            </a:r>
            <a:r>
              <a:rPr lang="fr-FR" dirty="0"/>
              <a:t>pour l’apprenant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C00000"/>
                </a:solidFill>
              </a:rPr>
              <a:t>développer </a:t>
            </a:r>
            <a:r>
              <a:rPr lang="fr-FR" dirty="0">
                <a:solidFill>
                  <a:srgbClr val="C00000"/>
                </a:solidFill>
              </a:rPr>
              <a:t>les compétences </a:t>
            </a:r>
            <a:r>
              <a:rPr lang="fr-FR" dirty="0"/>
              <a:t>professionnelles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D5CD2E-65FD-4301-B0C8-0C6DBCFB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06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AC68919-6890-4C57-8345-EF22F5BED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609" y="407963"/>
            <a:ext cx="7596190" cy="481684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Mise en place d’un </a:t>
            </a:r>
            <a:r>
              <a:rPr lang="fr-FR" dirty="0">
                <a:solidFill>
                  <a:srgbClr val="C00000"/>
                </a:solidFill>
              </a:rPr>
              <a:t>livret de formation </a:t>
            </a:r>
            <a:r>
              <a:rPr lang="fr-FR" dirty="0"/>
              <a:t>ou d’autres outils indispensables en entreprise </a:t>
            </a:r>
            <a:r>
              <a:rPr lang="fr-FR" dirty="0" smtClean="0"/>
              <a:t>qui </a:t>
            </a:r>
            <a:r>
              <a:rPr lang="fr-FR" dirty="0"/>
              <a:t>permettent de 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C00000"/>
                </a:solidFill>
              </a:rPr>
              <a:t>Identifier </a:t>
            </a:r>
            <a:r>
              <a:rPr lang="fr-FR" dirty="0">
                <a:solidFill>
                  <a:srgbClr val="C00000"/>
                </a:solidFill>
              </a:rPr>
              <a:t>les compétences </a:t>
            </a:r>
            <a:r>
              <a:rPr lang="fr-FR" dirty="0"/>
              <a:t>développées tant en entreprise qu’en centre de formation </a:t>
            </a:r>
            <a:r>
              <a:rPr lang="fr-FR" sz="1800" dirty="0"/>
              <a:t>(complémentarité)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C00000"/>
                </a:solidFill>
              </a:rPr>
              <a:t>Assurer </a:t>
            </a:r>
            <a:r>
              <a:rPr lang="fr-FR" dirty="0">
                <a:solidFill>
                  <a:srgbClr val="C00000"/>
                </a:solidFill>
              </a:rPr>
              <a:t>le suivi </a:t>
            </a:r>
            <a:r>
              <a:rPr lang="fr-FR" dirty="0"/>
              <a:t>de l’acquisition des compétences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C00000"/>
                </a:solidFill>
              </a:rPr>
              <a:t>Procéder </a:t>
            </a:r>
            <a:r>
              <a:rPr lang="fr-FR" dirty="0">
                <a:solidFill>
                  <a:srgbClr val="C00000"/>
                </a:solidFill>
              </a:rPr>
              <a:t>aux évaluations</a:t>
            </a:r>
            <a:r>
              <a:rPr lang="fr-FR" dirty="0"/>
              <a:t> formatives et certificatives. 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721DD3-8683-4C2F-A143-52BF567F8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9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ge de presentation et de parti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6A5D86C437A24C83C1B49F509B56B4" ma:contentTypeVersion="1" ma:contentTypeDescription="Crée un document." ma:contentTypeScope="" ma:versionID="b0d49e8b6fe21d55c3c8d973bf6fc59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3c27bd0fcb797d0a61d91e17cfc962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 de planification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9A5E2-31E2-4E63-BA6B-DE52211595B3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EDF3BBD-BA71-49D8-A4F6-9C4462E1E1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72D60F-A0FA-4913-A0C2-4C42DB111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499</Words>
  <Application>Microsoft Office PowerPoint</Application>
  <PresentationFormat>Affichage à l'écran (4:3)</PresentationFormat>
  <Paragraphs>59</Paragraphs>
  <Slides>9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page de presentation et de partie</vt:lpstr>
      <vt:lpstr>L’alternance un enjeu de formation</vt:lpstr>
      <vt:lpstr>Présentation PowerPoint</vt:lpstr>
      <vt:lpstr>Présentation PowerPoint</vt:lpstr>
      <vt:lpstr>Présentation PowerPoint</vt:lpstr>
      <vt:lpstr>DOSSIER PERSONNEL</vt:lpstr>
      <vt:lpstr>L’alternance un enjeu de formation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 MEN</dc:creator>
  <cp:lastModifiedBy>ANNE MARIE GIACOMETTI</cp:lastModifiedBy>
  <cp:revision>168</cp:revision>
  <cp:lastPrinted>2015-02-04T16:19:06Z</cp:lastPrinted>
  <dcterms:created xsi:type="dcterms:W3CDTF">2015-02-04T10:43:31Z</dcterms:created>
  <dcterms:modified xsi:type="dcterms:W3CDTF">2018-05-07T09:57:14Z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0x010100166A5D86C437A24C83C1B49F509B56B4</vt:lpwstr>
  </property>
</Properties>
</file>