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  <p:sldMasterId id="2147483665" r:id="rId5"/>
  </p:sldMasterIdLst>
  <p:notesMasterIdLst>
    <p:notesMasterId r:id="rId31"/>
  </p:notesMasterIdLst>
  <p:handoutMasterIdLst>
    <p:handoutMasterId r:id="rId32"/>
  </p:handoutMasterIdLst>
  <p:sldIdLst>
    <p:sldId id="373" r:id="rId6"/>
    <p:sldId id="374" r:id="rId7"/>
    <p:sldId id="375" r:id="rId8"/>
    <p:sldId id="372" r:id="rId9"/>
    <p:sldId id="271" r:id="rId10"/>
    <p:sldId id="330" r:id="rId11"/>
    <p:sldId id="273" r:id="rId12"/>
    <p:sldId id="326" r:id="rId13"/>
    <p:sldId id="329" r:id="rId14"/>
    <p:sldId id="342" r:id="rId15"/>
    <p:sldId id="331" r:id="rId16"/>
    <p:sldId id="364" r:id="rId17"/>
    <p:sldId id="365" r:id="rId18"/>
    <p:sldId id="366" r:id="rId19"/>
    <p:sldId id="368" r:id="rId20"/>
    <p:sldId id="362" r:id="rId21"/>
    <p:sldId id="360" r:id="rId22"/>
    <p:sldId id="349" r:id="rId23"/>
    <p:sldId id="332" r:id="rId24"/>
    <p:sldId id="307" r:id="rId25"/>
    <p:sldId id="353" r:id="rId26"/>
    <p:sldId id="354" r:id="rId27"/>
    <p:sldId id="350" r:id="rId28"/>
    <p:sldId id="341" r:id="rId29"/>
    <p:sldId id="344" r:id="rId30"/>
  </p:sldIdLst>
  <p:sldSz cx="9144000" cy="6858000" type="screen4x3"/>
  <p:notesSz cx="6858000" cy="9926638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  <a:srgbClr val="82D2F6"/>
    <a:srgbClr val="009E47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971" autoAdjust="0"/>
  </p:normalViewPr>
  <p:slideViewPr>
    <p:cSldViewPr>
      <p:cViewPr varScale="1">
        <p:scale>
          <a:sx n="70" d="100"/>
          <a:sy n="70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264" y="-90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821889\AppData\Local\Microsoft\Windows\Temporary%20Internet%20Files\Content.Outlook\JF3W79M4\4-5_Donnees%20Slides%20Croissance%20Monde%20-%20Graphe%20U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\profils\D000\B809486\D\Documents\Chiffres\2017.06.01%20bef\3_1-DCPM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\profils\D000\B809486\D\Documents\Chiffres\2017.06.01%20bef\3_1-DCPM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\profils\D000\B809486\D\Documents\LPR\Graphiques%20LPR_mis%20en%20form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\profils\D000\B809486\D\Documents\Chiffres\2017.08.30%20EEE\Graphiques%20LPR_mis%20en%20form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\profils\D000\B809486\D\Documents\LPR\Graphiques%20LPR_mis%20en%20form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intra\partages\ua1035_data\Conseiller_technique\Evenements%20&#224;%20venir\2017.09.26%20Montpellier%20universit&#233;\6_Graphiques%20Chin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intra\profils\D000\B809486\D\Documents\Chiffres\2017.07.06%20LPR\Graphiques%20LPR_mis%20en%20form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0">
              <a:defRPr/>
            </a:pPr>
            <a:r>
              <a:rPr lang="fr-FR" sz="1800" b="1" i="0" baseline="0" dirty="0">
                <a:effectLst/>
              </a:rPr>
              <a:t>Croissance économique mondiale</a:t>
            </a:r>
            <a:endParaRPr lang="fr-FR" sz="1800" b="0" i="0" baseline="0" dirty="0">
              <a:effectLst/>
            </a:endParaRPr>
          </a:p>
          <a:p>
            <a:pPr rtl="0">
              <a:defRPr/>
            </a:pPr>
            <a:r>
              <a:rPr lang="fr-FR" sz="1440" b="0" i="0" u="none" strike="noStrike" baseline="0" dirty="0">
                <a:effectLst/>
              </a:rPr>
              <a:t>(taux de croissance annuel du PIB en % , données FMI WEO</a:t>
            </a:r>
            <a:r>
              <a:rPr lang="fr-FR" sz="1440" b="0" baseline="0" dirty="0"/>
              <a:t>, </a:t>
            </a:r>
            <a:r>
              <a:rPr lang="fr-FR" sz="1440" b="0" i="0" baseline="0" dirty="0">
                <a:effectLst/>
              </a:rPr>
              <a:t>update juillet 2017)</a:t>
            </a:r>
          </a:p>
        </c:rich>
      </c:tx>
      <c:layout>
        <c:manualLayout>
          <c:xMode val="edge"/>
          <c:yMode val="edge"/>
          <c:x val="0.16648224671681974"/>
          <c:y val="1.944940590646623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316805555555557E-2"/>
          <c:y val="0.11141226851851851"/>
          <c:w val="0.92943236111111116"/>
          <c:h val="0.82416643518518518"/>
        </c:manualLayout>
      </c:layout>
      <c:areaChart>
        <c:grouping val="standard"/>
        <c:varyColors val="0"/>
        <c:ser>
          <c:idx val="3"/>
          <c:order val="3"/>
          <c:tx>
            <c:strRef>
              <c:f>'Croissance Mondiale (2)'!$F$1</c:f>
              <c:strCache>
                <c:ptCount val="1"/>
              </c:strCache>
            </c:strRef>
          </c:tx>
          <c:spPr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c:spPr>
          <c:cat>
            <c:numRef>
              <c:f>'Croissance Mondiale (2)'!$A$4:$A$46</c:f>
              <c:numCache>
                <c:formatCode>m/d/yyyy</c:formatCode>
                <c:ptCount val="43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</c:numCache>
            </c:numRef>
          </c:cat>
          <c:val>
            <c:numRef>
              <c:f>'Croissance Mondiale (2)'!$F$4:$F$46</c:f>
              <c:numCache>
                <c:formatCode>General</c:formatCode>
                <c:ptCount val="43"/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648480"/>
        <c:axId val="190647920"/>
      </c:areaChart>
      <c:lineChart>
        <c:grouping val="standard"/>
        <c:varyColors val="0"/>
        <c:ser>
          <c:idx val="0"/>
          <c:order val="0"/>
          <c:tx>
            <c:strRef>
              <c:f>'Croissance Mondiale (2)'!$C$1</c:f>
              <c:strCache>
                <c:ptCount val="1"/>
                <c:pt idx="0">
                  <c:v>Monde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23"/>
              <c:layout>
                <c:manualLayout>
                  <c:x val="5.38587564979201E-4"/>
                  <c:y val="9.044401049456044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/>
                      <a:t>Monde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8.1911262798634813E-3"/>
                  <c:y val="1.8798955613577025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400"/>
                      <a:t>3,5</a:t>
                    </a:r>
                    <a:endParaRPr lang="en-US" sz="16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'Croissance Mondiale (2)'!$A$4:$A$46</c:f>
              <c:numCache>
                <c:formatCode>m/d/yyyy</c:formatCode>
                <c:ptCount val="43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</c:numCache>
            </c:numRef>
          </c:cat>
          <c:val>
            <c:numRef>
              <c:f>'Croissance Mondiale (2)'!$C$4:$C$40</c:f>
              <c:numCache>
                <c:formatCode>General</c:formatCode>
                <c:ptCount val="37"/>
                <c:pt idx="0">
                  <c:v>2.1120000000000001</c:v>
                </c:pt>
                <c:pt idx="1">
                  <c:v>1.8779999999999999</c:v>
                </c:pt>
                <c:pt idx="2">
                  <c:v>0.69599999999999995</c:v>
                </c:pt>
                <c:pt idx="3">
                  <c:v>2.6960000000000002</c:v>
                </c:pt>
                <c:pt idx="4">
                  <c:v>4.649</c:v>
                </c:pt>
                <c:pt idx="5">
                  <c:v>3.8140000000000001</c:v>
                </c:pt>
                <c:pt idx="6">
                  <c:v>3.6469999999999998</c:v>
                </c:pt>
                <c:pt idx="7">
                  <c:v>3.855</c:v>
                </c:pt>
                <c:pt idx="8">
                  <c:v>4.7469999999999999</c:v>
                </c:pt>
                <c:pt idx="9">
                  <c:v>3.8559999999999999</c:v>
                </c:pt>
                <c:pt idx="10">
                  <c:v>3.4359999999999999</c:v>
                </c:pt>
                <c:pt idx="11">
                  <c:v>2.6230000000000002</c:v>
                </c:pt>
                <c:pt idx="12">
                  <c:v>2.2770000000000001</c:v>
                </c:pt>
                <c:pt idx="13">
                  <c:v>2.073</c:v>
                </c:pt>
                <c:pt idx="14">
                  <c:v>3.2360000000000002</c:v>
                </c:pt>
                <c:pt idx="15">
                  <c:v>3.3820000000000001</c:v>
                </c:pt>
                <c:pt idx="16">
                  <c:v>3.9049999999999998</c:v>
                </c:pt>
                <c:pt idx="17">
                  <c:v>4.0010000000000003</c:v>
                </c:pt>
                <c:pt idx="18">
                  <c:v>2.548</c:v>
                </c:pt>
                <c:pt idx="19">
                  <c:v>3.589</c:v>
                </c:pt>
                <c:pt idx="20">
                  <c:v>4.8209999999999997</c:v>
                </c:pt>
                <c:pt idx="21">
                  <c:v>2.484</c:v>
                </c:pt>
                <c:pt idx="22">
                  <c:v>2.9569999999999999</c:v>
                </c:pt>
                <c:pt idx="23">
                  <c:v>4.2779999999999996</c:v>
                </c:pt>
                <c:pt idx="24">
                  <c:v>5.4059999999999997</c:v>
                </c:pt>
                <c:pt idx="25">
                  <c:v>4.8579999999999997</c:v>
                </c:pt>
                <c:pt idx="26">
                  <c:v>5.4580000000000002</c:v>
                </c:pt>
                <c:pt idx="27">
                  <c:v>5.6159999999999997</c:v>
                </c:pt>
                <c:pt idx="28">
                  <c:v>3.0179999999999998</c:v>
                </c:pt>
                <c:pt idx="29">
                  <c:v>-0.105</c:v>
                </c:pt>
                <c:pt idx="30">
                  <c:v>5.4020000000000001</c:v>
                </c:pt>
                <c:pt idx="31">
                  <c:v>4.2329999999999997</c:v>
                </c:pt>
                <c:pt idx="32">
                  <c:v>3.5329999999999999</c:v>
                </c:pt>
                <c:pt idx="33">
                  <c:v>3.4350000000000001</c:v>
                </c:pt>
                <c:pt idx="34">
                  <c:v>3.4950000000000001</c:v>
                </c:pt>
                <c:pt idx="35">
                  <c:v>3.4</c:v>
                </c:pt>
                <c:pt idx="36">
                  <c:v>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'Croissance Mondiale (2)'!$D$1</c:f>
              <c:strCache>
                <c:ptCount val="1"/>
                <c:pt idx="0">
                  <c:v>Économies Émergentes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3"/>
              <c:layout>
                <c:manualLayout>
                  <c:x val="-0.20508097068071268"/>
                  <c:y val="-6.788034785469049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>
                        <a:effectLst/>
                      </a:rPr>
                      <a:t>Économies Émergentes</a:t>
                    </a:r>
                    <a:endParaRPr lang="fr-FR">
                      <a:effectLst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'Croissance Mondiale (2)'!$A$4:$A$46</c:f>
              <c:numCache>
                <c:formatCode>m/d/yyyy</c:formatCode>
                <c:ptCount val="43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</c:numCache>
            </c:numRef>
          </c:cat>
          <c:val>
            <c:numRef>
              <c:f>'Croissance Mondiale (2)'!$D$4:$D$40</c:f>
              <c:numCache>
                <c:formatCode>General</c:formatCode>
                <c:ptCount val="37"/>
                <c:pt idx="0">
                  <c:v>3.4279999999999999</c:v>
                </c:pt>
                <c:pt idx="1">
                  <c:v>1.835</c:v>
                </c:pt>
                <c:pt idx="2">
                  <c:v>1.552</c:v>
                </c:pt>
                <c:pt idx="3">
                  <c:v>1.871</c:v>
                </c:pt>
                <c:pt idx="4">
                  <c:v>4.2370000000000001</c:v>
                </c:pt>
                <c:pt idx="5">
                  <c:v>3.6739999999999999</c:v>
                </c:pt>
                <c:pt idx="6">
                  <c:v>4.3410000000000002</c:v>
                </c:pt>
                <c:pt idx="7">
                  <c:v>4.0810000000000004</c:v>
                </c:pt>
                <c:pt idx="8">
                  <c:v>4.5490000000000004</c:v>
                </c:pt>
                <c:pt idx="9">
                  <c:v>3.5150000000000001</c:v>
                </c:pt>
                <c:pt idx="10">
                  <c:v>3.9049999999999998</c:v>
                </c:pt>
                <c:pt idx="11">
                  <c:v>4.4119999999999999</c:v>
                </c:pt>
                <c:pt idx="12">
                  <c:v>2.3290000000000002</c:v>
                </c:pt>
                <c:pt idx="13">
                  <c:v>2.9540000000000002</c:v>
                </c:pt>
                <c:pt idx="14">
                  <c:v>3.048</c:v>
                </c:pt>
                <c:pt idx="15">
                  <c:v>4.008</c:v>
                </c:pt>
                <c:pt idx="16">
                  <c:v>5.0529999999999999</c:v>
                </c:pt>
                <c:pt idx="17">
                  <c:v>4.7460000000000004</c:v>
                </c:pt>
                <c:pt idx="18">
                  <c:v>2.2370000000000001</c:v>
                </c:pt>
                <c:pt idx="19">
                  <c:v>3.57</c:v>
                </c:pt>
                <c:pt idx="20">
                  <c:v>5.758</c:v>
                </c:pt>
                <c:pt idx="21">
                  <c:v>3.681</c:v>
                </c:pt>
                <c:pt idx="22">
                  <c:v>4.5250000000000004</c:v>
                </c:pt>
                <c:pt idx="23">
                  <c:v>6.98</c:v>
                </c:pt>
                <c:pt idx="24">
                  <c:v>7.9450000000000003</c:v>
                </c:pt>
                <c:pt idx="25">
                  <c:v>7.1870000000000003</c:v>
                </c:pt>
                <c:pt idx="26">
                  <c:v>8.0609999999999999</c:v>
                </c:pt>
                <c:pt idx="27">
                  <c:v>8.5730000000000004</c:v>
                </c:pt>
                <c:pt idx="28">
                  <c:v>5.7750000000000004</c:v>
                </c:pt>
                <c:pt idx="29">
                  <c:v>2.8650000000000002</c:v>
                </c:pt>
                <c:pt idx="30">
                  <c:v>7.4260000000000002</c:v>
                </c:pt>
                <c:pt idx="31">
                  <c:v>6.319</c:v>
                </c:pt>
                <c:pt idx="32">
                  <c:v>5.4139999999999997</c:v>
                </c:pt>
                <c:pt idx="33">
                  <c:v>5.0629999999999997</c:v>
                </c:pt>
                <c:pt idx="34">
                  <c:v>4.6539999999999999</c:v>
                </c:pt>
                <c:pt idx="35">
                  <c:v>4.3</c:v>
                </c:pt>
                <c:pt idx="36">
                  <c:v>4.3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'Croissance Mondiale (2)'!$E$1</c:f>
              <c:strCache>
                <c:ptCount val="1"/>
                <c:pt idx="0">
                  <c:v>Économies Avancées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23"/>
              <c:layout>
                <c:manualLayout>
                  <c:x val="-3.1706538389185995E-2"/>
                  <c:y val="0.2166751505931210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70C0"/>
                        </a:solidFill>
                      </a:defRPr>
                    </a:pPr>
                    <a:r>
                      <a:rPr lang="en-US" sz="1800" b="1" i="0" baseline="0" dirty="0" err="1">
                        <a:effectLst/>
                      </a:rPr>
                      <a:t>Économies</a:t>
                    </a:r>
                    <a:r>
                      <a:rPr lang="en-US" sz="1800" b="1" i="0" baseline="0" dirty="0">
                        <a:effectLst/>
                      </a:rPr>
                      <a:t> </a:t>
                    </a:r>
                    <a:r>
                      <a:rPr lang="en-US" sz="1800" b="1" i="0" baseline="0" dirty="0" err="1">
                        <a:effectLst/>
                      </a:rPr>
                      <a:t>Avancées</a:t>
                    </a:r>
                    <a:endParaRPr lang="fr-FR" dirty="0">
                      <a:effectLst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'Croissance Mondiale (2)'!$A$4:$A$46</c:f>
              <c:numCache>
                <c:formatCode>m/d/yyyy</c:formatCode>
                <c:ptCount val="43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</c:numCache>
            </c:numRef>
          </c:cat>
          <c:val>
            <c:numRef>
              <c:f>'Croissance Mondiale (2)'!$E$4:$E$40</c:f>
              <c:numCache>
                <c:formatCode>General</c:formatCode>
                <c:ptCount val="37"/>
                <c:pt idx="0">
                  <c:v>1.3420000000000001</c:v>
                </c:pt>
                <c:pt idx="1">
                  <c:v>1.903</c:v>
                </c:pt>
                <c:pt idx="2">
                  <c:v>0.20499999999999999</c:v>
                </c:pt>
                <c:pt idx="3">
                  <c:v>3.161</c:v>
                </c:pt>
                <c:pt idx="4">
                  <c:v>4.88</c:v>
                </c:pt>
                <c:pt idx="5">
                  <c:v>3.8919999999999999</c:v>
                </c:pt>
                <c:pt idx="6">
                  <c:v>3.2570000000000001</c:v>
                </c:pt>
                <c:pt idx="7">
                  <c:v>3.7280000000000002</c:v>
                </c:pt>
                <c:pt idx="8">
                  <c:v>4.8579999999999997</c:v>
                </c:pt>
                <c:pt idx="9">
                  <c:v>4.0449999999999999</c:v>
                </c:pt>
                <c:pt idx="10">
                  <c:v>3.1760000000000002</c:v>
                </c:pt>
                <c:pt idx="11">
                  <c:v>1.581</c:v>
                </c:pt>
                <c:pt idx="12">
                  <c:v>2.2400000000000002</c:v>
                </c:pt>
                <c:pt idx="13">
                  <c:v>1.4319999999999999</c:v>
                </c:pt>
                <c:pt idx="14">
                  <c:v>3.371</c:v>
                </c:pt>
                <c:pt idx="15">
                  <c:v>2.9279999999999999</c:v>
                </c:pt>
                <c:pt idx="16">
                  <c:v>3.0649999999999999</c:v>
                </c:pt>
                <c:pt idx="17">
                  <c:v>3.45</c:v>
                </c:pt>
                <c:pt idx="18">
                  <c:v>2.778</c:v>
                </c:pt>
                <c:pt idx="19">
                  <c:v>3.6030000000000002</c:v>
                </c:pt>
                <c:pt idx="20">
                  <c:v>4.1159999999999997</c:v>
                </c:pt>
                <c:pt idx="21">
                  <c:v>1.5649999999999999</c:v>
                </c:pt>
                <c:pt idx="22">
                  <c:v>1.722</c:v>
                </c:pt>
                <c:pt idx="23">
                  <c:v>2.0529999999999999</c:v>
                </c:pt>
                <c:pt idx="24">
                  <c:v>3.222</c:v>
                </c:pt>
                <c:pt idx="25">
                  <c:v>2.77</c:v>
                </c:pt>
                <c:pt idx="26">
                  <c:v>3.0129999999999999</c:v>
                </c:pt>
                <c:pt idx="27">
                  <c:v>2.6829999999999998</c:v>
                </c:pt>
                <c:pt idx="28">
                  <c:v>0.13100000000000001</c:v>
                </c:pt>
                <c:pt idx="29">
                  <c:v>-3.407</c:v>
                </c:pt>
                <c:pt idx="30">
                  <c:v>3.0590000000000002</c:v>
                </c:pt>
                <c:pt idx="31">
                  <c:v>1.7230000000000001</c:v>
                </c:pt>
                <c:pt idx="32">
                  <c:v>1.1779999999999999</c:v>
                </c:pt>
                <c:pt idx="33">
                  <c:v>1.3220000000000001</c:v>
                </c:pt>
                <c:pt idx="34">
                  <c:v>1.954</c:v>
                </c:pt>
                <c:pt idx="35">
                  <c:v>2.1</c:v>
                </c:pt>
                <c:pt idx="36">
                  <c:v>1.7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'Croissance Mondiale (2)'!$G$1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Pt>
            <c:idx val="37"/>
            <c:bubble3D val="0"/>
            <c:spPr>
              <a:ln>
                <a:solidFill>
                  <a:schemeClr val="tx1"/>
                </a:solidFill>
                <a:prstDash val="solid"/>
              </a:ln>
            </c:spPr>
          </c:dPt>
          <c:cat>
            <c:numRef>
              <c:f>'Croissance Mondiale (2)'!$A$4:$A$46</c:f>
              <c:numCache>
                <c:formatCode>m/d/yyyy</c:formatCode>
                <c:ptCount val="43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</c:numCache>
            </c:numRef>
          </c:cat>
          <c:val>
            <c:numRef>
              <c:f>'Croissance Mondiale (2)'!$G$4:$G$46</c:f>
              <c:numCache>
                <c:formatCode>General</c:formatCode>
                <c:ptCount val="43"/>
                <c:pt idx="36">
                  <c:v>3.2</c:v>
                </c:pt>
                <c:pt idx="37">
                  <c:v>3.5</c:v>
                </c:pt>
                <c:pt idx="38">
                  <c:v>3.6</c:v>
                </c:pt>
                <c:pt idx="39">
                  <c:v>3.6779999999999999</c:v>
                </c:pt>
                <c:pt idx="40">
                  <c:v>3.6680000000000001</c:v>
                </c:pt>
                <c:pt idx="41">
                  <c:v>3.7240000000000002</c:v>
                </c:pt>
                <c:pt idx="42">
                  <c:v>3.7570000000000001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'Croissance Mondiale (2)'!$H$1</c:f>
              <c:strCache>
                <c:ptCount val="1"/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dPt>
            <c:idx val="37"/>
            <c:bubble3D val="0"/>
            <c:spPr>
              <a:ln>
                <a:solidFill>
                  <a:srgbClr val="FF0000"/>
                </a:solidFill>
                <a:prstDash val="solid"/>
              </a:ln>
            </c:spPr>
          </c:dPt>
          <c:dLbls>
            <c:dLbl>
              <c:idx val="36"/>
              <c:layout>
                <c:manualLayout>
                  <c:x val="9.5563139931740607E-3"/>
                  <c:y val="1.462140992167101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r>
                      <a:rPr lang="en-US" sz="1400" b="1">
                        <a:solidFill>
                          <a:srgbClr val="FF0000"/>
                        </a:solidFill>
                      </a:rPr>
                      <a:t>4,6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'Croissance Mondiale (2)'!$A$4:$A$46</c:f>
              <c:numCache>
                <c:formatCode>m/d/yyyy</c:formatCode>
                <c:ptCount val="43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</c:numCache>
            </c:numRef>
          </c:cat>
          <c:val>
            <c:numRef>
              <c:f>'Croissance Mondiale (2)'!$H$4:$H$46</c:f>
              <c:numCache>
                <c:formatCode>General</c:formatCode>
                <c:ptCount val="43"/>
                <c:pt idx="36">
                  <c:v>4.3</c:v>
                </c:pt>
                <c:pt idx="37">
                  <c:v>4.5999999999999996</c:v>
                </c:pt>
                <c:pt idx="38">
                  <c:v>4.8</c:v>
                </c:pt>
                <c:pt idx="39">
                  <c:v>4.8840000000000003</c:v>
                </c:pt>
                <c:pt idx="40">
                  <c:v>4.9400000000000004</c:v>
                </c:pt>
                <c:pt idx="41">
                  <c:v>4.9930000000000003</c:v>
                </c:pt>
                <c:pt idx="42">
                  <c:v>5.0110000000000001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'Croissance Mondiale (2)'!$I$1</c:f>
              <c:strCache>
                <c:ptCount val="1"/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dPt>
            <c:idx val="37"/>
            <c:bubble3D val="0"/>
            <c:spPr>
              <a:ln>
                <a:solidFill>
                  <a:srgbClr val="0070C0"/>
                </a:solidFill>
                <a:prstDash val="solid"/>
              </a:ln>
            </c:spPr>
          </c:dPt>
          <c:dLbls>
            <c:dLbl>
              <c:idx val="36"/>
              <c:layout>
                <c:manualLayout>
                  <c:x val="8.1911262798634813E-3"/>
                  <c:y val="1.879879114327419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sz="1400" b="1">
                        <a:solidFill>
                          <a:srgbClr val="0070C0"/>
                        </a:solidFill>
                      </a:rPr>
                      <a:t>2,0</a:t>
                    </a:r>
                    <a:endParaRPr lang="en-US" b="1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'Croissance Mondiale (2)'!$A$4:$A$46</c:f>
              <c:numCache>
                <c:formatCode>m/d/yyyy</c:formatCode>
                <c:ptCount val="43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</c:numCache>
            </c:numRef>
          </c:cat>
          <c:val>
            <c:numRef>
              <c:f>'Croissance Mondiale (2)'!$I$4:$I$46</c:f>
              <c:numCache>
                <c:formatCode>General</c:formatCode>
                <c:ptCount val="43"/>
                <c:pt idx="36">
                  <c:v>1.7</c:v>
                </c:pt>
                <c:pt idx="37">
                  <c:v>2</c:v>
                </c:pt>
                <c:pt idx="38">
                  <c:v>1.9</c:v>
                </c:pt>
                <c:pt idx="39">
                  <c:v>1.867</c:v>
                </c:pt>
                <c:pt idx="40">
                  <c:v>1.698</c:v>
                </c:pt>
                <c:pt idx="41">
                  <c:v>1.6950000000000001</c:v>
                </c:pt>
                <c:pt idx="42">
                  <c:v>1.6879999999999999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646800"/>
        <c:axId val="190647360"/>
      </c:lineChart>
      <c:dateAx>
        <c:axId val="190646800"/>
        <c:scaling>
          <c:orientation val="minMax"/>
          <c:max val="44562"/>
          <c:min val="31048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yyyy" sourceLinked="0"/>
        <c:majorTickMark val="none"/>
        <c:minorTickMark val="none"/>
        <c:tickLblPos val="low"/>
        <c:txPr>
          <a:bodyPr/>
          <a:lstStyle/>
          <a:p>
            <a:pPr>
              <a:defRPr sz="1600" b="1"/>
            </a:pPr>
            <a:endParaRPr lang="fr-FR"/>
          </a:p>
        </c:txPr>
        <c:crossAx val="190647360"/>
        <c:crosses val="autoZero"/>
        <c:auto val="1"/>
        <c:lblOffset val="100"/>
        <c:baseTimeUnit val="years"/>
        <c:majorUnit val="5"/>
        <c:majorTimeUnit val="years"/>
        <c:minorUnit val="1"/>
        <c:minorTimeUnit val="years"/>
      </c:dateAx>
      <c:valAx>
        <c:axId val="190647360"/>
        <c:scaling>
          <c:orientation val="minMax"/>
          <c:max val="10"/>
          <c:min val="-4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190646800"/>
        <c:crosses val="autoZero"/>
        <c:crossBetween val="midCat"/>
        <c:majorUnit val="2"/>
        <c:minorUnit val="1"/>
      </c:valAx>
      <c:valAx>
        <c:axId val="190647920"/>
        <c:scaling>
          <c:orientation val="minMax"/>
          <c:max val="1"/>
        </c:scaling>
        <c:delete val="0"/>
        <c:axPos val="r"/>
        <c:majorGridlines/>
        <c:minorGridlines/>
        <c:numFmt formatCode="General" sourceLinked="1"/>
        <c:majorTickMark val="none"/>
        <c:minorTickMark val="none"/>
        <c:tickLblPos val="none"/>
        <c:crossAx val="190648480"/>
        <c:crosses val="max"/>
        <c:crossBetween val="between"/>
        <c:majorUnit val="1"/>
        <c:minorUnit val="1"/>
      </c:valAx>
      <c:dateAx>
        <c:axId val="1906484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0647920"/>
        <c:crosses val="autoZero"/>
        <c:auto val="1"/>
        <c:lblOffset val="100"/>
        <c:baseTimeUnit val="years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r-F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'Emploi et PIB depuis 2014'!$J$33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32B8D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'Emploi et PIB depuis 2014'!$V$29:$AC$29</c:f>
              <c:strCache>
                <c:ptCount val="8"/>
                <c:pt idx="0">
                  <c:v>France</c:v>
                </c:pt>
                <c:pt idx="1">
                  <c:v>Italie</c:v>
                </c:pt>
                <c:pt idx="3">
                  <c:v>Zone euro*</c:v>
                </c:pt>
                <c:pt idx="5">
                  <c:v>Allemagne</c:v>
                </c:pt>
                <c:pt idx="6">
                  <c:v>Pays-Bas</c:v>
                </c:pt>
                <c:pt idx="7">
                  <c:v>Espagne</c:v>
                </c:pt>
              </c:strCache>
            </c:strRef>
          </c:cat>
          <c:val>
            <c:numRef>
              <c:f>'Emploi et PIB depuis 2014'!$V$33:$AC$33</c:f>
              <c:numCache>
                <c:formatCode>0.0</c:formatCode>
                <c:ptCount val="8"/>
                <c:pt idx="0">
                  <c:v>3.1181131168579599</c:v>
                </c:pt>
                <c:pt idx="1">
                  <c:v>1.7853499987541901</c:v>
                </c:pt>
                <c:pt idx="3">
                  <c:v>4.35599252631184</c:v>
                </c:pt>
                <c:pt idx="5">
                  <c:v>5.2830182112060902</c:v>
                </c:pt>
                <c:pt idx="6">
                  <c:v>5.6753464673023801</c:v>
                </c:pt>
                <c:pt idx="7">
                  <c:v>8.0133629504266199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30"/>
        <c:axId val="192483936"/>
        <c:axId val="192484496"/>
      </c:barChart>
      <c:catAx>
        <c:axId val="19248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192484496"/>
        <c:crosses val="autoZero"/>
        <c:auto val="1"/>
        <c:lblAlgn val="ctr"/>
        <c:lblOffset val="100"/>
        <c:noMultiLvlLbl val="0"/>
      </c:catAx>
      <c:valAx>
        <c:axId val="1924844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92483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9277940675822E-2"/>
          <c:y val="5.1606303437056973E-2"/>
          <c:w val="0.8900673189909839"/>
          <c:h val="0.63726420564386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'Emploi et PIB depuis 2014'!$J$8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32B8D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'Emploi et PIB depuis 2014'!$K$4:$R$4</c:f>
              <c:strCache>
                <c:ptCount val="8"/>
                <c:pt idx="0">
                  <c:v>France</c:v>
                </c:pt>
                <c:pt idx="1">
                  <c:v>Italie</c:v>
                </c:pt>
                <c:pt idx="3">
                  <c:v>Zone euro</c:v>
                </c:pt>
                <c:pt idx="5">
                  <c:v>Allemagne</c:v>
                </c:pt>
                <c:pt idx="6">
                  <c:v>Pays-Bas</c:v>
                </c:pt>
                <c:pt idx="7">
                  <c:v>Espagne</c:v>
                </c:pt>
              </c:strCache>
            </c:strRef>
          </c:cat>
          <c:val>
            <c:numRef>
              <c:f>'Emploi et PIB depuis 2014'!$K$8:$R$8</c:f>
              <c:numCache>
                <c:formatCode>0.0</c:formatCode>
                <c:ptCount val="8"/>
                <c:pt idx="0">
                  <c:v>1.47788561061479</c:v>
                </c:pt>
                <c:pt idx="1">
                  <c:v>1.9069082358100999</c:v>
                </c:pt>
                <c:pt idx="3">
                  <c:v>2.8170476342315398</c:v>
                </c:pt>
                <c:pt idx="5">
                  <c:v>2.1500954390974298</c:v>
                </c:pt>
                <c:pt idx="6">
                  <c:v>3.3849091126049098</c:v>
                </c:pt>
                <c:pt idx="7">
                  <c:v>6.6836358282514601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30"/>
        <c:axId val="192486736"/>
        <c:axId val="193004400"/>
      </c:barChart>
      <c:catAx>
        <c:axId val="19248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193004400"/>
        <c:crosses val="autoZero"/>
        <c:auto val="1"/>
        <c:lblAlgn val="ctr"/>
        <c:lblOffset val="100"/>
        <c:noMultiLvlLbl val="0"/>
      </c:catAx>
      <c:valAx>
        <c:axId val="1930044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92486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38407699037615E-2"/>
          <c:y val="5.1400554097404488E-2"/>
          <c:w val="0.87742825896762899"/>
          <c:h val="0.82798993875765525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'Graph 7B'!$G$28</c:f>
              <c:strCache>
                <c:ptCount val="1"/>
              </c:strCache>
            </c:strRef>
          </c:tx>
          <c:spPr>
            <a:solidFill>
              <a:schemeClr val="bg2">
                <a:lumMod val="75000"/>
                <a:alpha val="24000"/>
              </a:schemeClr>
            </a:solidFill>
            <a:ln>
              <a:noFill/>
            </a:ln>
          </c:spPr>
          <c:invertIfNegative val="0"/>
          <c:cat>
            <c:numRef>
              <c:f>'Graph 7B'!$A$4:$A$23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'Graph 7B'!$E$4:$E$23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3010000"/>
        <c:axId val="193009440"/>
      </c:barChart>
      <c:lineChart>
        <c:grouping val="standard"/>
        <c:varyColors val="0"/>
        <c:ser>
          <c:idx val="0"/>
          <c:order val="0"/>
          <c:tx>
            <c:strRef>
              <c:f>'Graph 7B'!$B$2</c:f>
              <c:strCache>
                <c:ptCount val="1"/>
                <c:pt idx="0">
                  <c:v>France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'Graph 7B'!$A$4:$A$23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'Graph 7B'!$B$4:$B$23</c:f>
              <c:numCache>
                <c:formatCode>General</c:formatCode>
                <c:ptCount val="20"/>
                <c:pt idx="0">
                  <c:v>58.67</c:v>
                </c:pt>
                <c:pt idx="1">
                  <c:v>58.16</c:v>
                </c:pt>
                <c:pt idx="2">
                  <c:v>60.08</c:v>
                </c:pt>
                <c:pt idx="3">
                  <c:v>64.22</c:v>
                </c:pt>
                <c:pt idx="4">
                  <c:v>65.739999999999995</c:v>
                </c:pt>
                <c:pt idx="5">
                  <c:v>67.209999999999994</c:v>
                </c:pt>
                <c:pt idx="6">
                  <c:v>64.489999999999995</c:v>
                </c:pt>
                <c:pt idx="7">
                  <c:v>64.45</c:v>
                </c:pt>
                <c:pt idx="8">
                  <c:v>68.06</c:v>
                </c:pt>
                <c:pt idx="9">
                  <c:v>79</c:v>
                </c:pt>
                <c:pt idx="10">
                  <c:v>81.7</c:v>
                </c:pt>
                <c:pt idx="11">
                  <c:v>85.21</c:v>
                </c:pt>
                <c:pt idx="12">
                  <c:v>89.53</c:v>
                </c:pt>
                <c:pt idx="13">
                  <c:v>92.32</c:v>
                </c:pt>
                <c:pt idx="14">
                  <c:v>94.9</c:v>
                </c:pt>
                <c:pt idx="15">
                  <c:v>95.62</c:v>
                </c:pt>
                <c:pt idx="16">
                  <c:v>96.34</c:v>
                </c:pt>
                <c:pt idx="17">
                  <c:v>96.8</c:v>
                </c:pt>
                <c:pt idx="18">
                  <c:v>97.35</c:v>
                </c:pt>
                <c:pt idx="19">
                  <c:v>97.52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7B'!$C$2</c:f>
              <c:strCache>
                <c:ptCount val="1"/>
                <c:pt idx="0">
                  <c:v>Allemagne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'Graph 7B'!$A$4:$A$23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'Graph 7B'!$C$4:$C$23</c:f>
              <c:numCache>
                <c:formatCode>General</c:formatCode>
                <c:ptCount val="20"/>
                <c:pt idx="0">
                  <c:v>58.861199999999997</c:v>
                </c:pt>
                <c:pt idx="1">
                  <c:v>57.744799999999998</c:v>
                </c:pt>
                <c:pt idx="2">
                  <c:v>59.405799999999999</c:v>
                </c:pt>
                <c:pt idx="3">
                  <c:v>63.072099999999999</c:v>
                </c:pt>
                <c:pt idx="4">
                  <c:v>64.764899999999997</c:v>
                </c:pt>
                <c:pt idx="5">
                  <c:v>66.991299999999995</c:v>
                </c:pt>
                <c:pt idx="6">
                  <c:v>66.491600000000005</c:v>
                </c:pt>
                <c:pt idx="7">
                  <c:v>63.659300000000002</c:v>
                </c:pt>
                <c:pt idx="8">
                  <c:v>65.147099999999995</c:v>
                </c:pt>
                <c:pt idx="9">
                  <c:v>72.575599999999994</c:v>
                </c:pt>
                <c:pt idx="10">
                  <c:v>80.958799999999997</c:v>
                </c:pt>
                <c:pt idx="11">
                  <c:v>78.735799999999998</c:v>
                </c:pt>
                <c:pt idx="12">
                  <c:v>79.939599999999999</c:v>
                </c:pt>
                <c:pt idx="13">
                  <c:v>77.480099999999993</c:v>
                </c:pt>
                <c:pt idx="14">
                  <c:v>74.884299999999996</c:v>
                </c:pt>
                <c:pt idx="15">
                  <c:v>71.181700000000006</c:v>
                </c:pt>
                <c:pt idx="16">
                  <c:v>68.324100000000001</c:v>
                </c:pt>
                <c:pt idx="17">
                  <c:v>65.836100000000002</c:v>
                </c:pt>
                <c:pt idx="18">
                  <c:v>63.320799999999998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08320"/>
        <c:axId val="193008880"/>
      </c:lineChart>
      <c:lineChart>
        <c:grouping val="standard"/>
        <c:varyColors val="0"/>
        <c:ser>
          <c:idx val="2"/>
          <c:order val="2"/>
          <c:tx>
            <c:strRef>
              <c:f>'Graph 7B'!$D$2</c:f>
              <c:strCache>
                <c:ptCount val="1"/>
                <c:pt idx="0">
                  <c:v>Zone euro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'Graph 7B'!$A$4:$A$23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'Graph 7B'!$D$4:$D$23</c:f>
              <c:numCache>
                <c:formatCode>General</c:formatCode>
                <c:ptCount val="20"/>
                <c:pt idx="0">
                  <c:v>68.069000000000003</c:v>
                </c:pt>
                <c:pt idx="1">
                  <c:v>67.025199999999998</c:v>
                </c:pt>
                <c:pt idx="2">
                  <c:v>66.896299999999997</c:v>
                </c:pt>
                <c:pt idx="3">
                  <c:v>68.117500000000007</c:v>
                </c:pt>
                <c:pt idx="4">
                  <c:v>68.437899999999999</c:v>
                </c:pt>
                <c:pt idx="5">
                  <c:v>69.192999999999998</c:v>
                </c:pt>
                <c:pt idx="6">
                  <c:v>67.349299999999999</c:v>
                </c:pt>
                <c:pt idx="7">
                  <c:v>64.960400000000007</c:v>
                </c:pt>
                <c:pt idx="8">
                  <c:v>68.599800000000002</c:v>
                </c:pt>
                <c:pt idx="9">
                  <c:v>78.396600000000007</c:v>
                </c:pt>
                <c:pt idx="10">
                  <c:v>84.073499999999996</c:v>
                </c:pt>
                <c:pt idx="11">
                  <c:v>86.812399999999997</c:v>
                </c:pt>
                <c:pt idx="12">
                  <c:v>91.443200000000004</c:v>
                </c:pt>
                <c:pt idx="13">
                  <c:v>93.688900000000004</c:v>
                </c:pt>
                <c:pt idx="14">
                  <c:v>94.337800000000001</c:v>
                </c:pt>
                <c:pt idx="15">
                  <c:v>92.459599999999995</c:v>
                </c:pt>
                <c:pt idx="16">
                  <c:v>91.313599999999994</c:v>
                </c:pt>
                <c:pt idx="17">
                  <c:v>90.330100000000002</c:v>
                </c:pt>
                <c:pt idx="18">
                  <c:v>89.01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10000"/>
        <c:axId val="193009440"/>
      </c:lineChart>
      <c:catAx>
        <c:axId val="19300832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1860000"/>
          <a:lstStyle/>
          <a:p>
            <a:pPr>
              <a:defRPr sz="1400"/>
            </a:pPr>
            <a:endParaRPr lang="fr-FR"/>
          </a:p>
        </c:txPr>
        <c:crossAx val="19300888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9300888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93008320"/>
        <c:crosses val="autoZero"/>
        <c:crossBetween val="midCat"/>
        <c:majorUnit val="10"/>
      </c:valAx>
      <c:valAx>
        <c:axId val="193009440"/>
        <c:scaling>
          <c:orientation val="minMax"/>
          <c:max val="100"/>
          <c:min val="50"/>
        </c:scaling>
        <c:delete val="1"/>
        <c:axPos val="r"/>
        <c:numFmt formatCode="General" sourceLinked="1"/>
        <c:majorTickMark val="out"/>
        <c:minorTickMark val="none"/>
        <c:tickLblPos val="nextTo"/>
        <c:crossAx val="193010000"/>
        <c:crosses val="max"/>
        <c:crossBetween val="between"/>
      </c:valAx>
      <c:catAx>
        <c:axId val="193010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00944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7.6185758901568257E-2"/>
          <c:y val="6.0557086748809746E-2"/>
          <c:w val="0.34066901923178128"/>
          <c:h val="0.19096638961796442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84823406083249"/>
          <c:y val="4.0816875514947309E-2"/>
          <c:w val="0.82110772189512349"/>
          <c:h val="0.768628026660436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7A'!$B$36:$D$36</c:f>
              <c:strCache>
                <c:ptCount val="3"/>
                <c:pt idx="0">
                  <c:v>France </c:v>
                </c:pt>
                <c:pt idx="1">
                  <c:v>Zone euro hors France </c:v>
                </c:pt>
                <c:pt idx="2">
                  <c:v>Allemagne</c:v>
                </c:pt>
              </c:strCache>
            </c:strRef>
          </c:cat>
          <c:val>
            <c:numRef>
              <c:f>'Graph 7A'!$B$37:$D$37</c:f>
              <c:numCache>
                <c:formatCode>General</c:formatCode>
                <c:ptCount val="3"/>
                <c:pt idx="0">
                  <c:v>56</c:v>
                </c:pt>
                <c:pt idx="1">
                  <c:v>46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4"/>
        <c:axId val="193373056"/>
        <c:axId val="193373616"/>
      </c:barChart>
      <c:catAx>
        <c:axId val="19337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93373616"/>
        <c:crosses val="autoZero"/>
        <c:auto val="1"/>
        <c:lblAlgn val="ctr"/>
        <c:lblOffset val="100"/>
        <c:noMultiLvlLbl val="0"/>
      </c:catAx>
      <c:valAx>
        <c:axId val="193373616"/>
        <c:scaling>
          <c:orientation val="minMax"/>
          <c:min val="3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93373056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19733666251772E-2"/>
          <c:y val="6.185645854320429E-2"/>
          <c:w val="0.91274633844830833"/>
          <c:h val="0.91878226187783973"/>
        </c:manualLayout>
      </c:layout>
      <c:lineChart>
        <c:grouping val="standard"/>
        <c:varyColors val="0"/>
        <c:ser>
          <c:idx val="1"/>
          <c:order val="0"/>
          <c:tx>
            <c:v>croissance potentielle</c:v>
          </c:tx>
          <c:spPr>
            <a:ln w="34925">
              <a:solidFill>
                <a:srgbClr val="8BCD43"/>
              </a:solidFill>
            </a:ln>
          </c:spPr>
          <c:marker>
            <c:symbol val="diamond"/>
            <c:size val="5"/>
            <c:spPr>
              <a:solidFill>
                <a:srgbClr val="8BCD43"/>
              </a:solidFill>
              <a:ln>
                <a:solidFill>
                  <a:srgbClr val="8BCD43"/>
                </a:solidFill>
              </a:ln>
            </c:spPr>
          </c:marker>
          <c:cat>
            <c:numRef>
              <c:f>'Data 5'!$A$4:$A$30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 5'!$C$4:$C$30</c:f>
              <c:numCache>
                <c:formatCode>0.0</c:formatCode>
                <c:ptCount val="16"/>
                <c:pt idx="0">
                  <c:v>2.0835665385106505</c:v>
                </c:pt>
                <c:pt idx="1">
                  <c:v>1.8774211094870763</c:v>
                </c:pt>
                <c:pt idx="2">
                  <c:v>1.8405954785184697</c:v>
                </c:pt>
                <c:pt idx="3">
                  <c:v>1.8357921256571874</c:v>
                </c:pt>
                <c:pt idx="4">
                  <c:v>1.4646018399457894</c:v>
                </c:pt>
                <c:pt idx="5">
                  <c:v>1.5473576777732756</c:v>
                </c:pt>
                <c:pt idx="6">
                  <c:v>1.5926004493839629</c:v>
                </c:pt>
                <c:pt idx="7">
                  <c:v>1.3364156854465792</c:v>
                </c:pt>
                <c:pt idx="8">
                  <c:v>0.75230581307690336</c:v>
                </c:pt>
                <c:pt idx="9">
                  <c:v>0.860010855719473</c:v>
                </c:pt>
                <c:pt idx="10">
                  <c:v>0.96933043168345723</c:v>
                </c:pt>
                <c:pt idx="11">
                  <c:v>1.0061387343644146</c:v>
                </c:pt>
                <c:pt idx="12">
                  <c:v>1.0200793985967405</c:v>
                </c:pt>
                <c:pt idx="13">
                  <c:v>1.0514183594571458</c:v>
                </c:pt>
                <c:pt idx="14">
                  <c:v>1.0828526189415433</c:v>
                </c:pt>
                <c:pt idx="15">
                  <c:v>1.1432903726487309</c:v>
                </c:pt>
              </c:numCache>
            </c:numRef>
          </c:val>
          <c:smooth val="0"/>
        </c:ser>
        <c:ser>
          <c:idx val="0"/>
          <c:order val="1"/>
          <c:tx>
            <c:v>croissance effective</c:v>
          </c:tx>
          <c:spPr>
            <a:ln w="34925">
              <a:solidFill>
                <a:srgbClr val="4A7EBB"/>
              </a:solidFill>
            </a:ln>
          </c:spPr>
          <c:marker>
            <c:symbol val="none"/>
          </c:marker>
          <c:cat>
            <c:numRef>
              <c:f>'Data 5'!$A$4:$A$30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'Data 5'!$B$4:$B$30</c:f>
              <c:numCache>
                <c:formatCode>0.0</c:formatCode>
                <c:ptCount val="16"/>
                <c:pt idx="0">
                  <c:v>1.9660702963349097</c:v>
                </c:pt>
                <c:pt idx="1">
                  <c:v>1.0776857638706394</c:v>
                </c:pt>
                <c:pt idx="2">
                  <c:v>0.84934405440004745</c:v>
                </c:pt>
                <c:pt idx="3">
                  <c:v>2.588062901103072</c:v>
                </c:pt>
                <c:pt idx="4">
                  <c:v>1.6653247010202765</c:v>
                </c:pt>
                <c:pt idx="5">
                  <c:v>2.5135541157731423</c:v>
                </c:pt>
                <c:pt idx="6">
                  <c:v>2.3472052668847665</c:v>
                </c:pt>
                <c:pt idx="7">
                  <c:v>8.1436859651851101E-2</c:v>
                </c:pt>
                <c:pt idx="8">
                  <c:v>-2.8623915223932705</c:v>
                </c:pt>
                <c:pt idx="9">
                  <c:v>1.8844822915598414</c:v>
                </c:pt>
                <c:pt idx="10">
                  <c:v>2.1061475955707953</c:v>
                </c:pt>
                <c:pt idx="11">
                  <c:v>0.22376773272236861</c:v>
                </c:pt>
                <c:pt idx="12">
                  <c:v>0.61847669776502467</c:v>
                </c:pt>
                <c:pt idx="13">
                  <c:v>0.99206600091234998</c:v>
                </c:pt>
                <c:pt idx="14">
                  <c:v>0.97562713899990094</c:v>
                </c:pt>
                <c:pt idx="15">
                  <c:v>1.1199533781969699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76416"/>
        <c:axId val="193376976"/>
      </c:lineChart>
      <c:catAx>
        <c:axId val="1933764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93376976"/>
        <c:crossesAt val="-3"/>
        <c:auto val="1"/>
        <c:lblAlgn val="ctr"/>
        <c:lblOffset val="100"/>
        <c:tickLblSkip val="2"/>
        <c:tickMarkSkip val="2"/>
        <c:noMultiLvlLbl val="0"/>
      </c:catAx>
      <c:valAx>
        <c:axId val="193376976"/>
        <c:scaling>
          <c:orientation val="minMax"/>
          <c:min val="-3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low"/>
        <c:crossAx val="19337641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64241527882838467"/>
          <c:y val="0.63113022100541971"/>
          <c:w val="0.29385792462216737"/>
          <c:h val="0.2629001663226772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419072615923007E-2"/>
          <c:y val="5.1400554097404488E-2"/>
          <c:w val="0.87802449693788276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strRef>
              <c:f>'PIB graphe 2011-2016'!$L$2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>
                <a:prstDash val="sysDash"/>
              </a:ln>
            </c:spPr>
          </c:dPt>
          <c:dPt>
            <c:idx val="8"/>
            <c:bubble3D val="0"/>
            <c:spPr>
              <a:ln>
                <a:prstDash val="sysDash"/>
              </a:ln>
            </c:spPr>
          </c:dPt>
          <c:dPt>
            <c:idx val="9"/>
            <c:bubble3D val="0"/>
            <c:spPr>
              <a:ln>
                <a:prstDash val="sysDash"/>
              </a:ln>
            </c:spPr>
          </c:dPt>
          <c:cat>
            <c:strRef>
              <c:f>'PIB graphe 2011-2016'!$K$4:$K$11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</c:strCache>
            </c:strRef>
          </c:cat>
          <c:val>
            <c:numRef>
              <c:f>'PIB graphe 2011-2016'!$L$4:$L$11</c:f>
              <c:numCache>
                <c:formatCode>General</c:formatCode>
                <c:ptCount val="8"/>
                <c:pt idx="0">
                  <c:v>1.8934645574883699</c:v>
                </c:pt>
                <c:pt idx="1">
                  <c:v>2.1018297876388798</c:v>
                </c:pt>
                <c:pt idx="2">
                  <c:v>0.22573761961812699</c:v>
                </c:pt>
                <c:pt idx="3">
                  <c:v>0.61212626535453996</c:v>
                </c:pt>
                <c:pt idx="4">
                  <c:v>0.99177806114756295</c:v>
                </c:pt>
                <c:pt idx="5">
                  <c:v>0.97582633912469596</c:v>
                </c:pt>
                <c:pt idx="6">
                  <c:v>1.119100294106</c:v>
                </c:pt>
                <c:pt idx="7">
                  <c:v>1.6413490547929099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79776"/>
        <c:axId val="193380336"/>
      </c:lineChart>
      <c:lineChart>
        <c:grouping val="standard"/>
        <c:varyColors val="0"/>
        <c:ser>
          <c:idx val="1"/>
          <c:order val="1"/>
          <c:tx>
            <c:strRef>
              <c:f>'PIB graphe 2011-2016'!$M$2</c:f>
              <c:strCache>
                <c:ptCount val="1"/>
                <c:pt idx="0">
                  <c:v>Zone euro (hors Irlande  en 2015)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7"/>
            <c:bubble3D val="0"/>
            <c:spPr>
              <a:ln>
                <a:solidFill>
                  <a:schemeClr val="tx1"/>
                </a:solidFill>
                <a:prstDash val="sysDash"/>
              </a:ln>
            </c:spPr>
          </c:dPt>
          <c:dPt>
            <c:idx val="8"/>
            <c:bubble3D val="0"/>
            <c:spPr>
              <a:ln>
                <a:solidFill>
                  <a:schemeClr val="tx1"/>
                </a:solidFill>
                <a:prstDash val="sysDash"/>
              </a:ln>
            </c:spPr>
          </c:dPt>
          <c:dPt>
            <c:idx val="9"/>
            <c:bubble3D val="0"/>
            <c:spPr>
              <a:ln>
                <a:solidFill>
                  <a:schemeClr val="tx1"/>
                </a:solidFill>
                <a:prstDash val="sysDash"/>
              </a:ln>
            </c:spPr>
          </c:dPt>
          <c:cat>
            <c:strRef>
              <c:f>'PIB graphe 2011-2016'!$K$4:$K$11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</c:strCache>
            </c:strRef>
          </c:cat>
          <c:val>
            <c:numRef>
              <c:f>'PIB graphe 2011-2016'!$M$4:$M$11</c:f>
              <c:numCache>
                <c:formatCode>General</c:formatCode>
                <c:ptCount val="8"/>
                <c:pt idx="0">
                  <c:v>2.0204693969453702</c:v>
                </c:pt>
                <c:pt idx="1">
                  <c:v>1.6507260572807101</c:v>
                </c:pt>
                <c:pt idx="2">
                  <c:v>-0.83728495150776605</c:v>
                </c:pt>
                <c:pt idx="3">
                  <c:v>-0.20220337897726101</c:v>
                </c:pt>
                <c:pt idx="4">
                  <c:v>1.3590293027040401</c:v>
                </c:pt>
                <c:pt idx="5">
                  <c:v>1.44216392445804</c:v>
                </c:pt>
                <c:pt idx="6">
                  <c:v>1.76595381623405</c:v>
                </c:pt>
                <c:pt idx="7">
                  <c:v>2.2256060252943501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07808"/>
        <c:axId val="193207248"/>
      </c:lineChart>
      <c:dateAx>
        <c:axId val="19337977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spPr>
          <a:ln w="2540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400" b="1"/>
            </a:pPr>
            <a:endParaRPr lang="fr-FR"/>
          </a:p>
        </c:txPr>
        <c:crossAx val="193380336"/>
        <c:crosses val="autoZero"/>
        <c:auto val="0"/>
        <c:lblOffset val="100"/>
        <c:baseTimeUnit val="days"/>
      </c:dateAx>
      <c:valAx>
        <c:axId val="193380336"/>
        <c:scaling>
          <c:orientation val="minMax"/>
          <c:max val="2.5"/>
          <c:min val="-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fr-FR"/>
          </a:p>
        </c:txPr>
        <c:crossAx val="193379776"/>
        <c:crosses val="autoZero"/>
        <c:crossBetween val="midCat"/>
      </c:valAx>
      <c:valAx>
        <c:axId val="193207248"/>
        <c:scaling>
          <c:orientation val="minMax"/>
          <c:max val="2.5"/>
          <c:min val="-1"/>
        </c:scaling>
        <c:delete val="1"/>
        <c:axPos val="r"/>
        <c:numFmt formatCode="#,##0.0" sourceLinked="0"/>
        <c:majorTickMark val="out"/>
        <c:minorTickMark val="none"/>
        <c:tickLblPos val="nextTo"/>
        <c:crossAx val="193207808"/>
        <c:crosses val="max"/>
        <c:crossBetween val="between"/>
      </c:valAx>
      <c:catAx>
        <c:axId val="193207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20724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4453806856738022"/>
          <c:y val="2.7969829748105215E-2"/>
          <c:w val="0.69605891917960405"/>
          <c:h val="0.11034038768762075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Mandat</a:t>
            </a:r>
            <a:r>
              <a:rPr lang="en-US" sz="1600" b="1" i="0" baseline="0" dirty="0">
                <a:effectLst/>
              </a:rPr>
              <a:t> Dual de la </a:t>
            </a:r>
            <a:r>
              <a:rPr lang="en-US" sz="1600" b="1" i="0" baseline="0" dirty="0" err="1">
                <a:effectLst/>
              </a:rPr>
              <a:t>Réserve</a:t>
            </a:r>
            <a:r>
              <a:rPr lang="en-US" sz="1600" b="1" i="0" baseline="0" dirty="0">
                <a:effectLst/>
              </a:rPr>
              <a:t> </a:t>
            </a:r>
            <a:r>
              <a:rPr lang="en-US" sz="1600" b="1" i="0" baseline="0" dirty="0" err="1">
                <a:effectLst/>
              </a:rPr>
              <a:t>Fédérale</a:t>
            </a:r>
            <a:r>
              <a:rPr lang="en-US" sz="1600" b="1" i="0" baseline="0" dirty="0">
                <a:effectLst/>
              </a:rPr>
              <a:t> </a:t>
            </a:r>
            <a:r>
              <a:rPr lang="en-US" sz="1600" b="1" i="0" u="none" strike="noStrike" baseline="0" dirty="0"/>
              <a:t>"</a:t>
            </a:r>
            <a:r>
              <a:rPr lang="en-US" sz="1600" b="1" i="1" u="none" strike="noStrike" baseline="0" dirty="0"/>
              <a:t>Maximum employment, stable prices</a:t>
            </a:r>
            <a:r>
              <a:rPr lang="en-US" sz="1600" b="1" i="0" u="none" strike="noStrike" baseline="0" dirty="0"/>
              <a:t>"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/>
              <a:t>Source: BLS, BEA, FED (</a:t>
            </a:r>
            <a:r>
              <a:rPr lang="en-US" sz="1400" b="0" i="0" u="none" strike="noStrike" baseline="0" dirty="0" err="1"/>
              <a:t>Dernières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données</a:t>
            </a:r>
            <a:r>
              <a:rPr lang="en-US" sz="1400" b="0" i="0" u="none" strike="noStrike" baseline="0" dirty="0"/>
              <a:t> : </a:t>
            </a:r>
            <a:r>
              <a:rPr lang="en-US" sz="1400" b="0" i="0" u="none" strike="noStrike" baseline="0" dirty="0" err="1" smtClean="0"/>
              <a:t>juil</a:t>
            </a:r>
            <a:r>
              <a:rPr lang="en-US" sz="1400" b="0" i="0" u="none" strike="noStrike" baseline="0" dirty="0" smtClean="0"/>
              <a:t>. </a:t>
            </a:r>
            <a:r>
              <a:rPr lang="en-US" sz="1400" b="0" i="0" u="none" strike="noStrike" baseline="0" dirty="0"/>
              <a:t>2017, </a:t>
            </a:r>
            <a:r>
              <a:rPr lang="en-US" sz="1400" b="0" i="0" u="none" strike="noStrike" baseline="0" dirty="0" err="1"/>
              <a:t>sauf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taux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baseline="0" dirty="0" err="1"/>
              <a:t>chômage</a:t>
            </a:r>
            <a:r>
              <a:rPr lang="en-US" sz="1400" b="0" i="0" u="none" strike="noStrike" baseline="0" dirty="0"/>
              <a:t> : </a:t>
            </a:r>
            <a:r>
              <a:rPr lang="en-US" sz="1400" b="0" i="0" u="none" strike="noStrike" baseline="0" dirty="0" err="1" smtClean="0"/>
              <a:t>aôut</a:t>
            </a:r>
            <a:r>
              <a:rPr lang="en-US" sz="1400" b="0" i="0" u="none" strike="noStrike" baseline="0" dirty="0" smtClean="0"/>
              <a:t> </a:t>
            </a:r>
            <a:r>
              <a:rPr lang="en-US" sz="1400" b="0" i="0" u="none" strike="noStrike" baseline="0" dirty="0"/>
              <a:t>2017))</a:t>
            </a:r>
          </a:p>
        </c:rich>
      </c:tx>
      <c:layout>
        <c:manualLayout>
          <c:xMode val="edge"/>
          <c:yMode val="edge"/>
          <c:x val="0.11217159446051886"/>
          <c:y val="0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3.6427361111111112E-2"/>
          <c:y val="0.12420462962962962"/>
          <c:w val="0.9173115277777778"/>
          <c:h val="0.80592546296296286"/>
        </c:manualLayout>
      </c:layout>
      <c:areaChart>
        <c:grouping val="standard"/>
        <c:varyColors val="0"/>
        <c:ser>
          <c:idx val="4"/>
          <c:order val="1"/>
          <c:tx>
            <c:strRef>
              <c:f>'US Mandat Dual'!$F$1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2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dLbls>
            <c:dLbl>
              <c:idx val="82"/>
              <c:layout>
                <c:manualLayout>
                  <c:x val="-8.4567500000000004E-2"/>
                  <c:y val="0.1551465277777777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'US Mandat Dual'!$A$4:$A$215</c:f>
              <c:numCache>
                <c:formatCode>m/d/yyyy</c:formatCode>
                <c:ptCount val="212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  <c:pt idx="180">
                  <c:v>42019</c:v>
                </c:pt>
                <c:pt idx="181">
                  <c:v>42050</c:v>
                </c:pt>
                <c:pt idx="182">
                  <c:v>42078</c:v>
                </c:pt>
                <c:pt idx="183">
                  <c:v>42109</c:v>
                </c:pt>
                <c:pt idx="184">
                  <c:v>42139</c:v>
                </c:pt>
                <c:pt idx="185">
                  <c:v>42170</c:v>
                </c:pt>
                <c:pt idx="186">
                  <c:v>42200</c:v>
                </c:pt>
                <c:pt idx="187">
                  <c:v>42231</c:v>
                </c:pt>
                <c:pt idx="188">
                  <c:v>42262</c:v>
                </c:pt>
                <c:pt idx="189">
                  <c:v>42292</c:v>
                </c:pt>
                <c:pt idx="190">
                  <c:v>42323</c:v>
                </c:pt>
                <c:pt idx="191">
                  <c:v>42353</c:v>
                </c:pt>
                <c:pt idx="192">
                  <c:v>42384</c:v>
                </c:pt>
                <c:pt idx="193">
                  <c:v>42415</c:v>
                </c:pt>
                <c:pt idx="194">
                  <c:v>42444</c:v>
                </c:pt>
                <c:pt idx="195">
                  <c:v>42475</c:v>
                </c:pt>
                <c:pt idx="196">
                  <c:v>42505</c:v>
                </c:pt>
                <c:pt idx="197">
                  <c:v>42536</c:v>
                </c:pt>
                <c:pt idx="198">
                  <c:v>42566</c:v>
                </c:pt>
                <c:pt idx="199">
                  <c:v>42597</c:v>
                </c:pt>
                <c:pt idx="200">
                  <c:v>42628</c:v>
                </c:pt>
                <c:pt idx="201">
                  <c:v>42658</c:v>
                </c:pt>
                <c:pt idx="202">
                  <c:v>42689</c:v>
                </c:pt>
                <c:pt idx="203">
                  <c:v>42719</c:v>
                </c:pt>
                <c:pt idx="204">
                  <c:v>42750</c:v>
                </c:pt>
                <c:pt idx="205">
                  <c:v>42781</c:v>
                </c:pt>
                <c:pt idx="206">
                  <c:v>42809</c:v>
                </c:pt>
                <c:pt idx="207">
                  <c:v>42840</c:v>
                </c:pt>
                <c:pt idx="208">
                  <c:v>42870</c:v>
                </c:pt>
                <c:pt idx="209">
                  <c:v>42901</c:v>
                </c:pt>
                <c:pt idx="210">
                  <c:v>42931</c:v>
                </c:pt>
                <c:pt idx="211">
                  <c:v>42962</c:v>
                </c:pt>
              </c:numCache>
            </c:numRef>
          </c:cat>
          <c:val>
            <c:numRef>
              <c:f>'US Mandat Dual'!$F$4:$F$215</c:f>
              <c:numCache>
                <c:formatCode>General</c:formatCode>
                <c:ptCount val="212"/>
                <c:pt idx="0">
                  <c:v>5.5</c:v>
                </c:pt>
                <c:pt idx="1">
                  <c:v>5.75</c:v>
                </c:pt>
                <c:pt idx="2">
                  <c:v>6</c:v>
                </c:pt>
                <c:pt idx="3">
                  <c:v>6</c:v>
                </c:pt>
                <c:pt idx="4">
                  <c:v>6.5</c:v>
                </c:pt>
                <c:pt idx="5">
                  <c:v>6.5</c:v>
                </c:pt>
                <c:pt idx="6">
                  <c:v>6.5</c:v>
                </c:pt>
                <c:pt idx="7">
                  <c:v>6.5</c:v>
                </c:pt>
                <c:pt idx="8">
                  <c:v>6.5</c:v>
                </c:pt>
                <c:pt idx="9">
                  <c:v>6.5</c:v>
                </c:pt>
                <c:pt idx="10">
                  <c:v>6.5</c:v>
                </c:pt>
                <c:pt idx="11">
                  <c:v>6.5</c:v>
                </c:pt>
                <c:pt idx="12">
                  <c:v>5.5</c:v>
                </c:pt>
                <c:pt idx="13">
                  <c:v>5.5</c:v>
                </c:pt>
                <c:pt idx="14">
                  <c:v>5</c:v>
                </c:pt>
                <c:pt idx="15">
                  <c:v>4.5</c:v>
                </c:pt>
                <c:pt idx="16">
                  <c:v>4</c:v>
                </c:pt>
                <c:pt idx="17">
                  <c:v>3.75</c:v>
                </c:pt>
                <c:pt idx="18">
                  <c:v>3.75</c:v>
                </c:pt>
                <c:pt idx="19">
                  <c:v>3.5</c:v>
                </c:pt>
                <c:pt idx="20">
                  <c:v>3</c:v>
                </c:pt>
                <c:pt idx="21">
                  <c:v>2.5</c:v>
                </c:pt>
                <c:pt idx="22">
                  <c:v>2</c:v>
                </c:pt>
                <c:pt idx="23">
                  <c:v>1.75</c:v>
                </c:pt>
                <c:pt idx="24">
                  <c:v>1.75</c:v>
                </c:pt>
                <c:pt idx="25">
                  <c:v>1.75</c:v>
                </c:pt>
                <c:pt idx="26">
                  <c:v>1.75</c:v>
                </c:pt>
                <c:pt idx="27">
                  <c:v>1.75</c:v>
                </c:pt>
                <c:pt idx="28">
                  <c:v>1.75</c:v>
                </c:pt>
                <c:pt idx="29">
                  <c:v>1.75</c:v>
                </c:pt>
                <c:pt idx="30">
                  <c:v>1.75</c:v>
                </c:pt>
                <c:pt idx="31">
                  <c:v>1.75</c:v>
                </c:pt>
                <c:pt idx="32">
                  <c:v>1.75</c:v>
                </c:pt>
                <c:pt idx="33">
                  <c:v>1.75</c:v>
                </c:pt>
                <c:pt idx="34">
                  <c:v>1.25</c:v>
                </c:pt>
                <c:pt idx="35">
                  <c:v>1.25</c:v>
                </c:pt>
                <c:pt idx="36">
                  <c:v>1.25</c:v>
                </c:pt>
                <c:pt idx="37">
                  <c:v>1.25</c:v>
                </c:pt>
                <c:pt idx="38">
                  <c:v>1.25</c:v>
                </c:pt>
                <c:pt idx="39">
                  <c:v>1.25</c:v>
                </c:pt>
                <c:pt idx="40">
                  <c:v>1.25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1.25</c:v>
                </c:pt>
                <c:pt idx="54">
                  <c:v>1.25</c:v>
                </c:pt>
                <c:pt idx="55">
                  <c:v>1.5</c:v>
                </c:pt>
                <c:pt idx="56">
                  <c:v>1.75</c:v>
                </c:pt>
                <c:pt idx="57">
                  <c:v>1.75</c:v>
                </c:pt>
                <c:pt idx="58">
                  <c:v>2</c:v>
                </c:pt>
                <c:pt idx="59">
                  <c:v>2.25</c:v>
                </c:pt>
                <c:pt idx="60">
                  <c:v>2.25</c:v>
                </c:pt>
                <c:pt idx="61">
                  <c:v>2.5</c:v>
                </c:pt>
                <c:pt idx="62">
                  <c:v>2.75</c:v>
                </c:pt>
                <c:pt idx="63">
                  <c:v>2.75</c:v>
                </c:pt>
                <c:pt idx="64">
                  <c:v>3</c:v>
                </c:pt>
                <c:pt idx="65">
                  <c:v>3.25</c:v>
                </c:pt>
                <c:pt idx="66">
                  <c:v>3.25</c:v>
                </c:pt>
                <c:pt idx="67">
                  <c:v>3.5</c:v>
                </c:pt>
                <c:pt idx="68">
                  <c:v>3.75</c:v>
                </c:pt>
                <c:pt idx="69">
                  <c:v>3.75</c:v>
                </c:pt>
                <c:pt idx="70">
                  <c:v>4</c:v>
                </c:pt>
                <c:pt idx="71">
                  <c:v>4.25</c:v>
                </c:pt>
                <c:pt idx="72">
                  <c:v>4.25</c:v>
                </c:pt>
                <c:pt idx="73">
                  <c:v>4.5</c:v>
                </c:pt>
                <c:pt idx="74">
                  <c:v>4.75</c:v>
                </c:pt>
                <c:pt idx="75">
                  <c:v>4.75</c:v>
                </c:pt>
                <c:pt idx="76">
                  <c:v>5</c:v>
                </c:pt>
                <c:pt idx="77">
                  <c:v>5.25</c:v>
                </c:pt>
                <c:pt idx="78">
                  <c:v>5.25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5.25</c:v>
                </c:pt>
                <c:pt idx="87">
                  <c:v>5.25</c:v>
                </c:pt>
                <c:pt idx="88">
                  <c:v>5.25</c:v>
                </c:pt>
                <c:pt idx="89">
                  <c:v>5.25</c:v>
                </c:pt>
                <c:pt idx="90">
                  <c:v>5.25</c:v>
                </c:pt>
                <c:pt idx="91">
                  <c:v>5.25</c:v>
                </c:pt>
                <c:pt idx="92">
                  <c:v>4.75</c:v>
                </c:pt>
                <c:pt idx="93">
                  <c:v>4.5</c:v>
                </c:pt>
                <c:pt idx="94">
                  <c:v>4.5</c:v>
                </c:pt>
                <c:pt idx="95">
                  <c:v>4.25</c:v>
                </c:pt>
                <c:pt idx="96">
                  <c:v>3</c:v>
                </c:pt>
                <c:pt idx="97">
                  <c:v>3</c:v>
                </c:pt>
                <c:pt idx="98">
                  <c:v>2.25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1</c:v>
                </c:pt>
                <c:pt idx="106">
                  <c:v>1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0.25</c:v>
                </c:pt>
                <c:pt idx="163">
                  <c:v>0.25</c:v>
                </c:pt>
                <c:pt idx="164">
                  <c:v>0.25</c:v>
                </c:pt>
                <c:pt idx="165">
                  <c:v>0.25</c:v>
                </c:pt>
                <c:pt idx="166">
                  <c:v>0.25</c:v>
                </c:pt>
                <c:pt idx="167">
                  <c:v>0.25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0.25</c:v>
                </c:pt>
                <c:pt idx="180">
                  <c:v>0.25</c:v>
                </c:pt>
                <c:pt idx="181">
                  <c:v>0.25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0.5</c:v>
                </c:pt>
                <c:pt idx="192">
                  <c:v>0.5</c:v>
                </c:pt>
                <c:pt idx="193">
                  <c:v>0.5</c:v>
                </c:pt>
                <c:pt idx="194">
                  <c:v>0.5</c:v>
                </c:pt>
                <c:pt idx="195">
                  <c:v>0.5</c:v>
                </c:pt>
                <c:pt idx="196">
                  <c:v>0.5</c:v>
                </c:pt>
                <c:pt idx="197">
                  <c:v>0.5</c:v>
                </c:pt>
                <c:pt idx="198">
                  <c:v>0.5</c:v>
                </c:pt>
                <c:pt idx="199">
                  <c:v>0.5</c:v>
                </c:pt>
                <c:pt idx="200">
                  <c:v>0.5</c:v>
                </c:pt>
                <c:pt idx="201">
                  <c:v>0.5</c:v>
                </c:pt>
                <c:pt idx="202">
                  <c:v>0.5</c:v>
                </c:pt>
                <c:pt idx="203">
                  <c:v>0.75</c:v>
                </c:pt>
                <c:pt idx="204">
                  <c:v>0.75</c:v>
                </c:pt>
                <c:pt idx="205">
                  <c:v>0.75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1.25</c:v>
                </c:pt>
                <c:pt idx="210">
                  <c:v>1.25</c:v>
                </c:pt>
                <c:pt idx="211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651840"/>
        <c:axId val="190652400"/>
      </c:areaChart>
      <c:lineChart>
        <c:grouping val="standard"/>
        <c:varyColors val="0"/>
        <c:ser>
          <c:idx val="6"/>
          <c:order val="2"/>
          <c:tx>
            <c:strRef>
              <c:f>'US Mandat Dual'!$H$1</c:f>
              <c:strCache>
                <c:ptCount val="1"/>
                <c:pt idx="0">
                  <c:v>Inflation PCE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92"/>
              <c:layout>
                <c:manualLayout>
                  <c:x val="7.5847083333333329E-2"/>
                  <c:y val="1.763888888888899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1,4 %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'US Mandat Dual'!$A$4:$A$215</c:f>
              <c:numCache>
                <c:formatCode>m/d/yyyy</c:formatCode>
                <c:ptCount val="212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  <c:pt idx="180">
                  <c:v>42019</c:v>
                </c:pt>
                <c:pt idx="181">
                  <c:v>42050</c:v>
                </c:pt>
                <c:pt idx="182">
                  <c:v>42078</c:v>
                </c:pt>
                <c:pt idx="183">
                  <c:v>42109</c:v>
                </c:pt>
                <c:pt idx="184">
                  <c:v>42139</c:v>
                </c:pt>
                <c:pt idx="185">
                  <c:v>42170</c:v>
                </c:pt>
                <c:pt idx="186">
                  <c:v>42200</c:v>
                </c:pt>
                <c:pt idx="187">
                  <c:v>42231</c:v>
                </c:pt>
                <c:pt idx="188">
                  <c:v>42262</c:v>
                </c:pt>
                <c:pt idx="189">
                  <c:v>42292</c:v>
                </c:pt>
                <c:pt idx="190">
                  <c:v>42323</c:v>
                </c:pt>
                <c:pt idx="191">
                  <c:v>42353</c:v>
                </c:pt>
                <c:pt idx="192">
                  <c:v>42384</c:v>
                </c:pt>
                <c:pt idx="193">
                  <c:v>42415</c:v>
                </c:pt>
                <c:pt idx="194">
                  <c:v>42444</c:v>
                </c:pt>
                <c:pt idx="195">
                  <c:v>42475</c:v>
                </c:pt>
                <c:pt idx="196">
                  <c:v>42505</c:v>
                </c:pt>
                <c:pt idx="197">
                  <c:v>42536</c:v>
                </c:pt>
                <c:pt idx="198">
                  <c:v>42566</c:v>
                </c:pt>
                <c:pt idx="199">
                  <c:v>42597</c:v>
                </c:pt>
                <c:pt idx="200">
                  <c:v>42628</c:v>
                </c:pt>
                <c:pt idx="201">
                  <c:v>42658</c:v>
                </c:pt>
                <c:pt idx="202">
                  <c:v>42689</c:v>
                </c:pt>
                <c:pt idx="203">
                  <c:v>42719</c:v>
                </c:pt>
                <c:pt idx="204">
                  <c:v>42750</c:v>
                </c:pt>
                <c:pt idx="205">
                  <c:v>42781</c:v>
                </c:pt>
                <c:pt idx="206">
                  <c:v>42809</c:v>
                </c:pt>
                <c:pt idx="207">
                  <c:v>42840</c:v>
                </c:pt>
                <c:pt idx="208">
                  <c:v>42870</c:v>
                </c:pt>
                <c:pt idx="209">
                  <c:v>42901</c:v>
                </c:pt>
                <c:pt idx="210">
                  <c:v>42931</c:v>
                </c:pt>
                <c:pt idx="211">
                  <c:v>42962</c:v>
                </c:pt>
              </c:numCache>
            </c:numRef>
          </c:cat>
          <c:val>
            <c:numRef>
              <c:f>'US Mandat Dual'!$H$4:$H$214</c:f>
              <c:numCache>
                <c:formatCode>General</c:formatCode>
                <c:ptCount val="211"/>
                <c:pt idx="0">
                  <c:v>2.2000000000000002</c:v>
                </c:pt>
                <c:pt idx="1">
                  <c:v>2.5</c:v>
                </c:pt>
                <c:pt idx="2">
                  <c:v>2.9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2.7</c:v>
                </c:pt>
                <c:pt idx="6">
                  <c:v>2.6</c:v>
                </c:pt>
                <c:pt idx="7">
                  <c:v>2.4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2.4</c:v>
                </c:pt>
                <c:pt idx="12">
                  <c:v>2.6</c:v>
                </c:pt>
                <c:pt idx="13">
                  <c:v>2.4</c:v>
                </c:pt>
                <c:pt idx="14">
                  <c:v>2</c:v>
                </c:pt>
                <c:pt idx="15">
                  <c:v>2.2999999999999998</c:v>
                </c:pt>
                <c:pt idx="16">
                  <c:v>2.5</c:v>
                </c:pt>
                <c:pt idx="17">
                  <c:v>2.2999999999999998</c:v>
                </c:pt>
                <c:pt idx="18">
                  <c:v>2</c:v>
                </c:pt>
                <c:pt idx="19">
                  <c:v>2</c:v>
                </c:pt>
                <c:pt idx="20">
                  <c:v>1.3</c:v>
                </c:pt>
                <c:pt idx="21">
                  <c:v>1.5</c:v>
                </c:pt>
                <c:pt idx="22">
                  <c:v>1.3</c:v>
                </c:pt>
                <c:pt idx="23">
                  <c:v>1.1000000000000001</c:v>
                </c:pt>
                <c:pt idx="24">
                  <c:v>0.7</c:v>
                </c:pt>
                <c:pt idx="25">
                  <c:v>0.7</c:v>
                </c:pt>
                <c:pt idx="26">
                  <c:v>1</c:v>
                </c:pt>
                <c:pt idx="27">
                  <c:v>1.2</c:v>
                </c:pt>
                <c:pt idx="28">
                  <c:v>1.1000000000000001</c:v>
                </c:pt>
                <c:pt idx="29">
                  <c:v>1</c:v>
                </c:pt>
                <c:pt idx="30">
                  <c:v>1.2</c:v>
                </c:pt>
                <c:pt idx="31">
                  <c:v>1.4</c:v>
                </c:pt>
                <c:pt idx="32">
                  <c:v>1.9</c:v>
                </c:pt>
                <c:pt idx="33">
                  <c:v>1.8</c:v>
                </c:pt>
                <c:pt idx="34">
                  <c:v>1.9</c:v>
                </c:pt>
                <c:pt idx="35">
                  <c:v>2.1</c:v>
                </c:pt>
                <c:pt idx="36">
                  <c:v>2.2999999999999998</c:v>
                </c:pt>
                <c:pt idx="37">
                  <c:v>2.6</c:v>
                </c:pt>
                <c:pt idx="38">
                  <c:v>2.5</c:v>
                </c:pt>
                <c:pt idx="39">
                  <c:v>1.9</c:v>
                </c:pt>
                <c:pt idx="40">
                  <c:v>1.7</c:v>
                </c:pt>
                <c:pt idx="41">
                  <c:v>1.7</c:v>
                </c:pt>
                <c:pt idx="42">
                  <c:v>1.8</c:v>
                </c:pt>
                <c:pt idx="43">
                  <c:v>1.9</c:v>
                </c:pt>
                <c:pt idx="44">
                  <c:v>2</c:v>
                </c:pt>
                <c:pt idx="45">
                  <c:v>1.8</c:v>
                </c:pt>
                <c:pt idx="46">
                  <c:v>1.8</c:v>
                </c:pt>
                <c:pt idx="47">
                  <c:v>1.9</c:v>
                </c:pt>
                <c:pt idx="48">
                  <c:v>2</c:v>
                </c:pt>
                <c:pt idx="49">
                  <c:v>1.8</c:v>
                </c:pt>
                <c:pt idx="50">
                  <c:v>1.8</c:v>
                </c:pt>
                <c:pt idx="51">
                  <c:v>2.1</c:v>
                </c:pt>
                <c:pt idx="52">
                  <c:v>2.6</c:v>
                </c:pt>
                <c:pt idx="53">
                  <c:v>2.8</c:v>
                </c:pt>
                <c:pt idx="54">
                  <c:v>2.7</c:v>
                </c:pt>
                <c:pt idx="55">
                  <c:v>2.4</c:v>
                </c:pt>
                <c:pt idx="56">
                  <c:v>2.2999999999999998</c:v>
                </c:pt>
                <c:pt idx="57">
                  <c:v>2.8</c:v>
                </c:pt>
                <c:pt idx="58">
                  <c:v>3</c:v>
                </c:pt>
                <c:pt idx="59">
                  <c:v>2.8</c:v>
                </c:pt>
                <c:pt idx="60">
                  <c:v>2.5</c:v>
                </c:pt>
                <c:pt idx="61">
                  <c:v>2.6</c:v>
                </c:pt>
                <c:pt idx="62">
                  <c:v>2.7</c:v>
                </c:pt>
                <c:pt idx="63">
                  <c:v>2.8</c:v>
                </c:pt>
                <c:pt idx="64">
                  <c:v>2.6</c:v>
                </c:pt>
                <c:pt idx="65">
                  <c:v>2.2999999999999998</c:v>
                </c:pt>
                <c:pt idx="66">
                  <c:v>2.6</c:v>
                </c:pt>
                <c:pt idx="67">
                  <c:v>3</c:v>
                </c:pt>
                <c:pt idx="68">
                  <c:v>3.7</c:v>
                </c:pt>
                <c:pt idx="69">
                  <c:v>3.5</c:v>
                </c:pt>
                <c:pt idx="70">
                  <c:v>2.9</c:v>
                </c:pt>
                <c:pt idx="71">
                  <c:v>2.9</c:v>
                </c:pt>
                <c:pt idx="72">
                  <c:v>3.3</c:v>
                </c:pt>
                <c:pt idx="73">
                  <c:v>3</c:v>
                </c:pt>
                <c:pt idx="74">
                  <c:v>2.9</c:v>
                </c:pt>
                <c:pt idx="75">
                  <c:v>3</c:v>
                </c:pt>
                <c:pt idx="76">
                  <c:v>3.1</c:v>
                </c:pt>
                <c:pt idx="77">
                  <c:v>3.3</c:v>
                </c:pt>
                <c:pt idx="78">
                  <c:v>3.2</c:v>
                </c:pt>
                <c:pt idx="79">
                  <c:v>3.1</c:v>
                </c:pt>
                <c:pt idx="80">
                  <c:v>1.9</c:v>
                </c:pt>
                <c:pt idx="81">
                  <c:v>1.5</c:v>
                </c:pt>
                <c:pt idx="82">
                  <c:v>1.7</c:v>
                </c:pt>
                <c:pt idx="83">
                  <c:v>2.1</c:v>
                </c:pt>
                <c:pt idx="84">
                  <c:v>2</c:v>
                </c:pt>
                <c:pt idx="85">
                  <c:v>2.2999999999999998</c:v>
                </c:pt>
                <c:pt idx="86">
                  <c:v>2.5</c:v>
                </c:pt>
                <c:pt idx="87">
                  <c:v>2.2999999999999998</c:v>
                </c:pt>
                <c:pt idx="88">
                  <c:v>2.2999999999999998</c:v>
                </c:pt>
                <c:pt idx="89">
                  <c:v>2.2999999999999998</c:v>
                </c:pt>
                <c:pt idx="90">
                  <c:v>2.1</c:v>
                </c:pt>
                <c:pt idx="91">
                  <c:v>1.8</c:v>
                </c:pt>
                <c:pt idx="92">
                  <c:v>2.5</c:v>
                </c:pt>
                <c:pt idx="93">
                  <c:v>3.1</c:v>
                </c:pt>
                <c:pt idx="94">
                  <c:v>3.5</c:v>
                </c:pt>
                <c:pt idx="95">
                  <c:v>3.4</c:v>
                </c:pt>
                <c:pt idx="96">
                  <c:v>3.3</c:v>
                </c:pt>
                <c:pt idx="97">
                  <c:v>3.2</c:v>
                </c:pt>
                <c:pt idx="98">
                  <c:v>3.2</c:v>
                </c:pt>
                <c:pt idx="99">
                  <c:v>3.2</c:v>
                </c:pt>
                <c:pt idx="100">
                  <c:v>3.4</c:v>
                </c:pt>
                <c:pt idx="101">
                  <c:v>3.9</c:v>
                </c:pt>
                <c:pt idx="102">
                  <c:v>4.2</c:v>
                </c:pt>
                <c:pt idx="103">
                  <c:v>4</c:v>
                </c:pt>
                <c:pt idx="104">
                  <c:v>3.7</c:v>
                </c:pt>
                <c:pt idx="105">
                  <c:v>2.9</c:v>
                </c:pt>
                <c:pt idx="106">
                  <c:v>1.2</c:v>
                </c:pt>
                <c:pt idx="107">
                  <c:v>0.4</c:v>
                </c:pt>
                <c:pt idx="108">
                  <c:v>0.2</c:v>
                </c:pt>
                <c:pt idx="109">
                  <c:v>0.2</c:v>
                </c:pt>
                <c:pt idx="110">
                  <c:v>-0.2</c:v>
                </c:pt>
                <c:pt idx="111">
                  <c:v>-0.3</c:v>
                </c:pt>
                <c:pt idx="112">
                  <c:v>-0.6</c:v>
                </c:pt>
                <c:pt idx="113">
                  <c:v>-0.7</c:v>
                </c:pt>
                <c:pt idx="114">
                  <c:v>-1.2</c:v>
                </c:pt>
                <c:pt idx="115">
                  <c:v>-0.8</c:v>
                </c:pt>
                <c:pt idx="116">
                  <c:v>-0.8</c:v>
                </c:pt>
                <c:pt idx="117">
                  <c:v>0.1</c:v>
                </c:pt>
                <c:pt idx="118">
                  <c:v>1.5</c:v>
                </c:pt>
                <c:pt idx="119">
                  <c:v>2.1</c:v>
                </c:pt>
                <c:pt idx="120">
                  <c:v>2.2000000000000002</c:v>
                </c:pt>
                <c:pt idx="121">
                  <c:v>2</c:v>
                </c:pt>
                <c:pt idx="122">
                  <c:v>2.2000000000000002</c:v>
                </c:pt>
                <c:pt idx="123">
                  <c:v>2</c:v>
                </c:pt>
                <c:pt idx="124">
                  <c:v>1.9</c:v>
                </c:pt>
                <c:pt idx="125">
                  <c:v>1.4</c:v>
                </c:pt>
                <c:pt idx="126">
                  <c:v>1.5</c:v>
                </c:pt>
                <c:pt idx="127">
                  <c:v>1.4</c:v>
                </c:pt>
                <c:pt idx="128">
                  <c:v>1.3</c:v>
                </c:pt>
                <c:pt idx="129">
                  <c:v>1.3</c:v>
                </c:pt>
                <c:pt idx="130">
                  <c:v>1.2</c:v>
                </c:pt>
                <c:pt idx="131">
                  <c:v>1.4</c:v>
                </c:pt>
                <c:pt idx="132">
                  <c:v>1.4</c:v>
                </c:pt>
                <c:pt idx="133">
                  <c:v>1.7</c:v>
                </c:pt>
                <c:pt idx="134">
                  <c:v>2</c:v>
                </c:pt>
                <c:pt idx="135">
                  <c:v>2.4</c:v>
                </c:pt>
                <c:pt idx="136">
                  <c:v>2.7</c:v>
                </c:pt>
                <c:pt idx="137">
                  <c:v>2.7</c:v>
                </c:pt>
                <c:pt idx="138">
                  <c:v>2.8</c:v>
                </c:pt>
                <c:pt idx="139">
                  <c:v>2.9</c:v>
                </c:pt>
                <c:pt idx="140">
                  <c:v>2.9</c:v>
                </c:pt>
                <c:pt idx="141">
                  <c:v>2.7</c:v>
                </c:pt>
                <c:pt idx="142">
                  <c:v>2.7</c:v>
                </c:pt>
                <c:pt idx="143">
                  <c:v>2.5</c:v>
                </c:pt>
                <c:pt idx="144">
                  <c:v>2.6</c:v>
                </c:pt>
                <c:pt idx="145">
                  <c:v>2.5</c:v>
                </c:pt>
                <c:pt idx="146">
                  <c:v>2.4</c:v>
                </c:pt>
                <c:pt idx="147">
                  <c:v>2.1</c:v>
                </c:pt>
                <c:pt idx="148">
                  <c:v>1.7</c:v>
                </c:pt>
                <c:pt idx="149">
                  <c:v>1.6</c:v>
                </c:pt>
                <c:pt idx="150">
                  <c:v>1.4</c:v>
                </c:pt>
                <c:pt idx="151">
                  <c:v>1.5</c:v>
                </c:pt>
                <c:pt idx="152">
                  <c:v>1.7</c:v>
                </c:pt>
                <c:pt idx="153">
                  <c:v>1.9</c:v>
                </c:pt>
                <c:pt idx="154">
                  <c:v>1.7</c:v>
                </c:pt>
                <c:pt idx="155">
                  <c:v>1.7</c:v>
                </c:pt>
                <c:pt idx="156">
                  <c:v>1.5</c:v>
                </c:pt>
                <c:pt idx="157">
                  <c:v>1.7</c:v>
                </c:pt>
                <c:pt idx="158">
                  <c:v>1.3</c:v>
                </c:pt>
                <c:pt idx="159">
                  <c:v>1.1000000000000001</c:v>
                </c:pt>
                <c:pt idx="160">
                  <c:v>1.2</c:v>
                </c:pt>
                <c:pt idx="161">
                  <c:v>1.4</c:v>
                </c:pt>
                <c:pt idx="162">
                  <c:v>1.5</c:v>
                </c:pt>
                <c:pt idx="163">
                  <c:v>1.3</c:v>
                </c:pt>
                <c:pt idx="164">
                  <c:v>1.1000000000000001</c:v>
                </c:pt>
                <c:pt idx="165">
                  <c:v>1</c:v>
                </c:pt>
                <c:pt idx="166">
                  <c:v>1.2</c:v>
                </c:pt>
                <c:pt idx="167">
                  <c:v>1.4</c:v>
                </c:pt>
                <c:pt idx="168">
                  <c:v>1.5</c:v>
                </c:pt>
                <c:pt idx="169">
                  <c:v>1.2</c:v>
                </c:pt>
                <c:pt idx="170">
                  <c:v>1.5</c:v>
                </c:pt>
                <c:pt idx="171">
                  <c:v>1.7</c:v>
                </c:pt>
                <c:pt idx="172">
                  <c:v>1.8</c:v>
                </c:pt>
                <c:pt idx="173">
                  <c:v>1.8</c:v>
                </c:pt>
                <c:pt idx="174">
                  <c:v>1.8</c:v>
                </c:pt>
                <c:pt idx="175">
                  <c:v>1.7</c:v>
                </c:pt>
                <c:pt idx="176">
                  <c:v>1.6</c:v>
                </c:pt>
                <c:pt idx="177">
                  <c:v>1.5</c:v>
                </c:pt>
                <c:pt idx="178">
                  <c:v>1.3</c:v>
                </c:pt>
                <c:pt idx="179">
                  <c:v>0.9</c:v>
                </c:pt>
                <c:pt idx="180">
                  <c:v>0.2</c:v>
                </c:pt>
                <c:pt idx="181">
                  <c:v>0.3</c:v>
                </c:pt>
                <c:pt idx="182">
                  <c:v>0.3</c:v>
                </c:pt>
                <c:pt idx="183">
                  <c:v>0.2</c:v>
                </c:pt>
                <c:pt idx="184">
                  <c:v>0.3</c:v>
                </c:pt>
                <c:pt idx="185">
                  <c:v>0.3</c:v>
                </c:pt>
                <c:pt idx="186">
                  <c:v>0.3</c:v>
                </c:pt>
                <c:pt idx="187">
                  <c:v>0.3</c:v>
                </c:pt>
                <c:pt idx="188">
                  <c:v>0.2</c:v>
                </c:pt>
                <c:pt idx="189">
                  <c:v>0.2</c:v>
                </c:pt>
                <c:pt idx="190">
                  <c:v>0.4</c:v>
                </c:pt>
                <c:pt idx="191">
                  <c:v>0.5</c:v>
                </c:pt>
                <c:pt idx="192">
                  <c:v>1.1000000000000001</c:v>
                </c:pt>
                <c:pt idx="193">
                  <c:v>0.9</c:v>
                </c:pt>
                <c:pt idx="194">
                  <c:v>0.8</c:v>
                </c:pt>
                <c:pt idx="195">
                  <c:v>1.1000000000000001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1.1000000000000001</c:v>
                </c:pt>
                <c:pt idx="200">
                  <c:v>1.4</c:v>
                </c:pt>
                <c:pt idx="201">
                  <c:v>1.6</c:v>
                </c:pt>
                <c:pt idx="202">
                  <c:v>1.5</c:v>
                </c:pt>
                <c:pt idx="203">
                  <c:v>1.8</c:v>
                </c:pt>
                <c:pt idx="204">
                  <c:v>2</c:v>
                </c:pt>
                <c:pt idx="205">
                  <c:v>2.2000000000000002</c:v>
                </c:pt>
                <c:pt idx="206">
                  <c:v>1.8</c:v>
                </c:pt>
                <c:pt idx="207">
                  <c:v>1.7</c:v>
                </c:pt>
                <c:pt idx="208">
                  <c:v>1.5</c:v>
                </c:pt>
                <c:pt idx="209">
                  <c:v>1.4</c:v>
                </c:pt>
                <c:pt idx="210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651840"/>
        <c:axId val="190652400"/>
      </c:lineChart>
      <c:lineChart>
        <c:grouping val="standard"/>
        <c:varyColors val="0"/>
        <c:ser>
          <c:idx val="1"/>
          <c:order val="0"/>
          <c:tx>
            <c:strRef>
              <c:f>'US Mandat Dual'!$C$1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47"/>
              <c:layout>
                <c:manualLayout>
                  <c:x val="0.31569819444444452"/>
                  <c:y val="-3.084004629629629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3"/>
                        </a:solidFill>
                      </a:defRPr>
                    </a:pPr>
                    <a:r>
                      <a:rPr lang="en-US" sz="1400" b="1">
                        <a:solidFill>
                          <a:schemeClr val="accent3"/>
                        </a:solidFill>
                      </a:rPr>
                      <a:t>Taux de chômage</a:t>
                    </a:r>
                    <a:endParaRPr lang="en-US" sz="1200" b="1">
                      <a:solidFill>
                        <a:schemeClr val="accent3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4"/>
              <c:layout>
                <c:manualLayout>
                  <c:x val="7.4083333333333334E-2"/>
                  <c:y val="2.3518518518518518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4,4 %</a:t>
                    </a:r>
                    <a:endPara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solidFill>
                  <a:schemeClr val="accent3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'US Mandat Dual'!$A$4:$A$215</c:f>
              <c:numCache>
                <c:formatCode>m/d/yyyy</c:formatCode>
                <c:ptCount val="212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  <c:pt idx="180">
                  <c:v>42019</c:v>
                </c:pt>
                <c:pt idx="181">
                  <c:v>42050</c:v>
                </c:pt>
                <c:pt idx="182">
                  <c:v>42078</c:v>
                </c:pt>
                <c:pt idx="183">
                  <c:v>42109</c:v>
                </c:pt>
                <c:pt idx="184">
                  <c:v>42139</c:v>
                </c:pt>
                <c:pt idx="185">
                  <c:v>42170</c:v>
                </c:pt>
                <c:pt idx="186">
                  <c:v>42200</c:v>
                </c:pt>
                <c:pt idx="187">
                  <c:v>42231</c:v>
                </c:pt>
                <c:pt idx="188">
                  <c:v>42262</c:v>
                </c:pt>
                <c:pt idx="189">
                  <c:v>42292</c:v>
                </c:pt>
                <c:pt idx="190">
                  <c:v>42323</c:v>
                </c:pt>
                <c:pt idx="191">
                  <c:v>42353</c:v>
                </c:pt>
                <c:pt idx="192">
                  <c:v>42384</c:v>
                </c:pt>
                <c:pt idx="193">
                  <c:v>42415</c:v>
                </c:pt>
                <c:pt idx="194">
                  <c:v>42444</c:v>
                </c:pt>
                <c:pt idx="195">
                  <c:v>42475</c:v>
                </c:pt>
                <c:pt idx="196">
                  <c:v>42505</c:v>
                </c:pt>
                <c:pt idx="197">
                  <c:v>42536</c:v>
                </c:pt>
                <c:pt idx="198">
                  <c:v>42566</c:v>
                </c:pt>
                <c:pt idx="199">
                  <c:v>42597</c:v>
                </c:pt>
                <c:pt idx="200">
                  <c:v>42628</c:v>
                </c:pt>
                <c:pt idx="201">
                  <c:v>42658</c:v>
                </c:pt>
                <c:pt idx="202">
                  <c:v>42689</c:v>
                </c:pt>
                <c:pt idx="203">
                  <c:v>42719</c:v>
                </c:pt>
                <c:pt idx="204">
                  <c:v>42750</c:v>
                </c:pt>
                <c:pt idx="205">
                  <c:v>42781</c:v>
                </c:pt>
                <c:pt idx="206">
                  <c:v>42809</c:v>
                </c:pt>
                <c:pt idx="207">
                  <c:v>42840</c:v>
                </c:pt>
                <c:pt idx="208">
                  <c:v>42870</c:v>
                </c:pt>
                <c:pt idx="209">
                  <c:v>42901</c:v>
                </c:pt>
                <c:pt idx="210">
                  <c:v>42931</c:v>
                </c:pt>
                <c:pt idx="211">
                  <c:v>42962</c:v>
                </c:pt>
              </c:numCache>
            </c:numRef>
          </c:cat>
          <c:val>
            <c:numRef>
              <c:f>'US Mandat Dual'!$C$4:$C$215</c:f>
              <c:numCache>
                <c:formatCode>General</c:formatCode>
                <c:ptCount val="212"/>
                <c:pt idx="0">
                  <c:v>4</c:v>
                </c:pt>
                <c:pt idx="1">
                  <c:v>4.0999999999999996</c:v>
                </c:pt>
                <c:pt idx="2">
                  <c:v>4</c:v>
                </c:pt>
                <c:pt idx="3">
                  <c:v>3.8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4.0999999999999996</c:v>
                </c:pt>
                <c:pt idx="8">
                  <c:v>3.9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4.2</c:v>
                </c:pt>
                <c:pt idx="13">
                  <c:v>4.2</c:v>
                </c:pt>
                <c:pt idx="14">
                  <c:v>4.3</c:v>
                </c:pt>
                <c:pt idx="15">
                  <c:v>4.4000000000000004</c:v>
                </c:pt>
                <c:pt idx="16">
                  <c:v>4.3</c:v>
                </c:pt>
                <c:pt idx="17">
                  <c:v>4.5</c:v>
                </c:pt>
                <c:pt idx="18">
                  <c:v>4.5999999999999996</c:v>
                </c:pt>
                <c:pt idx="19">
                  <c:v>4.9000000000000004</c:v>
                </c:pt>
                <c:pt idx="20">
                  <c:v>5</c:v>
                </c:pt>
                <c:pt idx="21">
                  <c:v>5.3</c:v>
                </c:pt>
                <c:pt idx="22">
                  <c:v>5.5</c:v>
                </c:pt>
                <c:pt idx="23">
                  <c:v>5.7</c:v>
                </c:pt>
                <c:pt idx="24">
                  <c:v>5.7</c:v>
                </c:pt>
                <c:pt idx="25">
                  <c:v>5.7</c:v>
                </c:pt>
                <c:pt idx="26">
                  <c:v>5.7</c:v>
                </c:pt>
                <c:pt idx="27">
                  <c:v>5.9</c:v>
                </c:pt>
                <c:pt idx="28">
                  <c:v>5.8</c:v>
                </c:pt>
                <c:pt idx="29">
                  <c:v>5.8</c:v>
                </c:pt>
                <c:pt idx="30">
                  <c:v>5.8</c:v>
                </c:pt>
                <c:pt idx="31">
                  <c:v>5.7</c:v>
                </c:pt>
                <c:pt idx="32">
                  <c:v>5.7</c:v>
                </c:pt>
                <c:pt idx="33">
                  <c:v>5.7</c:v>
                </c:pt>
                <c:pt idx="34">
                  <c:v>5.9</c:v>
                </c:pt>
                <c:pt idx="35">
                  <c:v>6</c:v>
                </c:pt>
                <c:pt idx="36">
                  <c:v>5.8</c:v>
                </c:pt>
                <c:pt idx="37">
                  <c:v>5.9</c:v>
                </c:pt>
                <c:pt idx="38">
                  <c:v>5.9</c:v>
                </c:pt>
                <c:pt idx="39">
                  <c:v>6</c:v>
                </c:pt>
                <c:pt idx="40">
                  <c:v>6.1</c:v>
                </c:pt>
                <c:pt idx="41">
                  <c:v>6.3</c:v>
                </c:pt>
                <c:pt idx="42">
                  <c:v>6.2</c:v>
                </c:pt>
                <c:pt idx="43">
                  <c:v>6.1</c:v>
                </c:pt>
                <c:pt idx="44">
                  <c:v>6.1</c:v>
                </c:pt>
                <c:pt idx="45">
                  <c:v>6</c:v>
                </c:pt>
                <c:pt idx="46">
                  <c:v>5.8</c:v>
                </c:pt>
                <c:pt idx="47">
                  <c:v>5.7</c:v>
                </c:pt>
                <c:pt idx="48">
                  <c:v>5.7</c:v>
                </c:pt>
                <c:pt idx="49">
                  <c:v>5.6</c:v>
                </c:pt>
                <c:pt idx="50">
                  <c:v>5.8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5.5</c:v>
                </c:pt>
                <c:pt idx="55">
                  <c:v>5.4</c:v>
                </c:pt>
                <c:pt idx="56">
                  <c:v>5.4</c:v>
                </c:pt>
                <c:pt idx="57">
                  <c:v>5.5</c:v>
                </c:pt>
                <c:pt idx="58">
                  <c:v>5.4</c:v>
                </c:pt>
                <c:pt idx="59">
                  <c:v>5.4</c:v>
                </c:pt>
                <c:pt idx="60">
                  <c:v>5.3</c:v>
                </c:pt>
                <c:pt idx="61">
                  <c:v>5.4</c:v>
                </c:pt>
                <c:pt idx="62">
                  <c:v>5.2</c:v>
                </c:pt>
                <c:pt idx="63">
                  <c:v>5.2</c:v>
                </c:pt>
                <c:pt idx="64">
                  <c:v>5.0999999999999996</c:v>
                </c:pt>
                <c:pt idx="65">
                  <c:v>5</c:v>
                </c:pt>
                <c:pt idx="66">
                  <c:v>5</c:v>
                </c:pt>
                <c:pt idx="67">
                  <c:v>4.9000000000000004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4.9000000000000004</c:v>
                </c:pt>
                <c:pt idx="72">
                  <c:v>4.7</c:v>
                </c:pt>
                <c:pt idx="73">
                  <c:v>4.8</c:v>
                </c:pt>
                <c:pt idx="74">
                  <c:v>4.7</c:v>
                </c:pt>
                <c:pt idx="75">
                  <c:v>4.7</c:v>
                </c:pt>
                <c:pt idx="76">
                  <c:v>4.5999999999999996</c:v>
                </c:pt>
                <c:pt idx="77">
                  <c:v>4.5999999999999996</c:v>
                </c:pt>
                <c:pt idx="78">
                  <c:v>4.7</c:v>
                </c:pt>
                <c:pt idx="79">
                  <c:v>4.7</c:v>
                </c:pt>
                <c:pt idx="80">
                  <c:v>4.5</c:v>
                </c:pt>
                <c:pt idx="81">
                  <c:v>4.4000000000000004</c:v>
                </c:pt>
                <c:pt idx="82">
                  <c:v>4.5</c:v>
                </c:pt>
                <c:pt idx="83">
                  <c:v>4.4000000000000004</c:v>
                </c:pt>
                <c:pt idx="84">
                  <c:v>4.5999999999999996</c:v>
                </c:pt>
                <c:pt idx="85">
                  <c:v>4.5</c:v>
                </c:pt>
                <c:pt idx="86">
                  <c:v>4.4000000000000004</c:v>
                </c:pt>
                <c:pt idx="87">
                  <c:v>4.5</c:v>
                </c:pt>
                <c:pt idx="88">
                  <c:v>4.4000000000000004</c:v>
                </c:pt>
                <c:pt idx="89">
                  <c:v>4.5999999999999996</c:v>
                </c:pt>
                <c:pt idx="90">
                  <c:v>4.7</c:v>
                </c:pt>
                <c:pt idx="91">
                  <c:v>4.5999999999999996</c:v>
                </c:pt>
                <c:pt idx="92">
                  <c:v>4.7</c:v>
                </c:pt>
                <c:pt idx="93">
                  <c:v>4.7</c:v>
                </c:pt>
                <c:pt idx="94">
                  <c:v>4.7</c:v>
                </c:pt>
                <c:pt idx="95">
                  <c:v>5</c:v>
                </c:pt>
                <c:pt idx="96">
                  <c:v>5</c:v>
                </c:pt>
                <c:pt idx="97">
                  <c:v>4.9000000000000004</c:v>
                </c:pt>
                <c:pt idx="98">
                  <c:v>5.0999999999999996</c:v>
                </c:pt>
                <c:pt idx="99">
                  <c:v>5</c:v>
                </c:pt>
                <c:pt idx="100">
                  <c:v>5.4</c:v>
                </c:pt>
                <c:pt idx="101">
                  <c:v>5.6</c:v>
                </c:pt>
                <c:pt idx="102">
                  <c:v>5.8</c:v>
                </c:pt>
                <c:pt idx="103">
                  <c:v>6.1</c:v>
                </c:pt>
                <c:pt idx="104">
                  <c:v>6.1</c:v>
                </c:pt>
                <c:pt idx="105">
                  <c:v>6.5</c:v>
                </c:pt>
                <c:pt idx="106">
                  <c:v>6.8</c:v>
                </c:pt>
                <c:pt idx="107">
                  <c:v>7.3</c:v>
                </c:pt>
                <c:pt idx="108">
                  <c:v>7.8</c:v>
                </c:pt>
                <c:pt idx="109">
                  <c:v>8.3000000000000007</c:v>
                </c:pt>
                <c:pt idx="110">
                  <c:v>8.6999999999999993</c:v>
                </c:pt>
                <c:pt idx="111">
                  <c:v>9</c:v>
                </c:pt>
                <c:pt idx="112">
                  <c:v>9.4</c:v>
                </c:pt>
                <c:pt idx="113">
                  <c:v>9.5</c:v>
                </c:pt>
                <c:pt idx="114">
                  <c:v>9.5</c:v>
                </c:pt>
                <c:pt idx="115">
                  <c:v>9.6</c:v>
                </c:pt>
                <c:pt idx="116">
                  <c:v>9.8000000000000007</c:v>
                </c:pt>
                <c:pt idx="117">
                  <c:v>10</c:v>
                </c:pt>
                <c:pt idx="118">
                  <c:v>9.9</c:v>
                </c:pt>
                <c:pt idx="119">
                  <c:v>9.9</c:v>
                </c:pt>
                <c:pt idx="120">
                  <c:v>9.8000000000000007</c:v>
                </c:pt>
                <c:pt idx="121">
                  <c:v>9.8000000000000007</c:v>
                </c:pt>
                <c:pt idx="122">
                  <c:v>9.9</c:v>
                </c:pt>
                <c:pt idx="123">
                  <c:v>9.9</c:v>
                </c:pt>
                <c:pt idx="124">
                  <c:v>9.6</c:v>
                </c:pt>
                <c:pt idx="125">
                  <c:v>9.4</c:v>
                </c:pt>
                <c:pt idx="126">
                  <c:v>9.4</c:v>
                </c:pt>
                <c:pt idx="127">
                  <c:v>9.5</c:v>
                </c:pt>
                <c:pt idx="128">
                  <c:v>9.5</c:v>
                </c:pt>
                <c:pt idx="129">
                  <c:v>9.4</c:v>
                </c:pt>
                <c:pt idx="130">
                  <c:v>9.8000000000000007</c:v>
                </c:pt>
                <c:pt idx="131">
                  <c:v>9.3000000000000007</c:v>
                </c:pt>
                <c:pt idx="132">
                  <c:v>9.1</c:v>
                </c:pt>
                <c:pt idx="133">
                  <c:v>9</c:v>
                </c:pt>
                <c:pt idx="134">
                  <c:v>9</c:v>
                </c:pt>
                <c:pt idx="135">
                  <c:v>9.1</c:v>
                </c:pt>
                <c:pt idx="136">
                  <c:v>9</c:v>
                </c:pt>
                <c:pt idx="137">
                  <c:v>9.1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8.8000000000000007</c:v>
                </c:pt>
                <c:pt idx="142">
                  <c:v>8.6</c:v>
                </c:pt>
                <c:pt idx="143">
                  <c:v>8.5</c:v>
                </c:pt>
                <c:pt idx="144">
                  <c:v>8.3000000000000007</c:v>
                </c:pt>
                <c:pt idx="145">
                  <c:v>8.3000000000000007</c:v>
                </c:pt>
                <c:pt idx="146">
                  <c:v>8.1999999999999993</c:v>
                </c:pt>
                <c:pt idx="147">
                  <c:v>8.1999999999999993</c:v>
                </c:pt>
                <c:pt idx="148">
                  <c:v>8.1999999999999993</c:v>
                </c:pt>
                <c:pt idx="149">
                  <c:v>8.1999999999999993</c:v>
                </c:pt>
                <c:pt idx="150">
                  <c:v>8.1999999999999993</c:v>
                </c:pt>
                <c:pt idx="151">
                  <c:v>8.1</c:v>
                </c:pt>
                <c:pt idx="152">
                  <c:v>7.8</c:v>
                </c:pt>
                <c:pt idx="153">
                  <c:v>7.8</c:v>
                </c:pt>
                <c:pt idx="154">
                  <c:v>7.7</c:v>
                </c:pt>
                <c:pt idx="155">
                  <c:v>7.9</c:v>
                </c:pt>
                <c:pt idx="156">
                  <c:v>8</c:v>
                </c:pt>
                <c:pt idx="157">
                  <c:v>7.7</c:v>
                </c:pt>
                <c:pt idx="158">
                  <c:v>7.5</c:v>
                </c:pt>
                <c:pt idx="159">
                  <c:v>7.6</c:v>
                </c:pt>
                <c:pt idx="160">
                  <c:v>7.5</c:v>
                </c:pt>
                <c:pt idx="161">
                  <c:v>7.5</c:v>
                </c:pt>
                <c:pt idx="162">
                  <c:v>7.3</c:v>
                </c:pt>
                <c:pt idx="163">
                  <c:v>7.3</c:v>
                </c:pt>
                <c:pt idx="164">
                  <c:v>7.2</c:v>
                </c:pt>
                <c:pt idx="165">
                  <c:v>7.2</c:v>
                </c:pt>
                <c:pt idx="166">
                  <c:v>6.9</c:v>
                </c:pt>
                <c:pt idx="167">
                  <c:v>6.7</c:v>
                </c:pt>
                <c:pt idx="168">
                  <c:v>6.6</c:v>
                </c:pt>
                <c:pt idx="169">
                  <c:v>6.7</c:v>
                </c:pt>
                <c:pt idx="170">
                  <c:v>6.7</c:v>
                </c:pt>
                <c:pt idx="171">
                  <c:v>6.2</c:v>
                </c:pt>
                <c:pt idx="172">
                  <c:v>6.3</c:v>
                </c:pt>
                <c:pt idx="173">
                  <c:v>6.1</c:v>
                </c:pt>
                <c:pt idx="174">
                  <c:v>6.2</c:v>
                </c:pt>
                <c:pt idx="175">
                  <c:v>6.2</c:v>
                </c:pt>
                <c:pt idx="176">
                  <c:v>5.9</c:v>
                </c:pt>
                <c:pt idx="177">
                  <c:v>5.7</c:v>
                </c:pt>
                <c:pt idx="178">
                  <c:v>5.8</c:v>
                </c:pt>
                <c:pt idx="179">
                  <c:v>5.6</c:v>
                </c:pt>
                <c:pt idx="180">
                  <c:v>5.7</c:v>
                </c:pt>
                <c:pt idx="181">
                  <c:v>5.5</c:v>
                </c:pt>
                <c:pt idx="182">
                  <c:v>5.4</c:v>
                </c:pt>
                <c:pt idx="183">
                  <c:v>5.4</c:v>
                </c:pt>
                <c:pt idx="184">
                  <c:v>5.5</c:v>
                </c:pt>
                <c:pt idx="185">
                  <c:v>5.3</c:v>
                </c:pt>
                <c:pt idx="186">
                  <c:v>5.2</c:v>
                </c:pt>
                <c:pt idx="187">
                  <c:v>5.0999999999999996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4.9000000000000004</c:v>
                </c:pt>
                <c:pt idx="193">
                  <c:v>4.9000000000000004</c:v>
                </c:pt>
                <c:pt idx="194">
                  <c:v>5</c:v>
                </c:pt>
                <c:pt idx="195">
                  <c:v>5</c:v>
                </c:pt>
                <c:pt idx="196">
                  <c:v>4.7</c:v>
                </c:pt>
                <c:pt idx="197">
                  <c:v>4.9000000000000004</c:v>
                </c:pt>
                <c:pt idx="198">
                  <c:v>4.9000000000000004</c:v>
                </c:pt>
                <c:pt idx="199">
                  <c:v>4.9000000000000004</c:v>
                </c:pt>
                <c:pt idx="200">
                  <c:v>4.9000000000000004</c:v>
                </c:pt>
                <c:pt idx="201">
                  <c:v>4.8</c:v>
                </c:pt>
                <c:pt idx="202">
                  <c:v>4.5999999999999996</c:v>
                </c:pt>
                <c:pt idx="203">
                  <c:v>4.7</c:v>
                </c:pt>
                <c:pt idx="204">
                  <c:v>4.8</c:v>
                </c:pt>
                <c:pt idx="205">
                  <c:v>4.7</c:v>
                </c:pt>
                <c:pt idx="206">
                  <c:v>4.5</c:v>
                </c:pt>
                <c:pt idx="207">
                  <c:v>4.4000000000000004</c:v>
                </c:pt>
                <c:pt idx="208">
                  <c:v>4.3</c:v>
                </c:pt>
                <c:pt idx="209">
                  <c:v>4.4000000000000004</c:v>
                </c:pt>
                <c:pt idx="210">
                  <c:v>4.3</c:v>
                </c:pt>
                <c:pt idx="211">
                  <c:v>4.4000000000000004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653520"/>
        <c:axId val="190652960"/>
      </c:lineChart>
      <c:dateAx>
        <c:axId val="190651840"/>
        <c:scaling>
          <c:orientation val="minMax"/>
          <c:max val="43313"/>
          <c:min val="37257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yyyy" sourceLinked="0"/>
        <c:majorTickMark val="none"/>
        <c:minorTickMark val="none"/>
        <c:tickLblPos val="low"/>
        <c:txPr>
          <a:bodyPr/>
          <a:lstStyle/>
          <a:p>
            <a:pPr>
              <a:defRPr sz="1400" b="1"/>
            </a:pPr>
            <a:endParaRPr lang="fr-FR"/>
          </a:p>
        </c:txPr>
        <c:crossAx val="190652400"/>
        <c:crosses val="autoZero"/>
        <c:auto val="1"/>
        <c:lblOffset val="100"/>
        <c:baseTimeUnit val="months"/>
        <c:majorUnit val="1"/>
        <c:majorTimeUnit val="years"/>
      </c:dateAx>
      <c:valAx>
        <c:axId val="190652400"/>
        <c:scaling>
          <c:orientation val="minMax"/>
          <c:max val="9"/>
          <c:min val="-2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 rtl="0">
                  <a:defRPr lang="fr-FR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5.2916666666666667E-3"/>
              <c:y val="4.704189814814814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90651840"/>
        <c:crosses val="autoZero"/>
        <c:crossBetween val="between"/>
        <c:majorUnit val="1"/>
      </c:valAx>
      <c:valAx>
        <c:axId val="190652960"/>
        <c:scaling>
          <c:orientation val="minMax"/>
          <c:max val="11"/>
          <c:min val="-12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r>
                  <a:rPr lang="fr-FR" sz="1200" b="1">
                    <a:solidFill>
                      <a:sysClr val="windowText" lastClr="000000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068291666666683"/>
              <c:y val="6.174097222222222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90653520"/>
        <c:crosses val="max"/>
        <c:crossBetween val="between"/>
        <c:majorUnit val="2"/>
      </c:valAx>
      <c:dateAx>
        <c:axId val="1906535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0652960"/>
        <c:crosses val="autoZero"/>
        <c:auto val="1"/>
        <c:lblOffset val="100"/>
        <c:baseTimeUnit val="months"/>
        <c:majorUnit val="1"/>
        <c:minorUnit val="1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b="1"/>
            </a:pPr>
            <a:r>
              <a:rPr lang="fr-FR" b="1" dirty="0"/>
              <a:t>Chine: PIB en glissement</a:t>
            </a:r>
            <a:r>
              <a:rPr lang="fr-FR" b="1" baseline="0" dirty="0"/>
              <a:t> annuel</a:t>
            </a:r>
            <a:r>
              <a:rPr lang="fr-FR" b="1" dirty="0"/>
              <a:t> </a:t>
            </a:r>
          </a:p>
        </c:rich>
      </c:tx>
      <c:layout>
        <c:manualLayout>
          <c:xMode val="edge"/>
          <c:yMode val="edge"/>
          <c:x val="0.178068681416757"/>
          <c:y val="2.0554947917664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582786449715197E-2"/>
          <c:y val="0.12505191196520798"/>
          <c:w val="0.90152278031266286"/>
          <c:h val="0.74061624880571941"/>
        </c:manualLayout>
      </c:layout>
      <c:lineChart>
        <c:grouping val="standard"/>
        <c:varyColors val="0"/>
        <c:ser>
          <c:idx val="0"/>
          <c:order val="0"/>
          <c:tx>
            <c:v>PIB (g.a.)</c:v>
          </c:tx>
          <c:spPr>
            <a:ln w="3810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cat>
            <c:strRef>
              <c:f>PIB!$A$49:$A$98</c:f>
              <c:strCache>
                <c:ptCount val="50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</c:strCache>
            </c:strRef>
          </c:cat>
          <c:val>
            <c:numRef>
              <c:f>PIB!$B$49:$B$98</c:f>
              <c:numCache>
                <c:formatCode>General</c:formatCode>
                <c:ptCount val="50"/>
                <c:pt idx="0">
                  <c:v>11.1</c:v>
                </c:pt>
                <c:pt idx="1">
                  <c:v>11.1</c:v>
                </c:pt>
                <c:pt idx="2">
                  <c:v>10.8</c:v>
                </c:pt>
                <c:pt idx="3">
                  <c:v>12.4</c:v>
                </c:pt>
                <c:pt idx="4">
                  <c:v>12.5</c:v>
                </c:pt>
                <c:pt idx="5">
                  <c:v>13.7</c:v>
                </c:pt>
                <c:pt idx="6">
                  <c:v>12.2</c:v>
                </c:pt>
                <c:pt idx="7">
                  <c:v>12.5</c:v>
                </c:pt>
                <c:pt idx="8">
                  <c:v>13.8</c:v>
                </c:pt>
                <c:pt idx="9">
                  <c:v>15</c:v>
                </c:pt>
                <c:pt idx="10">
                  <c:v>14.3</c:v>
                </c:pt>
                <c:pt idx="11">
                  <c:v>13.9</c:v>
                </c:pt>
                <c:pt idx="12">
                  <c:v>11.5</c:v>
                </c:pt>
                <c:pt idx="13">
                  <c:v>10.9</c:v>
                </c:pt>
                <c:pt idx="14">
                  <c:v>9.5</c:v>
                </c:pt>
                <c:pt idx="15">
                  <c:v>7.1</c:v>
                </c:pt>
                <c:pt idx="16">
                  <c:v>6.4</c:v>
                </c:pt>
                <c:pt idx="17">
                  <c:v>8.1999999999999993</c:v>
                </c:pt>
                <c:pt idx="18">
                  <c:v>10.6</c:v>
                </c:pt>
                <c:pt idx="19">
                  <c:v>11.9</c:v>
                </c:pt>
                <c:pt idx="20">
                  <c:v>12.2</c:v>
                </c:pt>
                <c:pt idx="21">
                  <c:v>10.8</c:v>
                </c:pt>
                <c:pt idx="22">
                  <c:v>9.9</c:v>
                </c:pt>
                <c:pt idx="23">
                  <c:v>9.9</c:v>
                </c:pt>
                <c:pt idx="24">
                  <c:v>10.199999999999999</c:v>
                </c:pt>
                <c:pt idx="25">
                  <c:v>10</c:v>
                </c:pt>
                <c:pt idx="26">
                  <c:v>9.4</c:v>
                </c:pt>
                <c:pt idx="27">
                  <c:v>8.8000000000000007</c:v>
                </c:pt>
                <c:pt idx="28">
                  <c:v>8.1</c:v>
                </c:pt>
                <c:pt idx="29">
                  <c:v>7.6</c:v>
                </c:pt>
                <c:pt idx="30">
                  <c:v>7.5</c:v>
                </c:pt>
                <c:pt idx="31">
                  <c:v>8.1</c:v>
                </c:pt>
                <c:pt idx="32">
                  <c:v>7.9</c:v>
                </c:pt>
                <c:pt idx="33">
                  <c:v>7.6</c:v>
                </c:pt>
                <c:pt idx="34">
                  <c:v>7.9</c:v>
                </c:pt>
                <c:pt idx="35">
                  <c:v>7.7</c:v>
                </c:pt>
                <c:pt idx="36">
                  <c:v>7.4</c:v>
                </c:pt>
                <c:pt idx="37">
                  <c:v>7.5</c:v>
                </c:pt>
                <c:pt idx="38">
                  <c:v>7.1</c:v>
                </c:pt>
                <c:pt idx="39">
                  <c:v>7.2</c:v>
                </c:pt>
                <c:pt idx="40">
                  <c:v>7</c:v>
                </c:pt>
                <c:pt idx="41">
                  <c:v>7</c:v>
                </c:pt>
                <c:pt idx="42">
                  <c:v>6.9</c:v>
                </c:pt>
                <c:pt idx="43">
                  <c:v>6.8</c:v>
                </c:pt>
                <c:pt idx="44">
                  <c:v>6.7</c:v>
                </c:pt>
                <c:pt idx="45">
                  <c:v>6.7</c:v>
                </c:pt>
                <c:pt idx="46" formatCode="0">
                  <c:v>6.7</c:v>
                </c:pt>
                <c:pt idx="47">
                  <c:v>6.8</c:v>
                </c:pt>
                <c:pt idx="48">
                  <c:v>6.9</c:v>
                </c:pt>
                <c:pt idx="49">
                  <c:v>6.9</c:v>
                </c:pt>
              </c:numCache>
            </c:numRef>
          </c:val>
          <c:smooth val="0"/>
        </c:ser>
        <c:ser>
          <c:idx val="2"/>
          <c:order val="1"/>
          <c:tx>
            <c:v>Moyenne années 2000</c:v>
          </c:tx>
          <c:spPr>
            <a:ln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strRef>
              <c:f>PIB!$A$49:$A$98</c:f>
              <c:strCache>
                <c:ptCount val="50"/>
                <c:pt idx="0">
                  <c:v>Q1 2005</c:v>
                </c:pt>
                <c:pt idx="1">
                  <c:v>Q2 2005</c:v>
                </c:pt>
                <c:pt idx="2">
                  <c:v>Q3 2005</c:v>
                </c:pt>
                <c:pt idx="3">
                  <c:v>Q4 2005</c:v>
                </c:pt>
                <c:pt idx="4">
                  <c:v>Q1 2006</c:v>
                </c:pt>
                <c:pt idx="5">
                  <c:v>Q2 2006</c:v>
                </c:pt>
                <c:pt idx="6">
                  <c:v>Q3 2006</c:v>
                </c:pt>
                <c:pt idx="7">
                  <c:v>Q4 2006</c:v>
                </c:pt>
                <c:pt idx="8">
                  <c:v>Q1 2007</c:v>
                </c:pt>
                <c:pt idx="9">
                  <c:v>Q2 2007</c:v>
                </c:pt>
                <c:pt idx="10">
                  <c:v>Q3 2007</c:v>
                </c:pt>
                <c:pt idx="11">
                  <c:v>Q4 2007</c:v>
                </c:pt>
                <c:pt idx="12">
                  <c:v>Q1 2008</c:v>
                </c:pt>
                <c:pt idx="13">
                  <c:v>Q2 2008</c:v>
                </c:pt>
                <c:pt idx="14">
                  <c:v>Q3 2008</c:v>
                </c:pt>
                <c:pt idx="15">
                  <c:v>Q4 2008</c:v>
                </c:pt>
                <c:pt idx="16">
                  <c:v>Q1 2009</c:v>
                </c:pt>
                <c:pt idx="17">
                  <c:v>Q2 2009</c:v>
                </c:pt>
                <c:pt idx="18">
                  <c:v>Q3 2009</c:v>
                </c:pt>
                <c:pt idx="19">
                  <c:v>Q4 2009</c:v>
                </c:pt>
                <c:pt idx="20">
                  <c:v>Q1 2010</c:v>
                </c:pt>
                <c:pt idx="21">
                  <c:v>Q2 2010</c:v>
                </c:pt>
                <c:pt idx="22">
                  <c:v>Q3 2010</c:v>
                </c:pt>
                <c:pt idx="23">
                  <c:v>Q4 2010</c:v>
                </c:pt>
                <c:pt idx="24">
                  <c:v>Q1 2011</c:v>
                </c:pt>
                <c:pt idx="25">
                  <c:v>Q2 2011</c:v>
                </c:pt>
                <c:pt idx="26">
                  <c:v>Q3 2011</c:v>
                </c:pt>
                <c:pt idx="27">
                  <c:v>Q4 2011</c:v>
                </c:pt>
                <c:pt idx="28">
                  <c:v>Q1 2012</c:v>
                </c:pt>
                <c:pt idx="29">
                  <c:v>Q2 2012</c:v>
                </c:pt>
                <c:pt idx="30">
                  <c:v>Q3 2012</c:v>
                </c:pt>
                <c:pt idx="31">
                  <c:v>Q4 2012</c:v>
                </c:pt>
                <c:pt idx="32">
                  <c:v>Q1 2013</c:v>
                </c:pt>
                <c:pt idx="33">
                  <c:v>Q2 2013</c:v>
                </c:pt>
                <c:pt idx="34">
                  <c:v>Q3 2013</c:v>
                </c:pt>
                <c:pt idx="35">
                  <c:v>Q4 2013</c:v>
                </c:pt>
                <c:pt idx="36">
                  <c:v>Q1 2014</c:v>
                </c:pt>
                <c:pt idx="37">
                  <c:v>Q2 2014</c:v>
                </c:pt>
                <c:pt idx="38">
                  <c:v>Q3 2014</c:v>
                </c:pt>
                <c:pt idx="39">
                  <c:v>Q4 2014</c:v>
                </c:pt>
                <c:pt idx="40">
                  <c:v>Q1 2015</c:v>
                </c:pt>
                <c:pt idx="41">
                  <c:v>Q2 2015</c:v>
                </c:pt>
                <c:pt idx="42">
                  <c:v>Q3 2015</c:v>
                </c:pt>
                <c:pt idx="43">
                  <c:v>Q4 2015</c:v>
                </c:pt>
                <c:pt idx="44">
                  <c:v>Q1 2016</c:v>
                </c:pt>
                <c:pt idx="45">
                  <c:v>Q2 2016</c:v>
                </c:pt>
                <c:pt idx="46">
                  <c:v>Q3 2016</c:v>
                </c:pt>
                <c:pt idx="47">
                  <c:v>Q4 2016</c:v>
                </c:pt>
                <c:pt idx="48">
                  <c:v>Q1 2017</c:v>
                </c:pt>
                <c:pt idx="49">
                  <c:v>Q2 2017</c:v>
                </c:pt>
              </c:strCache>
            </c:strRef>
          </c:cat>
          <c:val>
            <c:numRef>
              <c:f>PIB!$E$49:$E$98</c:f>
              <c:numCache>
                <c:formatCode>0.0</c:formatCode>
                <c:ptCount val="50"/>
                <c:pt idx="0">
                  <c:v>10.393181818181816</c:v>
                </c:pt>
                <c:pt idx="1">
                  <c:v>10.393181818181816</c:v>
                </c:pt>
                <c:pt idx="2">
                  <c:v>10.393181818181816</c:v>
                </c:pt>
                <c:pt idx="3">
                  <c:v>10.393181818181816</c:v>
                </c:pt>
                <c:pt idx="4">
                  <c:v>10.393181818181816</c:v>
                </c:pt>
                <c:pt idx="5">
                  <c:v>10.393181818181816</c:v>
                </c:pt>
                <c:pt idx="6">
                  <c:v>10.393181818181816</c:v>
                </c:pt>
                <c:pt idx="7">
                  <c:v>10.393181818181816</c:v>
                </c:pt>
                <c:pt idx="8">
                  <c:v>10.393181818181816</c:v>
                </c:pt>
                <c:pt idx="9">
                  <c:v>10.393181818181816</c:v>
                </c:pt>
                <c:pt idx="10">
                  <c:v>10.393181818181816</c:v>
                </c:pt>
                <c:pt idx="11">
                  <c:v>10.393181818181816</c:v>
                </c:pt>
                <c:pt idx="12">
                  <c:v>10.393181818181816</c:v>
                </c:pt>
                <c:pt idx="13">
                  <c:v>10.393181818181816</c:v>
                </c:pt>
                <c:pt idx="14">
                  <c:v>10.393181818181816</c:v>
                </c:pt>
                <c:pt idx="15">
                  <c:v>10.393181818181816</c:v>
                </c:pt>
                <c:pt idx="16">
                  <c:v>10.393181818181816</c:v>
                </c:pt>
                <c:pt idx="17">
                  <c:v>10.393181818181816</c:v>
                </c:pt>
                <c:pt idx="18">
                  <c:v>10.393181818181816</c:v>
                </c:pt>
                <c:pt idx="19">
                  <c:v>10.393181818181816</c:v>
                </c:pt>
                <c:pt idx="20">
                  <c:v>10.393181818181816</c:v>
                </c:pt>
                <c:pt idx="21">
                  <c:v>10.393181818181816</c:v>
                </c:pt>
                <c:pt idx="22">
                  <c:v>10.393181818181816</c:v>
                </c:pt>
                <c:pt idx="23">
                  <c:v>10.393181818181816</c:v>
                </c:pt>
                <c:pt idx="24">
                  <c:v>10.393181818181816</c:v>
                </c:pt>
                <c:pt idx="25">
                  <c:v>10.393181818181816</c:v>
                </c:pt>
                <c:pt idx="26">
                  <c:v>10.393181818181816</c:v>
                </c:pt>
                <c:pt idx="27">
                  <c:v>10.393181818181816</c:v>
                </c:pt>
                <c:pt idx="28">
                  <c:v>10.393181818181816</c:v>
                </c:pt>
                <c:pt idx="29">
                  <c:v>10.393181818181816</c:v>
                </c:pt>
                <c:pt idx="30">
                  <c:v>10.393181818181816</c:v>
                </c:pt>
                <c:pt idx="31">
                  <c:v>10.393181818181816</c:v>
                </c:pt>
                <c:pt idx="32">
                  <c:v>10.393181818181816</c:v>
                </c:pt>
                <c:pt idx="33">
                  <c:v>10.393181818181816</c:v>
                </c:pt>
                <c:pt idx="34">
                  <c:v>10.393181818181816</c:v>
                </c:pt>
                <c:pt idx="35">
                  <c:v>10.393181818181816</c:v>
                </c:pt>
                <c:pt idx="36">
                  <c:v>10.393181818181816</c:v>
                </c:pt>
                <c:pt idx="37">
                  <c:v>10.393181818181816</c:v>
                </c:pt>
                <c:pt idx="38">
                  <c:v>10.393181818181816</c:v>
                </c:pt>
                <c:pt idx="39">
                  <c:v>10.393181818181816</c:v>
                </c:pt>
                <c:pt idx="40">
                  <c:v>10.393181818181816</c:v>
                </c:pt>
                <c:pt idx="41">
                  <c:v>10.393181818181816</c:v>
                </c:pt>
                <c:pt idx="42">
                  <c:v>10.393181818181816</c:v>
                </c:pt>
                <c:pt idx="43">
                  <c:v>10.393181818181816</c:v>
                </c:pt>
                <c:pt idx="44">
                  <c:v>10.393181818181816</c:v>
                </c:pt>
                <c:pt idx="45">
                  <c:v>10.393181818181816</c:v>
                </c:pt>
                <c:pt idx="46">
                  <c:v>10.393181818181816</c:v>
                </c:pt>
                <c:pt idx="47">
                  <c:v>10.393181818181816</c:v>
                </c:pt>
                <c:pt idx="48">
                  <c:v>10.393181818181816</c:v>
                </c:pt>
                <c:pt idx="49">
                  <c:v>10.393181818181816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930880"/>
        <c:axId val="190931440"/>
      </c:lineChart>
      <c:catAx>
        <c:axId val="190930880"/>
        <c:scaling>
          <c:orientation val="minMax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fr-FR"/>
          </a:p>
        </c:txPr>
        <c:crossAx val="190931440"/>
        <c:crosses val="autoZero"/>
        <c:auto val="1"/>
        <c:lblAlgn val="ctr"/>
        <c:lblOffset val="0"/>
        <c:tickLblSkip val="12"/>
        <c:tickMarkSkip val="4"/>
        <c:noMultiLvlLbl val="0"/>
      </c:catAx>
      <c:valAx>
        <c:axId val="190931440"/>
        <c:scaling>
          <c:orientation val="minMax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numFmt formatCode="0;&quot;-&quot;0" sourceLinked="0"/>
        <c:majorTickMark val="none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fr-FR"/>
          </a:p>
        </c:txPr>
        <c:crossAx val="190930880"/>
        <c:crossesAt val="1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400" b="0" i="0">
          <a:solidFill>
            <a:srgbClr val="000000"/>
          </a:solidFill>
          <a:latin typeface="+mn-lt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957689499338902E-2"/>
          <c:y val="7.4983762622892483E-2"/>
          <c:w val="0.88072853278769503"/>
          <c:h val="0.76551764276312062"/>
        </c:manualLayout>
      </c:layout>
      <c:areaChart>
        <c:grouping val="standard"/>
        <c:varyColors val="0"/>
        <c:ser>
          <c:idx val="2"/>
          <c:order val="0"/>
          <c:tx>
            <c:strRef>
              <c:f>Feuil1!$D$2</c:f>
              <c:strCache>
                <c:ptCount val="1"/>
                <c:pt idx="0">
                  <c:v>Prévision</c:v>
                </c:pt>
              </c:strCache>
            </c:strRef>
          </c:tx>
          <c:spPr>
            <a:solidFill>
              <a:schemeClr val="bg1">
                <a:lumMod val="75000"/>
                <a:alpha val="40000"/>
              </a:schemeClr>
            </a:solidFill>
          </c:spPr>
          <c:cat>
            <c:strRef>
              <c:f>Feuil1!$A$51:$A$86</c:f>
              <c:strCache>
                <c:ptCount val="36"/>
                <c:pt idx="0">
                  <c:v>2011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  <c:pt idx="24">
                  <c:v>2017</c:v>
                </c:pt>
                <c:pt idx="25">
                  <c:v>2017Q2</c:v>
                </c:pt>
                <c:pt idx="26">
                  <c:v>2017Q3</c:v>
                </c:pt>
                <c:pt idx="27">
                  <c:v>2017Q4</c:v>
                </c:pt>
                <c:pt idx="28">
                  <c:v>2018</c:v>
                </c:pt>
                <c:pt idx="29">
                  <c:v>2018Q2</c:v>
                </c:pt>
                <c:pt idx="30">
                  <c:v>2018Q3</c:v>
                </c:pt>
                <c:pt idx="31">
                  <c:v>2018Q4</c:v>
                </c:pt>
                <c:pt idx="32">
                  <c:v>2019</c:v>
                </c:pt>
                <c:pt idx="33">
                  <c:v>2019Q2</c:v>
                </c:pt>
                <c:pt idx="34">
                  <c:v>2019Q3</c:v>
                </c:pt>
                <c:pt idx="35">
                  <c:v>2019Q4</c:v>
                </c:pt>
              </c:strCache>
            </c:strRef>
          </c:cat>
          <c:val>
            <c:numRef>
              <c:f>Feuil1!$D$51:$D$87</c:f>
              <c:numCache>
                <c:formatCode>General</c:formatCode>
                <c:ptCount val="37"/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</c:numCache>
            </c:numRef>
          </c:val>
        </c:ser>
        <c:ser>
          <c:idx val="3"/>
          <c:order val="3"/>
          <c:tx>
            <c:strRef>
              <c:f>Feuil1!$F$6</c:f>
              <c:strCache>
                <c:ptCount val="1"/>
              </c:strCache>
            </c:strRef>
          </c:tx>
          <c:spPr>
            <a:solidFill>
              <a:schemeClr val="bg1">
                <a:lumMod val="75000"/>
                <a:alpha val="40000"/>
              </a:schemeClr>
            </a:solidFill>
          </c:spPr>
          <c:cat>
            <c:strRef>
              <c:f>Feuil1!$A$51:$A$86</c:f>
              <c:strCache>
                <c:ptCount val="36"/>
                <c:pt idx="0">
                  <c:v>2011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  <c:pt idx="24">
                  <c:v>2017</c:v>
                </c:pt>
                <c:pt idx="25">
                  <c:v>2017Q2</c:v>
                </c:pt>
                <c:pt idx="26">
                  <c:v>2017Q3</c:v>
                </c:pt>
                <c:pt idx="27">
                  <c:v>2017Q4</c:v>
                </c:pt>
                <c:pt idx="28">
                  <c:v>2018</c:v>
                </c:pt>
                <c:pt idx="29">
                  <c:v>2018Q2</c:v>
                </c:pt>
                <c:pt idx="30">
                  <c:v>2018Q3</c:v>
                </c:pt>
                <c:pt idx="31">
                  <c:v>2018Q4</c:v>
                </c:pt>
                <c:pt idx="32">
                  <c:v>2019</c:v>
                </c:pt>
                <c:pt idx="33">
                  <c:v>2019Q2</c:v>
                </c:pt>
                <c:pt idx="34">
                  <c:v>2019Q3</c:v>
                </c:pt>
                <c:pt idx="35">
                  <c:v>2019Q4</c:v>
                </c:pt>
              </c:strCache>
            </c:strRef>
          </c:cat>
          <c:val>
            <c:numRef>
              <c:f>Feuil1!$E$51:$E$87</c:f>
              <c:numCache>
                <c:formatCode>General</c:formatCode>
                <c:ptCount val="37"/>
                <c:pt idx="26">
                  <c:v>-2</c:v>
                </c:pt>
                <c:pt idx="27">
                  <c:v>-2</c:v>
                </c:pt>
                <c:pt idx="28">
                  <c:v>-2</c:v>
                </c:pt>
                <c:pt idx="29">
                  <c:v>-2</c:v>
                </c:pt>
                <c:pt idx="30">
                  <c:v>-2</c:v>
                </c:pt>
                <c:pt idx="31">
                  <c:v>-2</c:v>
                </c:pt>
                <c:pt idx="32">
                  <c:v>-2</c:v>
                </c:pt>
                <c:pt idx="33">
                  <c:v>-2</c:v>
                </c:pt>
                <c:pt idx="34">
                  <c:v>-2</c:v>
                </c:pt>
                <c:pt idx="35">
                  <c:v>-2</c:v>
                </c:pt>
                <c:pt idx="36">
                  <c:v>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467712"/>
        <c:axId val="190468272"/>
      </c:areaChart>
      <c:lineChart>
        <c:grouping val="standard"/>
        <c:varyColors val="0"/>
        <c:ser>
          <c:idx val="0"/>
          <c:order val="1"/>
          <c:tx>
            <c:strRef>
              <c:f>Feuil1!$B$2</c:f>
              <c:strCache>
                <c:ptCount val="1"/>
                <c:pt idx="0">
                  <c:v>PIB réel (g.a., %, échelle de gauche)</c:v>
                </c:pt>
              </c:strCache>
            </c:strRef>
          </c:tx>
          <c:spPr>
            <a:ln w="34925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Feuil1!$A$51:$A$86</c:f>
              <c:strCache>
                <c:ptCount val="36"/>
                <c:pt idx="0">
                  <c:v>2011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  <c:pt idx="24">
                  <c:v>2017</c:v>
                </c:pt>
                <c:pt idx="25">
                  <c:v>2017Q2</c:v>
                </c:pt>
                <c:pt idx="26">
                  <c:v>2017Q3</c:v>
                </c:pt>
                <c:pt idx="27">
                  <c:v>2017Q4</c:v>
                </c:pt>
                <c:pt idx="28">
                  <c:v>2018</c:v>
                </c:pt>
                <c:pt idx="29">
                  <c:v>2018Q2</c:v>
                </c:pt>
                <c:pt idx="30">
                  <c:v>2018Q3</c:v>
                </c:pt>
                <c:pt idx="31">
                  <c:v>2018Q4</c:v>
                </c:pt>
                <c:pt idx="32">
                  <c:v>2019</c:v>
                </c:pt>
                <c:pt idx="33">
                  <c:v>2019Q2</c:v>
                </c:pt>
                <c:pt idx="34">
                  <c:v>2019Q3</c:v>
                </c:pt>
                <c:pt idx="35">
                  <c:v>2019Q4</c:v>
                </c:pt>
              </c:strCache>
            </c:strRef>
          </c:cat>
          <c:val>
            <c:numRef>
              <c:f>Feuil1!$B$51:$B$86</c:f>
              <c:numCache>
                <c:formatCode>General</c:formatCode>
                <c:ptCount val="36"/>
                <c:pt idx="0">
                  <c:v>2.8669243784224601</c:v>
                </c:pt>
                <c:pt idx="1">
                  <c:v>1.85546759420003</c:v>
                </c:pt>
                <c:pt idx="2">
                  <c:v>1.4350018005908101</c:v>
                </c:pt>
                <c:pt idx="3">
                  <c:v>0.47048259241222401</c:v>
                </c:pt>
                <c:pt idx="4">
                  <c:v>-0.49808733735244798</c:v>
                </c:pt>
                <c:pt idx="5">
                  <c:v>-0.79496053284960899</c:v>
                </c:pt>
                <c:pt idx="6">
                  <c:v>-0.99045616075542597</c:v>
                </c:pt>
                <c:pt idx="7">
                  <c:v>-1.0664033153085799</c:v>
                </c:pt>
                <c:pt idx="8">
                  <c:v>-1.2239903288170899</c:v>
                </c:pt>
                <c:pt idx="9">
                  <c:v>-0.43501085383695898</c:v>
                </c:pt>
                <c:pt idx="10">
                  <c:v>4.76722454876954E-2</c:v>
                </c:pt>
                <c:pt idx="11">
                  <c:v>0.81232960825288103</c:v>
                </c:pt>
                <c:pt idx="12">
                  <c:v>1.5389147231953999</c:v>
                </c:pt>
                <c:pt idx="13">
                  <c:v>1.2111746439611599</c:v>
                </c:pt>
                <c:pt idx="14">
                  <c:v>1.2626361039007801</c:v>
                </c:pt>
                <c:pt idx="15">
                  <c:v>1.42416615882421</c:v>
                </c:pt>
                <c:pt idx="16">
                  <c:v>1.7734298007576901</c:v>
                </c:pt>
                <c:pt idx="17">
                  <c:v>1.8989029599813101</c:v>
                </c:pt>
                <c:pt idx="18">
                  <c:v>2.00376424165573</c:v>
                </c:pt>
                <c:pt idx="19">
                  <c:v>1.92167922908865</c:v>
                </c:pt>
                <c:pt idx="20">
                  <c:v>1.69179625034716</c:v>
                </c:pt>
                <c:pt idx="21">
                  <c:v>1.71477069489849</c:v>
                </c:pt>
                <c:pt idx="22">
                  <c:v>1.6984067798348299</c:v>
                </c:pt>
                <c:pt idx="23">
                  <c:v>1.9572977462966901</c:v>
                </c:pt>
                <c:pt idx="24">
                  <c:v>1.98904061202764</c:v>
                </c:pt>
                <c:pt idx="25">
                  <c:v>2.31323901580364</c:v>
                </c:pt>
                <c:pt idx="26">
                  <c:v>2.38427151097759</c:v>
                </c:pt>
                <c:pt idx="27">
                  <c:v>2.2145353096149201</c:v>
                </c:pt>
                <c:pt idx="28">
                  <c:v>2.0564617524621198</c:v>
                </c:pt>
                <c:pt idx="29">
                  <c:v>1.82636214578177</c:v>
                </c:pt>
                <c:pt idx="30">
                  <c:v>1.70034707090189</c:v>
                </c:pt>
                <c:pt idx="31">
                  <c:v>1.64782541319985</c:v>
                </c:pt>
                <c:pt idx="32">
                  <c:v>1.6699475391130001</c:v>
                </c:pt>
                <c:pt idx="33">
                  <c:v>1.6980682264881199</c:v>
                </c:pt>
                <c:pt idx="34">
                  <c:v>1.7283503817569099</c:v>
                </c:pt>
                <c:pt idx="35">
                  <c:v>1.71701259286938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67712"/>
        <c:axId val="190468272"/>
      </c:lineChart>
      <c:lineChart>
        <c:grouping val="standard"/>
        <c:varyColors val="0"/>
        <c:ser>
          <c:idx val="1"/>
          <c:order val="2"/>
          <c:tx>
            <c:strRef>
              <c:f>Feuil1!$C$2</c:f>
              <c:strCache>
                <c:ptCount val="1"/>
                <c:pt idx="0">
                  <c:v>Taux de chômage (%, échelle de droite)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strRef>
              <c:f>Feuil1!$A$51:$A$86</c:f>
              <c:strCache>
                <c:ptCount val="36"/>
                <c:pt idx="0">
                  <c:v>2011</c:v>
                </c:pt>
                <c:pt idx="1">
                  <c:v>2011Q2</c:v>
                </c:pt>
                <c:pt idx="2">
                  <c:v>2011Q3</c:v>
                </c:pt>
                <c:pt idx="3">
                  <c:v>2011Q4</c:v>
                </c:pt>
                <c:pt idx="4">
                  <c:v>2012</c:v>
                </c:pt>
                <c:pt idx="5">
                  <c:v>2012Q2</c:v>
                </c:pt>
                <c:pt idx="6">
                  <c:v>2012Q3</c:v>
                </c:pt>
                <c:pt idx="7">
                  <c:v>2012Q4</c:v>
                </c:pt>
                <c:pt idx="8">
                  <c:v>2013</c:v>
                </c:pt>
                <c:pt idx="9">
                  <c:v>2013Q2</c:v>
                </c:pt>
                <c:pt idx="10">
                  <c:v>2013Q3</c:v>
                </c:pt>
                <c:pt idx="11">
                  <c:v>2013Q4</c:v>
                </c:pt>
                <c:pt idx="12">
                  <c:v>2014</c:v>
                </c:pt>
                <c:pt idx="13">
                  <c:v>2014Q2</c:v>
                </c:pt>
                <c:pt idx="14">
                  <c:v>2014Q3</c:v>
                </c:pt>
                <c:pt idx="15">
                  <c:v>2014Q4</c:v>
                </c:pt>
                <c:pt idx="16">
                  <c:v>2015</c:v>
                </c:pt>
                <c:pt idx="17">
                  <c:v>2015Q2</c:v>
                </c:pt>
                <c:pt idx="18">
                  <c:v>2015Q3</c:v>
                </c:pt>
                <c:pt idx="19">
                  <c:v>2015Q4</c:v>
                </c:pt>
                <c:pt idx="20">
                  <c:v>2016</c:v>
                </c:pt>
                <c:pt idx="21">
                  <c:v>2016Q2</c:v>
                </c:pt>
                <c:pt idx="22">
                  <c:v>2016Q3</c:v>
                </c:pt>
                <c:pt idx="23">
                  <c:v>2016Q4</c:v>
                </c:pt>
                <c:pt idx="24">
                  <c:v>2017</c:v>
                </c:pt>
                <c:pt idx="25">
                  <c:v>2017Q2</c:v>
                </c:pt>
                <c:pt idx="26">
                  <c:v>2017Q3</c:v>
                </c:pt>
                <c:pt idx="27">
                  <c:v>2017Q4</c:v>
                </c:pt>
                <c:pt idx="28">
                  <c:v>2018</c:v>
                </c:pt>
                <c:pt idx="29">
                  <c:v>2018Q2</c:v>
                </c:pt>
                <c:pt idx="30">
                  <c:v>2018Q3</c:v>
                </c:pt>
                <c:pt idx="31">
                  <c:v>2018Q4</c:v>
                </c:pt>
                <c:pt idx="32">
                  <c:v>2019</c:v>
                </c:pt>
                <c:pt idx="33">
                  <c:v>2019Q2</c:v>
                </c:pt>
                <c:pt idx="34">
                  <c:v>2019Q3</c:v>
                </c:pt>
                <c:pt idx="35">
                  <c:v>2019Q4</c:v>
                </c:pt>
              </c:strCache>
            </c:strRef>
          </c:cat>
          <c:val>
            <c:numRef>
              <c:f>Feuil1!$C$51:$C$86</c:f>
              <c:numCache>
                <c:formatCode>General</c:formatCode>
                <c:ptCount val="36"/>
                <c:pt idx="0">
                  <c:v>10.0258212166652</c:v>
                </c:pt>
                <c:pt idx="1">
                  <c:v>9.9875608630937194</c:v>
                </c:pt>
                <c:pt idx="2">
                  <c:v>10.2403032112102</c:v>
                </c:pt>
                <c:pt idx="3">
                  <c:v>10.5885887795804</c:v>
                </c:pt>
                <c:pt idx="4">
                  <c:v>10.9238476086842</c:v>
                </c:pt>
                <c:pt idx="5">
                  <c:v>11.2874701704042</c:v>
                </c:pt>
                <c:pt idx="6">
                  <c:v>11.520136449677</c:v>
                </c:pt>
                <c:pt idx="7">
                  <c:v>11.8003991777453</c:v>
                </c:pt>
                <c:pt idx="8">
                  <c:v>12.0309728632798</c:v>
                </c:pt>
                <c:pt idx="9">
                  <c:v>12.0491620462616</c:v>
                </c:pt>
                <c:pt idx="10">
                  <c:v>12.0324691437025</c:v>
                </c:pt>
                <c:pt idx="11">
                  <c:v>11.910875905018999</c:v>
                </c:pt>
                <c:pt idx="12">
                  <c:v>11.8647787953307</c:v>
                </c:pt>
                <c:pt idx="13">
                  <c:v>11.6267171209299</c:v>
                </c:pt>
                <c:pt idx="14">
                  <c:v>11.5308810048985</c:v>
                </c:pt>
                <c:pt idx="15">
                  <c:v>11.4491980325607</c:v>
                </c:pt>
                <c:pt idx="16">
                  <c:v>11.1976482473203</c:v>
                </c:pt>
                <c:pt idx="17">
                  <c:v>11.031990984977201</c:v>
                </c:pt>
                <c:pt idx="18">
                  <c:v>10.691281547525101</c:v>
                </c:pt>
                <c:pt idx="19">
                  <c:v>10.505126289857699</c:v>
                </c:pt>
                <c:pt idx="20">
                  <c:v>10.297540543235099</c:v>
                </c:pt>
                <c:pt idx="21">
                  <c:v>10.162917824871</c:v>
                </c:pt>
                <c:pt idx="22">
                  <c:v>9.9225358558846803</c:v>
                </c:pt>
                <c:pt idx="23">
                  <c:v>9.7132661692173006</c:v>
                </c:pt>
                <c:pt idx="24">
                  <c:v>9.4752851598236205</c:v>
                </c:pt>
                <c:pt idx="25">
                  <c:v>9.1628164679005302</c:v>
                </c:pt>
                <c:pt idx="26">
                  <c:v>9.0326742195323604</c:v>
                </c:pt>
                <c:pt idx="27">
                  <c:v>8.8694152866536609</c:v>
                </c:pt>
                <c:pt idx="28">
                  <c:v>8.75992439167063</c:v>
                </c:pt>
                <c:pt idx="29">
                  <c:v>8.6110511945390797</c:v>
                </c:pt>
                <c:pt idx="30">
                  <c:v>8.4932426093070994</c:v>
                </c:pt>
                <c:pt idx="31">
                  <c:v>8.36982951430182</c:v>
                </c:pt>
                <c:pt idx="32">
                  <c:v>8.2482771264155996</c:v>
                </c:pt>
                <c:pt idx="33">
                  <c:v>8.1377873105473597</c:v>
                </c:pt>
                <c:pt idx="34">
                  <c:v>8.0296026578547703</c:v>
                </c:pt>
                <c:pt idx="35">
                  <c:v>7.9260559539638402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69392"/>
        <c:axId val="190468832"/>
      </c:lineChart>
      <c:catAx>
        <c:axId val="1904677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fr-FR"/>
          </a:p>
        </c:txPr>
        <c:crossAx val="190468272"/>
        <c:crosses val="autoZero"/>
        <c:auto val="1"/>
        <c:lblAlgn val="ctr"/>
        <c:lblOffset val="0"/>
        <c:tickLblSkip val="4"/>
        <c:tickMarkSkip val="4"/>
        <c:noMultiLvlLbl val="0"/>
      </c:catAx>
      <c:valAx>
        <c:axId val="190468272"/>
        <c:scaling>
          <c:orientation val="minMax"/>
          <c:max val="4"/>
          <c:min val="-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90467712"/>
        <c:crosses val="autoZero"/>
        <c:crossBetween val="midCat"/>
      </c:valAx>
      <c:valAx>
        <c:axId val="190468832"/>
        <c:scaling>
          <c:orientation val="minMax"/>
          <c:max val="13"/>
          <c:min val="7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90469392"/>
        <c:crosses val="max"/>
        <c:crossBetween val="between"/>
      </c:valAx>
      <c:catAx>
        <c:axId val="190469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468832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2.1536068641945763E-3"/>
          <c:y val="0.90026978338949126"/>
          <c:w val="0.9904684127731207"/>
          <c:h val="9.0663158630594903E-2"/>
        </c:manualLayout>
      </c:layout>
      <c:overlay val="0"/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FR" sz="1600" dirty="0"/>
              <a:t>Taux </a:t>
            </a:r>
            <a:r>
              <a:rPr lang="fr-FR" sz="1600" dirty="0" smtClean="0"/>
              <a:t>des crédits </a:t>
            </a:r>
            <a:r>
              <a:rPr lang="fr-FR" sz="1600" dirty="0"/>
              <a:t>aux </a:t>
            </a:r>
            <a:r>
              <a:rPr lang="fr-FR" sz="1600" dirty="0" smtClean="0"/>
              <a:t>sociétés non financières </a:t>
            </a:r>
          </a:p>
          <a:p>
            <a:pPr>
              <a:defRPr sz="2000"/>
            </a:pPr>
            <a:r>
              <a:rPr lang="fr-FR" sz="1300" b="1" dirty="0" smtClean="0"/>
              <a:t>(en %, </a:t>
            </a:r>
            <a:r>
              <a:rPr lang="fr-FR" sz="1300" b="1" baseline="0" dirty="0" smtClean="0"/>
              <a:t>à droite taux de juillet 2017)</a:t>
            </a:r>
            <a:endParaRPr lang="fr-FR" sz="1300" b="1" dirty="0"/>
          </a:p>
        </c:rich>
      </c:tx>
      <c:layout>
        <c:manualLayout>
          <c:xMode val="edge"/>
          <c:yMode val="edge"/>
          <c:x val="0.1763140752703129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9509348568792E-2"/>
          <c:y val="0.13427020373084336"/>
          <c:w val="0.88599883790271694"/>
          <c:h val="0.65701404930297658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[slides_credit.xlsx]data_créditNFC_outstanding!$G$5</c:f>
              <c:strCache>
                <c:ptCount val="1"/>
                <c:pt idx="0">
                  <c:v>J.HOLE</c:v>
                </c:pt>
              </c:strCache>
            </c:strRef>
          </c:tx>
          <c:spPr>
            <a:noFill/>
            <a:ln w="3175">
              <a:solidFill>
                <a:schemeClr val="tx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tx1"/>
              </a:solidFill>
              <a:ln w="3175" cmpd="sng">
                <a:solidFill>
                  <a:sysClr val="windowText" lastClr="000000"/>
                </a:solidFill>
              </a:ln>
            </c:spPr>
          </c:dPt>
          <c:cat>
            <c:numRef>
              <c:f>[slides_credit.xlsx]data_créditNFC_outstanding!$A$6:$A$48</c:f>
              <c:numCache>
                <c:formatCode>mmm\-yy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[slides_credit.xlsx]data_créditNFC_outstanding!$G$6:$G$48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4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191953184"/>
        <c:axId val="191952624"/>
      </c:barChart>
      <c:lineChart>
        <c:grouping val="standard"/>
        <c:varyColors val="0"/>
        <c:ser>
          <c:idx val="0"/>
          <c:order val="0"/>
          <c:tx>
            <c:strRef>
              <c:f>[slides_credit.xlsx]data_créditNFC_outstanding!$B$3</c:f>
              <c:strCache>
                <c:ptCount val="1"/>
                <c:pt idx="0">
                  <c:v>Allemagne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[slides_credit.xlsx]data_créditNFC_outstanding!$A$6:$A$48</c:f>
              <c:numCache>
                <c:formatCode>mmm\-yy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[slides_credit.xlsx]data_créditNFC_outstanding!$B$6:$B$48</c:f>
              <c:numCache>
                <c:formatCode>General</c:formatCode>
                <c:ptCount val="43"/>
                <c:pt idx="0">
                  <c:v>3.22</c:v>
                </c:pt>
                <c:pt idx="1">
                  <c:v>3.21</c:v>
                </c:pt>
                <c:pt idx="2">
                  <c:v>3.22</c:v>
                </c:pt>
                <c:pt idx="3">
                  <c:v>3.21</c:v>
                </c:pt>
                <c:pt idx="4">
                  <c:v>3.19</c:v>
                </c:pt>
                <c:pt idx="5">
                  <c:v>3.17</c:v>
                </c:pt>
                <c:pt idx="6">
                  <c:v>3.11</c:v>
                </c:pt>
                <c:pt idx="7">
                  <c:v>3.1</c:v>
                </c:pt>
                <c:pt idx="8">
                  <c:v>3.08</c:v>
                </c:pt>
                <c:pt idx="9">
                  <c:v>3.03</c:v>
                </c:pt>
                <c:pt idx="10">
                  <c:v>3.01</c:v>
                </c:pt>
                <c:pt idx="11">
                  <c:v>2.97</c:v>
                </c:pt>
                <c:pt idx="12">
                  <c:v>2.94</c:v>
                </c:pt>
                <c:pt idx="13">
                  <c:v>2.92</c:v>
                </c:pt>
                <c:pt idx="14">
                  <c:v>2.9</c:v>
                </c:pt>
                <c:pt idx="15">
                  <c:v>2.87</c:v>
                </c:pt>
                <c:pt idx="16">
                  <c:v>2.84</c:v>
                </c:pt>
                <c:pt idx="17">
                  <c:v>2.82</c:v>
                </c:pt>
                <c:pt idx="18">
                  <c:v>2.78</c:v>
                </c:pt>
                <c:pt idx="19">
                  <c:v>2.77</c:v>
                </c:pt>
                <c:pt idx="20">
                  <c:v>2.76</c:v>
                </c:pt>
                <c:pt idx="21">
                  <c:v>2.73</c:v>
                </c:pt>
                <c:pt idx="22">
                  <c:v>2.72</c:v>
                </c:pt>
                <c:pt idx="23">
                  <c:v>2.68</c:v>
                </c:pt>
                <c:pt idx="24">
                  <c:v>2.64</c:v>
                </c:pt>
                <c:pt idx="25">
                  <c:v>2.63</c:v>
                </c:pt>
                <c:pt idx="26">
                  <c:v>2.6</c:v>
                </c:pt>
                <c:pt idx="27">
                  <c:v>2.58</c:v>
                </c:pt>
                <c:pt idx="28">
                  <c:v>2.5499999999999998</c:v>
                </c:pt>
                <c:pt idx="29">
                  <c:v>2.5299999999999998</c:v>
                </c:pt>
                <c:pt idx="30">
                  <c:v>2.5</c:v>
                </c:pt>
                <c:pt idx="31">
                  <c:v>2.4900000000000002</c:v>
                </c:pt>
                <c:pt idx="32">
                  <c:v>2.46</c:v>
                </c:pt>
                <c:pt idx="33">
                  <c:v>2.44</c:v>
                </c:pt>
                <c:pt idx="34">
                  <c:v>2.42</c:v>
                </c:pt>
                <c:pt idx="35">
                  <c:v>2.4</c:v>
                </c:pt>
                <c:pt idx="36">
                  <c:v>2.37</c:v>
                </c:pt>
                <c:pt idx="37">
                  <c:v>2.37</c:v>
                </c:pt>
                <c:pt idx="38">
                  <c:v>2.35</c:v>
                </c:pt>
                <c:pt idx="39">
                  <c:v>2.33</c:v>
                </c:pt>
                <c:pt idx="40">
                  <c:v>2.31</c:v>
                </c:pt>
                <c:pt idx="41">
                  <c:v>2.2999999999999998</c:v>
                </c:pt>
                <c:pt idx="42">
                  <c:v>2.2799999999999998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[slides_credit.xlsx]data_créditNFC_outstanding!$C$3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[slides_credit.xlsx]data_créditNFC_outstanding!$A$6:$A$48</c:f>
              <c:numCache>
                <c:formatCode>mmm\-yy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[slides_credit.xlsx]data_créditNFC_outstanding!$C$6:$C$48</c:f>
              <c:numCache>
                <c:formatCode>General</c:formatCode>
                <c:ptCount val="43"/>
                <c:pt idx="0">
                  <c:v>2.78</c:v>
                </c:pt>
                <c:pt idx="1">
                  <c:v>2.93</c:v>
                </c:pt>
                <c:pt idx="2">
                  <c:v>2.8</c:v>
                </c:pt>
                <c:pt idx="3">
                  <c:v>2.81</c:v>
                </c:pt>
                <c:pt idx="4">
                  <c:v>2.78</c:v>
                </c:pt>
                <c:pt idx="5">
                  <c:v>2.81</c:v>
                </c:pt>
                <c:pt idx="6">
                  <c:v>2.72</c:v>
                </c:pt>
                <c:pt idx="7">
                  <c:v>2.65</c:v>
                </c:pt>
                <c:pt idx="8">
                  <c:v>2.67</c:v>
                </c:pt>
                <c:pt idx="9">
                  <c:v>2.63</c:v>
                </c:pt>
                <c:pt idx="10">
                  <c:v>2.63</c:v>
                </c:pt>
                <c:pt idx="11">
                  <c:v>2.68</c:v>
                </c:pt>
                <c:pt idx="12">
                  <c:v>2.56</c:v>
                </c:pt>
                <c:pt idx="13">
                  <c:v>2.67</c:v>
                </c:pt>
                <c:pt idx="14">
                  <c:v>2.6</c:v>
                </c:pt>
                <c:pt idx="15">
                  <c:v>2.5299999999999998</c:v>
                </c:pt>
                <c:pt idx="16">
                  <c:v>2.5299999999999998</c:v>
                </c:pt>
                <c:pt idx="17">
                  <c:v>2.5099999999999998</c:v>
                </c:pt>
                <c:pt idx="18">
                  <c:v>2.4500000000000002</c:v>
                </c:pt>
                <c:pt idx="19">
                  <c:v>2.4300000000000002</c:v>
                </c:pt>
                <c:pt idx="20">
                  <c:v>2.42</c:v>
                </c:pt>
                <c:pt idx="21">
                  <c:v>2.37</c:v>
                </c:pt>
                <c:pt idx="22">
                  <c:v>2.37</c:v>
                </c:pt>
                <c:pt idx="23">
                  <c:v>2.42</c:v>
                </c:pt>
                <c:pt idx="24">
                  <c:v>2.29</c:v>
                </c:pt>
                <c:pt idx="25">
                  <c:v>2.33</c:v>
                </c:pt>
                <c:pt idx="26">
                  <c:v>2.27</c:v>
                </c:pt>
                <c:pt idx="27">
                  <c:v>2.25</c:v>
                </c:pt>
                <c:pt idx="28">
                  <c:v>2.23</c:v>
                </c:pt>
                <c:pt idx="29">
                  <c:v>2.17</c:v>
                </c:pt>
                <c:pt idx="30">
                  <c:v>2.15</c:v>
                </c:pt>
                <c:pt idx="31">
                  <c:v>2.12</c:v>
                </c:pt>
                <c:pt idx="32">
                  <c:v>2.14</c:v>
                </c:pt>
                <c:pt idx="33">
                  <c:v>2.1</c:v>
                </c:pt>
                <c:pt idx="34">
                  <c:v>2.12</c:v>
                </c:pt>
                <c:pt idx="35">
                  <c:v>2.11</c:v>
                </c:pt>
                <c:pt idx="36">
                  <c:v>2.0299999999999998</c:v>
                </c:pt>
                <c:pt idx="37">
                  <c:v>2.1</c:v>
                </c:pt>
                <c:pt idx="38">
                  <c:v>2.0099999999999998</c:v>
                </c:pt>
                <c:pt idx="39">
                  <c:v>1.98</c:v>
                </c:pt>
                <c:pt idx="40">
                  <c:v>1.97</c:v>
                </c:pt>
                <c:pt idx="41">
                  <c:v>1.96</c:v>
                </c:pt>
                <c:pt idx="42">
                  <c:v>1.92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[slides_credit.xlsx]data_créditNFC_outstanding!$D$3</c:f>
              <c:strCache>
                <c:ptCount val="1"/>
                <c:pt idx="0">
                  <c:v>Italie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[slides_credit.xlsx]data_créditNFC_outstanding!$A$6:$A$48</c:f>
              <c:numCache>
                <c:formatCode>mmm\-yy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[slides_credit.xlsx]data_créditNFC_outstanding!$D$6:$D$48</c:f>
              <c:numCache>
                <c:formatCode>General</c:formatCode>
                <c:ptCount val="43"/>
                <c:pt idx="0">
                  <c:v>3.8</c:v>
                </c:pt>
                <c:pt idx="1">
                  <c:v>3.78</c:v>
                </c:pt>
                <c:pt idx="2">
                  <c:v>3.77</c:v>
                </c:pt>
                <c:pt idx="3">
                  <c:v>3.79</c:v>
                </c:pt>
                <c:pt idx="4">
                  <c:v>3.75</c:v>
                </c:pt>
                <c:pt idx="5">
                  <c:v>3.74</c:v>
                </c:pt>
                <c:pt idx="6">
                  <c:v>3.68</c:v>
                </c:pt>
                <c:pt idx="7">
                  <c:v>3.64</c:v>
                </c:pt>
                <c:pt idx="8">
                  <c:v>3.62</c:v>
                </c:pt>
                <c:pt idx="9">
                  <c:v>3.56</c:v>
                </c:pt>
                <c:pt idx="10">
                  <c:v>3.48</c:v>
                </c:pt>
                <c:pt idx="11">
                  <c:v>3.49</c:v>
                </c:pt>
                <c:pt idx="12">
                  <c:v>3.46</c:v>
                </c:pt>
                <c:pt idx="13">
                  <c:v>3.42</c:v>
                </c:pt>
                <c:pt idx="14">
                  <c:v>3.36</c:v>
                </c:pt>
                <c:pt idx="15">
                  <c:v>3.31</c:v>
                </c:pt>
                <c:pt idx="16">
                  <c:v>3.23</c:v>
                </c:pt>
                <c:pt idx="17">
                  <c:v>3.17</c:v>
                </c:pt>
                <c:pt idx="18">
                  <c:v>3.11</c:v>
                </c:pt>
                <c:pt idx="19">
                  <c:v>3.1</c:v>
                </c:pt>
                <c:pt idx="20">
                  <c:v>3.07</c:v>
                </c:pt>
                <c:pt idx="21">
                  <c:v>3.03</c:v>
                </c:pt>
                <c:pt idx="22">
                  <c:v>3.01</c:v>
                </c:pt>
                <c:pt idx="23">
                  <c:v>2.94</c:v>
                </c:pt>
                <c:pt idx="24">
                  <c:v>2.95</c:v>
                </c:pt>
                <c:pt idx="25">
                  <c:v>2.91</c:v>
                </c:pt>
                <c:pt idx="26">
                  <c:v>2.85</c:v>
                </c:pt>
                <c:pt idx="27">
                  <c:v>2.8</c:v>
                </c:pt>
                <c:pt idx="28">
                  <c:v>2.78</c:v>
                </c:pt>
                <c:pt idx="29">
                  <c:v>2.71</c:v>
                </c:pt>
                <c:pt idx="30">
                  <c:v>2.66</c:v>
                </c:pt>
                <c:pt idx="31">
                  <c:v>2.65</c:v>
                </c:pt>
                <c:pt idx="32">
                  <c:v>2.62</c:v>
                </c:pt>
                <c:pt idx="33">
                  <c:v>2.59</c:v>
                </c:pt>
                <c:pt idx="34">
                  <c:v>2.56</c:v>
                </c:pt>
                <c:pt idx="35">
                  <c:v>2.5</c:v>
                </c:pt>
                <c:pt idx="36">
                  <c:v>2.52</c:v>
                </c:pt>
                <c:pt idx="37">
                  <c:v>2.5</c:v>
                </c:pt>
                <c:pt idx="38">
                  <c:v>2.4700000000000002</c:v>
                </c:pt>
                <c:pt idx="39">
                  <c:v>2.44</c:v>
                </c:pt>
                <c:pt idx="40">
                  <c:v>2.4</c:v>
                </c:pt>
                <c:pt idx="41">
                  <c:v>2.36</c:v>
                </c:pt>
                <c:pt idx="42">
                  <c:v>2.34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951504"/>
        <c:axId val="191952064"/>
      </c:lineChart>
      <c:lineChart>
        <c:grouping val="standard"/>
        <c:varyColors val="0"/>
        <c:ser>
          <c:idx val="3"/>
          <c:order val="3"/>
          <c:tx>
            <c:strRef>
              <c:f>[slides_credit.xlsx]data_créditNFC_outstanding!$E$3</c:f>
              <c:strCache>
                <c:ptCount val="1"/>
                <c:pt idx="0">
                  <c:v>Espagne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[slides_credit.xlsx]data_créditNFC_outstanding!$A$6:$A$48</c:f>
              <c:numCache>
                <c:formatCode>mmm\-yy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[slides_credit.xlsx]data_créditNFC_outstanding!$E$6:$E$48</c:f>
              <c:numCache>
                <c:formatCode>General</c:formatCode>
                <c:ptCount val="43"/>
                <c:pt idx="0">
                  <c:v>3.44</c:v>
                </c:pt>
                <c:pt idx="1">
                  <c:v>3.42</c:v>
                </c:pt>
                <c:pt idx="2">
                  <c:v>3.37</c:v>
                </c:pt>
                <c:pt idx="3">
                  <c:v>3.39</c:v>
                </c:pt>
                <c:pt idx="4">
                  <c:v>3.37</c:v>
                </c:pt>
                <c:pt idx="5">
                  <c:v>3.39</c:v>
                </c:pt>
                <c:pt idx="6">
                  <c:v>3.36</c:v>
                </c:pt>
                <c:pt idx="7">
                  <c:v>3.33</c:v>
                </c:pt>
                <c:pt idx="8">
                  <c:v>3.27</c:v>
                </c:pt>
                <c:pt idx="9">
                  <c:v>3.24</c:v>
                </c:pt>
                <c:pt idx="10">
                  <c:v>3.18</c:v>
                </c:pt>
                <c:pt idx="11">
                  <c:v>2.84</c:v>
                </c:pt>
                <c:pt idx="12">
                  <c:v>2.9</c:v>
                </c:pt>
                <c:pt idx="13">
                  <c:v>2.86</c:v>
                </c:pt>
                <c:pt idx="14">
                  <c:v>2.77</c:v>
                </c:pt>
                <c:pt idx="15">
                  <c:v>2.71</c:v>
                </c:pt>
                <c:pt idx="16">
                  <c:v>2.68</c:v>
                </c:pt>
                <c:pt idx="17">
                  <c:v>2.63</c:v>
                </c:pt>
                <c:pt idx="18">
                  <c:v>2.57</c:v>
                </c:pt>
                <c:pt idx="19">
                  <c:v>2.54</c:v>
                </c:pt>
                <c:pt idx="20">
                  <c:v>2.5099999999999998</c:v>
                </c:pt>
                <c:pt idx="21">
                  <c:v>2.4700000000000002</c:v>
                </c:pt>
                <c:pt idx="22">
                  <c:v>2.44</c:v>
                </c:pt>
                <c:pt idx="23">
                  <c:v>2.38</c:v>
                </c:pt>
                <c:pt idx="24">
                  <c:v>2.31</c:v>
                </c:pt>
                <c:pt idx="25">
                  <c:v>2.3199999999999998</c:v>
                </c:pt>
                <c:pt idx="26">
                  <c:v>2.2599999999999998</c:v>
                </c:pt>
                <c:pt idx="27">
                  <c:v>2.25</c:v>
                </c:pt>
                <c:pt idx="28">
                  <c:v>2.23</c:v>
                </c:pt>
                <c:pt idx="29">
                  <c:v>2.16</c:v>
                </c:pt>
                <c:pt idx="30">
                  <c:v>2.12</c:v>
                </c:pt>
                <c:pt idx="31">
                  <c:v>2.11</c:v>
                </c:pt>
                <c:pt idx="32">
                  <c:v>2.08</c:v>
                </c:pt>
                <c:pt idx="33">
                  <c:v>2.1</c:v>
                </c:pt>
                <c:pt idx="34">
                  <c:v>2.06</c:v>
                </c:pt>
                <c:pt idx="35">
                  <c:v>2.04</c:v>
                </c:pt>
                <c:pt idx="36">
                  <c:v>2.04</c:v>
                </c:pt>
                <c:pt idx="37">
                  <c:v>2.04</c:v>
                </c:pt>
                <c:pt idx="38">
                  <c:v>2</c:v>
                </c:pt>
                <c:pt idx="39">
                  <c:v>1.99</c:v>
                </c:pt>
                <c:pt idx="40">
                  <c:v>1.96</c:v>
                </c:pt>
                <c:pt idx="41">
                  <c:v>1.96</c:v>
                </c:pt>
                <c:pt idx="42">
                  <c:v>1.97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[slides_credit.xlsx]data_créditNFC_outstanding!$F$3</c:f>
              <c:strCache>
                <c:ptCount val="1"/>
                <c:pt idx="0">
                  <c:v>Euro area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[slides_credit.xlsx]data_créditNFC_outstanding!$A$6:$A$48</c:f>
              <c:numCache>
                <c:formatCode>mmm\-yy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[slides_credit.xlsx]data_créditNFC_outstanding!$F$6:$F$48</c:f>
              <c:numCache>
                <c:formatCode>General</c:formatCode>
                <c:ptCount val="43"/>
                <c:pt idx="0">
                  <c:v>3.3</c:v>
                </c:pt>
                <c:pt idx="1">
                  <c:v>3.32</c:v>
                </c:pt>
                <c:pt idx="2">
                  <c:v>3.29</c:v>
                </c:pt>
                <c:pt idx="3">
                  <c:v>3.3</c:v>
                </c:pt>
                <c:pt idx="4">
                  <c:v>3.27</c:v>
                </c:pt>
                <c:pt idx="5">
                  <c:v>3.26</c:v>
                </c:pt>
                <c:pt idx="6">
                  <c:v>3.2</c:v>
                </c:pt>
                <c:pt idx="7">
                  <c:v>3.17</c:v>
                </c:pt>
                <c:pt idx="8">
                  <c:v>3.14</c:v>
                </c:pt>
                <c:pt idx="9">
                  <c:v>3.09</c:v>
                </c:pt>
                <c:pt idx="10">
                  <c:v>3.07</c:v>
                </c:pt>
                <c:pt idx="11">
                  <c:v>2.99</c:v>
                </c:pt>
                <c:pt idx="12">
                  <c:v>2.97</c:v>
                </c:pt>
                <c:pt idx="13">
                  <c:v>2.96</c:v>
                </c:pt>
                <c:pt idx="14">
                  <c:v>2.92</c:v>
                </c:pt>
                <c:pt idx="15">
                  <c:v>2.87</c:v>
                </c:pt>
                <c:pt idx="16">
                  <c:v>2.84</c:v>
                </c:pt>
                <c:pt idx="17">
                  <c:v>2.81</c:v>
                </c:pt>
                <c:pt idx="18">
                  <c:v>2.75</c:v>
                </c:pt>
                <c:pt idx="19">
                  <c:v>2.73</c:v>
                </c:pt>
                <c:pt idx="20">
                  <c:v>2.72</c:v>
                </c:pt>
                <c:pt idx="21">
                  <c:v>2.68</c:v>
                </c:pt>
                <c:pt idx="22">
                  <c:v>2.67</c:v>
                </c:pt>
                <c:pt idx="23">
                  <c:v>2.65</c:v>
                </c:pt>
                <c:pt idx="24">
                  <c:v>2.6</c:v>
                </c:pt>
                <c:pt idx="25">
                  <c:v>2.59</c:v>
                </c:pt>
                <c:pt idx="26">
                  <c:v>2.54</c:v>
                </c:pt>
                <c:pt idx="27">
                  <c:v>2.5099999999999998</c:v>
                </c:pt>
                <c:pt idx="28">
                  <c:v>2.4900000000000002</c:v>
                </c:pt>
                <c:pt idx="29">
                  <c:v>2.4500000000000002</c:v>
                </c:pt>
                <c:pt idx="30">
                  <c:v>2.42</c:v>
                </c:pt>
                <c:pt idx="31">
                  <c:v>2.41</c:v>
                </c:pt>
                <c:pt idx="32">
                  <c:v>2.39</c:v>
                </c:pt>
                <c:pt idx="33">
                  <c:v>2.37</c:v>
                </c:pt>
                <c:pt idx="34">
                  <c:v>2.35</c:v>
                </c:pt>
                <c:pt idx="35">
                  <c:v>2.33</c:v>
                </c:pt>
                <c:pt idx="36">
                  <c:v>2.2999999999999998</c:v>
                </c:pt>
                <c:pt idx="37">
                  <c:v>2.31</c:v>
                </c:pt>
                <c:pt idx="38">
                  <c:v>2.27</c:v>
                </c:pt>
                <c:pt idx="39">
                  <c:v>2.25</c:v>
                </c:pt>
                <c:pt idx="40">
                  <c:v>2.23</c:v>
                </c:pt>
                <c:pt idx="41">
                  <c:v>2.2200000000000002</c:v>
                </c:pt>
                <c:pt idx="42">
                  <c:v>2.19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[slides_credit.xlsx]data_créditNFC_outstanding!$H$5</c:f>
              <c:strCache>
                <c:ptCount val="1"/>
                <c:pt idx="0">
                  <c:v>APP</c:v>
                </c:pt>
              </c:strCache>
            </c:strRef>
          </c:tx>
          <c:marker>
            <c:symbol val="none"/>
          </c:marker>
          <c:cat>
            <c:numRef>
              <c:f>[slides_credit.xlsx]data_créditNFC_outstanding!$A$6:$A$48</c:f>
              <c:numCache>
                <c:formatCode>mmm\-yy</c:formatCode>
                <c:ptCount val="4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</c:numCache>
            </c:numRef>
          </c:cat>
          <c:val>
            <c:numRef>
              <c:f>[slides_credit.xlsx]data_créditNFC_outstanding!$H$6:$H$48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4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953184"/>
        <c:axId val="191952624"/>
      </c:lineChart>
      <c:dateAx>
        <c:axId val="191951504"/>
        <c:scaling>
          <c:orientation val="minMax"/>
        </c:scaling>
        <c:delete val="0"/>
        <c:axPos val="b"/>
        <c:minorGridlines>
          <c:spPr>
            <a:ln w="3175">
              <a:prstDash val="sysDot"/>
            </a:ln>
          </c:spPr>
        </c:minorGridlines>
        <c:numFmt formatCode="[$-40C]mmm\-yy;@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91952064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191952064"/>
        <c:scaling>
          <c:orientation val="minMax"/>
          <c:max val="4"/>
          <c:min val="1.5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91951504"/>
        <c:crosses val="autoZero"/>
        <c:crossBetween val="between"/>
        <c:majorUnit val="0.5"/>
      </c:valAx>
      <c:valAx>
        <c:axId val="191952624"/>
        <c:scaling>
          <c:orientation val="minMax"/>
          <c:max val="4"/>
          <c:min val="1.5"/>
        </c:scaling>
        <c:delete val="1"/>
        <c:axPos val="r"/>
        <c:numFmt formatCode="General" sourceLinked="1"/>
        <c:majorTickMark val="out"/>
        <c:minorTickMark val="none"/>
        <c:tickLblPos val="nextTo"/>
        <c:crossAx val="191953184"/>
        <c:crosses val="max"/>
        <c:crossBetween val="between"/>
        <c:majorUnit val="0.5"/>
      </c:valAx>
      <c:dateAx>
        <c:axId val="19195318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91952624"/>
        <c:crosses val="autoZero"/>
        <c:auto val="1"/>
        <c:lblOffset val="100"/>
        <c:baseTimeUnit val="months"/>
      </c:date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6"/>
        <c:delete val="1"/>
      </c:legendEntry>
      <c:layout>
        <c:manualLayout>
          <c:xMode val="edge"/>
          <c:yMode val="edge"/>
          <c:x val="8.4671468459818627E-2"/>
          <c:y val="0.8857936345604972"/>
          <c:w val="0.85220067107490716"/>
          <c:h val="9.990748889585277E-2"/>
        </c:manualLayout>
      </c:layout>
      <c:overlay val="0"/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08254857562556E-2"/>
          <c:y val="0.13185263193703842"/>
          <c:w val="0.94144385729866187"/>
          <c:h val="0.6975467614701838"/>
        </c:manualLayout>
      </c:layout>
      <c:lineChart>
        <c:grouping val="standard"/>
        <c:varyColors val="0"/>
        <c:ser>
          <c:idx val="0"/>
          <c:order val="0"/>
          <c:tx>
            <c:strRef>
              <c:f>[slides_credit.xlsx]data_creditNFC_growth!$B$3</c:f>
              <c:strCache>
                <c:ptCount val="1"/>
                <c:pt idx="0">
                  <c:v>Allemagne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[slides_credit.xlsx]data_creditNFC_growth!$A$4:$A$72</c:f>
              <c:numCache>
                <c:formatCode>m/d/yyyy</c:formatCode>
                <c:ptCount val="69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</c:numCache>
            </c:numRef>
          </c:cat>
          <c:val>
            <c:numRef>
              <c:f>[slides_credit.xlsx]data_creditNFC_growth!$B$4:$B$72</c:f>
              <c:numCache>
                <c:formatCode>General</c:formatCode>
                <c:ptCount val="69"/>
                <c:pt idx="0">
                  <c:v>1.7</c:v>
                </c:pt>
                <c:pt idx="1">
                  <c:v>1.5</c:v>
                </c:pt>
                <c:pt idx="2">
                  <c:v>1.9</c:v>
                </c:pt>
                <c:pt idx="3">
                  <c:v>1.6</c:v>
                </c:pt>
                <c:pt idx="4">
                  <c:v>1.5</c:v>
                </c:pt>
                <c:pt idx="5">
                  <c:v>1.5</c:v>
                </c:pt>
                <c:pt idx="6">
                  <c:v>1.9</c:v>
                </c:pt>
                <c:pt idx="7">
                  <c:v>1.7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</c:v>
                </c:pt>
                <c:pt idx="11">
                  <c:v>1.4</c:v>
                </c:pt>
                <c:pt idx="12">
                  <c:v>1.5</c:v>
                </c:pt>
                <c:pt idx="13">
                  <c:v>1.4</c:v>
                </c:pt>
                <c:pt idx="14">
                  <c:v>0.9</c:v>
                </c:pt>
                <c:pt idx="15">
                  <c:v>0.8</c:v>
                </c:pt>
                <c:pt idx="16">
                  <c:v>0.9</c:v>
                </c:pt>
                <c:pt idx="17">
                  <c:v>0.7</c:v>
                </c:pt>
                <c:pt idx="18">
                  <c:v>0.5</c:v>
                </c:pt>
                <c:pt idx="19">
                  <c:v>0.4</c:v>
                </c:pt>
                <c:pt idx="20">
                  <c:v>-0.2</c:v>
                </c:pt>
                <c:pt idx="21">
                  <c:v>-0.5</c:v>
                </c:pt>
                <c:pt idx="22">
                  <c:v>-0.8</c:v>
                </c:pt>
                <c:pt idx="23">
                  <c:v>-0.3</c:v>
                </c:pt>
                <c:pt idx="24">
                  <c:v>-0.3</c:v>
                </c:pt>
                <c:pt idx="25">
                  <c:v>0.1</c:v>
                </c:pt>
                <c:pt idx="26">
                  <c:v>0.1</c:v>
                </c:pt>
                <c:pt idx="27">
                  <c:v>0</c:v>
                </c:pt>
                <c:pt idx="28">
                  <c:v>-0.2</c:v>
                </c:pt>
                <c:pt idx="29">
                  <c:v>0.5</c:v>
                </c:pt>
                <c:pt idx="30">
                  <c:v>0.6</c:v>
                </c:pt>
                <c:pt idx="31">
                  <c:v>0.6</c:v>
                </c:pt>
                <c:pt idx="32">
                  <c:v>0.6</c:v>
                </c:pt>
                <c:pt idx="33">
                  <c:v>1.1000000000000001</c:v>
                </c:pt>
                <c:pt idx="34">
                  <c:v>1.1000000000000001</c:v>
                </c:pt>
                <c:pt idx="35">
                  <c:v>1.4</c:v>
                </c:pt>
                <c:pt idx="36">
                  <c:v>1.5</c:v>
                </c:pt>
                <c:pt idx="37">
                  <c:v>1.4</c:v>
                </c:pt>
                <c:pt idx="38">
                  <c:v>1.7</c:v>
                </c:pt>
                <c:pt idx="39">
                  <c:v>1.9</c:v>
                </c:pt>
                <c:pt idx="40">
                  <c:v>1.8</c:v>
                </c:pt>
                <c:pt idx="41">
                  <c:v>1</c:v>
                </c:pt>
                <c:pt idx="42">
                  <c:v>1.3</c:v>
                </c:pt>
                <c:pt idx="43">
                  <c:v>1.4</c:v>
                </c:pt>
                <c:pt idx="44">
                  <c:v>1.2</c:v>
                </c:pt>
                <c:pt idx="45">
                  <c:v>1.3</c:v>
                </c:pt>
                <c:pt idx="46">
                  <c:v>1.4</c:v>
                </c:pt>
                <c:pt idx="47">
                  <c:v>1.5</c:v>
                </c:pt>
                <c:pt idx="48">
                  <c:v>1.7</c:v>
                </c:pt>
                <c:pt idx="49">
                  <c:v>1.6</c:v>
                </c:pt>
                <c:pt idx="50">
                  <c:v>2.1</c:v>
                </c:pt>
                <c:pt idx="51">
                  <c:v>2.4</c:v>
                </c:pt>
                <c:pt idx="52">
                  <c:v>2.8</c:v>
                </c:pt>
                <c:pt idx="53">
                  <c:v>3.5</c:v>
                </c:pt>
                <c:pt idx="54">
                  <c:v>3.5</c:v>
                </c:pt>
                <c:pt idx="55">
                  <c:v>3.2</c:v>
                </c:pt>
                <c:pt idx="56">
                  <c:v>3.9</c:v>
                </c:pt>
                <c:pt idx="57">
                  <c:v>3.8</c:v>
                </c:pt>
                <c:pt idx="58">
                  <c:v>4.2</c:v>
                </c:pt>
                <c:pt idx="59">
                  <c:v>4.2</c:v>
                </c:pt>
                <c:pt idx="60">
                  <c:v>4.0999999999999996</c:v>
                </c:pt>
                <c:pt idx="61">
                  <c:v>4.2</c:v>
                </c:pt>
                <c:pt idx="62">
                  <c:v>4.4000000000000004</c:v>
                </c:pt>
                <c:pt idx="63">
                  <c:v>4.0999999999999996</c:v>
                </c:pt>
                <c:pt idx="64">
                  <c:v>4.0999999999999996</c:v>
                </c:pt>
                <c:pt idx="65">
                  <c:v>4.0999999999999996</c:v>
                </c:pt>
                <c:pt idx="66">
                  <c:v>4</c:v>
                </c:pt>
                <c:pt idx="67">
                  <c:v>4.3</c:v>
                </c:pt>
                <c:pt idx="68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[slides_credit.xlsx]data_creditNFC_growth!$C$3</c:f>
              <c:strCache>
                <c:ptCount val="1"/>
                <c:pt idx="0">
                  <c:v>Espagne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[slides_credit.xlsx]data_creditNFC_growth!$A$4:$A$72</c:f>
              <c:numCache>
                <c:formatCode>m/d/yyyy</c:formatCode>
                <c:ptCount val="69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</c:numCache>
            </c:numRef>
          </c:cat>
          <c:val>
            <c:numRef>
              <c:f>[slides_credit.xlsx]data_creditNFC_growth!$C$4:$C$72</c:f>
              <c:numCache>
                <c:formatCode>General</c:formatCode>
                <c:ptCount val="69"/>
                <c:pt idx="0">
                  <c:v>-3.7</c:v>
                </c:pt>
                <c:pt idx="1">
                  <c:v>-4.0999999999999996</c:v>
                </c:pt>
                <c:pt idx="2">
                  <c:v>-4.3</c:v>
                </c:pt>
                <c:pt idx="3">
                  <c:v>-3.8</c:v>
                </c:pt>
                <c:pt idx="4">
                  <c:v>-4.0999999999999996</c:v>
                </c:pt>
                <c:pt idx="5">
                  <c:v>-3.9</c:v>
                </c:pt>
                <c:pt idx="6">
                  <c:v>-4.2</c:v>
                </c:pt>
                <c:pt idx="7">
                  <c:v>-4.9000000000000004</c:v>
                </c:pt>
                <c:pt idx="8">
                  <c:v>-5.6</c:v>
                </c:pt>
                <c:pt idx="9">
                  <c:v>-5.8</c:v>
                </c:pt>
                <c:pt idx="10">
                  <c:v>-5.8</c:v>
                </c:pt>
                <c:pt idx="11">
                  <c:v>-6.6</c:v>
                </c:pt>
                <c:pt idx="12">
                  <c:v>-7.2</c:v>
                </c:pt>
                <c:pt idx="13">
                  <c:v>-10.9</c:v>
                </c:pt>
                <c:pt idx="14">
                  <c:v>-11.2</c:v>
                </c:pt>
                <c:pt idx="15">
                  <c:v>-12.8</c:v>
                </c:pt>
                <c:pt idx="16">
                  <c:v>-13</c:v>
                </c:pt>
                <c:pt idx="17">
                  <c:v>-13.7</c:v>
                </c:pt>
                <c:pt idx="18">
                  <c:v>-14.3</c:v>
                </c:pt>
                <c:pt idx="19">
                  <c:v>-14.3</c:v>
                </c:pt>
                <c:pt idx="20">
                  <c:v>-14.3</c:v>
                </c:pt>
                <c:pt idx="21">
                  <c:v>-14</c:v>
                </c:pt>
                <c:pt idx="22">
                  <c:v>-14.2</c:v>
                </c:pt>
                <c:pt idx="23">
                  <c:v>-13.6</c:v>
                </c:pt>
                <c:pt idx="24">
                  <c:v>-13.5</c:v>
                </c:pt>
                <c:pt idx="25">
                  <c:v>-11.5</c:v>
                </c:pt>
                <c:pt idx="26">
                  <c:v>-11.4</c:v>
                </c:pt>
                <c:pt idx="27">
                  <c:v>-10.3</c:v>
                </c:pt>
                <c:pt idx="28">
                  <c:v>-10.3</c:v>
                </c:pt>
                <c:pt idx="29">
                  <c:v>-10.1</c:v>
                </c:pt>
                <c:pt idx="30">
                  <c:v>-9.3000000000000007</c:v>
                </c:pt>
                <c:pt idx="31">
                  <c:v>-9.4</c:v>
                </c:pt>
                <c:pt idx="32">
                  <c:v>-9.6</c:v>
                </c:pt>
                <c:pt idx="33">
                  <c:v>-9.3000000000000007</c:v>
                </c:pt>
                <c:pt idx="34">
                  <c:v>-9.6999999999999993</c:v>
                </c:pt>
                <c:pt idx="35">
                  <c:v>-10.199999999999999</c:v>
                </c:pt>
                <c:pt idx="36">
                  <c:v>-9.1</c:v>
                </c:pt>
                <c:pt idx="37">
                  <c:v>-7.1</c:v>
                </c:pt>
                <c:pt idx="38">
                  <c:v>-7.1</c:v>
                </c:pt>
                <c:pt idx="39">
                  <c:v>-6</c:v>
                </c:pt>
                <c:pt idx="40">
                  <c:v>-5</c:v>
                </c:pt>
                <c:pt idx="41">
                  <c:v>-4.2</c:v>
                </c:pt>
                <c:pt idx="42">
                  <c:v>-4.2</c:v>
                </c:pt>
                <c:pt idx="43">
                  <c:v>-3.5</c:v>
                </c:pt>
                <c:pt idx="44">
                  <c:v>-2.6</c:v>
                </c:pt>
                <c:pt idx="45">
                  <c:v>-2.9</c:v>
                </c:pt>
                <c:pt idx="46">
                  <c:v>-2.2000000000000002</c:v>
                </c:pt>
                <c:pt idx="47">
                  <c:v>-0.8</c:v>
                </c:pt>
                <c:pt idx="48">
                  <c:v>-1.4</c:v>
                </c:pt>
                <c:pt idx="49">
                  <c:v>-0.9</c:v>
                </c:pt>
                <c:pt idx="50">
                  <c:v>-0.4</c:v>
                </c:pt>
                <c:pt idx="51">
                  <c:v>-0.6</c:v>
                </c:pt>
                <c:pt idx="52">
                  <c:v>-1.9</c:v>
                </c:pt>
                <c:pt idx="53">
                  <c:v>-1.6</c:v>
                </c:pt>
                <c:pt idx="54">
                  <c:v>-1.5</c:v>
                </c:pt>
                <c:pt idx="55">
                  <c:v>-0.7</c:v>
                </c:pt>
                <c:pt idx="56">
                  <c:v>-0.6</c:v>
                </c:pt>
                <c:pt idx="57">
                  <c:v>-0.8</c:v>
                </c:pt>
                <c:pt idx="58">
                  <c:v>-0.5</c:v>
                </c:pt>
                <c:pt idx="59">
                  <c:v>-1</c:v>
                </c:pt>
                <c:pt idx="60">
                  <c:v>-0.7</c:v>
                </c:pt>
                <c:pt idx="61">
                  <c:v>-0.6</c:v>
                </c:pt>
                <c:pt idx="62">
                  <c:v>-0.8</c:v>
                </c:pt>
                <c:pt idx="63">
                  <c:v>-0.8</c:v>
                </c:pt>
                <c:pt idx="64">
                  <c:v>1.1000000000000001</c:v>
                </c:pt>
                <c:pt idx="65">
                  <c:v>1.1000000000000001</c:v>
                </c:pt>
                <c:pt idx="66">
                  <c:v>1.4</c:v>
                </c:pt>
                <c:pt idx="67">
                  <c:v>-0.2</c:v>
                </c:pt>
                <c:pt idx="68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[slides_credit.xlsx]data_creditNFC_growth!$D$3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[slides_credit.xlsx]data_creditNFC_growth!$A$4:$A$72</c:f>
              <c:numCache>
                <c:formatCode>m/d/yyyy</c:formatCode>
                <c:ptCount val="69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</c:numCache>
            </c:numRef>
          </c:cat>
          <c:val>
            <c:numRef>
              <c:f>[slides_credit.xlsx]data_creditNFC_growth!$D$4:$D$72</c:f>
              <c:numCache>
                <c:formatCode>General</c:formatCode>
                <c:ptCount val="69"/>
                <c:pt idx="0">
                  <c:v>4.7</c:v>
                </c:pt>
                <c:pt idx="1">
                  <c:v>4.8</c:v>
                </c:pt>
                <c:pt idx="2">
                  <c:v>4.5999999999999996</c:v>
                </c:pt>
                <c:pt idx="3">
                  <c:v>4</c:v>
                </c:pt>
                <c:pt idx="4">
                  <c:v>3.7</c:v>
                </c:pt>
                <c:pt idx="5">
                  <c:v>3</c:v>
                </c:pt>
                <c:pt idx="6">
                  <c:v>2.7</c:v>
                </c:pt>
                <c:pt idx="7">
                  <c:v>2.1</c:v>
                </c:pt>
                <c:pt idx="8">
                  <c:v>1.5</c:v>
                </c:pt>
                <c:pt idx="9">
                  <c:v>1.5</c:v>
                </c:pt>
                <c:pt idx="10">
                  <c:v>0.6</c:v>
                </c:pt>
                <c:pt idx="11">
                  <c:v>-0.2</c:v>
                </c:pt>
                <c:pt idx="12">
                  <c:v>0.5</c:v>
                </c:pt>
                <c:pt idx="13">
                  <c:v>0.8</c:v>
                </c:pt>
                <c:pt idx="14">
                  <c:v>0.3</c:v>
                </c:pt>
                <c:pt idx="15">
                  <c:v>0.4</c:v>
                </c:pt>
                <c:pt idx="16">
                  <c:v>0.9</c:v>
                </c:pt>
                <c:pt idx="17">
                  <c:v>0.6</c:v>
                </c:pt>
                <c:pt idx="18">
                  <c:v>0.7</c:v>
                </c:pt>
                <c:pt idx="19">
                  <c:v>-0.1</c:v>
                </c:pt>
                <c:pt idx="20">
                  <c:v>-0.6</c:v>
                </c:pt>
                <c:pt idx="21">
                  <c:v>-0.5</c:v>
                </c:pt>
                <c:pt idx="22">
                  <c:v>0.1</c:v>
                </c:pt>
                <c:pt idx="23">
                  <c:v>-0.4</c:v>
                </c:pt>
                <c:pt idx="24">
                  <c:v>0</c:v>
                </c:pt>
                <c:pt idx="25">
                  <c:v>0</c:v>
                </c:pt>
                <c:pt idx="26">
                  <c:v>0.3</c:v>
                </c:pt>
                <c:pt idx="27">
                  <c:v>0.7</c:v>
                </c:pt>
                <c:pt idx="28">
                  <c:v>0.2</c:v>
                </c:pt>
                <c:pt idx="29">
                  <c:v>0.6</c:v>
                </c:pt>
                <c:pt idx="30">
                  <c:v>1.1000000000000001</c:v>
                </c:pt>
                <c:pt idx="31">
                  <c:v>1.6</c:v>
                </c:pt>
                <c:pt idx="32">
                  <c:v>1.9</c:v>
                </c:pt>
                <c:pt idx="33">
                  <c:v>2.1</c:v>
                </c:pt>
                <c:pt idx="34">
                  <c:v>1.8</c:v>
                </c:pt>
                <c:pt idx="35">
                  <c:v>2.6</c:v>
                </c:pt>
                <c:pt idx="36">
                  <c:v>2.2999999999999998</c:v>
                </c:pt>
                <c:pt idx="37">
                  <c:v>2.9</c:v>
                </c:pt>
                <c:pt idx="38">
                  <c:v>2.5</c:v>
                </c:pt>
                <c:pt idx="39">
                  <c:v>2.9</c:v>
                </c:pt>
                <c:pt idx="40">
                  <c:v>3.2</c:v>
                </c:pt>
                <c:pt idx="41">
                  <c:v>3.5</c:v>
                </c:pt>
                <c:pt idx="42">
                  <c:v>3.2</c:v>
                </c:pt>
                <c:pt idx="43">
                  <c:v>3.2</c:v>
                </c:pt>
                <c:pt idx="44">
                  <c:v>3.9</c:v>
                </c:pt>
                <c:pt idx="45">
                  <c:v>3.5</c:v>
                </c:pt>
                <c:pt idx="46">
                  <c:v>3.3</c:v>
                </c:pt>
                <c:pt idx="47">
                  <c:v>3.9</c:v>
                </c:pt>
                <c:pt idx="48">
                  <c:v>4</c:v>
                </c:pt>
                <c:pt idx="49">
                  <c:v>3.3</c:v>
                </c:pt>
                <c:pt idx="50">
                  <c:v>4.8</c:v>
                </c:pt>
                <c:pt idx="51">
                  <c:v>4.4000000000000004</c:v>
                </c:pt>
                <c:pt idx="52">
                  <c:v>4.4000000000000004</c:v>
                </c:pt>
                <c:pt idx="53">
                  <c:v>4.5</c:v>
                </c:pt>
                <c:pt idx="54">
                  <c:v>5.0999999999999996</c:v>
                </c:pt>
                <c:pt idx="55">
                  <c:v>5.0999999999999996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</c:v>
                </c:pt>
                <c:pt idx="59">
                  <c:v>4.5</c:v>
                </c:pt>
                <c:pt idx="60">
                  <c:v>4.8</c:v>
                </c:pt>
                <c:pt idx="61">
                  <c:v>5.0999999999999996</c:v>
                </c:pt>
                <c:pt idx="62">
                  <c:v>4.5999999999999996</c:v>
                </c:pt>
                <c:pt idx="63">
                  <c:v>4.5</c:v>
                </c:pt>
                <c:pt idx="64">
                  <c:v>5</c:v>
                </c:pt>
                <c:pt idx="65">
                  <c:v>5.2</c:v>
                </c:pt>
                <c:pt idx="66">
                  <c:v>4.3</c:v>
                </c:pt>
                <c:pt idx="67">
                  <c:v>3.8</c:v>
                </c:pt>
                <c:pt idx="68">
                  <c:v>4.8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[slides_credit.xlsx]data_creditNFC_growth!$E$3</c:f>
              <c:strCache>
                <c:ptCount val="1"/>
                <c:pt idx="0">
                  <c:v>Italie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[slides_credit.xlsx]data_creditNFC_growth!$A$4:$A$72</c:f>
              <c:numCache>
                <c:formatCode>m/d/yyyy</c:formatCode>
                <c:ptCount val="69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</c:numCache>
            </c:numRef>
          </c:cat>
          <c:val>
            <c:numRef>
              <c:f>[slides_credit.xlsx]data_creditNFC_growth!$E$4:$E$72</c:f>
              <c:numCache>
                <c:formatCode>General</c:formatCode>
                <c:ptCount val="69"/>
                <c:pt idx="0">
                  <c:v>4.2</c:v>
                </c:pt>
                <c:pt idx="1">
                  <c:v>2.5</c:v>
                </c:pt>
                <c:pt idx="2">
                  <c:v>1.3</c:v>
                </c:pt>
                <c:pt idx="3">
                  <c:v>0.6</c:v>
                </c:pt>
                <c:pt idx="4">
                  <c:v>-0.2</c:v>
                </c:pt>
                <c:pt idx="5">
                  <c:v>1.3</c:v>
                </c:pt>
                <c:pt idx="6">
                  <c:v>-0.5</c:v>
                </c:pt>
                <c:pt idx="7">
                  <c:v>-1.6</c:v>
                </c:pt>
                <c:pt idx="8">
                  <c:v>-1.1000000000000001</c:v>
                </c:pt>
                <c:pt idx="9">
                  <c:v>-2.1</c:v>
                </c:pt>
                <c:pt idx="10">
                  <c:v>-3.5</c:v>
                </c:pt>
                <c:pt idx="11">
                  <c:v>-3.2</c:v>
                </c:pt>
                <c:pt idx="12">
                  <c:v>-3.8</c:v>
                </c:pt>
                <c:pt idx="13">
                  <c:v>-2.5</c:v>
                </c:pt>
                <c:pt idx="14">
                  <c:v>-3.2</c:v>
                </c:pt>
                <c:pt idx="15">
                  <c:v>-2.9</c:v>
                </c:pt>
                <c:pt idx="16">
                  <c:v>-3</c:v>
                </c:pt>
                <c:pt idx="17">
                  <c:v>-4</c:v>
                </c:pt>
                <c:pt idx="18">
                  <c:v>-4.0999999999999996</c:v>
                </c:pt>
                <c:pt idx="19">
                  <c:v>-4.5</c:v>
                </c:pt>
                <c:pt idx="20">
                  <c:v>-4.4000000000000004</c:v>
                </c:pt>
                <c:pt idx="21">
                  <c:v>-4.9000000000000004</c:v>
                </c:pt>
                <c:pt idx="22">
                  <c:v>-4.4000000000000004</c:v>
                </c:pt>
                <c:pt idx="23">
                  <c:v>-5.0999999999999996</c:v>
                </c:pt>
                <c:pt idx="24">
                  <c:v>-6.3</c:v>
                </c:pt>
                <c:pt idx="25">
                  <c:v>-5.5</c:v>
                </c:pt>
                <c:pt idx="26">
                  <c:v>-5.2</c:v>
                </c:pt>
                <c:pt idx="27">
                  <c:v>-5.5</c:v>
                </c:pt>
                <c:pt idx="28">
                  <c:v>-4.7</c:v>
                </c:pt>
                <c:pt idx="29">
                  <c:v>-4.7</c:v>
                </c:pt>
                <c:pt idx="30">
                  <c:v>-5</c:v>
                </c:pt>
                <c:pt idx="31">
                  <c:v>-3.5</c:v>
                </c:pt>
                <c:pt idx="32">
                  <c:v>-4.2</c:v>
                </c:pt>
                <c:pt idx="33">
                  <c:v>-4.2</c:v>
                </c:pt>
                <c:pt idx="34">
                  <c:v>-3.7</c:v>
                </c:pt>
                <c:pt idx="35">
                  <c:v>-3.4</c:v>
                </c:pt>
                <c:pt idx="36">
                  <c:v>-2.8</c:v>
                </c:pt>
                <c:pt idx="37">
                  <c:v>-2.6</c:v>
                </c:pt>
                <c:pt idx="38">
                  <c:v>-3</c:v>
                </c:pt>
                <c:pt idx="39">
                  <c:v>-3.2</c:v>
                </c:pt>
                <c:pt idx="40">
                  <c:v>-2.4</c:v>
                </c:pt>
                <c:pt idx="41">
                  <c:v>-2.4</c:v>
                </c:pt>
                <c:pt idx="42">
                  <c:v>-2</c:v>
                </c:pt>
                <c:pt idx="43">
                  <c:v>-1.6</c:v>
                </c:pt>
                <c:pt idx="44">
                  <c:v>-1.2</c:v>
                </c:pt>
                <c:pt idx="45">
                  <c:v>-0.9</c:v>
                </c:pt>
                <c:pt idx="46">
                  <c:v>-1.1000000000000001</c:v>
                </c:pt>
                <c:pt idx="47">
                  <c:v>-1.7</c:v>
                </c:pt>
                <c:pt idx="48">
                  <c:v>-0.3</c:v>
                </c:pt>
                <c:pt idx="49">
                  <c:v>-1.3</c:v>
                </c:pt>
                <c:pt idx="50">
                  <c:v>-1.5</c:v>
                </c:pt>
                <c:pt idx="51">
                  <c:v>-0.8</c:v>
                </c:pt>
                <c:pt idx="52">
                  <c:v>-1.4</c:v>
                </c:pt>
                <c:pt idx="53">
                  <c:v>-1.8</c:v>
                </c:pt>
                <c:pt idx="54">
                  <c:v>-0.8</c:v>
                </c:pt>
                <c:pt idx="55">
                  <c:v>-1.4</c:v>
                </c:pt>
                <c:pt idx="56">
                  <c:v>-1.9</c:v>
                </c:pt>
                <c:pt idx="57">
                  <c:v>-1.5</c:v>
                </c:pt>
                <c:pt idx="58">
                  <c:v>-1.9</c:v>
                </c:pt>
                <c:pt idx="59">
                  <c:v>-0.7</c:v>
                </c:pt>
                <c:pt idx="60">
                  <c:v>-1.5</c:v>
                </c:pt>
                <c:pt idx="61">
                  <c:v>-1.3</c:v>
                </c:pt>
                <c:pt idx="62">
                  <c:v>-0.9</c:v>
                </c:pt>
                <c:pt idx="63">
                  <c:v>-1.1000000000000001</c:v>
                </c:pt>
                <c:pt idx="64">
                  <c:v>-1.1000000000000001</c:v>
                </c:pt>
                <c:pt idx="65">
                  <c:v>-1.1000000000000001</c:v>
                </c:pt>
                <c:pt idx="66">
                  <c:v>-1.2</c:v>
                </c:pt>
                <c:pt idx="67">
                  <c:v>-1.7</c:v>
                </c:pt>
                <c:pt idx="68">
                  <c:v>-3.2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[slides_credit.xlsx]data_creditNFC_growth!$F$3</c:f>
              <c:strCache>
                <c:ptCount val="1"/>
                <c:pt idx="0">
                  <c:v>Zone euro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[slides_credit.xlsx]data_creditNFC_growth!$A$4:$A$72</c:f>
              <c:numCache>
                <c:formatCode>m/d/yyyy</c:formatCode>
                <c:ptCount val="69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</c:numCache>
            </c:numRef>
          </c:cat>
          <c:val>
            <c:numRef>
              <c:f>[slides_credit.xlsx]data_creditNFC_growth!$F$4:$F$72</c:f>
              <c:numCache>
                <c:formatCode>General</c:formatCode>
                <c:ptCount val="69"/>
                <c:pt idx="0">
                  <c:v>1.7</c:v>
                </c:pt>
                <c:pt idx="1">
                  <c:v>1.2</c:v>
                </c:pt>
                <c:pt idx="2">
                  <c:v>0.9</c:v>
                </c:pt>
                <c:pt idx="3">
                  <c:v>0.6</c:v>
                </c:pt>
                <c:pt idx="4">
                  <c:v>0.3</c:v>
                </c:pt>
                <c:pt idx="5">
                  <c:v>0.4</c:v>
                </c:pt>
                <c:pt idx="6">
                  <c:v>0</c:v>
                </c:pt>
                <c:pt idx="7">
                  <c:v>-0.6</c:v>
                </c:pt>
                <c:pt idx="8">
                  <c:v>-0.5</c:v>
                </c:pt>
                <c:pt idx="9">
                  <c:v>-0.7</c:v>
                </c:pt>
                <c:pt idx="10">
                  <c:v>-1.5</c:v>
                </c:pt>
                <c:pt idx="11">
                  <c:v>-1.8</c:v>
                </c:pt>
                <c:pt idx="12">
                  <c:v>-1.8</c:v>
                </c:pt>
                <c:pt idx="13">
                  <c:v>-2.2999999999999998</c:v>
                </c:pt>
                <c:pt idx="14">
                  <c:v>-2.5</c:v>
                </c:pt>
                <c:pt idx="15">
                  <c:v>-2.6</c:v>
                </c:pt>
                <c:pt idx="16">
                  <c:v>-2.5</c:v>
                </c:pt>
                <c:pt idx="17">
                  <c:v>-3.1</c:v>
                </c:pt>
                <c:pt idx="18">
                  <c:v>-3.2</c:v>
                </c:pt>
                <c:pt idx="19">
                  <c:v>-3.4</c:v>
                </c:pt>
                <c:pt idx="20">
                  <c:v>-3.7</c:v>
                </c:pt>
                <c:pt idx="21">
                  <c:v>-3.8</c:v>
                </c:pt>
                <c:pt idx="22">
                  <c:v>-3.6</c:v>
                </c:pt>
                <c:pt idx="23">
                  <c:v>-3.7</c:v>
                </c:pt>
                <c:pt idx="24">
                  <c:v>-3.8</c:v>
                </c:pt>
                <c:pt idx="25">
                  <c:v>-3</c:v>
                </c:pt>
                <c:pt idx="26">
                  <c:v>-3</c:v>
                </c:pt>
                <c:pt idx="27">
                  <c:v>-3</c:v>
                </c:pt>
                <c:pt idx="28">
                  <c:v>-3.1</c:v>
                </c:pt>
                <c:pt idx="29">
                  <c:v>-2.8</c:v>
                </c:pt>
                <c:pt idx="30">
                  <c:v>-2.7</c:v>
                </c:pt>
                <c:pt idx="31">
                  <c:v>-2.2999999999999998</c:v>
                </c:pt>
                <c:pt idx="32">
                  <c:v>-2.4</c:v>
                </c:pt>
                <c:pt idx="33">
                  <c:v>-2.2000000000000002</c:v>
                </c:pt>
                <c:pt idx="34">
                  <c:v>-2</c:v>
                </c:pt>
                <c:pt idx="35">
                  <c:v>-1.9</c:v>
                </c:pt>
                <c:pt idx="36">
                  <c:v>-1.7</c:v>
                </c:pt>
                <c:pt idx="37">
                  <c:v>-1.4</c:v>
                </c:pt>
                <c:pt idx="38">
                  <c:v>-1.5</c:v>
                </c:pt>
                <c:pt idx="39">
                  <c:v>-1.1000000000000001</c:v>
                </c:pt>
                <c:pt idx="40">
                  <c:v>-1.1000000000000001</c:v>
                </c:pt>
                <c:pt idx="41">
                  <c:v>-0.9</c:v>
                </c:pt>
                <c:pt idx="42">
                  <c:v>-0.7</c:v>
                </c:pt>
                <c:pt idx="43">
                  <c:v>-0.7</c:v>
                </c:pt>
                <c:pt idx="44">
                  <c:v>-0.2</c:v>
                </c:pt>
                <c:pt idx="45">
                  <c:v>-0.1</c:v>
                </c:pt>
                <c:pt idx="46">
                  <c:v>-0.4</c:v>
                </c:pt>
                <c:pt idx="47">
                  <c:v>-0.2</c:v>
                </c:pt>
                <c:pt idx="48">
                  <c:v>0.2</c:v>
                </c:pt>
                <c:pt idx="49">
                  <c:v>-0.4</c:v>
                </c:pt>
                <c:pt idx="50">
                  <c:v>0.5</c:v>
                </c:pt>
                <c:pt idx="51">
                  <c:v>0.7</c:v>
                </c:pt>
                <c:pt idx="52">
                  <c:v>0.8</c:v>
                </c:pt>
                <c:pt idx="53">
                  <c:v>1</c:v>
                </c:pt>
                <c:pt idx="54">
                  <c:v>1.2</c:v>
                </c:pt>
                <c:pt idx="55">
                  <c:v>1.3</c:v>
                </c:pt>
                <c:pt idx="56">
                  <c:v>1.4</c:v>
                </c:pt>
                <c:pt idx="57">
                  <c:v>1.2</c:v>
                </c:pt>
                <c:pt idx="58">
                  <c:v>1.4</c:v>
                </c:pt>
                <c:pt idx="59">
                  <c:v>1.7</c:v>
                </c:pt>
                <c:pt idx="60">
                  <c:v>1.8</c:v>
                </c:pt>
                <c:pt idx="61">
                  <c:v>1.9</c:v>
                </c:pt>
                <c:pt idx="62">
                  <c:v>1.7</c:v>
                </c:pt>
                <c:pt idx="63">
                  <c:v>1.5</c:v>
                </c:pt>
                <c:pt idx="64">
                  <c:v>1.8</c:v>
                </c:pt>
                <c:pt idx="65">
                  <c:v>1.7</c:v>
                </c:pt>
                <c:pt idx="66">
                  <c:v>1.6</c:v>
                </c:pt>
                <c:pt idx="67">
                  <c:v>1.2</c:v>
                </c:pt>
                <c:pt idx="68">
                  <c:v>1.2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[slides_credit.xlsx]data_creditNFC_growth!$G$3</c:f>
              <c:strCache>
                <c:ptCount val="1"/>
                <c:pt idx="0">
                  <c:v>toto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[slides_credit.xlsx]data_creditNFC_growth!$A$4:$A$72</c:f>
              <c:numCache>
                <c:formatCode>m/d/yyyy</c:formatCode>
                <c:ptCount val="69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</c:numCache>
            </c:numRef>
          </c:cat>
          <c:val>
            <c:numRef>
              <c:f>[slides_credit.xlsx]data_creditNFC_growth!$G$4:$G$72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370272"/>
        <c:axId val="192370832"/>
      </c:lineChart>
      <c:dateAx>
        <c:axId val="192370272"/>
        <c:scaling>
          <c:orientation val="minMax"/>
        </c:scaling>
        <c:delete val="0"/>
        <c:axPos val="b"/>
        <c:minorGridlines>
          <c:spPr>
            <a:ln w="3175">
              <a:prstDash val="sysDot"/>
            </a:ln>
          </c:spPr>
        </c:minorGridlines>
        <c:numFmt formatCode="[$-40C]mmm\-yy;@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92370832"/>
        <c:crossesAt val="-15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92370832"/>
        <c:scaling>
          <c:orientation val="minMax"/>
          <c:max val="7"/>
          <c:min val="-15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92370272"/>
        <c:crosses val="autoZero"/>
        <c:crossBetween val="between"/>
        <c:majorUnit val="2"/>
        <c:minorUnit val="2"/>
      </c:valAx>
    </c:plotArea>
    <c:legend>
      <c:legendPos val="b"/>
      <c:legendEntry>
        <c:idx val="5"/>
        <c:delete val="1"/>
      </c:legendEntry>
      <c:overlay val="0"/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82386644115497E-2"/>
          <c:y val="6.0373871059097049E-2"/>
          <c:w val="0.90528570115506002"/>
          <c:h val="0.80627097033184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euro!$B$2</c:f>
              <c:strCache>
                <c:ptCount val="1"/>
                <c:pt idx="0">
                  <c:v>France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euro!$A$3:$A$4</c:f>
              <c:strCache>
                <c:ptCount val="2"/>
                <c:pt idx="0">
                  <c:v>S2 2016</c:v>
                </c:pt>
                <c:pt idx="1">
                  <c:v>S1 2017</c:v>
                </c:pt>
              </c:strCache>
            </c:strRef>
          </c:cat>
          <c:val>
            <c:numRef>
              <c:f>euro!$B$3:$B$4</c:f>
              <c:numCache>
                <c:formatCode>0</c:formatCode>
                <c:ptCount val="2"/>
                <c:pt idx="0">
                  <c:v>68</c:v>
                </c:pt>
                <c:pt idx="1">
                  <c:v>72</c:v>
                </c:pt>
              </c:numCache>
            </c:numRef>
          </c:val>
        </c:ser>
        <c:ser>
          <c:idx val="1"/>
          <c:order val="1"/>
          <c:tx>
            <c:strRef>
              <c:f>euro!$C$2</c:f>
              <c:strCache>
                <c:ptCount val="1"/>
                <c:pt idx="0">
                  <c:v>Zone euro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euro!$A$3:$A$4</c:f>
              <c:strCache>
                <c:ptCount val="2"/>
                <c:pt idx="0">
                  <c:v>S2 2016</c:v>
                </c:pt>
                <c:pt idx="1">
                  <c:v>S1 2017</c:v>
                </c:pt>
              </c:strCache>
            </c:strRef>
          </c:cat>
          <c:val>
            <c:numRef>
              <c:f>euro!$C$3:$C$4</c:f>
              <c:numCache>
                <c:formatCode>0</c:formatCode>
                <c:ptCount val="2"/>
                <c:pt idx="0">
                  <c:v>70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1"/>
        <c:overlap val="-46"/>
        <c:axId val="192373632"/>
        <c:axId val="192374192"/>
      </c:barChart>
      <c:catAx>
        <c:axId val="192373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400"/>
            </a:pPr>
            <a:endParaRPr lang="fr-FR"/>
          </a:p>
        </c:txPr>
        <c:crossAx val="192374192"/>
        <c:crosses val="autoZero"/>
        <c:auto val="1"/>
        <c:lblAlgn val="ctr"/>
        <c:lblOffset val="100"/>
        <c:noMultiLvlLbl val="0"/>
      </c:catAx>
      <c:valAx>
        <c:axId val="192374192"/>
        <c:scaling>
          <c:orientation val="minMax"/>
          <c:max val="80"/>
          <c:min val="6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192373632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2049358350161"/>
          <c:y val="4.1061157899542615E-2"/>
          <c:w val="0.86125400749123127"/>
          <c:h val="0.6921742039056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2016 (ou dernière année disponible)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0.30227689505828137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 smtClean="0"/>
                      <a:t>48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21327278111401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45637070708304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205515412324453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2198234169463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695865276197442E-16"/>
                  <c:y val="-5.7505120155723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Zone euro</c:v>
                </c:pt>
                <c:pt idx="1">
                  <c:v>Royaume-Uni</c:v>
                </c:pt>
                <c:pt idx="2">
                  <c:v>Etats-Unis</c:v>
                </c:pt>
                <c:pt idx="4">
                  <c:v>Brésil</c:v>
                </c:pt>
                <c:pt idx="5">
                  <c:v>Russie</c:v>
                </c:pt>
                <c:pt idx="6">
                  <c:v>Chine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47.8</c:v>
                </c:pt>
                <c:pt idx="1">
                  <c:v>42.1</c:v>
                </c:pt>
                <c:pt idx="2">
                  <c:v>37.700000000000003</c:v>
                </c:pt>
                <c:pt idx="4">
                  <c:v>41.6</c:v>
                </c:pt>
                <c:pt idx="5">
                  <c:v>35.200000000000003</c:v>
                </c:pt>
                <c:pt idx="6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92376432"/>
        <c:axId val="192376992"/>
      </c:barChart>
      <c:catAx>
        <c:axId val="19237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 sz="1400" b="0"/>
            </a:pPr>
            <a:endParaRPr lang="fr-FR"/>
          </a:p>
        </c:txPr>
        <c:crossAx val="192376992"/>
        <c:crosses val="autoZero"/>
        <c:auto val="1"/>
        <c:lblAlgn val="ctr"/>
        <c:lblOffset val="100"/>
        <c:noMultiLvlLbl val="0"/>
      </c:catAx>
      <c:valAx>
        <c:axId val="192376992"/>
        <c:scaling>
          <c:orientation val="minMax"/>
          <c:max val="55"/>
          <c:min val="3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19237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347981641959559E-2"/>
          <c:y val="4.9901458712342056E-2"/>
          <c:w val="0.90441106174577335"/>
          <c:h val="0.7048927932459497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'Graph 2B'!$F$1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'Graph 2B'!$B$2:$D$25</c:f>
              <c:strCache>
                <c:ptCount val="7"/>
                <c:pt idx="0">
                  <c:v>Suède</c:v>
                </c:pt>
                <c:pt idx="1">
                  <c:v>Allemagne</c:v>
                </c:pt>
                <c:pt idx="2">
                  <c:v>France</c:v>
                </c:pt>
                <c:pt idx="3">
                  <c:v>Italie</c:v>
                </c:pt>
                <c:pt idx="5">
                  <c:v>Royaume-Uni</c:v>
                </c:pt>
                <c:pt idx="6">
                  <c:v>Etats-Unis</c:v>
                </c:pt>
              </c:strCache>
            </c:strRef>
          </c:cat>
          <c:val>
            <c:numRef>
              <c:f>'Graph 2B'!$F$2:$F$25</c:f>
              <c:numCache>
                <c:formatCode>0.000</c:formatCode>
                <c:ptCount val="7"/>
                <c:pt idx="0">
                  <c:v>0.26600000000000001</c:v>
                </c:pt>
                <c:pt idx="1">
                  <c:v>0.29399999999999998</c:v>
                </c:pt>
                <c:pt idx="2">
                  <c:v>0.3</c:v>
                </c:pt>
                <c:pt idx="3">
                  <c:v>0.32500000000000001</c:v>
                </c:pt>
                <c:pt idx="5">
                  <c:v>0.35299999999999998</c:v>
                </c:pt>
                <c:pt idx="6">
                  <c:v>0.38900000000000001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192481136"/>
        <c:axId val="192481696"/>
      </c:barChart>
      <c:lineChart>
        <c:grouping val="standard"/>
        <c:varyColors val="0"/>
        <c:ser>
          <c:idx val="0"/>
          <c:order val="0"/>
          <c:tx>
            <c:strRef>
              <c:f>'Graph 2B'!$E$1</c:f>
              <c:strCache>
                <c:ptCount val="1"/>
                <c:pt idx="0">
                  <c:v>1985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cat>
            <c:strRef>
              <c:f>'Graph 2B'!$B$2:$D$25</c:f>
              <c:strCache>
                <c:ptCount val="7"/>
                <c:pt idx="0">
                  <c:v>Suède</c:v>
                </c:pt>
                <c:pt idx="1">
                  <c:v>Allemagne</c:v>
                </c:pt>
                <c:pt idx="2">
                  <c:v>France</c:v>
                </c:pt>
                <c:pt idx="3">
                  <c:v>Italie</c:v>
                </c:pt>
                <c:pt idx="5">
                  <c:v>Royaume-Uni</c:v>
                </c:pt>
                <c:pt idx="6">
                  <c:v>Etats-Unis</c:v>
                </c:pt>
              </c:strCache>
            </c:strRef>
          </c:cat>
          <c:val>
            <c:numRef>
              <c:f>'Graph 2B'!$E$2:$E$25</c:f>
              <c:numCache>
                <c:formatCode>0.000</c:formatCode>
                <c:ptCount val="7"/>
                <c:pt idx="0">
                  <c:v>0.19800000000000001</c:v>
                </c:pt>
                <c:pt idx="1">
                  <c:v>0.25056137987133037</c:v>
                </c:pt>
                <c:pt idx="2">
                  <c:v>0.3</c:v>
                </c:pt>
                <c:pt idx="3">
                  <c:v>0.29099999999999998</c:v>
                </c:pt>
                <c:pt idx="5">
                  <c:v>0.30947510028619069</c:v>
                </c:pt>
                <c:pt idx="6">
                  <c:v>0.3396245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481136"/>
        <c:axId val="192481696"/>
      </c:lineChart>
      <c:catAx>
        <c:axId val="19248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192481696"/>
        <c:crosses val="autoZero"/>
        <c:auto val="1"/>
        <c:lblAlgn val="ctr"/>
        <c:lblOffset val="100"/>
        <c:noMultiLvlLbl val="0"/>
      </c:catAx>
      <c:valAx>
        <c:axId val="192481696"/>
        <c:scaling>
          <c:orientation val="minMax"/>
          <c:min val="0.1500000000000000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9248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20361928443155"/>
          <c:y val="5.2129504767669498E-2"/>
          <c:w val="0.28762529147375893"/>
          <c:h val="0.12057472541365134"/>
        </c:manualLayout>
      </c:layout>
      <c:overlay val="0"/>
      <c:txPr>
        <a:bodyPr/>
        <a:lstStyle/>
        <a:p>
          <a:pPr>
            <a:defRPr sz="1400" b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0.85214</cdr:x>
      <cdr:y>0.86439</cdr:y>
    </cdr:from>
    <cdr:to>
      <cdr:x>0.96241</cdr:x>
      <cdr:y>0.92388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913687" y="5228155"/>
          <a:ext cx="1024093" cy="359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sz="1400" b="1" i="1" dirty="0">
              <a:solidFill>
                <a:schemeClr val="tx1">
                  <a:lumMod val="50000"/>
                  <a:lumOff val="50000"/>
                </a:schemeClr>
              </a:solidFill>
            </a:rPr>
            <a:t>Prévisions FMI</a:t>
          </a:r>
        </a:p>
      </cdr:txBody>
    </cdr:sp>
  </cdr:relSizeAnchor>
  <cdr:relSizeAnchor xmlns:cdr="http://schemas.openxmlformats.org/drawingml/2006/chartDrawing">
    <cdr:from>
      <cdr:x>0.81739</cdr:x>
      <cdr:y>0.94872</cdr:y>
    </cdr:from>
    <cdr:to>
      <cdr:x>0.88975</cdr:x>
      <cdr:y>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6768752" y="5328592"/>
          <a:ext cx="5992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/>
            <a:t>2017</a:t>
          </a:r>
          <a:endParaRPr lang="fr-FR" sz="1600" b="1" dirty="0"/>
        </a:p>
      </cdr:txBody>
    </cdr:sp>
  </cdr:relSizeAnchor>
  <cdr:relSizeAnchor xmlns:cdr="http://schemas.openxmlformats.org/drawingml/2006/chartDrawing">
    <cdr:from>
      <cdr:x>0.84348</cdr:x>
      <cdr:y>0.92308</cdr:y>
    </cdr:from>
    <cdr:to>
      <cdr:x>0.84348</cdr:x>
      <cdr:y>0.94231</cdr:y>
    </cdr:to>
    <cdr:cxnSp macro="">
      <cdr:nvCxnSpPr>
        <cdr:cNvPr id="5" name="Connecteur droit 4"/>
        <cdr:cNvCxnSpPr/>
      </cdr:nvCxnSpPr>
      <cdr:spPr>
        <a:xfrm xmlns:a="http://schemas.openxmlformats.org/drawingml/2006/main">
          <a:off x="6984776" y="5184576"/>
          <a:ext cx="0" cy="10800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0.96441</cdr:x>
      <cdr:y>0.38365</cdr:y>
    </cdr:from>
    <cdr:to>
      <cdr:x>1</cdr:x>
      <cdr:y>0.95344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943752" y="1799465"/>
          <a:ext cx="256248" cy="267253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0.00132</cdr:x>
      <cdr:y>0.0926</cdr:y>
    </cdr:from>
    <cdr:to>
      <cdr:x>0.03043</cdr:x>
      <cdr:y>0.3616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9504" y="400032"/>
          <a:ext cx="209592" cy="116208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0.53657</cdr:x>
      <cdr:y>0.70164</cdr:y>
    </cdr:from>
    <cdr:to>
      <cdr:x>0.68891</cdr:x>
      <cdr:y>0.76543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4134195" y="3385087"/>
          <a:ext cx="117371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FF0000"/>
              </a:solidFill>
            </a:rPr>
            <a:t>inflation PCE</a:t>
          </a:r>
          <a:r>
            <a:rPr lang="en-US" sz="1400" b="1" baseline="0" dirty="0">
              <a:solidFill>
                <a:srgbClr val="FF0000"/>
              </a:solidFill>
            </a:rPr>
            <a:t> 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0.48331</cdr:x>
      <cdr:y>0.78492</cdr:y>
    </cdr:from>
    <cdr:to>
      <cdr:x>0.78334</cdr:x>
      <cdr:y>0.93676</cdr:y>
    </cdr:to>
    <cdr:sp macro="" textlink="">
      <cdr:nvSpPr>
        <cdr:cNvPr id="6" name="ZoneTexte 2"/>
        <cdr:cNvSpPr txBox="1"/>
      </cdr:nvSpPr>
      <cdr:spPr>
        <a:xfrm xmlns:a="http://schemas.openxmlformats.org/drawingml/2006/main">
          <a:off x="3479800" y="3390836"/>
          <a:ext cx="2160240" cy="655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algn="l" rtl="0" latinLnBrk="0">
            <a:defRPr lang="fr-FR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latinLnBrk="0">
            <a:defRPr lang="fr-FR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latinLnBrk="0">
            <a:defRPr lang="fr-FR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latinLnBrk="0">
            <a:defRPr lang="fr-FR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latinLnBrk="0">
            <a:defRPr lang="fr-FR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rtl="0" latinLnBrk="0">
            <a:defRPr lang="fr-FR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rtl="0" latinLnBrk="0">
            <a:defRPr lang="fr-FR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rtl="0" latinLnBrk="0">
            <a:defRPr lang="fr-FR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rtl="0" latinLnBrk="0">
            <a:defRPr lang="fr-FR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  <a:extLst/>
        </a:lstStyle>
        <a:p xmlns:a="http://schemas.openxmlformats.org/drawingml/2006/main">
          <a:pPr algn="ctr">
            <a:defRPr sz="1400" b="1" i="0" u="none" strike="noStrike" kern="1200" baseline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cs"/>
            </a:defRPr>
          </a:pPr>
          <a:r>
            <a:rPr lang="en-US" sz="1400" dirty="0">
              <a:solidFill>
                <a:schemeClr val="bg1">
                  <a:lumMod val="50000"/>
                </a:schemeClr>
              </a:solidFill>
            </a:rPr>
            <a:t>0,25 %</a:t>
          </a:r>
          <a:r>
            <a:rPr lang="en-US" sz="1400" b="1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n-US" sz="1400" dirty="0">
              <a:solidFill>
                <a:schemeClr val="bg1">
                  <a:lumMod val="50000"/>
                </a:schemeClr>
              </a:solidFill>
            </a:rPr>
            <a:t>(</a:t>
          </a:r>
          <a:r>
            <a:rPr lang="en-US" sz="1400" dirty="0" err="1">
              <a:solidFill>
                <a:schemeClr val="bg1">
                  <a:lumMod val="50000"/>
                </a:schemeClr>
              </a:solidFill>
            </a:rPr>
            <a:t>déc</a:t>
          </a:r>
          <a:r>
            <a:rPr lang="en-US" sz="1400" dirty="0">
              <a:solidFill>
                <a:schemeClr val="bg1">
                  <a:lumMod val="50000"/>
                </a:schemeClr>
              </a:solidFill>
            </a:rPr>
            <a:t>. 08 à </a:t>
          </a:r>
          <a:r>
            <a:rPr lang="en-US" sz="1400" dirty="0" err="1">
              <a:solidFill>
                <a:schemeClr val="bg1">
                  <a:lumMod val="50000"/>
                </a:schemeClr>
              </a:solidFill>
            </a:rPr>
            <a:t>déc</a:t>
          </a:r>
          <a:r>
            <a:rPr lang="en-US" sz="1400" dirty="0">
              <a:solidFill>
                <a:schemeClr val="bg1">
                  <a:lumMod val="50000"/>
                </a:schemeClr>
              </a:solidFill>
            </a:rPr>
            <a:t>. 15) ;</a:t>
          </a:r>
        </a:p>
        <a:p xmlns:a="http://schemas.openxmlformats.org/drawingml/2006/main">
          <a:pPr algn="ctr">
            <a:defRPr sz="1400" b="1" i="0" u="none" strike="noStrike" kern="1200" baseline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cs"/>
            </a:defRPr>
          </a:pPr>
          <a:r>
            <a:rPr lang="en-US" sz="1400" dirty="0"/>
            <a:t>0,5 %</a:t>
          </a:r>
          <a:r>
            <a:rPr lang="en-US" sz="1400" b="1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n-US" sz="1400" dirty="0">
              <a:solidFill>
                <a:schemeClr val="bg1">
                  <a:lumMod val="50000"/>
                </a:schemeClr>
              </a:solidFill>
            </a:rPr>
            <a:t>(</a:t>
          </a:r>
          <a:r>
            <a:rPr lang="en-US" sz="1400" dirty="0" err="1">
              <a:solidFill>
                <a:schemeClr val="bg1">
                  <a:lumMod val="50000"/>
                </a:schemeClr>
              </a:solidFill>
            </a:rPr>
            <a:t>déc</a:t>
          </a:r>
          <a:r>
            <a:rPr lang="en-US" sz="1400" dirty="0">
              <a:solidFill>
                <a:schemeClr val="bg1">
                  <a:lumMod val="50000"/>
                </a:schemeClr>
              </a:solidFill>
            </a:rPr>
            <a:t>. 15 à </a:t>
          </a:r>
          <a:r>
            <a:rPr lang="en-US" sz="1400" dirty="0" err="1">
              <a:solidFill>
                <a:schemeClr val="bg1">
                  <a:lumMod val="50000"/>
                </a:schemeClr>
              </a:solidFill>
            </a:rPr>
            <a:t>déc</a:t>
          </a:r>
          <a:r>
            <a:rPr lang="en-US" sz="1400" dirty="0">
              <a:solidFill>
                <a:schemeClr val="bg1">
                  <a:lumMod val="50000"/>
                </a:schemeClr>
              </a:solidFill>
            </a:rPr>
            <a:t> 16), </a:t>
          </a:r>
        </a:p>
        <a:p xmlns:a="http://schemas.openxmlformats.org/drawingml/2006/main">
          <a:pPr algn="ctr">
            <a:defRPr sz="1400" b="1" i="0" u="none" strike="noStrike" kern="1200" baseline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cs"/>
            </a:defRPr>
          </a:pPr>
          <a:r>
            <a:rPr lang="en-US" sz="1400" dirty="0" err="1">
              <a:solidFill>
                <a:schemeClr val="bg1">
                  <a:lumMod val="50000"/>
                </a:schemeClr>
              </a:solidFill>
            </a:rPr>
            <a:t>puis</a:t>
          </a:r>
          <a:r>
            <a:rPr lang="en-US" sz="1400" b="1" dirty="0">
              <a:solidFill>
                <a:schemeClr val="bg1">
                  <a:lumMod val="50000"/>
                </a:schemeClr>
              </a:solidFill>
            </a:rPr>
            <a:t> 0,75%  </a:t>
          </a:r>
          <a:endParaRPr lang="fr-FR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0.06691</cdr:x>
      <cdr:y>0.71287</cdr:y>
    </cdr:from>
    <cdr:to>
      <cdr:x>0.89485</cdr:x>
      <cdr:y>0.86794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96130" y="2977275"/>
          <a:ext cx="3664309" cy="647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i="1" dirty="0">
              <a:latin typeface="+mn-lt"/>
              <a:cs typeface="Arial" panose="020B0604020202020204" pitchFamily="34" charset="0"/>
            </a:rPr>
            <a:t>Source: National Bureau of </a:t>
          </a:r>
          <a:r>
            <a:rPr lang="fr-FR" sz="1400" b="1" i="1" dirty="0" err="1">
              <a:latin typeface="+mn-lt"/>
              <a:cs typeface="Arial" panose="020B0604020202020204" pitchFamily="34" charset="0"/>
            </a:rPr>
            <a:t>Statistics</a:t>
          </a:r>
          <a:r>
            <a:rPr lang="fr-FR" sz="1400" b="1" i="1" dirty="0">
              <a:latin typeface="+mn-lt"/>
              <a:cs typeface="Arial" panose="020B0604020202020204" pitchFamily="34" charset="0"/>
            </a:rPr>
            <a:t> China</a:t>
          </a:r>
        </a:p>
        <a:p xmlns:a="http://schemas.openxmlformats.org/drawingml/2006/main">
          <a:r>
            <a:rPr lang="fr-FR" sz="1400" b="1" i="1" dirty="0">
              <a:latin typeface="+mn-lt"/>
              <a:cs typeface="Arial" panose="020B0604020202020204" pitchFamily="34" charset="0"/>
            </a:rPr>
            <a:t>Dernier point: Q2</a:t>
          </a:r>
          <a:r>
            <a:rPr lang="fr-FR" sz="1400" b="1" i="1" baseline="0" dirty="0">
              <a:latin typeface="+mn-lt"/>
              <a:cs typeface="Arial" panose="020B0604020202020204" pitchFamily="34" charset="0"/>
            </a:rPr>
            <a:t> 2017</a:t>
          </a:r>
          <a:endParaRPr lang="fr-FR" sz="1400" b="1" i="1" dirty="0"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0.07104</cdr:x>
      <cdr:y>0.3954</cdr:y>
    </cdr:from>
    <cdr:to>
      <cdr:x>0.39048</cdr:x>
      <cdr:y>0.58621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314411" y="1651374"/>
          <a:ext cx="1413781" cy="796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i="1" dirty="0">
              <a:latin typeface="+mn-lt"/>
            </a:rPr>
            <a:t>moyenne années 2000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0.00546</cdr:x>
      <cdr:y>0.00839</cdr:y>
    </cdr:from>
    <cdr:to>
      <cdr:x>0.11186</cdr:x>
      <cdr:y>0.04477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989086" cy="220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 sz="1200"/>
        </a:p>
      </cdr:txBody>
    </cdr:sp>
  </cdr:relSizeAnchor>
  <cdr:relSizeAnchor xmlns:cdr="http://schemas.openxmlformats.org/drawingml/2006/chartDrawing">
    <cdr:from>
      <cdr:x>0</cdr:x>
      <cdr:y>0.94046</cdr:y>
    </cdr:from>
    <cdr:to>
      <cdr:x>0.10639</cdr:x>
      <cdr:y>0.97685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697220"/>
          <a:ext cx="989086" cy="220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 sz="1200" dirty="0"/>
        </a:p>
      </cdr:txBody>
    </cdr:sp>
  </cdr:relSizeAnchor>
  <cdr:relSizeAnchor xmlns:cdr="http://schemas.openxmlformats.org/drawingml/2006/chartDrawing">
    <cdr:from>
      <cdr:x>0.00546</cdr:x>
      <cdr:y>0.00837</cdr:y>
    </cdr:from>
    <cdr:to>
      <cdr:x>0.05127</cdr:x>
      <cdr:y>0.06468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425896" cy="341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 sz="1800" b="1" dirty="0"/>
        </a:p>
      </cdr:txBody>
    </cdr:sp>
  </cdr:relSizeAnchor>
  <cdr:relSizeAnchor xmlns:cdr="http://schemas.openxmlformats.org/drawingml/2006/chartDrawing">
    <cdr:from>
      <cdr:x>0.94014</cdr:x>
      <cdr:y>0.01612</cdr:y>
    </cdr:from>
    <cdr:to>
      <cdr:x>0.98595</cdr:x>
      <cdr:y>0.07243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740892" y="97837"/>
          <a:ext cx="425896" cy="341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 sz="1800" b="1" dirty="0"/>
        </a:p>
      </cdr:txBody>
    </cdr:sp>
  </cdr:relSizeAnchor>
  <cdr:relSizeAnchor xmlns:cdr="http://schemas.openxmlformats.org/drawingml/2006/chartDrawing">
    <cdr:from>
      <cdr:x>0.0686</cdr:x>
      <cdr:y>0.52698</cdr:y>
    </cdr:from>
    <cdr:to>
      <cdr:x>0.28237</cdr:x>
      <cdr:y>0.79722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323528" y="2808324"/>
          <a:ext cx="1008112" cy="144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>
              <a:effectLst/>
              <a:latin typeface="+mn-lt"/>
              <a:ea typeface="+mn-ea"/>
              <a:cs typeface="+mn-cs"/>
            </a:rPr>
            <a:t>Août 2014 </a:t>
          </a:r>
          <a:r>
            <a:rPr lang="fr-FR" sz="1200" dirty="0">
              <a:effectLst/>
              <a:latin typeface="+mn-lt"/>
              <a:ea typeface="+mn-ea"/>
              <a:cs typeface="+mn-cs"/>
            </a:rPr>
            <a:t>discours </a:t>
          </a:r>
          <a:endParaRPr lang="fr-FR" sz="120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 smtClean="0">
              <a:effectLst/>
              <a:latin typeface="+mn-lt"/>
              <a:ea typeface="+mn-ea"/>
              <a:cs typeface="+mn-cs"/>
            </a:rPr>
            <a:t>M</a:t>
          </a:r>
          <a:r>
            <a:rPr lang="fr-FR" sz="1200" dirty="0">
              <a:effectLst/>
              <a:latin typeface="+mn-lt"/>
              <a:ea typeface="+mn-ea"/>
              <a:cs typeface="+mn-cs"/>
            </a:rPr>
            <a:t>. </a:t>
          </a:r>
          <a:r>
            <a:rPr lang="fr-FR" sz="1200" dirty="0" err="1">
              <a:effectLst/>
              <a:latin typeface="+mn-lt"/>
              <a:ea typeface="+mn-ea"/>
              <a:cs typeface="+mn-cs"/>
            </a:rPr>
            <a:t>Draghi</a:t>
          </a:r>
          <a:r>
            <a:rPr lang="fr-FR" sz="1200" dirty="0">
              <a:effectLst/>
              <a:latin typeface="+mn-lt"/>
              <a:ea typeface="+mn-ea"/>
              <a:cs typeface="+mn-cs"/>
            </a:rPr>
            <a:t> Jackson </a:t>
          </a:r>
          <a:endParaRPr lang="fr-FR" sz="120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 smtClean="0">
              <a:effectLst/>
              <a:latin typeface="+mn-lt"/>
              <a:ea typeface="+mn-ea"/>
              <a:cs typeface="+mn-cs"/>
            </a:rPr>
            <a:t>Hole</a:t>
          </a:r>
          <a:endParaRPr lang="fr-FR" sz="12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fr-FR" sz="1400" dirty="0"/>
        </a:p>
      </cdr:txBody>
    </cdr:sp>
  </cdr:relSizeAnchor>
  <cdr:relSizeAnchor xmlns:cdr="http://schemas.openxmlformats.org/drawingml/2006/chartDrawing">
    <cdr:from>
      <cdr:x>0.32028</cdr:x>
      <cdr:y>0.133</cdr:y>
    </cdr:from>
    <cdr:to>
      <cdr:x>0.58774</cdr:x>
      <cdr:y>0.20298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1510446" y="708769"/>
          <a:ext cx="1261354" cy="372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fr-FR" sz="1200" b="1" dirty="0">
              <a:effectLst/>
              <a:latin typeface="+mn-lt"/>
              <a:ea typeface="+mn-ea"/>
              <a:cs typeface="+mn-cs"/>
            </a:rPr>
            <a:t>Janvier 2015 </a:t>
          </a:r>
          <a:r>
            <a:rPr lang="fr-FR" sz="1200" dirty="0">
              <a:effectLst/>
              <a:latin typeface="+mn-lt"/>
              <a:ea typeface="+mn-ea"/>
              <a:cs typeface="+mn-cs"/>
            </a:rPr>
            <a:t>Annonce du</a:t>
          </a:r>
          <a:r>
            <a:rPr lang="fr-FR" sz="12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1200" baseline="0" dirty="0" smtClean="0">
              <a:effectLst/>
              <a:latin typeface="+mn-lt"/>
              <a:ea typeface="+mn-ea"/>
              <a:cs typeface="+mn-cs"/>
            </a:rPr>
            <a:t>programme APP</a:t>
          </a:r>
          <a:endParaRPr lang="fr-FR" sz="12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fr-FR" sz="1400" dirty="0"/>
        </a:p>
      </cdr:txBody>
    </cdr:sp>
  </cdr:relSizeAnchor>
  <cdr:relSizeAnchor xmlns:cdr="http://schemas.openxmlformats.org/drawingml/2006/chartDrawing">
    <cdr:from>
      <cdr:x>0.87785</cdr:x>
      <cdr:y>0.59454</cdr:y>
    </cdr:from>
    <cdr:to>
      <cdr:x>1</cdr:x>
      <cdr:y>0.64859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4139952" y="316835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/>
            <a:t>2,2%</a:t>
          </a:r>
          <a:endParaRPr lang="fr-FR" sz="1400" b="1" dirty="0"/>
        </a:p>
      </cdr:txBody>
    </cdr:sp>
  </cdr:relSizeAnchor>
  <cdr:relSizeAnchor xmlns:cdr="http://schemas.openxmlformats.org/drawingml/2006/chartDrawing">
    <cdr:from>
      <cdr:x>0.87785</cdr:x>
      <cdr:y>0.67561</cdr:y>
    </cdr:from>
    <cdr:to>
      <cdr:x>1</cdr:x>
      <cdr:y>0.74317</cdr:y>
    </cdr:to>
    <cdr:sp macro="" textlink="">
      <cdr:nvSpPr>
        <cdr:cNvPr id="9" name="ZoneTexte 8"/>
        <cdr:cNvSpPr txBox="1"/>
      </cdr:nvSpPr>
      <cdr:spPr>
        <a:xfrm xmlns:a="http://schemas.openxmlformats.org/drawingml/2006/main">
          <a:off x="4139952" y="360040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rgbClr val="4A7EBB"/>
              </a:solidFill>
            </a:rPr>
            <a:t>1,9%</a:t>
          </a:r>
          <a:endParaRPr lang="fr-FR" sz="1400" b="1" dirty="0">
            <a:solidFill>
              <a:srgbClr val="4A7EBB"/>
            </a:solidFill>
          </a:endParaRPr>
        </a:p>
      </cdr:txBody>
    </cdr:sp>
  </cdr:relSizeAnchor>
  <cdr:relSizeAnchor xmlns:cdr="http://schemas.openxmlformats.org/drawingml/2006/chartDrawing">
    <cdr:from>
      <cdr:x>0.32817</cdr:x>
      <cdr:y>0.13512</cdr:y>
    </cdr:from>
    <cdr:to>
      <cdr:x>0.32817</cdr:x>
      <cdr:y>0.79722</cdr:y>
    </cdr:to>
    <cdr:cxnSp macro="">
      <cdr:nvCxnSpPr>
        <cdr:cNvPr id="20" name="Connecteur droit 19"/>
        <cdr:cNvCxnSpPr/>
      </cdr:nvCxnSpPr>
      <cdr:spPr>
        <a:xfrm xmlns:a="http://schemas.openxmlformats.org/drawingml/2006/main">
          <a:off x="1547655" y="720067"/>
          <a:ext cx="0" cy="352839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0.84329</cdr:x>
      <cdr:y>0.13958</cdr:y>
    </cdr:from>
    <cdr:to>
      <cdr:x>0.99766</cdr:x>
      <cdr:y>0.19359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734072" y="763165"/>
          <a:ext cx="683568" cy="295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rgbClr val="4A7EBB"/>
              </a:solidFill>
            </a:rPr>
            <a:t>4,8%</a:t>
          </a:r>
          <a:endParaRPr lang="fr-FR" sz="1400" b="1" dirty="0">
            <a:solidFill>
              <a:srgbClr val="4A7EBB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0.18744</cdr:x>
      <cdr:y>0.20288</cdr:y>
    </cdr:from>
    <cdr:to>
      <cdr:x>0.28255</cdr:x>
      <cdr:y>0.24884</cdr:y>
    </cdr:to>
    <cdr:pic>
      <cdr:nvPicPr>
        <cdr:cNvPr id="2" name="Imag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2507" y="794451"/>
          <a:ext cx="361550" cy="1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0.33898</cdr:x>
      <cdr:y>0.20288</cdr:y>
    </cdr:from>
    <cdr:to>
      <cdr:x>0.43369</cdr:x>
      <cdr:y>0.24884</cdr:y>
    </cdr:to>
    <cdr:pic>
      <cdr:nvPicPr>
        <cdr:cNvPr id="4" name="Imag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88571" y="794451"/>
          <a:ext cx="360000" cy="1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0.64207</cdr:x>
      <cdr:y>0.20288</cdr:y>
    </cdr:from>
    <cdr:to>
      <cdr:x>0.73719</cdr:x>
      <cdr:y>0.24884</cdr:y>
    </cdr:to>
    <cdr:pic>
      <cdr:nvPicPr>
        <cdr:cNvPr id="5" name="Image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440699" y="794451"/>
          <a:ext cx="361550" cy="1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0.79362</cdr:x>
      <cdr:y>0.20288</cdr:y>
    </cdr:from>
    <cdr:to>
      <cdr:x>0.88832</cdr:x>
      <cdr:y>0.24884</cdr:y>
    </cdr:to>
    <cdr:pic>
      <cdr:nvPicPr>
        <cdr:cNvPr id="8" name="Image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16763" y="794451"/>
          <a:ext cx="360000" cy="180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fr-FR" smtClean="0"/>
              <a:pPr/>
              <a:t>20/10/2017</a:t>
            </a:fld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45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fr-FR"/>
              <a:pPr/>
              <a:t>20/10/2017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45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055022-21DC-43EE-A34D-F4622DB14321}" type="slidenum">
              <a:rPr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fr-FR" altLang="fr-FR" b="1" dirty="0">
                <a:latin typeface="+mn-lt"/>
              </a:rPr>
              <a:t>Les pays membres de la zone euro : 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dirty="0">
                <a:latin typeface="+mn-lt"/>
              </a:rPr>
              <a:t>Allemagne,   Autriche,  Belgique,   Chypre (depuis le 1/1/2008), Espagne,  Estonie (depuis le 1/1/2011), Finlande,</a:t>
            </a:r>
            <a:r>
              <a:rPr lang="fr-FR" altLang="fr-FR" baseline="0" dirty="0">
                <a:latin typeface="+mn-lt"/>
              </a:rPr>
              <a:t> </a:t>
            </a:r>
            <a:r>
              <a:rPr lang="fr-FR" altLang="fr-FR" dirty="0">
                <a:latin typeface="+mn-lt"/>
              </a:rPr>
              <a:t>France, Grèce (depuis le 1/1/2001),  Irlande,  Italie,  Lettonie (depuis le 1/1/2014), Lituanie (depuis le 1/1/2015), Luxembourg,  Malte (depuis le 1/1/2008),  Pays-Bas,  Portugal,  Slovaquie (depuis le 1/1/2009),  Slovénie (depuis le 1/1/2007)</a:t>
            </a:r>
          </a:p>
          <a:p>
            <a:pPr algn="just">
              <a:spcBef>
                <a:spcPct val="0"/>
              </a:spcBef>
            </a:pPr>
            <a:endParaRPr lang="fr-FR" altLang="fr-FR" b="1" dirty="0"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fr-FR" altLang="fr-FR" b="1" dirty="0">
                <a:latin typeface="+mn-lt"/>
              </a:rPr>
              <a:t>Pays membres de l'Union européenne et devant intégrer la zone euro :</a:t>
            </a:r>
          </a:p>
          <a:p>
            <a:pPr algn="just">
              <a:spcBef>
                <a:spcPct val="0"/>
              </a:spcBef>
            </a:pPr>
            <a:r>
              <a:rPr lang="fr-FR" altLang="fr-FR" dirty="0">
                <a:latin typeface="+mn-lt"/>
              </a:rPr>
              <a:t>Bulgarie, Croatie, Hongrie, Pologne, République tchèque, Roumanie, </a:t>
            </a:r>
          </a:p>
          <a:p>
            <a:pPr algn="just">
              <a:spcBef>
                <a:spcPct val="0"/>
              </a:spcBef>
            </a:pPr>
            <a:endParaRPr lang="fr-FR" altLang="fr-FR" b="1" dirty="0"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fr-FR" altLang="fr-FR" b="1" dirty="0">
                <a:latin typeface="+mn-lt"/>
              </a:rPr>
              <a:t>Pays ayant vocation à demeurer</a:t>
            </a:r>
            <a:r>
              <a:rPr lang="fr-FR" altLang="fr-FR" b="1" baseline="0" dirty="0">
                <a:latin typeface="+mn-lt"/>
              </a:rPr>
              <a:t> hors de la zone Euro,</a:t>
            </a:r>
            <a:r>
              <a:rPr lang="fr-FR" altLang="fr-FR" b="0" baseline="0" dirty="0">
                <a:latin typeface="+mn-lt"/>
              </a:rPr>
              <a:t> par Dérogation (Royaume-Uni et Danemark) ou par référendum (Suède)</a:t>
            </a:r>
            <a:endParaRPr lang="fr-FR" altLang="fr-FR" b="1" dirty="0">
              <a:latin typeface="+mn-lt"/>
            </a:endParaRPr>
          </a:p>
          <a:p>
            <a:pPr algn="just">
              <a:spcBef>
                <a:spcPct val="0"/>
              </a:spcBef>
            </a:pPr>
            <a:endParaRPr lang="fr-FR" altLang="fr-FR" b="1" dirty="0"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fr-FR" altLang="fr-FR" b="1" dirty="0">
                <a:latin typeface="+mn-lt"/>
              </a:rPr>
              <a:t>Pour l'avenir :</a:t>
            </a:r>
            <a:endParaRPr lang="fr-FR" altLang="fr-FR" dirty="0"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fr-FR" altLang="fr-FR" b="1" dirty="0">
                <a:latin typeface="+mn-lt"/>
              </a:rPr>
              <a:t>6 États sont candidats reconnus à l'admission 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dirty="0">
                <a:latin typeface="+mn-lt"/>
              </a:rPr>
              <a:t>’Albanie,</a:t>
            </a:r>
            <a:r>
              <a:rPr lang="fr-FR" altLang="fr-FR" baseline="0" dirty="0">
                <a:latin typeface="+mn-lt"/>
              </a:rPr>
              <a:t> l’Islande, l</a:t>
            </a:r>
            <a:r>
              <a:rPr lang="fr-FR" altLang="fr-FR" dirty="0">
                <a:latin typeface="+mn-lt"/>
              </a:rPr>
              <a:t>a Macédoine, la Serbie, le Monténégro et la Turquie</a:t>
            </a:r>
          </a:p>
          <a:p>
            <a:pPr algn="just">
              <a:spcBef>
                <a:spcPct val="0"/>
              </a:spcBef>
            </a:pPr>
            <a:endParaRPr lang="fr-FR" altLang="fr-FR" b="1" dirty="0"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fr-FR" altLang="fr-FR" b="1" dirty="0">
                <a:latin typeface="+mn-lt"/>
              </a:rPr>
              <a:t>De plus 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dirty="0">
                <a:latin typeface="+mn-lt"/>
              </a:rPr>
              <a:t>Le Kosovo, la Bosnie-Herzégovine et la Moldavie sont des candidats potentiels.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>
              <a:latin typeface="+mn-lt"/>
            </a:endParaRPr>
          </a:p>
          <a:p>
            <a:endParaRPr lang="fr-FR" altLang="fr-FR" dirty="0">
              <a:latin typeface="+mn-lt"/>
            </a:endParaRPr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195BAF1-668B-4225-9D3F-93B87247CB81}" type="slidenum">
              <a:rPr altLang="fr-FR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altLang="fr-FR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4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42085-2EE0-402C-A8CF-108BF434077E}" type="slidenum">
              <a:rPr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5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51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04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3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34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34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92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lang="fr-F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8375848" cy="307064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 eaLnBrk="1" latinLnBrk="0" hangingPunct="1">
              <a:buNone/>
              <a:defRPr kumimoji="0" lang="fr-FR" sz="16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fr-FR" dirty="0"/>
              <a:t>Cliquez pour ajouter les informations sur l'auteur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5940152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fr-FR" dirty="0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0419" y="4797152"/>
            <a:ext cx="1983581" cy="28070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fr-FR">
                <a:solidFill>
                  <a:srgbClr val="A0A0A0"/>
                </a:solidFill>
              </a:defRPr>
            </a:lvl1pPr>
            <a:extLst/>
          </a:lstStyle>
          <a:p>
            <a:fld id="{E4A6CB2F-CABA-47AC-A2F4-879DC1AA5399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ses : 1 Haut, 2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A7EE88C3-D736-4E03-B392-07D2FDAD93AD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55E02678-054D-4AE7-BC5A-85BC4D46497C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ses : 1 Gauche, 3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89CCDA47-DCC7-431E-913E-D09818CC039A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ses : 3 Gauche, 1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66A7E0E6-AE7E-47B3-B109-86080ECDCC0F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ses : 2 Gauche, 3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A6C9B7B5-89E5-4E78-80AE-86436A9A23FB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ses : 3 Gauche, 2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1DBED81A-B97F-444D-8923-D7F7AD6AF87B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re tomb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>
            <a:normAutofit/>
          </a:bodyPr>
          <a:lstStyle>
            <a:lvl1pPr eaLnBrk="1" latinLnBrk="0" hangingPunct="1">
              <a:defRPr kumimoji="0" lang="fr-FR" sz="2000">
                <a:latin typeface="+mj-lt"/>
              </a:defRPr>
            </a:lvl1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67DD5255-878B-4944-871A-491211BC5D8D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7" descr="Bandeau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3" y="770179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408256" y="1916832"/>
            <a:ext cx="6172200" cy="1894362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00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Modifiez le style des sous-titres du masque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  <p:pic>
        <p:nvPicPr>
          <p:cNvPr id="30" name="Picture 15" descr="logo_BDF_atraits_B_6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509" y="18686"/>
            <a:ext cx="23034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4"/>
          <p:cNvSpPr>
            <a:spLocks noChangeArrowheads="1"/>
          </p:cNvSpPr>
          <p:nvPr userDrawn="1"/>
        </p:nvSpPr>
        <p:spPr bwMode="auto">
          <a:xfrm>
            <a:off x="-2953" y="6448644"/>
            <a:ext cx="1102822" cy="40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sz="1200" b="1" dirty="0">
              <a:solidFill>
                <a:srgbClr val="0000FF"/>
              </a:solidFill>
            </a:endParaRPr>
          </a:p>
        </p:txBody>
      </p:sp>
      <p:pic>
        <p:nvPicPr>
          <p:cNvPr id="35" name="Picture 15" descr="logo_BDF_atraits_B_6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99" y="-18139"/>
            <a:ext cx="23034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44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" descr="Bandeau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4" y="702019"/>
            <a:ext cx="867980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8426" y="1045840"/>
            <a:ext cx="7467600" cy="1143000"/>
          </a:xfrm>
        </p:spPr>
        <p:txBody>
          <a:bodyPr/>
          <a:lstStyle>
            <a:lvl1pPr algn="ctr">
              <a:defRPr b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 hasCustomPrompt="1"/>
          </p:nvPr>
        </p:nvSpPr>
        <p:spPr>
          <a:xfrm>
            <a:off x="1016522" y="2243580"/>
            <a:ext cx="7467600" cy="4205064"/>
          </a:xfrm>
        </p:spPr>
        <p:txBody>
          <a:bodyPr/>
          <a:lstStyle>
            <a:lvl1pPr marL="274320" indent="-274320">
              <a:buClr>
                <a:srgbClr val="FC9804"/>
              </a:buClr>
              <a:buSzPct val="90000"/>
              <a:buFont typeface="Wingdings 2" panose="05020102010507070707" pitchFamily="18" charset="2"/>
              <a:buChar char=""/>
              <a:defRPr sz="27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74320">
              <a:buClr>
                <a:srgbClr val="FC9804"/>
              </a:buClr>
              <a:buSzPct val="82000"/>
              <a:buFont typeface="Wingdings 2" panose="05020102010507070707" pitchFamily="18" charset="2"/>
              <a:buChar char=""/>
              <a:defRPr sz="2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182880">
              <a:buClr>
                <a:srgbClr val="FC9804"/>
              </a:buClr>
              <a:buSzPct val="70000"/>
              <a:buFont typeface="Wingdings" panose="05000000000000000000" pitchFamily="2" charset="2"/>
              <a:buChar char="Ø"/>
              <a:defRPr sz="21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182880">
              <a:buClr>
                <a:srgbClr val="FC9804"/>
              </a:buClr>
              <a:buSzPct val="104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182880">
              <a:buClr>
                <a:srgbClr val="FC9804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 Modifiez les styles du texte du masque</a:t>
            </a:r>
          </a:p>
          <a:p>
            <a:pPr lvl="1" eaLnBrk="1" latinLnBrk="0" hangingPunct="1"/>
            <a:r>
              <a:rPr lang="fr-FR" dirty="0"/>
              <a:t> Deuxième niveau</a:t>
            </a:r>
          </a:p>
          <a:p>
            <a:pPr lvl="2" eaLnBrk="1" latinLnBrk="0" hangingPunct="1"/>
            <a:r>
              <a:rPr lang="fr-FR" dirty="0"/>
              <a:t> Troisième niveau</a:t>
            </a:r>
          </a:p>
          <a:p>
            <a:pPr lvl="3" eaLnBrk="1" latinLnBrk="0" hangingPunct="1"/>
            <a:r>
              <a:rPr lang="fr-FR" dirty="0"/>
              <a:t> 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  <p:sp>
        <p:nvSpPr>
          <p:cNvPr id="11" name="Connecteur droit 10"/>
          <p:cNvSpPr>
            <a:spLocks noChangeShapeType="1"/>
          </p:cNvSpPr>
          <p:nvPr userDrawn="1"/>
        </p:nvSpPr>
        <p:spPr bwMode="auto">
          <a:xfrm>
            <a:off x="867645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8593237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40550" y="-18139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logo_BDF_atraits_B_6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99" y="-18139"/>
            <a:ext cx="23034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761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58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 baseline="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 baseline="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 baseline="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1052264" cy="2286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fr-FR" sz="1100"/>
            </a:lvl1pPr>
            <a:extLst/>
          </a:lstStyle>
          <a:p>
            <a:pPr algn="r"/>
            <a:fld id="{3B3772CA-021D-4FB7-B61C-4A4BD3CD3AE6}" type="datetime1">
              <a:rPr kumimoji="0" lang="fr-FR" sz="1100" smtClean="0"/>
              <a:t>20/10/2017</a:t>
            </a:fld>
            <a:endParaRPr kumimoji="0" lang="fr-FR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35" name="Rectangle 34"/>
          <p:cNvSpPr/>
          <p:nvPr userDrawn="1"/>
        </p:nvSpPr>
        <p:spPr>
          <a:xfrm>
            <a:off x="0" y="332656"/>
            <a:ext cx="9144000" cy="609600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6" name="Title 13"/>
          <p:cNvSpPr>
            <a:spLocks noGrp="1"/>
          </p:cNvSpPr>
          <p:nvPr>
            <p:ph type="ctrTitle" hasCustomPrompt="1"/>
          </p:nvPr>
        </p:nvSpPr>
        <p:spPr>
          <a:xfrm>
            <a:off x="228600" y="408856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lang="fr-F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fr-FR" dirty="0" smtClean="0"/>
              <a:t>SOMMAIRE</a:t>
            </a:r>
            <a:endParaRPr kumimoji="0" lang="fr-FR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0" y="939936"/>
            <a:ext cx="9144000" cy="2743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Bandeau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4" y="702019"/>
            <a:ext cx="867980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593237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512436" y="2162213"/>
            <a:ext cx="3611880" cy="4608501"/>
          </a:xfrm>
        </p:spPr>
        <p:txBody>
          <a:bodyPr/>
          <a:lstStyle>
            <a:lvl1pPr marL="274320" indent="-274320">
              <a:buClr>
                <a:srgbClr val="FC9804"/>
              </a:buClr>
              <a:buSzPct val="90000"/>
              <a:buFont typeface="Wingdings 2" panose="05020102010507070707" pitchFamily="18" charset="2"/>
              <a:buChar char=""/>
              <a:defRPr sz="27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74320">
              <a:buClr>
                <a:srgbClr val="FC9804"/>
              </a:buClr>
              <a:buSzPct val="82000"/>
              <a:buFont typeface="Wingdings 2" panose="05020102010507070707" pitchFamily="18" charset="2"/>
              <a:buChar char=""/>
              <a:defRPr sz="2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182880">
              <a:buClr>
                <a:srgbClr val="FC9804"/>
              </a:buClr>
              <a:buSzPct val="70000"/>
              <a:buFont typeface="Wingdings" panose="05000000000000000000" pitchFamily="2" charset="2"/>
              <a:buChar char="Ø"/>
              <a:defRPr sz="21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182880">
              <a:buClr>
                <a:srgbClr val="FC9804"/>
              </a:buClr>
              <a:buSzPct val="104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182880">
              <a:buClr>
                <a:srgbClr val="FC9804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 Modifiez les styles du texte du masque</a:t>
            </a:r>
          </a:p>
          <a:p>
            <a:pPr lvl="1" eaLnBrk="1" latinLnBrk="0" hangingPunct="1"/>
            <a:r>
              <a:rPr lang="fr-FR" dirty="0"/>
              <a:t> Deuxième niveau</a:t>
            </a:r>
          </a:p>
          <a:p>
            <a:pPr lvl="2" eaLnBrk="1" latinLnBrk="0" hangingPunct="1"/>
            <a:r>
              <a:rPr lang="fr-FR" dirty="0"/>
              <a:t> Troisième niveau</a:t>
            </a:r>
          </a:p>
          <a:p>
            <a:pPr lvl="3" eaLnBrk="1" latinLnBrk="0" hangingPunct="1"/>
            <a:r>
              <a:rPr lang="fr-FR" dirty="0"/>
              <a:t> 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4435343" y="2155319"/>
            <a:ext cx="3611880" cy="4608501"/>
          </a:xfrm>
        </p:spPr>
        <p:txBody>
          <a:bodyPr/>
          <a:lstStyle>
            <a:lvl1pPr marL="274320" indent="-274320">
              <a:buClr>
                <a:srgbClr val="FC9804"/>
              </a:buClr>
              <a:buSzPct val="90000"/>
              <a:buFont typeface="Wingdings 2" panose="05020102010507070707" pitchFamily="18" charset="2"/>
              <a:buChar char=""/>
              <a:defRPr sz="27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74320">
              <a:buClr>
                <a:srgbClr val="FC9804"/>
              </a:buClr>
              <a:buSzPct val="82000"/>
              <a:buFont typeface="Wingdings 2" panose="05020102010507070707" pitchFamily="18" charset="2"/>
              <a:buChar char=""/>
              <a:defRPr sz="24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182880">
              <a:buClr>
                <a:srgbClr val="FC9804"/>
              </a:buClr>
              <a:buSzPct val="70000"/>
              <a:buFont typeface="Wingdings" panose="05000000000000000000" pitchFamily="2" charset="2"/>
              <a:buChar char="Ø"/>
              <a:defRPr sz="210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182880">
              <a:buClr>
                <a:srgbClr val="FC9804"/>
              </a:buClr>
              <a:buSzPct val="104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182880">
              <a:buClr>
                <a:srgbClr val="FC9804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 Modifiez les styles du texte du masque</a:t>
            </a:r>
          </a:p>
          <a:p>
            <a:pPr lvl="1" eaLnBrk="1" latinLnBrk="0" hangingPunct="1"/>
            <a:r>
              <a:rPr lang="fr-FR" dirty="0"/>
              <a:t> Deuxième niveau</a:t>
            </a:r>
          </a:p>
          <a:p>
            <a:pPr lvl="2" eaLnBrk="1" latinLnBrk="0" hangingPunct="1"/>
            <a:r>
              <a:rPr lang="fr-FR" dirty="0"/>
              <a:t> Troisième niveau</a:t>
            </a:r>
          </a:p>
          <a:p>
            <a:pPr lvl="3" eaLnBrk="1" latinLnBrk="0" hangingPunct="1"/>
            <a:r>
              <a:rPr lang="fr-FR" dirty="0"/>
              <a:t> 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40550" y="-18139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Connecteur droit 15"/>
          <p:cNvSpPr>
            <a:spLocks noChangeShapeType="1"/>
          </p:cNvSpPr>
          <p:nvPr userDrawn="1"/>
        </p:nvSpPr>
        <p:spPr bwMode="auto">
          <a:xfrm>
            <a:off x="867645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8" name="Picture 15" descr="logo_BDF_atraits_B_6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99" y="-18139"/>
            <a:ext cx="23034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038426" y="1045840"/>
            <a:ext cx="7467600" cy="1143000"/>
          </a:xfrm>
        </p:spPr>
        <p:txBody>
          <a:bodyPr/>
          <a:lstStyle>
            <a:lvl1pPr algn="ctr">
              <a:defRPr b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8911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24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8593237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7" descr="Bandeau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9" y="770179"/>
            <a:ext cx="8587449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7013" y="1672958"/>
            <a:ext cx="7467600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40550" y="-18139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5" descr="logo_BDF_atraits_B_6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99" y="-18139"/>
            <a:ext cx="23034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necteur droit 13"/>
          <p:cNvSpPr>
            <a:spLocks noChangeShapeType="1"/>
          </p:cNvSpPr>
          <p:nvPr userDrawn="1"/>
        </p:nvSpPr>
        <p:spPr bwMode="auto">
          <a:xfrm>
            <a:off x="867645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81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88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672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7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16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600201"/>
            <a:ext cx="3815862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70938" y="1600201"/>
            <a:ext cx="3815862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70938" y="3941763"/>
            <a:ext cx="3815862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FEABE6-C917-473E-847B-0979A34C737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8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lang="fr-F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2" name="Rectangle 15"/>
          <p:cNvSpPr>
            <a:spLocks noGrp="1"/>
          </p:cNvSpPr>
          <p:nvPr>
            <p:ph type="sldNum" sz="quarter" idx="11"/>
          </p:nvPr>
        </p:nvSpPr>
        <p:spPr>
          <a:xfrm>
            <a:off x="5940152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15" name="Rectangle 16"/>
          <p:cNvSpPr>
            <a:spLocks noGrp="1"/>
          </p:cNvSpPr>
          <p:nvPr>
            <p:ph type="ftr" sz="quarter" idx="12"/>
          </p:nvPr>
        </p:nvSpPr>
        <p:spPr>
          <a:xfrm>
            <a:off x="2051720" y="6477000"/>
            <a:ext cx="3733800" cy="304800"/>
          </a:xfrm>
        </p:spPr>
        <p:txBody>
          <a:bodyPr/>
          <a:lstStyle>
            <a:extLst/>
          </a:lstStyle>
          <a:p>
            <a:endParaRPr kumimoji="0" lang="fr-FR" dirty="0"/>
          </a:p>
        </p:txBody>
      </p:sp>
      <p:pic>
        <p:nvPicPr>
          <p:cNvPr id="16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60419" y="4797152"/>
            <a:ext cx="1983581" cy="280701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fr-FR">
                <a:solidFill>
                  <a:srgbClr val="A0A0A0"/>
                </a:solidFill>
              </a:defRPr>
            </a:lvl1pPr>
            <a:extLst/>
          </a:lstStyle>
          <a:p>
            <a:fld id="{1DAFE631-CA01-4B5F-9246-9D2513343E44}" type="datetime1">
              <a:rPr lang="fr-FR" smtClean="0"/>
              <a:t>20/10/2017</a:t>
            </a:fld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8640"/>
            <a:ext cx="8839200" cy="45571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fr-FR" sz="2000" b="0">
                <a:solidFill>
                  <a:schemeClr val="bg1"/>
                </a:solidFill>
                <a:latin typeface="+mj-lt"/>
              </a:defRPr>
            </a:lvl1pPr>
            <a:extLst/>
          </a:lstStyle>
          <a:p>
            <a:pPr lvl="0"/>
            <a:r>
              <a:rPr kumimoji="0" lang="fr-FR" dirty="0"/>
              <a:t>Cliquez pour ajouter un titre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6CC181C7-CF22-440A-86E1-E5DF0C07583B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D877EDE0-7896-4D30-877D-95AE220D2C51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8640"/>
            <a:ext cx="8077200" cy="45571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lang="fr-FR" sz="2000" b="1">
                <a:solidFill>
                  <a:schemeClr val="bg1"/>
                </a:solidFill>
                <a:latin typeface="+mj-lt"/>
              </a:defRPr>
            </a:lvl1pPr>
            <a:extLst/>
          </a:lstStyle>
          <a:p>
            <a:pPr lvl="0"/>
            <a:r>
              <a:rPr kumimoji="0" lang="fr-FR" dirty="0"/>
              <a:t>Cliquez pour ajouter un titre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908720"/>
            <a:ext cx="8077200" cy="5339680"/>
          </a:xfrm>
        </p:spPr>
        <p:txBody>
          <a:bodyPr/>
          <a:lstStyle>
            <a:lvl1pPr>
              <a:defRPr sz="1600"/>
            </a:lvl1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1F03DEA2-E3A3-4BD8-9613-CB41E37245ED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7BF17D50-A495-4EF6-9D1E-77E09DF6F962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ses : 2 Gauche, 1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7DCC66C-5149-4248-B267-598BF54D039F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ses : 1 Gauche, 2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4BCA1D4-CD60-45C3-B621-963FC48ED599}" type="datetime1">
              <a:rPr lang="fr-FR" smtClean="0"/>
              <a:t>20/10/2017</a:t>
            </a:fld>
            <a:endParaRPr kumimoji="0" lang="fr-FR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1000"/>
              <a:pPr algn="r"/>
              <a:t>‹N°›</a:t>
            </a:fld>
            <a:endParaRPr kumimoji="0" lang="fr-FR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0" y="6381328"/>
            <a:ext cx="7380312" cy="476672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251520" y="6525344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fr-FR" sz="1000">
                <a:solidFill>
                  <a:schemeClr val="bg1"/>
                </a:solidFill>
              </a:defRPr>
            </a:lvl1pPr>
            <a:extLst/>
          </a:lstStyle>
          <a:p>
            <a:pPr algn="r"/>
            <a:fld id="{A3E46B5B-FC15-4A0A-A2BF-793F77D13B6D}" type="datetime1">
              <a:rPr lang="fr-FR" smtClean="0"/>
              <a:t>20/10/2017</a:t>
            </a:fld>
            <a:endParaRPr lang="fr-F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585105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fr-FR" sz="1000">
                <a:solidFill>
                  <a:schemeClr val="bg1"/>
                </a:solidFill>
              </a:defRPr>
            </a:lvl1pPr>
            <a:extLst/>
          </a:lstStyle>
          <a:p>
            <a:fld id="{256D3EEF-DE4E-429D-8EC4-DDC531AFF5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309320"/>
            <a:ext cx="7020272" cy="72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05172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fr-FR" sz="1000">
                <a:solidFill>
                  <a:schemeClr val="bg1"/>
                </a:solidFill>
              </a:defRPr>
            </a:lvl1pPr>
            <a:extLst/>
          </a:lstStyle>
          <a:p>
            <a:endParaRPr lang="fr-FR"/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0352" y="5713422"/>
            <a:ext cx="1133474" cy="16040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fr-FR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fr-FR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93441E-D1C6-4780-B9D3-0898CDA5B069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699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60"/>
            <a:ext cx="2368634" cy="12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1086" y="2204864"/>
            <a:ext cx="8962914" cy="1728192"/>
          </a:xfrm>
        </p:spPr>
        <p:txBody>
          <a:bodyPr>
            <a:noAutofit/>
          </a:bodyPr>
          <a:lstStyle/>
          <a:p>
            <a:r>
              <a:rPr lang="fr-FR" sz="4400" dirty="0"/>
              <a:t>Rencontre Professeurs – Banque de </a:t>
            </a:r>
            <a:r>
              <a:rPr lang="fr-FR" sz="4400" dirty="0" err="1"/>
              <a:t>france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31840" y="4149080"/>
            <a:ext cx="5686400" cy="1656184"/>
          </a:xfrm>
        </p:spPr>
        <p:txBody>
          <a:bodyPr>
            <a:norm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6046426" y="5661248"/>
            <a:ext cx="1883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sz="16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TOULOUSE</a:t>
            </a:r>
            <a:endParaRPr sz="16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sz="16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octobre 2017</a:t>
            </a:r>
            <a:endParaRPr sz="16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1.4 Endettement mondial : un risque à surveiller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10</a:t>
            </a:fld>
            <a:endParaRPr kumimoji="0" lang="fr-FR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0" t="46483" r="5446" b="26758"/>
          <a:stretch/>
        </p:blipFill>
        <p:spPr bwMode="auto">
          <a:xfrm>
            <a:off x="3370004" y="5042850"/>
            <a:ext cx="1932342" cy="7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835696" y="587785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ea typeface="+mj-ea"/>
                <a:cs typeface="+mj-cs"/>
              </a:rPr>
              <a:t>Sources </a:t>
            </a:r>
            <a:r>
              <a:rPr lang="fr-FR" sz="1200" dirty="0">
                <a:ea typeface="+mj-ea"/>
                <a:cs typeface="+mj-cs"/>
              </a:rPr>
              <a:t>: BRI et FMI, calculs Banque de </a:t>
            </a:r>
            <a:r>
              <a:rPr lang="fr-FR" sz="1200" dirty="0" smtClean="0">
                <a:ea typeface="+mj-ea"/>
                <a:cs typeface="+mj-cs"/>
              </a:rPr>
              <a:t>France – </a:t>
            </a:r>
            <a:r>
              <a:rPr lang="fr-FR" sz="1200" dirty="0">
                <a:ea typeface="+mj-ea"/>
                <a:cs typeface="+mj-cs"/>
              </a:rPr>
              <a:t>données exprimées </a:t>
            </a:r>
            <a:r>
              <a:rPr lang="fr-FR" sz="1200" dirty="0" smtClean="0">
                <a:ea typeface="+mj-ea"/>
                <a:cs typeface="+mj-cs"/>
              </a:rPr>
              <a:t>en dollars </a:t>
            </a:r>
            <a:r>
              <a:rPr lang="fr-FR" sz="1200" dirty="0">
                <a:ea typeface="+mj-ea"/>
                <a:cs typeface="+mj-cs"/>
              </a:rPr>
              <a:t>et PIB courants.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87624" y="828001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Évolution des dettes privées (ménages et SNF) et publiques dans les pays avancés et émergents, </a:t>
            </a:r>
            <a:r>
              <a:rPr lang="fr-FR" sz="1600" b="1" dirty="0" smtClean="0"/>
              <a:t>hors </a:t>
            </a:r>
            <a:r>
              <a:rPr lang="fr-FR" sz="1600" b="1" dirty="0"/>
              <a:t>secteur financier (en % du PIB mondial)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4937" r="3349" b="4932"/>
          <a:stretch/>
        </p:blipFill>
        <p:spPr bwMode="auto">
          <a:xfrm>
            <a:off x="2267744" y="1483043"/>
            <a:ext cx="4204768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9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1619488"/>
            <a:ext cx="7740000" cy="468000"/>
          </a:xfrm>
        </p:spPr>
        <p:txBody>
          <a:bodyPr>
            <a:noAutofit/>
          </a:bodyPr>
          <a:lstStyle/>
          <a:p>
            <a:r>
              <a:rPr lang="fr-FR" sz="1600" dirty="0"/>
              <a:t>1. UNE ECONOMIE MONDIALE EN AMÉLIORATION ENCORE FRAGILE</a:t>
            </a:r>
          </a:p>
        </p:txBody>
      </p:sp>
      <p:sp>
        <p:nvSpPr>
          <p:cNvPr id="24" name="Titre 23"/>
          <p:cNvSpPr>
            <a:spLocks noGrp="1"/>
          </p:cNvSpPr>
          <p:nvPr>
            <p:ph type="ctrTitle"/>
          </p:nvPr>
        </p:nvSpPr>
        <p:spPr>
          <a:xfrm>
            <a:off x="35496" y="408856"/>
            <a:ext cx="9108504" cy="533400"/>
          </a:xfrm>
        </p:spPr>
        <p:txBody>
          <a:bodyPr/>
          <a:lstStyle/>
          <a:p>
            <a:r>
              <a:rPr lang="fr-FR" b="1" dirty="0" smtClean="0"/>
              <a:t>La France et l'Europe face aux incertitudes économiques</a:t>
            </a:r>
            <a:endParaRPr lang="fr-FR" b="1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11</a:t>
            </a:fld>
            <a:endParaRPr kumimoji="0" lang="fr-FR"/>
          </a:p>
        </p:txBody>
      </p:sp>
      <p:sp>
        <p:nvSpPr>
          <p:cNvPr id="26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2974320"/>
            <a:ext cx="7740000" cy="468000"/>
          </a:xfrm>
          <a:solidFill>
            <a:schemeClr val="tx2">
              <a:tint val="40000"/>
            </a:schemeClr>
          </a:solidFill>
        </p:spPr>
        <p:txBody>
          <a:bodyPr vert="horz" anchor="ctr">
            <a:noAutofit/>
          </a:bodyPr>
          <a:lstStyle/>
          <a:p>
            <a:pPr marL="180975" indent="-180975"/>
            <a:r>
              <a:rPr lang="fr-FR" sz="1600" b="1" dirty="0"/>
              <a:t>2. UNE ZONE EURO OÙ LA REPRISE SE CONFIRME, SOUTENUE NOTAMMENT PAR LA POLITIQUE MONÉTAIRE DE L’EUROSYSTEME</a:t>
            </a:r>
          </a:p>
        </p:txBody>
      </p:sp>
      <p:sp>
        <p:nvSpPr>
          <p:cNvPr id="28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4329152"/>
            <a:ext cx="7740000" cy="468000"/>
          </a:xfrm>
          <a:solidFill>
            <a:schemeClr val="tx2">
              <a:tint val="40000"/>
            </a:schemeClr>
          </a:solidFill>
        </p:spPr>
        <p:txBody>
          <a:bodyPr vert="horz" anchor="ctr">
            <a:noAutofit/>
          </a:bodyPr>
          <a:lstStyle/>
          <a:p>
            <a:r>
              <a:rPr lang="fr-FR" sz="1600" dirty="0"/>
              <a:t>3. L’IMPÉRATIF D’UN RELAIS PAR LES RÉFORMES EN FRANCE ET EN EUROPE</a:t>
            </a:r>
          </a:p>
        </p:txBody>
      </p:sp>
    </p:spTree>
    <p:extLst>
      <p:ext uri="{BB962C8B-B14F-4D97-AF65-F5344CB8AC3E}">
        <p14:creationId xmlns:p14="http://schemas.microsoft.com/office/powerpoint/2010/main" val="19077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2.1 Croissance : la reprise économique se confirme en zone euro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12</a:t>
            </a:fld>
            <a:endParaRPr kumimoji="0"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90872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PIB en volume </a:t>
            </a:r>
            <a:endParaRPr lang="fr-FR" b="1" dirty="0" smtClean="0">
              <a:solidFill>
                <a:prstClr val="black"/>
              </a:solidFill>
            </a:endParaRP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(2008 T1 = 100)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692" y="5878433"/>
            <a:ext cx="9106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Sources du graphique: </a:t>
            </a:r>
            <a:r>
              <a:rPr lang="fr-FR" sz="1200" dirty="0">
                <a:solidFill>
                  <a:prstClr val="black"/>
                </a:solidFill>
              </a:rPr>
              <a:t>Eurostat </a:t>
            </a:r>
            <a:r>
              <a:rPr lang="fr-FR" sz="1200" dirty="0" smtClean="0">
                <a:solidFill>
                  <a:prstClr val="black"/>
                </a:solidFill>
              </a:rPr>
              <a:t>2017 T2 &amp; </a:t>
            </a:r>
            <a:r>
              <a:rPr lang="fr-FR" sz="1200" dirty="0">
                <a:solidFill>
                  <a:prstClr val="black"/>
                </a:solidFill>
              </a:rPr>
              <a:t>prévisions </a:t>
            </a:r>
            <a:r>
              <a:rPr lang="fr-FR" sz="1200" dirty="0" smtClean="0">
                <a:solidFill>
                  <a:prstClr val="black"/>
                </a:solidFill>
              </a:rPr>
              <a:t>du BMPE (</a:t>
            </a:r>
            <a:r>
              <a:rPr lang="fr-FR" sz="1200" dirty="0" err="1" smtClean="0">
                <a:solidFill>
                  <a:prstClr val="black"/>
                </a:solidFill>
              </a:rPr>
              <a:t>Macroeconomic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Projection </a:t>
            </a:r>
            <a:r>
              <a:rPr lang="fr-FR" sz="1200" dirty="0" err="1">
                <a:solidFill>
                  <a:prstClr val="black"/>
                </a:solidFill>
              </a:rPr>
              <a:t>Exercise</a:t>
            </a:r>
            <a:r>
              <a:rPr lang="fr-FR" sz="1200" dirty="0">
                <a:solidFill>
                  <a:prstClr val="black"/>
                </a:solidFill>
              </a:rPr>
              <a:t> de la BCE</a:t>
            </a:r>
            <a:r>
              <a:rPr lang="fr-FR" sz="1200" dirty="0" smtClean="0">
                <a:solidFill>
                  <a:prstClr val="black"/>
                </a:solidFill>
              </a:rPr>
              <a:t>) de juin 2017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85274"/>
              </p:ext>
            </p:extLst>
          </p:nvPr>
        </p:nvGraphicFramePr>
        <p:xfrm>
          <a:off x="5363775" y="1452384"/>
          <a:ext cx="3672721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79392"/>
                <a:gridCol w="816161"/>
                <a:gridCol w="958988"/>
                <a:gridCol w="91818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2017*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1,9 %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1,8 %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2,2 %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1,1 %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1,6 %</a:t>
                      </a:r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64088" y="9807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Taux de croissance du PIB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364088" y="2626264"/>
            <a:ext cx="288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*prévisions du MPE de septembre pour ZE, interne BDF pour France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47767" y="3212976"/>
            <a:ext cx="3236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2017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Acquis de croissance à 1,8% pour 2017 en ZE avec les dernières données du T2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croissance française en retrait par rapport à la moyenne européenne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654942"/>
              </p:ext>
            </p:extLst>
          </p:nvPr>
        </p:nvGraphicFramePr>
        <p:xfrm>
          <a:off x="107504" y="1340768"/>
          <a:ext cx="5112568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Views" r:id="rId3" imgW="4962509" imgH="2924149" progId="EViews.Workfile.2">
                  <p:embed/>
                </p:oleObj>
              </mc:Choice>
              <mc:Fallback>
                <p:oleObj name="EViews" r:id="rId3" imgW="4962509" imgH="2924149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340768"/>
                        <a:ext cx="5112568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0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2.2 Chômage : la baisse continue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13</a:t>
            </a:fld>
            <a:endParaRPr kumimoji="0" lang="fr-FR"/>
          </a:p>
        </p:txBody>
      </p:sp>
      <p:sp>
        <p:nvSpPr>
          <p:cNvPr id="5" name="ZoneTexte 4"/>
          <p:cNvSpPr txBox="1"/>
          <p:nvPr/>
        </p:nvSpPr>
        <p:spPr>
          <a:xfrm>
            <a:off x="1259632" y="1196752"/>
            <a:ext cx="6264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Croissance du PIB et chômage dans la zone euro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2" y="584188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Source: MPE, septembre 2017</a:t>
            </a:r>
            <a:endParaRPr lang="fr-FR" sz="1200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557814"/>
              </p:ext>
            </p:extLst>
          </p:nvPr>
        </p:nvGraphicFramePr>
        <p:xfrm>
          <a:off x="719572" y="1244890"/>
          <a:ext cx="7416824" cy="470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39552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+mj-lt"/>
              </a:rPr>
              <a:t>6 millions d’emplois créés depuis 2013</a:t>
            </a:r>
          </a:p>
        </p:txBody>
      </p:sp>
    </p:spTree>
    <p:extLst>
      <p:ext uri="{BB962C8B-B14F-4D97-AF65-F5344CB8AC3E}">
        <p14:creationId xmlns:p14="http://schemas.microsoft.com/office/powerpoint/2010/main" val="40888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72738"/>
              </p:ext>
            </p:extLst>
          </p:nvPr>
        </p:nvGraphicFramePr>
        <p:xfrm>
          <a:off x="395536" y="1368985"/>
          <a:ext cx="8364826" cy="460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Views" r:id="rId4" imgW="6076982" imgH="3343121" progId="EViews.Workfile.2">
                  <p:embed/>
                </p:oleObj>
              </mc:Choice>
              <mc:Fallback>
                <p:oleObj name="EViews" r:id="rId4" imgW="6076982" imgH="3343121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368985"/>
                        <a:ext cx="8364826" cy="460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100000" cy="455712"/>
          </a:xfrm>
        </p:spPr>
        <p:txBody>
          <a:bodyPr/>
          <a:lstStyle/>
          <a:p>
            <a:r>
              <a:rPr lang="fr-FR" dirty="0" smtClean="0"/>
              <a:t>2.3 Inflation : retour progressif vers la cible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14</a:t>
            </a:fld>
            <a:endParaRPr kumimoji="0" lang="fr-FR"/>
          </a:p>
        </p:txBody>
      </p:sp>
      <p:sp>
        <p:nvSpPr>
          <p:cNvPr id="12" name="ZoneTexte 1"/>
          <p:cNvSpPr txBox="1"/>
          <p:nvPr/>
        </p:nvSpPr>
        <p:spPr>
          <a:xfrm>
            <a:off x="2683489" y="764704"/>
            <a:ext cx="3240313" cy="5481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 smtClean="0"/>
              <a:t>Inflation en zone euro </a:t>
            </a:r>
          </a:p>
          <a:p>
            <a:pPr algn="ctr"/>
            <a:r>
              <a:rPr lang="fr-FR" sz="1800" b="1" dirty="0" smtClean="0"/>
              <a:t>(données trimestrielles en </a:t>
            </a:r>
            <a:r>
              <a:rPr lang="fr-FR" sz="1800" b="1" dirty="0" err="1" smtClean="0"/>
              <a:t>ga</a:t>
            </a:r>
            <a:r>
              <a:rPr lang="fr-FR" sz="1800" b="1" dirty="0" smtClean="0"/>
              <a:t>)</a:t>
            </a:r>
            <a:endParaRPr lang="fr-FR" sz="1800" b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35093"/>
              </p:ext>
            </p:extLst>
          </p:nvPr>
        </p:nvGraphicFramePr>
        <p:xfrm>
          <a:off x="5940152" y="793772"/>
          <a:ext cx="2771798" cy="1036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71137"/>
                <a:gridCol w="591757"/>
                <a:gridCol w="667677"/>
                <a:gridCol w="641227"/>
              </a:tblGrid>
              <a:tr h="323315">
                <a:tc>
                  <a:txBody>
                    <a:bodyPr/>
                    <a:lstStyle/>
                    <a:p>
                      <a:pPr algn="l"/>
                      <a:endParaRPr lang="fr-FR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/>
                        <a:t>août</a:t>
                      </a:r>
                      <a:r>
                        <a:rPr lang="fr-FR" sz="1400" b="1" baseline="0" dirty="0" smtClean="0"/>
                        <a:t> 2017</a:t>
                      </a:r>
                      <a:endParaRPr lang="fr-F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/>
                        <a:t>2017*</a:t>
                      </a:r>
                      <a:endParaRPr lang="fr-F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/>
                        <a:t>2018*</a:t>
                      </a:r>
                      <a:endParaRPr lang="fr-F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904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Inflation (</a:t>
                      </a:r>
                      <a:r>
                        <a:rPr lang="fr-FR" sz="1400" b="1" dirty="0" err="1" smtClean="0"/>
                        <a:t>g.a</a:t>
                      </a:r>
                      <a:r>
                        <a:rPr lang="fr-FR" sz="1400" b="1" dirty="0" smtClean="0"/>
                        <a:t>.)</a:t>
                      </a:r>
                      <a:endParaRPr lang="fr-FR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aseline="0" dirty="0" smtClean="0"/>
                        <a:t>1,5 %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1,5 %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1,2 %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940152" y="1844824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*MPE septembre 2017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973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2.4 Épargne : une ressource abondante en zone euro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15</a:t>
            </a:fld>
            <a:endParaRPr kumimoji="0" lang="fr-FR"/>
          </a:p>
        </p:txBody>
      </p:sp>
      <p:sp>
        <p:nvSpPr>
          <p:cNvPr id="5" name="ZoneTexte 4"/>
          <p:cNvSpPr txBox="1"/>
          <p:nvPr/>
        </p:nvSpPr>
        <p:spPr>
          <a:xfrm>
            <a:off x="827584" y="17728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35696" y="1044025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Solde courant </a:t>
            </a:r>
          </a:p>
          <a:p>
            <a:pPr algn="ctr"/>
            <a:r>
              <a:rPr lang="fr-FR" sz="1600" dirty="0" smtClean="0"/>
              <a:t>(en % du PIB)</a:t>
            </a:r>
            <a:endParaRPr lang="fr-FR" sz="1600" dirty="0"/>
          </a:p>
        </p:txBody>
      </p:sp>
      <p:pic>
        <p:nvPicPr>
          <p:cNvPr id="1129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66" y="1628800"/>
            <a:ext cx="6793661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2.5 La politique monétaire accommodante de l’Eurosystème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16</a:t>
            </a:fld>
            <a:endParaRPr kumimoji="0" lang="fr-FR"/>
          </a:p>
        </p:txBody>
      </p:sp>
      <p:sp>
        <p:nvSpPr>
          <p:cNvPr id="6" name="ZoneTexte 5"/>
          <p:cNvSpPr txBox="1"/>
          <p:nvPr/>
        </p:nvSpPr>
        <p:spPr>
          <a:xfrm>
            <a:off x="6168996" y="836712"/>
            <a:ext cx="301151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Principales mesures prises</a:t>
            </a:r>
            <a:r>
              <a:rPr lang="fr-FR" b="1" dirty="0"/>
              <a:t> 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/>
              <a:t>Sept. 2012 </a:t>
            </a:r>
            <a:r>
              <a:rPr lang="fr-FR" sz="1600" dirty="0" smtClean="0"/>
              <a:t>: Opérations monétaires sur titres (OMT) 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/>
              <a:t>Juil</a:t>
            </a:r>
            <a:r>
              <a:rPr lang="fr-FR" sz="1600" b="1" dirty="0"/>
              <a:t>.</a:t>
            </a:r>
            <a:r>
              <a:rPr lang="fr-FR" sz="1600" b="1" dirty="0" smtClean="0"/>
              <a:t> 2013 : </a:t>
            </a:r>
            <a:r>
              <a:rPr lang="fr-FR" sz="1600" dirty="0" smtClean="0"/>
              <a:t>forward guidance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/>
              <a:t>Juin 2014 : </a:t>
            </a:r>
            <a:r>
              <a:rPr lang="fr-FR" sz="1600" dirty="0"/>
              <a:t>taux négatif de la facilité de dépôt ; TLTRO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/>
              <a:t>Jan</a:t>
            </a:r>
            <a:r>
              <a:rPr lang="fr-FR" sz="1600" b="1" dirty="0"/>
              <a:t>. 2015 </a:t>
            </a:r>
            <a:r>
              <a:rPr lang="fr-FR" sz="1600" dirty="0"/>
              <a:t>: programme d’achats d’actifs privés et publics pour 60 Mds € par mois jusqu’en sep. 2016 </a:t>
            </a:r>
            <a:br>
              <a:rPr lang="fr-FR" sz="1600" dirty="0"/>
            </a:br>
            <a:r>
              <a:rPr lang="fr-FR" sz="1600" dirty="0"/>
              <a:t>au moins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/>
              <a:t>Mars </a:t>
            </a:r>
            <a:r>
              <a:rPr lang="fr-FR" sz="1600" b="1" dirty="0"/>
              <a:t>2016 </a:t>
            </a:r>
            <a:r>
              <a:rPr lang="fr-FR" sz="1600" dirty="0"/>
              <a:t>: baisse des taux directeurs ; achats mensuels portés à 80 Mds € et éligibilité des obligations d’entreprises bien notées ; TLTRO II </a:t>
            </a: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/>
              <a:t>Décembre 2016 : </a:t>
            </a:r>
            <a:r>
              <a:rPr lang="fr-FR" sz="1600" dirty="0" smtClean="0"/>
              <a:t>prolongation des achats jusqu’en décembre 2017, à hauteur de </a:t>
            </a:r>
            <a:r>
              <a:rPr lang="fr-FR" sz="1600" b="1" dirty="0" smtClean="0"/>
              <a:t>60 Mds € par mois</a:t>
            </a:r>
            <a:endParaRPr lang="fr-FR" sz="1600" b="1" dirty="0"/>
          </a:p>
        </p:txBody>
      </p:sp>
      <p:pic>
        <p:nvPicPr>
          <p:cNvPr id="9218" name="Picture 2" descr="E:\1_Prepa_Politique_Monetaire\B_Analyse_Donnees\Indicateurs\5_CORRIDOR\output\corridor_bilan_b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61689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99592" y="134076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Politique monétaire de l’</a:t>
            </a:r>
            <a:r>
              <a:rPr lang="fr-FR" sz="1600" b="1" dirty="0" err="1" smtClean="0"/>
              <a:t>Eurosystème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7312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2.6 </a:t>
            </a:r>
            <a:r>
              <a:rPr lang="fr-FR" dirty="0"/>
              <a:t>Impact sur l’offre et le prix du crédit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17</a:t>
            </a:fld>
            <a:endParaRPr kumimoji="0"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67544" y="602178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: BCE et Banque de France</a:t>
            </a:r>
            <a:endParaRPr lang="fr-FR" sz="1400" dirty="0"/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85369"/>
              </p:ext>
            </p:extLst>
          </p:nvPr>
        </p:nvGraphicFramePr>
        <p:xfrm>
          <a:off x="0" y="692696"/>
          <a:ext cx="4716016" cy="53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53183"/>
              </p:ext>
            </p:extLst>
          </p:nvPr>
        </p:nvGraphicFramePr>
        <p:xfrm>
          <a:off x="4716016" y="692696"/>
          <a:ext cx="4427984" cy="546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004048" y="692696"/>
            <a:ext cx="3888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Taux de croissance annuel des crédits aux sociétés non financières</a:t>
            </a:r>
          </a:p>
          <a:p>
            <a:pPr algn="ctr"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FR" sz="1300" dirty="0" smtClean="0"/>
              <a:t>(en </a:t>
            </a:r>
            <a:r>
              <a:rPr lang="fr-FR" sz="1300" dirty="0"/>
              <a:t>%, à droite taux de </a:t>
            </a:r>
            <a:r>
              <a:rPr lang="fr-FR" sz="1300" dirty="0" smtClean="0"/>
              <a:t>juillet 2017)</a:t>
            </a:r>
            <a:endParaRPr lang="fr-FR" sz="1300" dirty="0"/>
          </a:p>
        </p:txBody>
      </p:sp>
      <p:sp>
        <p:nvSpPr>
          <p:cNvPr id="5" name="ZoneTexte 4"/>
          <p:cNvSpPr txBox="1"/>
          <p:nvPr/>
        </p:nvSpPr>
        <p:spPr>
          <a:xfrm>
            <a:off x="8532440" y="1988840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1,2%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23728" y="566124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Zone euro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9470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2.7 L’attachement des citoyens à la monnaie unique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18</a:t>
            </a:fld>
            <a:endParaRPr kumimoji="0"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39552" y="1543333"/>
            <a:ext cx="7628384" cy="4400737"/>
          </a:xfrm>
          <a:prstGeom prst="rect">
            <a:avLst/>
          </a:prstGeom>
        </p:spPr>
        <p:txBody>
          <a:bodyPr vert="horz" lIns="91440" tIns="180000" rIns="91440" bIns="18000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500" dirty="0">
              <a:solidFill>
                <a:srgbClr val="313C99"/>
              </a:solidFill>
              <a:latin typeface="Avenir LT Std 35 Light" pitchFamily="34" charset="0"/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543006"/>
              </p:ext>
            </p:extLst>
          </p:nvPr>
        </p:nvGraphicFramePr>
        <p:xfrm>
          <a:off x="2491341" y="1554429"/>
          <a:ext cx="3801278" cy="391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946706" y="1196752"/>
            <a:ext cx="3137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Opinions favorables à l’euro (en %)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55776" y="5525723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Eurobaromètre standard 87, printemps 2017.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071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1619488"/>
            <a:ext cx="7740000" cy="468000"/>
          </a:xfrm>
        </p:spPr>
        <p:txBody>
          <a:bodyPr>
            <a:noAutofit/>
          </a:bodyPr>
          <a:lstStyle/>
          <a:p>
            <a:r>
              <a:rPr lang="fr-FR" sz="1600" dirty="0"/>
              <a:t>1. UNE ECONOMIE MONDIALE EN AMÉLIORATION ENCORE FRAGILE</a:t>
            </a:r>
          </a:p>
        </p:txBody>
      </p:sp>
      <p:sp>
        <p:nvSpPr>
          <p:cNvPr id="24" name="Titre 23"/>
          <p:cNvSpPr>
            <a:spLocks noGrp="1"/>
          </p:cNvSpPr>
          <p:nvPr>
            <p:ph type="ctrTitle"/>
          </p:nvPr>
        </p:nvSpPr>
        <p:spPr>
          <a:xfrm>
            <a:off x="35496" y="408856"/>
            <a:ext cx="9108504" cy="533400"/>
          </a:xfrm>
        </p:spPr>
        <p:txBody>
          <a:bodyPr/>
          <a:lstStyle/>
          <a:p>
            <a:r>
              <a:rPr lang="fr-FR" b="1" dirty="0" smtClean="0"/>
              <a:t>La France et l'Europe face aux incertitudes économiques</a:t>
            </a:r>
            <a:endParaRPr lang="fr-FR" b="1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19</a:t>
            </a:fld>
            <a:endParaRPr kumimoji="0" lang="fr-FR"/>
          </a:p>
        </p:txBody>
      </p:sp>
      <p:sp>
        <p:nvSpPr>
          <p:cNvPr id="26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2974320"/>
            <a:ext cx="7740000" cy="468000"/>
          </a:xfrm>
          <a:solidFill>
            <a:schemeClr val="tx2">
              <a:tint val="40000"/>
            </a:schemeClr>
          </a:solidFill>
        </p:spPr>
        <p:txBody>
          <a:bodyPr vert="horz" anchor="ctr">
            <a:noAutofit/>
          </a:bodyPr>
          <a:lstStyle/>
          <a:p>
            <a:pPr marL="180975" indent="-180975"/>
            <a:r>
              <a:rPr lang="fr-FR" sz="1600" dirty="0"/>
              <a:t>2. UNE ZONE EURO OÙ LA REPRISE SE CONFIRME, SOUTENUE NOTAMMENT PAR LA POLITIQUE MONÉTAIRE DE L’EUROSYSTEME</a:t>
            </a:r>
          </a:p>
        </p:txBody>
      </p:sp>
      <p:sp>
        <p:nvSpPr>
          <p:cNvPr id="28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4329152"/>
            <a:ext cx="7740000" cy="468000"/>
          </a:xfrm>
          <a:solidFill>
            <a:schemeClr val="tx2">
              <a:tint val="40000"/>
            </a:schemeClr>
          </a:solidFill>
        </p:spPr>
        <p:txBody>
          <a:bodyPr vert="horz" anchor="ctr">
            <a:noAutofit/>
          </a:bodyPr>
          <a:lstStyle/>
          <a:p>
            <a:r>
              <a:rPr lang="fr-FR" sz="1600" b="1" dirty="0"/>
              <a:t>3. L’IMPÉRATIF D’UN RELAIS PAR LES RÉFORMES EN FRANCE ET EN EUROPE</a:t>
            </a:r>
          </a:p>
        </p:txBody>
      </p:sp>
    </p:spTree>
    <p:extLst>
      <p:ext uri="{BB962C8B-B14F-4D97-AF65-F5344CB8AC3E}">
        <p14:creationId xmlns:p14="http://schemas.microsoft.com/office/powerpoint/2010/main" val="19077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fr-FR" sz="1800">
              <a:solidFill>
                <a:prstClr val="black"/>
              </a:solidFill>
            </a:endParaRPr>
          </a:p>
        </p:txBody>
      </p:sp>
      <p:sp>
        <p:nvSpPr>
          <p:cNvPr id="20486" name="Rectangle 44"/>
          <p:cNvSpPr>
            <a:spLocks noChangeArrowheads="1"/>
          </p:cNvSpPr>
          <p:nvPr/>
        </p:nvSpPr>
        <p:spPr bwMode="auto">
          <a:xfrm>
            <a:off x="0" y="3163888"/>
            <a:ext cx="9144000" cy="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fr-FR" sz="1800">
              <a:solidFill>
                <a:prstClr val="black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4E8FD6F-0505-4A02-B73A-A97017E93FD3}" type="slidenum">
              <a:rPr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95400"/>
            <a:ext cx="50006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157824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sz="24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Eurosystème</a:t>
            </a:r>
            <a:r>
              <a:rPr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SEBC</a:t>
            </a:r>
            <a:endParaRPr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078400" cy="455712"/>
          </a:xfrm>
        </p:spPr>
        <p:txBody>
          <a:bodyPr/>
          <a:lstStyle/>
          <a:p>
            <a:r>
              <a:rPr lang="fr-FR" dirty="0" smtClean="0"/>
              <a:t>3.1 Un atout à préserver : le modèle social européen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20</a:t>
            </a:fld>
            <a:endParaRPr kumimoji="0"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6"/>
          </p:nvPr>
        </p:nvSpPr>
        <p:spPr>
          <a:xfrm>
            <a:off x="4589" y="6381328"/>
            <a:ext cx="7015336" cy="476672"/>
          </a:xfrm>
        </p:spPr>
        <p:txBody>
          <a:bodyPr/>
          <a:lstStyle/>
          <a:p>
            <a:pPr algn="l"/>
            <a:r>
              <a:rPr lang="fr-FR" dirty="0"/>
              <a:t>Note : (1) Pour les États-Unis, données 2014</a:t>
            </a:r>
          </a:p>
          <a:p>
            <a:pPr algn="l"/>
            <a:r>
              <a:rPr lang="fr-FR" dirty="0"/>
              <a:t>Sources : OCDE; Eurostat; FMI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70547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Un niveau de services publics élevé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Des inégalités plus faibles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Une forte intensité du dialogue social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4288278" y="5149928"/>
            <a:ext cx="1219826" cy="2952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/>
              <a:t>Plus </a:t>
            </a:r>
            <a:r>
              <a:rPr lang="fr-FR" sz="1200" b="1" i="1" dirty="0" smtClean="0"/>
              <a:t>égalitaire</a:t>
            </a:r>
            <a:endParaRPr lang="fr-FR" sz="1200" b="1" i="1" dirty="0"/>
          </a:p>
        </p:txBody>
      </p:sp>
      <p:sp>
        <p:nvSpPr>
          <p:cNvPr id="9" name="ZoneTexte 1"/>
          <p:cNvSpPr txBox="1"/>
          <p:nvPr/>
        </p:nvSpPr>
        <p:spPr>
          <a:xfrm>
            <a:off x="4288278" y="2341616"/>
            <a:ext cx="1219826" cy="2952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i="1" dirty="0" smtClean="0"/>
              <a:t>Moins égalitaire</a:t>
            </a:r>
            <a:endParaRPr lang="fr-FR" sz="1200" b="1" i="1" dirty="0"/>
          </a:p>
        </p:txBody>
      </p:sp>
      <p:sp>
        <p:nvSpPr>
          <p:cNvPr id="11" name="ZoneTexte 1"/>
          <p:cNvSpPr txBox="1"/>
          <p:nvPr/>
        </p:nvSpPr>
        <p:spPr>
          <a:xfrm>
            <a:off x="4837764" y="1619717"/>
            <a:ext cx="4306236" cy="7291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Évolution de l’indice de Gini des inégalités </a:t>
            </a:r>
            <a:endParaRPr lang="fr-FR" sz="1600" b="1" dirty="0" smtClean="0"/>
          </a:p>
          <a:p>
            <a:pPr algn="ctr"/>
            <a:r>
              <a:rPr lang="fr-FR" sz="1400" dirty="0" smtClean="0"/>
              <a:t>(</a:t>
            </a:r>
            <a:r>
              <a:rPr lang="fr-FR" sz="1400" dirty="0"/>
              <a:t>après taxes et transferts) entre 1985 et 2014</a:t>
            </a:r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753926838"/>
              </p:ext>
            </p:extLst>
          </p:nvPr>
        </p:nvGraphicFramePr>
        <p:xfrm>
          <a:off x="251521" y="2204864"/>
          <a:ext cx="3744416" cy="392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ZoneTexte 1"/>
          <p:cNvSpPr txBox="1"/>
          <p:nvPr/>
        </p:nvSpPr>
        <p:spPr>
          <a:xfrm>
            <a:off x="208384" y="1619717"/>
            <a:ext cx="4435624" cy="7291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/>
              <a:t>Dépenses publiques en % du PIB</a:t>
            </a:r>
          </a:p>
          <a:p>
            <a:pPr algn="ctr"/>
            <a:r>
              <a:rPr lang="fr-FR" sz="1400" dirty="0" smtClean="0"/>
              <a:t>2016 ou dernière année disponible</a:t>
            </a:r>
            <a:endParaRPr lang="fr-FR" sz="1400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4736407" y="2708920"/>
            <a:ext cx="411657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38119"/>
              </p:ext>
            </p:extLst>
          </p:nvPr>
        </p:nvGraphicFramePr>
        <p:xfrm>
          <a:off x="5287770" y="2132856"/>
          <a:ext cx="36195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53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676000" cy="455712"/>
          </a:xfrm>
        </p:spPr>
        <p:txBody>
          <a:bodyPr/>
          <a:lstStyle/>
          <a:p>
            <a:r>
              <a:rPr lang="fr-FR" dirty="0" smtClean="0"/>
              <a:t>3.2 Des réformes à mener d’abord en France pour plus de croissance et d’emploi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21</a:t>
            </a:fld>
            <a:endParaRPr kumimoji="0" lang="fr-FR"/>
          </a:p>
        </p:txBody>
      </p:sp>
      <p:sp>
        <p:nvSpPr>
          <p:cNvPr id="7" name="ZoneTexte 6"/>
          <p:cNvSpPr txBox="1"/>
          <p:nvPr/>
        </p:nvSpPr>
        <p:spPr>
          <a:xfrm>
            <a:off x="539552" y="77747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latin typeface="+mj-lt"/>
              </a:rPr>
              <a:t>Des résultats décevants en France et en Italie, en comparaison avec les voisins européens (Allemagne</a:t>
            </a:r>
            <a:r>
              <a:rPr lang="fr-FR" dirty="0">
                <a:latin typeface="+mj-lt"/>
              </a:rPr>
              <a:t>, Pays-Bas, </a:t>
            </a:r>
            <a:r>
              <a:rPr lang="fr-FR" dirty="0" smtClean="0">
                <a:latin typeface="+mj-lt"/>
              </a:rPr>
              <a:t>Espagne) qui ont mené des réformes en profondeur, dans le respect du modèle social européen.</a:t>
            </a:r>
          </a:p>
        </p:txBody>
      </p:sp>
      <p:sp>
        <p:nvSpPr>
          <p:cNvPr id="8" name="ZoneTexte 1"/>
          <p:cNvSpPr txBox="1"/>
          <p:nvPr/>
        </p:nvSpPr>
        <p:spPr>
          <a:xfrm>
            <a:off x="251520" y="2071203"/>
            <a:ext cx="3960440" cy="4937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kern="1200" dirty="0" smtClean="0">
                <a:latin typeface="Avenir LT Std 35 Light" pitchFamily="34" charset="0"/>
              </a:rPr>
              <a:t>Croissance </a:t>
            </a:r>
            <a:r>
              <a:rPr lang="fr-FR" sz="1400" b="1" dirty="0" smtClean="0">
                <a:latin typeface="Avenir LT Std 35 Light" pitchFamily="34" charset="0"/>
              </a:rPr>
              <a:t>cumulée </a:t>
            </a:r>
            <a:r>
              <a:rPr lang="fr-FR" sz="1400" b="1" kern="1200" dirty="0" smtClean="0">
                <a:latin typeface="Avenir LT Std 35 Light" pitchFamily="34" charset="0"/>
              </a:rPr>
              <a:t>du PIB</a:t>
            </a:r>
            <a:r>
              <a:rPr dirty="0" smtClean="0"/>
              <a:t> </a:t>
            </a:r>
          </a:p>
          <a:p>
            <a:pPr algn="ctr"/>
            <a:r>
              <a:rPr lang="fr-FR" sz="1400" b="1" kern="1200" dirty="0" smtClean="0">
                <a:latin typeface="Avenir LT Std 35 Light" pitchFamily="34" charset="0"/>
              </a:rPr>
              <a:t>2014-2016 (%)</a:t>
            </a:r>
            <a:endParaRPr lang="fr-FR" sz="1400" b="1" kern="1200" dirty="0"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9" name="ZoneTexte 1"/>
          <p:cNvSpPr txBox="1"/>
          <p:nvPr/>
        </p:nvSpPr>
        <p:spPr>
          <a:xfrm>
            <a:off x="4391486" y="2060848"/>
            <a:ext cx="4284970" cy="4598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400" b="1" kern="1200" dirty="0" smtClean="0">
                <a:latin typeface="Avenir LT Std 35 Light" pitchFamily="34" charset="0"/>
              </a:rPr>
              <a:t>Croissance cumulée</a:t>
            </a:r>
            <a:r>
              <a:rPr dirty="0" smtClean="0"/>
              <a:t> </a:t>
            </a:r>
            <a:r>
              <a:rPr lang="fr-FR" sz="1400" b="1" kern="1200" dirty="0" smtClean="0">
                <a:latin typeface="Avenir LT Std 35 Light" pitchFamily="34" charset="0"/>
              </a:rPr>
              <a:t>de l’emploi</a:t>
            </a:r>
            <a:r>
              <a:rPr dirty="0" smtClean="0"/>
              <a:t> </a:t>
            </a:r>
            <a:r>
              <a:rPr lang="fr-FR" sz="1400" b="1" kern="1200" dirty="0" smtClean="0">
                <a:latin typeface="Avenir LT Std 35 Light" pitchFamily="34" charset="0"/>
              </a:rPr>
              <a:t>marchand </a:t>
            </a:r>
          </a:p>
          <a:p>
            <a:pPr algn="ctr" rtl="0"/>
            <a:r>
              <a:rPr lang="fr-FR" sz="1400" b="1" kern="1200" dirty="0" smtClean="0">
                <a:latin typeface="Avenir LT Std 35 Light" pitchFamily="34" charset="0"/>
              </a:rPr>
              <a:t>2014-2016 (%)</a:t>
            </a:r>
            <a:endParaRPr lang="fr-FR" sz="1400" b="1" kern="1200" dirty="0">
              <a:latin typeface="Avenir LT Std 35 Light" pitchFamily="34" charset="0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9295" y="6094457"/>
            <a:ext cx="161968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 : Eurostat.</a:t>
            </a:r>
          </a:p>
          <a:p>
            <a:endParaRPr lang="fr-FR" sz="1050" dirty="0">
              <a:latin typeface="Avenir LT Std 35 Light" pitchFamily="34" charset="0"/>
              <a:ea typeface="+mj-ea"/>
              <a:cs typeface="+mj-cs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229077"/>
              </p:ext>
            </p:extLst>
          </p:nvPr>
        </p:nvGraphicFramePr>
        <p:xfrm>
          <a:off x="503052" y="2564905"/>
          <a:ext cx="3708907" cy="340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78784" y="584823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*hors Irlande.</a:t>
            </a:r>
            <a:endParaRPr lang="fr-FR" sz="1200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646493"/>
              </p:ext>
            </p:extLst>
          </p:nvPr>
        </p:nvGraphicFramePr>
        <p:xfrm>
          <a:off x="4572000" y="2520672"/>
          <a:ext cx="4006505" cy="371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72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Graphic spid="11" grpId="0">
        <p:bldSub>
          <a:bldChart bld="category"/>
        </p:bldSub>
      </p:bldGraphic>
      <p:bldP spid="12" grpId="0"/>
      <p:bldGraphic spid="13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352000" cy="455712"/>
          </a:xfrm>
        </p:spPr>
        <p:txBody>
          <a:bodyPr/>
          <a:lstStyle/>
          <a:p>
            <a:r>
              <a:rPr lang="fr-FR" dirty="0" smtClean="0"/>
              <a:t>3.3 Reprendre le contrôle de nos dépenses publiques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22</a:t>
            </a:fld>
            <a:endParaRPr kumimoji="0" lang="fr-FR"/>
          </a:p>
        </p:txBody>
      </p:sp>
      <p:sp>
        <p:nvSpPr>
          <p:cNvPr id="8" name="ZoneTexte 7"/>
          <p:cNvSpPr txBox="1"/>
          <p:nvPr/>
        </p:nvSpPr>
        <p:spPr>
          <a:xfrm>
            <a:off x="4716016" y="5733256"/>
            <a:ext cx="397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ea typeface="+mj-ea"/>
                <a:cs typeface="+mj-cs"/>
              </a:rPr>
              <a:t>Sources : Insee, Banque de France pour la France, Commission européenne pour l’Allemagne et la zone euro.</a:t>
            </a:r>
            <a:endParaRPr lang="fr-FR" sz="1200" dirty="0"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27984" y="153762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venir LT Std 35 Light" pitchFamily="34" charset="0"/>
                <a:ea typeface="+mj-ea"/>
                <a:cs typeface="+mj-cs"/>
              </a:rPr>
              <a:t>Évolution du ratio de dette publique / PIB (en %)</a:t>
            </a:r>
            <a:endParaRPr lang="fr-FR" sz="1400" b="1" dirty="0">
              <a:latin typeface="Avenir LT Std 35 Light" pitchFamily="34" charset="0"/>
              <a:ea typeface="+mj-ea"/>
              <a:cs typeface="+mj-cs"/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388658"/>
              </p:ext>
            </p:extLst>
          </p:nvPr>
        </p:nvGraphicFramePr>
        <p:xfrm>
          <a:off x="4427984" y="1834371"/>
          <a:ext cx="4536504" cy="378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23528" y="1537628"/>
            <a:ext cx="4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400" b="1" dirty="0" smtClean="0">
                <a:latin typeface="Avenir LT Std 35 Light" pitchFamily="34" charset="0"/>
              </a:rPr>
              <a:t>Dépenses publiques en % du PIB en 2016</a:t>
            </a:r>
            <a:endParaRPr sz="1400" b="1" dirty="0">
              <a:latin typeface="Avenir LT Std 35 Light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7068" y="5733256"/>
            <a:ext cx="397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 smtClean="0"/>
              <a:t>Sources : Insee, Eurostat.</a:t>
            </a:r>
            <a:endParaRPr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8994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coût trop élevé pour un modèle social proche. </a:t>
            </a:r>
            <a:endParaRPr lang="fr-FR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26933"/>
              </p:ext>
            </p:extLst>
          </p:nvPr>
        </p:nvGraphicFramePr>
        <p:xfrm>
          <a:off x="611560" y="1851323"/>
          <a:ext cx="3171825" cy="390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47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227640" cy="455712"/>
          </a:xfrm>
        </p:spPr>
        <p:txBody>
          <a:bodyPr/>
          <a:lstStyle/>
          <a:p>
            <a:r>
              <a:rPr lang="fr-FR" dirty="0" smtClean="0"/>
              <a:t>3.4 Stimuler notre croissance potentielle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23</a:t>
            </a:fld>
            <a:endParaRPr kumimoji="0"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35847" y="162880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849486"/>
            <a:ext cx="4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a typeface="+mj-ea"/>
                <a:cs typeface="+mj-cs"/>
              </a:rPr>
              <a:t>Croissance effective et croissance potentielle </a:t>
            </a:r>
            <a:br>
              <a:rPr lang="fr-FR" b="1" dirty="0" smtClean="0">
                <a:ea typeface="+mj-ea"/>
                <a:cs typeface="+mj-cs"/>
              </a:rPr>
            </a:br>
            <a:r>
              <a:rPr lang="fr-FR" b="1" dirty="0" smtClean="0">
                <a:ea typeface="+mj-ea"/>
                <a:cs typeface="+mj-cs"/>
              </a:rPr>
              <a:t>en France (en %)</a:t>
            </a:r>
            <a:endParaRPr lang="fr-FR" b="1" dirty="0">
              <a:ea typeface="+mj-ea"/>
              <a:cs typeface="+mj-cs"/>
            </a:endParaRPr>
          </a:p>
        </p:txBody>
      </p:sp>
      <p:graphicFrame>
        <p:nvGraphicFramePr>
          <p:cNvPr id="15" name="Graphiqu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44041"/>
              </p:ext>
            </p:extLst>
          </p:nvPr>
        </p:nvGraphicFramePr>
        <p:xfrm>
          <a:off x="51846" y="1696519"/>
          <a:ext cx="4520154" cy="354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23528" y="5456257"/>
            <a:ext cx="397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ea typeface="+mj-ea"/>
                <a:cs typeface="+mj-cs"/>
              </a:rPr>
              <a:t>Sources : Banque de France et Insee.</a:t>
            </a:r>
            <a:endParaRPr lang="fr-FR" sz="1200" dirty="0"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76056" y="83671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a typeface="+mj-ea"/>
                <a:cs typeface="+mj-cs"/>
              </a:rPr>
              <a:t>Évolution du PIB de la zone euro et de la France</a:t>
            </a:r>
            <a:endParaRPr lang="fr-FR" b="1" dirty="0">
              <a:ea typeface="+mj-ea"/>
              <a:cs typeface="+mj-cs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493808"/>
              </p:ext>
            </p:extLst>
          </p:nvPr>
        </p:nvGraphicFramePr>
        <p:xfrm>
          <a:off x="4644008" y="1825190"/>
          <a:ext cx="4320256" cy="340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4"/>
          <p:cNvSpPr txBox="1"/>
          <p:nvPr/>
        </p:nvSpPr>
        <p:spPr>
          <a:xfrm>
            <a:off x="5076056" y="5445224"/>
            <a:ext cx="3600400" cy="50426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 : BCE </a:t>
            </a:r>
            <a:r>
              <a:rPr kumimoji="0" lang="fr-FR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lang="fr-FR" sz="1200" kern="0" dirty="0" smtClean="0">
                <a:solidFill>
                  <a:sysClr val="windowText" lastClr="000000"/>
                </a:solidFill>
                <a:latin typeface="Calibri"/>
              </a:rPr>
              <a:t>zone euro</a:t>
            </a:r>
            <a:r>
              <a:rPr kumimoji="0" lang="fr-FR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Banque</a:t>
            </a:r>
            <a:r>
              <a:rPr kumimoji="0" lang="fr-FR" sz="1200" b="0" i="0" u="none" strike="noStrike" kern="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France</a:t>
            </a:r>
            <a:r>
              <a:rPr kumimoji="0" lang="fr-FR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FR" sz="12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France)</a:t>
            </a:r>
            <a:endParaRPr kumimoji="0" lang="fr-FR" sz="12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: prévisions septembre 2017</a:t>
            </a:r>
          </a:p>
        </p:txBody>
      </p:sp>
    </p:spTree>
    <p:extLst>
      <p:ext uri="{BB962C8B-B14F-4D97-AF65-F5344CB8AC3E}">
        <p14:creationId xmlns:p14="http://schemas.microsoft.com/office/powerpoint/2010/main" val="33480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>
          <a:xfrm flipH="1">
            <a:off x="4454654" y="4419160"/>
            <a:ext cx="2025650" cy="122413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447764" y="4419160"/>
            <a:ext cx="2006890" cy="122413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4454654" y="1358720"/>
            <a:ext cx="2025650" cy="129614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2465856" y="1358720"/>
            <a:ext cx="1988798" cy="129614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3.5 L’action en France : les six clés du succès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24</a:t>
            </a:fld>
            <a:endParaRPr kumimoji="0" lang="fr-FR" dirty="0"/>
          </a:p>
        </p:txBody>
      </p:sp>
      <p:sp>
        <p:nvSpPr>
          <p:cNvPr id="5" name="Rectangle 4"/>
          <p:cNvSpPr/>
          <p:nvPr/>
        </p:nvSpPr>
        <p:spPr>
          <a:xfrm>
            <a:off x="3644654" y="5193296"/>
            <a:ext cx="1620000" cy="900000"/>
          </a:xfrm>
          <a:prstGeom prst="rect">
            <a:avLst/>
          </a:prstGeom>
          <a:solidFill>
            <a:srgbClr val="00B050"/>
          </a:solidFill>
        </p:spPr>
        <p:txBody>
          <a:bodyPr wrap="none" anchor="ctr">
            <a:noAutofit/>
          </a:bodyPr>
          <a:lstStyle/>
          <a:p>
            <a:pPr algn="ctr"/>
            <a:r>
              <a:rPr sz="1400" b="1" kern="0" dirty="0">
                <a:solidFill>
                  <a:prstClr val="white"/>
                </a:solidFill>
                <a:cs typeface="Calibri" panose="020F0502020204030204" pitchFamily="34" charset="0"/>
              </a:rPr>
              <a:t>Marché </a:t>
            </a:r>
            <a:r>
              <a:rPr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du travail</a:t>
            </a:r>
            <a:endParaRPr sz="1400" b="1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4654" y="908720"/>
            <a:ext cx="1620000" cy="900000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E</a:t>
            </a: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fficacité des </a:t>
            </a:r>
            <a:b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</a:b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dépenses</a:t>
            </a:r>
            <a:r>
              <a:rPr kumimoji="0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 publiques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et investissement</a:t>
            </a:r>
            <a:endParaRPr kumimoji="0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7864" y="2204864"/>
            <a:ext cx="1620000" cy="900000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Baisse /réallocation</a:t>
            </a:r>
            <a:b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</a:b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des </a:t>
            </a:r>
            <a:r>
              <a:rPr lang="fr-FR"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prélèvements</a:t>
            </a:r>
            <a:endParaRPr kumimoji="0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8112" y="2204864"/>
            <a:ext cx="1620000" cy="900000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Maîtrise 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la dette publique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7864" y="3969160"/>
            <a:ext cx="1620000" cy="900000"/>
          </a:xfrm>
          <a:prstGeom prst="rect">
            <a:avLst/>
          </a:prstGeom>
          <a:solidFill>
            <a:srgbClr val="00B050"/>
          </a:solidFill>
        </p:spPr>
        <p:txBody>
          <a:bodyPr wrap="none" anchor="ctr">
            <a:noAutofit/>
          </a:bodyPr>
          <a:lstStyle/>
          <a:p>
            <a:pPr algn="ctr"/>
            <a:r>
              <a:rPr sz="1400" b="1" kern="0" dirty="0">
                <a:solidFill>
                  <a:prstClr val="white"/>
                </a:solidFill>
                <a:cs typeface="Calibri" panose="020F0502020204030204" pitchFamily="34" charset="0"/>
              </a:rPr>
              <a:t>Marché des biens </a:t>
            </a:r>
            <a:br>
              <a:rPr sz="1400" b="1" kern="0" dirty="0">
                <a:solidFill>
                  <a:prstClr val="white"/>
                </a:solidFill>
                <a:cs typeface="Calibri" panose="020F0502020204030204" pitchFamily="34" charset="0"/>
              </a:rPr>
            </a:br>
            <a:r>
              <a:rPr sz="1400" b="1" kern="0" dirty="0">
                <a:solidFill>
                  <a:prstClr val="white"/>
                </a:solidFill>
                <a:cs typeface="Calibri" panose="020F0502020204030204" pitchFamily="34" charset="0"/>
              </a:rPr>
              <a:t>et 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0112" y="3969160"/>
            <a:ext cx="1656000" cy="900000"/>
          </a:xfrm>
          <a:prstGeom prst="rect">
            <a:avLst/>
          </a:prstGeom>
          <a:solidFill>
            <a:srgbClr val="00B050"/>
          </a:solidFill>
        </p:spPr>
        <p:txBody>
          <a:bodyPr wrap="none" anchor="ctr">
            <a:noAutofit/>
          </a:bodyPr>
          <a:lstStyle/>
          <a:p>
            <a:pPr algn="ctr"/>
            <a:r>
              <a:rPr lang="fr-FR"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É</a:t>
            </a:r>
            <a:r>
              <a:rPr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ducation /formation</a:t>
            </a:r>
          </a:p>
          <a:p>
            <a:pPr algn="ctr"/>
            <a:r>
              <a:rPr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professionnelle, </a:t>
            </a:r>
          </a:p>
          <a:p>
            <a:pPr algn="ctr"/>
            <a:r>
              <a:rPr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apprentissage</a:t>
            </a:r>
            <a:endParaRPr sz="1400" b="1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cxnSp>
        <p:nvCxnSpPr>
          <p:cNvPr id="22" name="Connecteur droit 21"/>
          <p:cNvCxnSpPr>
            <a:stCxn id="8" idx="2"/>
            <a:endCxn id="10" idx="0"/>
          </p:cNvCxnSpPr>
          <p:nvPr/>
        </p:nvCxnSpPr>
        <p:spPr>
          <a:xfrm>
            <a:off x="2537864" y="3104864"/>
            <a:ext cx="0" cy="864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9" idx="2"/>
            <a:endCxn id="11" idx="0"/>
          </p:cNvCxnSpPr>
          <p:nvPr/>
        </p:nvCxnSpPr>
        <p:spPr>
          <a:xfrm>
            <a:off x="6408112" y="3104864"/>
            <a:ext cx="0" cy="864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508104" y="49411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Emploi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63688" y="494116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Simplifications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-396552" y="3356992"/>
            <a:ext cx="29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Innovation /création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444208" y="3356992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Solidarité </a:t>
            </a:r>
            <a:r>
              <a:rPr lang="fr-FR" sz="1400" b="1" kern="0" dirty="0" smtClean="0">
                <a:solidFill>
                  <a:srgbClr val="002060"/>
                </a:solidFill>
              </a:rPr>
              <a:t>intergénérationnelle</a:t>
            </a:r>
            <a:endParaRPr kumimoji="0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619672" y="1700808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Compétitivité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508104" y="170080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Pérennité du </a:t>
            </a:r>
            <a:r>
              <a:rPr kumimoji="0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modèle social européen</a:t>
            </a:r>
            <a:endParaRPr kumimoji="0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91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04800" y="188640"/>
            <a:ext cx="8208000" cy="455712"/>
          </a:xfrm>
        </p:spPr>
        <p:txBody>
          <a:bodyPr/>
          <a:lstStyle/>
          <a:p>
            <a:r>
              <a:rPr lang="fr-FR" dirty="0" smtClean="0"/>
              <a:t>3</a:t>
            </a:r>
            <a:r>
              <a:rPr lang="fr-FR" b="1" dirty="0" smtClean="0"/>
              <a:t>.6 L’action en Europe : 4 accélérateurs de l’Union économique</a:t>
            </a:r>
            <a:endParaRPr lang="fr-FR" b="1" dirty="0"/>
          </a:p>
        </p:txBody>
      </p:sp>
      <p:sp>
        <p:nvSpPr>
          <p:cNvPr id="26" name="Organigramme : Connecteur 25"/>
          <p:cNvSpPr/>
          <p:nvPr/>
        </p:nvSpPr>
        <p:spPr>
          <a:xfrm>
            <a:off x="3923928" y="2852936"/>
            <a:ext cx="1440160" cy="1296144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b="1" kern="0" dirty="0" smtClean="0">
                <a:cs typeface="Calibri" panose="020F0502020204030204" pitchFamily="34" charset="0"/>
              </a:rPr>
              <a:t>Réformes </a:t>
            </a:r>
          </a:p>
          <a:p>
            <a:pPr algn="ctr"/>
            <a:r>
              <a:rPr b="1" kern="0" dirty="0" smtClean="0">
                <a:cs typeface="Calibri" panose="020F0502020204030204" pitchFamily="34" charset="0"/>
              </a:rPr>
              <a:t>nationales </a:t>
            </a:r>
            <a:endParaRPr b="1" kern="0" dirty="0"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0000" y="908720"/>
            <a:ext cx="3744000" cy="1008000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 wrap="none" anchor="ctr"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Accélérateur</a:t>
            </a:r>
            <a:r>
              <a:rPr kumimoji="0" lang="fr-FR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m</a:t>
            </a:r>
            <a:r>
              <a:rPr kumimoji="0" lang="fr-FR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acroéco</a:t>
            </a:r>
            <a:r>
              <a:rPr lang="fr-FR" b="1" kern="0" dirty="0" err="1" smtClean="0">
                <a:solidFill>
                  <a:prstClr val="white"/>
                </a:solidFill>
                <a:cs typeface="Calibri" panose="020F0502020204030204" pitchFamily="34" charset="0"/>
              </a:rPr>
              <a:t>nomique</a:t>
            </a:r>
            <a:r>
              <a:rPr lang="fr-FR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Une stratégie économique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 collective</a:t>
            </a:r>
            <a:endParaRPr kumimoji="0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00192" y="2960948"/>
            <a:ext cx="2808000" cy="1080000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Accélérateur</a:t>
            </a:r>
            <a:r>
              <a:rPr kumimoji="0" lang="fr-FR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budgétaire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baseline="0" dirty="0" smtClean="0">
                <a:solidFill>
                  <a:prstClr val="white"/>
                </a:solidFill>
                <a:cs typeface="Calibri" panose="020F0502020204030204" pitchFamily="34" charset="0"/>
              </a:rPr>
              <a:t>Un budget zone</a:t>
            </a:r>
            <a:r>
              <a:rPr lang="fr-FR"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fr-FR" sz="1400" b="1" kern="0" dirty="0">
                <a:solidFill>
                  <a:prstClr val="white"/>
                </a:solidFill>
                <a:cs typeface="Calibri" panose="020F0502020204030204" pitchFamily="34" charset="0"/>
              </a:rPr>
              <a:t>e</a:t>
            </a:r>
            <a:r>
              <a:rPr lang="fr-FR"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uro</a:t>
            </a:r>
            <a:endParaRPr kumimoji="0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27784" y="5085184"/>
            <a:ext cx="3888432" cy="1008112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Accélérateur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i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nstitutionnel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Ministre des Finances de la zone </a:t>
            </a:r>
            <a:r>
              <a:rPr lang="fr-FR" sz="1400" b="1" kern="0" dirty="0">
                <a:solidFill>
                  <a:prstClr val="white"/>
                </a:solidFill>
                <a:cs typeface="Calibri" panose="020F0502020204030204" pitchFamily="34" charset="0"/>
              </a:rPr>
              <a:t>e</a:t>
            </a:r>
            <a:r>
              <a:rPr lang="fr-FR" sz="1400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uro, Parlement </a:t>
            </a:r>
            <a:endParaRPr kumimoji="0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04" y="2960888"/>
            <a:ext cx="2952328" cy="1080120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Accélérateur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prstClr val="white"/>
                </a:solidFill>
                <a:cs typeface="Calibri" panose="020F0502020204030204" pitchFamily="34" charset="0"/>
              </a:rPr>
              <a:t>microéconomique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Une Union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 de financement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 panose="020F0502020204030204" pitchFamily="34" charset="0"/>
              </a:rPr>
              <a:t>pour l’investissement et l’innovation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cxnSp>
        <p:nvCxnSpPr>
          <p:cNvPr id="37" name="Connecteur droit avec flèche 36"/>
          <p:cNvCxnSpPr>
            <a:stCxn id="26" idx="2"/>
          </p:cNvCxnSpPr>
          <p:nvPr/>
        </p:nvCxnSpPr>
        <p:spPr>
          <a:xfrm flipH="1">
            <a:off x="3059832" y="3501008"/>
            <a:ext cx="864096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26" idx="0"/>
          </p:cNvCxnSpPr>
          <p:nvPr/>
        </p:nvCxnSpPr>
        <p:spPr>
          <a:xfrm flipH="1" flipV="1">
            <a:off x="4644007" y="1920756"/>
            <a:ext cx="1" cy="93218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26" idx="6"/>
          </p:cNvCxnSpPr>
          <p:nvPr/>
        </p:nvCxnSpPr>
        <p:spPr>
          <a:xfrm>
            <a:off x="5364088" y="3501008"/>
            <a:ext cx="936104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endCxn id="20" idx="0"/>
          </p:cNvCxnSpPr>
          <p:nvPr/>
        </p:nvCxnSpPr>
        <p:spPr>
          <a:xfrm flipH="1">
            <a:off x="4572000" y="4149080"/>
            <a:ext cx="2" cy="93610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5851052" y="6473952"/>
            <a:ext cx="990600" cy="304800"/>
          </a:xfrm>
        </p:spPr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25</a:t>
            </a:fld>
            <a:endParaRPr kumimoji="0" lang="fr-FR" dirty="0"/>
          </a:p>
        </p:txBody>
      </p:sp>
    </p:spTree>
    <p:extLst>
      <p:ext uri="{BB962C8B-B14F-4D97-AF65-F5344CB8AC3E}">
        <p14:creationId xmlns:p14="http://schemas.microsoft.com/office/powerpoint/2010/main" val="41787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8" grpId="0" animBg="1"/>
      <p:bldP spid="2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320905" y="4995715"/>
            <a:ext cx="3960440" cy="15296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sz="1600" dirty="0">
                <a:solidFill>
                  <a:srgbClr val="0000FF"/>
                </a:solidFill>
                <a:latin typeface="Times" pitchFamily="18" charset="0"/>
              </a:rPr>
              <a:t>Implantations en France </a:t>
            </a:r>
            <a:r>
              <a:rPr sz="1600" dirty="0" smtClean="0">
                <a:solidFill>
                  <a:srgbClr val="0000FF"/>
                </a:solidFill>
                <a:latin typeface="Times" pitchFamily="18" charset="0"/>
              </a:rPr>
              <a:t>:</a:t>
            </a:r>
            <a:endParaRPr sz="1600" dirty="0">
              <a:solidFill>
                <a:srgbClr val="0000FF"/>
              </a:solidFill>
              <a:latin typeface="Times" pitchFamily="18" charset="0"/>
            </a:endParaRPr>
          </a:p>
          <a:p>
            <a:pPr>
              <a:defRPr/>
            </a:pPr>
            <a:r>
              <a:rPr sz="1600" dirty="0" smtClean="0">
                <a:solidFill>
                  <a:srgbClr val="0000FF"/>
                </a:solidFill>
                <a:latin typeface="Times" pitchFamily="18" charset="0"/>
              </a:rPr>
              <a:t>95 </a:t>
            </a:r>
            <a:r>
              <a:rPr sz="1600" dirty="0">
                <a:solidFill>
                  <a:srgbClr val="0000FF"/>
                </a:solidFill>
                <a:latin typeface="Times" pitchFamily="18" charset="0"/>
              </a:rPr>
              <a:t>succursales</a:t>
            </a:r>
          </a:p>
          <a:p>
            <a:pPr>
              <a:defRPr/>
            </a:pPr>
            <a:r>
              <a:rPr sz="1600" dirty="0" smtClean="0">
                <a:solidFill>
                  <a:srgbClr val="0000FF"/>
                </a:solidFill>
                <a:latin typeface="Times" pitchFamily="18" charset="0"/>
              </a:rPr>
              <a:t>20 </a:t>
            </a:r>
            <a:r>
              <a:rPr sz="1600" dirty="0">
                <a:solidFill>
                  <a:srgbClr val="0000FF"/>
                </a:solidFill>
                <a:latin typeface="Times" pitchFamily="18" charset="0"/>
              </a:rPr>
              <a:t>antennes économiques</a:t>
            </a:r>
          </a:p>
          <a:p>
            <a:pPr>
              <a:defRPr/>
            </a:pPr>
            <a:r>
              <a:rPr sz="1600" dirty="0" smtClean="0">
                <a:solidFill>
                  <a:srgbClr val="0000FF"/>
                </a:solidFill>
                <a:latin typeface="Times" pitchFamily="18" charset="0"/>
              </a:rPr>
              <a:t>78 </a:t>
            </a:r>
            <a:r>
              <a:rPr sz="1600" dirty="0">
                <a:solidFill>
                  <a:srgbClr val="0000FF"/>
                </a:solidFill>
                <a:latin typeface="Times" pitchFamily="18" charset="0"/>
              </a:rPr>
              <a:t>bureaux d’accueil et </a:t>
            </a:r>
            <a:r>
              <a:rPr sz="1600" dirty="0" smtClean="0">
                <a:solidFill>
                  <a:srgbClr val="0000FF"/>
                </a:solidFill>
                <a:latin typeface="Times" pitchFamily="18" charset="0"/>
              </a:rPr>
              <a:t>d’information</a:t>
            </a:r>
          </a:p>
          <a:p>
            <a:pPr>
              <a:defRPr/>
            </a:pPr>
            <a:r>
              <a:rPr sz="1600" dirty="0" smtClean="0">
                <a:solidFill>
                  <a:srgbClr val="0000FF"/>
                </a:solidFill>
                <a:latin typeface="Times" pitchFamily="18" charset="0"/>
              </a:rPr>
              <a:t>11 690 salariés (EATP)</a:t>
            </a:r>
            <a:endParaRPr sz="1600" dirty="0">
              <a:solidFill>
                <a:srgbClr val="0000FF"/>
              </a:solidFill>
              <a:latin typeface="Times" pitchFamily="18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2301125" y="122650"/>
            <a:ext cx="6842875" cy="106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b="1" dirty="0">
                <a:solidFill>
                  <a:srgbClr val="0000FF"/>
                </a:solidFill>
              </a:rPr>
              <a:t>La Banque de France </a:t>
            </a:r>
            <a:endParaRPr sz="2800" b="1" i="1" dirty="0">
              <a:solidFill>
                <a:srgbClr val="0000FF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083050" cy="387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39248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7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0" y="3933056"/>
            <a:ext cx="9144000" cy="93610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fr-FR" sz="1800" b="1" dirty="0">
                <a:solidFill>
                  <a:schemeClr val="tx1"/>
                </a:solidFill>
              </a:rPr>
              <a:t/>
            </a:r>
            <a:br>
              <a:rPr lang="fr-FR" sz="1800" b="1" dirty="0">
                <a:solidFill>
                  <a:schemeClr val="tx1"/>
                </a:solidFill>
              </a:rPr>
            </a:br>
            <a:r>
              <a:rPr lang="fr-FR" sz="1800" b="1" dirty="0" err="1" smtClean="0">
                <a:solidFill>
                  <a:schemeClr val="tx1"/>
                </a:solidFill>
              </a:rPr>
              <a:t>TouLOUSE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>
                <a:solidFill>
                  <a:schemeClr val="tx1"/>
                </a:solidFill>
              </a:rPr>
              <a:t>(17/10/2017)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4</a:t>
            </a:fld>
            <a:endParaRPr kumimoji="0" lang="fr-FR"/>
          </a:p>
        </p:txBody>
      </p:sp>
      <p:sp>
        <p:nvSpPr>
          <p:cNvPr id="5" name="ZoneTexte 4"/>
          <p:cNvSpPr txBox="1"/>
          <p:nvPr/>
        </p:nvSpPr>
        <p:spPr>
          <a:xfrm>
            <a:off x="60548" y="92468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/>
              <a:t>COMMENT SAISIR LES CHANCES </a:t>
            </a:r>
            <a:br>
              <a:rPr lang="fr-FR" sz="2800" b="1" dirty="0"/>
            </a:br>
            <a:r>
              <a:rPr lang="fr-FR" sz="2800" b="1" dirty="0"/>
              <a:t>DE LA FRANCE EN EUROPE ?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(Actualisation de la lettre introductive au Président de la République – rapport annuel de la Banque de France 2016)</a:t>
            </a:r>
            <a:br>
              <a:rPr lang="fr-FR" sz="2800" b="1" dirty="0"/>
            </a:br>
            <a:endParaRPr lang="fr-FR" sz="2800" b="1" dirty="0"/>
          </a:p>
        </p:txBody>
      </p:sp>
      <p:sp>
        <p:nvSpPr>
          <p:cNvPr id="7" name="Rectangle 3"/>
          <p:cNvSpPr>
            <a:spLocks noGrp="1"/>
          </p:cNvSpPr>
          <p:nvPr>
            <p:ph type="subTitle" idx="1"/>
          </p:nvPr>
        </p:nvSpPr>
        <p:spPr>
          <a:xfrm>
            <a:off x="444624" y="5013176"/>
            <a:ext cx="8375848" cy="307064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Maxime MAURY, Directeur régional </a:t>
            </a:r>
            <a:r>
              <a:rPr lang="fr-FR" sz="1800" dirty="0">
                <a:solidFill>
                  <a:schemeClr val="tx1"/>
                </a:solidFill>
              </a:rPr>
              <a:t>Occitanie</a:t>
            </a:r>
          </a:p>
        </p:txBody>
      </p:sp>
    </p:spTree>
    <p:extLst>
      <p:ext uri="{BB962C8B-B14F-4D97-AF65-F5344CB8AC3E}">
        <p14:creationId xmlns:p14="http://schemas.microsoft.com/office/powerpoint/2010/main" val="1221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1619488"/>
            <a:ext cx="7740000" cy="468000"/>
          </a:xfrm>
        </p:spPr>
        <p:txBody>
          <a:bodyPr>
            <a:noAutofit/>
          </a:bodyPr>
          <a:lstStyle/>
          <a:p>
            <a:r>
              <a:rPr lang="fr-FR" sz="1600" dirty="0"/>
              <a:t>1. UNE ECONOMIE MONDIALE EN </a:t>
            </a:r>
            <a:r>
              <a:rPr lang="fr-FR" sz="1600" dirty="0" smtClean="0"/>
              <a:t>AMÉLIORATION ENCORE FRAGILE</a:t>
            </a:r>
            <a:endParaRPr lang="fr-FR" sz="1600" dirty="0"/>
          </a:p>
        </p:txBody>
      </p:sp>
      <p:sp>
        <p:nvSpPr>
          <p:cNvPr id="24" name="Titre 23"/>
          <p:cNvSpPr>
            <a:spLocks noGrp="1"/>
          </p:cNvSpPr>
          <p:nvPr>
            <p:ph type="ctrTitle"/>
          </p:nvPr>
        </p:nvSpPr>
        <p:spPr>
          <a:xfrm>
            <a:off x="35496" y="408856"/>
            <a:ext cx="9108504" cy="533400"/>
          </a:xfrm>
        </p:spPr>
        <p:txBody>
          <a:bodyPr/>
          <a:lstStyle/>
          <a:p>
            <a:r>
              <a:rPr lang="fr-FR" b="1" dirty="0"/>
              <a:t>COMMENT SAISIR LES CHANCES DE LA FRANCE EN EUROPE ?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5</a:t>
            </a:fld>
            <a:endParaRPr kumimoji="0" lang="fr-FR"/>
          </a:p>
        </p:txBody>
      </p:sp>
      <p:sp>
        <p:nvSpPr>
          <p:cNvPr id="26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2974320"/>
            <a:ext cx="7740000" cy="468000"/>
          </a:xfrm>
          <a:solidFill>
            <a:schemeClr val="tx2">
              <a:tint val="40000"/>
            </a:schemeClr>
          </a:solidFill>
        </p:spPr>
        <p:txBody>
          <a:bodyPr vert="horz" anchor="ctr">
            <a:noAutofit/>
          </a:bodyPr>
          <a:lstStyle/>
          <a:p>
            <a:pPr marL="180975" indent="-180975"/>
            <a:r>
              <a:rPr lang="fr-FR" sz="1600" dirty="0"/>
              <a:t>2. UNE ZONE EURO OÙ </a:t>
            </a:r>
            <a:r>
              <a:rPr lang="fr-FR" sz="1600" dirty="0" smtClean="0"/>
              <a:t>LA </a:t>
            </a:r>
            <a:r>
              <a:rPr lang="fr-FR" sz="1600" dirty="0"/>
              <a:t>REPRISE </a:t>
            </a:r>
            <a:r>
              <a:rPr lang="fr-FR" sz="1600" dirty="0" smtClean="0"/>
              <a:t>SE </a:t>
            </a:r>
            <a:r>
              <a:rPr lang="fr-FR" sz="1600" dirty="0"/>
              <a:t>CONFIRME, SOUTENUE NOTAMMENT PAR LA POLITIQUE MONÉTAIRE DE L’EUROSYSTEME</a:t>
            </a:r>
          </a:p>
        </p:txBody>
      </p:sp>
      <p:sp>
        <p:nvSpPr>
          <p:cNvPr id="28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4329152"/>
            <a:ext cx="7740000" cy="468000"/>
          </a:xfrm>
          <a:solidFill>
            <a:schemeClr val="tx2">
              <a:tint val="40000"/>
            </a:schemeClr>
          </a:solidFill>
        </p:spPr>
        <p:txBody>
          <a:bodyPr vert="horz" anchor="ctr">
            <a:noAutofit/>
          </a:bodyPr>
          <a:lstStyle/>
          <a:p>
            <a:r>
              <a:rPr lang="fr-FR" sz="1600" dirty="0"/>
              <a:t>3. L’IMPÉRATIF D’UN RELAIS PAR LES RÉFORMES EN FRANCE ET EN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1619488"/>
            <a:ext cx="7740000" cy="468000"/>
          </a:xfrm>
        </p:spPr>
        <p:txBody>
          <a:bodyPr>
            <a:noAutofit/>
          </a:bodyPr>
          <a:lstStyle/>
          <a:p>
            <a:r>
              <a:rPr lang="fr-FR" sz="1600" b="1" dirty="0"/>
              <a:t>1. UNE ECONOMIE MONDIALE EN AMÉLIORATION ENCORE FRAGILE</a:t>
            </a:r>
          </a:p>
        </p:txBody>
      </p:sp>
      <p:sp>
        <p:nvSpPr>
          <p:cNvPr id="24" name="Titre 23"/>
          <p:cNvSpPr>
            <a:spLocks noGrp="1"/>
          </p:cNvSpPr>
          <p:nvPr>
            <p:ph type="ctrTitle"/>
          </p:nvPr>
        </p:nvSpPr>
        <p:spPr>
          <a:xfrm>
            <a:off x="35496" y="408856"/>
            <a:ext cx="9108504" cy="533400"/>
          </a:xfrm>
        </p:spPr>
        <p:txBody>
          <a:bodyPr/>
          <a:lstStyle/>
          <a:p>
            <a:r>
              <a:rPr lang="fr-FR" b="1" dirty="0"/>
              <a:t>COMMENT SAISIR LES CHANCES DE LA FRANCE EN EUROPE ?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6</a:t>
            </a:fld>
            <a:endParaRPr kumimoji="0" lang="fr-FR"/>
          </a:p>
        </p:txBody>
      </p:sp>
      <p:sp>
        <p:nvSpPr>
          <p:cNvPr id="26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2974320"/>
            <a:ext cx="7740000" cy="468000"/>
          </a:xfrm>
          <a:solidFill>
            <a:schemeClr val="tx2">
              <a:tint val="40000"/>
            </a:schemeClr>
          </a:solidFill>
        </p:spPr>
        <p:txBody>
          <a:bodyPr vert="horz" anchor="ctr">
            <a:noAutofit/>
          </a:bodyPr>
          <a:lstStyle/>
          <a:p>
            <a:pPr marL="180975" indent="-180975"/>
            <a:r>
              <a:rPr lang="fr-FR" sz="1600" dirty="0"/>
              <a:t>2. UNE ZONE EURO OÙ LA REPRISE SE CONFIRME, SOUTENUE NOTAMMENT PAR LA POLITIQUE MONÉTAIRE DE L’EUROSYSTEME</a:t>
            </a:r>
          </a:p>
        </p:txBody>
      </p:sp>
      <p:sp>
        <p:nvSpPr>
          <p:cNvPr id="28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10896" y="4329152"/>
            <a:ext cx="7740000" cy="468000"/>
          </a:xfrm>
          <a:solidFill>
            <a:schemeClr val="tx2">
              <a:tint val="40000"/>
            </a:schemeClr>
          </a:solidFill>
        </p:spPr>
        <p:txBody>
          <a:bodyPr vert="horz" anchor="ctr">
            <a:noAutofit/>
          </a:bodyPr>
          <a:lstStyle/>
          <a:p>
            <a:r>
              <a:rPr lang="fr-FR" sz="1600" dirty="0"/>
              <a:t>3. L’IMPÉRATIF D’UN RELAIS PAR LES RÉFORMES EN FRANCE ET EN EUROPE</a:t>
            </a:r>
          </a:p>
        </p:txBody>
      </p:sp>
    </p:spTree>
    <p:extLst>
      <p:ext uri="{BB962C8B-B14F-4D97-AF65-F5344CB8AC3E}">
        <p14:creationId xmlns:p14="http://schemas.microsoft.com/office/powerpoint/2010/main" val="19077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1.1 Croissance mondiale : en deçà du niveau d’avant crise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7</a:t>
            </a:fld>
            <a:endParaRPr kumimoji="0" lang="fr-FR"/>
          </a:p>
        </p:txBody>
      </p:sp>
      <p:graphicFrame>
        <p:nvGraphicFramePr>
          <p:cNvPr id="8" name="Graphiqu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52111"/>
              </p:ext>
            </p:extLst>
          </p:nvPr>
        </p:nvGraphicFramePr>
        <p:xfrm>
          <a:off x="395536" y="620688"/>
          <a:ext cx="8280919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3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1.2 États-Unis : une économie proche du plein-emploi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8</a:t>
            </a:fld>
            <a:endParaRPr kumimoji="0"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58052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Note: L’inflation </a:t>
            </a:r>
            <a:r>
              <a:rPr lang="fr-FR" sz="1200" dirty="0"/>
              <a:t>PCE (des prix à la consommation des ménages) est l’indicateur suivi par la FED pour son objectif d’inflation, cible à </a:t>
            </a:r>
            <a:r>
              <a:rPr lang="fr-FR" sz="1200" dirty="0" smtClean="0"/>
              <a:t>2 %. Le </a:t>
            </a:r>
            <a:r>
              <a:rPr lang="fr-FR" sz="1200" dirty="0"/>
              <a:t>FED Funds rate est le taux d'intérêt directeur fixé toutes les 6 semaines par la banque centrale américaine. 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162559"/>
              </p:ext>
            </p:extLst>
          </p:nvPr>
        </p:nvGraphicFramePr>
        <p:xfrm>
          <a:off x="395536" y="908720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26992"/>
              </p:ext>
            </p:extLst>
          </p:nvPr>
        </p:nvGraphicFramePr>
        <p:xfrm>
          <a:off x="683568" y="1484785"/>
          <a:ext cx="1656184" cy="2106593"/>
        </p:xfrm>
        <a:graphic>
          <a:graphicData uri="http://schemas.openxmlformats.org/drawingml/2006/table">
            <a:tbl>
              <a:tblPr/>
              <a:tblGrid>
                <a:gridCol w="881361"/>
                <a:gridCol w="774823"/>
              </a:tblGrid>
              <a:tr h="3819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Prévisions de croissance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30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États-Unis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30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30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Royaume-Uni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30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 euro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40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Sources : FMI WEO, July 2017 update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ZE : prévision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BCE,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septembre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6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1.3 Chine : ralentissement structurel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fr-FR" sz="1000" smtClean="0"/>
              <a:pPr algn="r"/>
              <a:t>9</a:t>
            </a:fld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323528" y="836712"/>
            <a:ext cx="80648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Ralentissement progressif de la croissance (6,5 - 7 % contre environ 10 % en moyenne dans les années 2000), malgré une stabilisation à court terme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Pourquoi ? Facteurs structurels essentiellement : démographie et ralentissement de la productivité </a:t>
            </a:r>
            <a:endParaRPr kumimoji="0" sz="16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773069" y="2060848"/>
            <a:ext cx="4263427" cy="4309447"/>
            <a:chOff x="4629053" y="1988840"/>
            <a:chExt cx="4263427" cy="430944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053" y="1988840"/>
              <a:ext cx="4263427" cy="409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932040" y="6021288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Source : Banque</a:t>
              </a:r>
              <a:r>
                <a:rPr kumimoji="0" sz="120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de France - </a:t>
              </a:r>
              <a:r>
                <a:rPr kumimoji="0" sz="12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SERMI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62004" y="2039431"/>
              <a:ext cx="382480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Contributions à la croissance potentielle</a:t>
              </a:r>
              <a:endParaRPr lang="fr-FR" sz="1600" b="1" dirty="0"/>
            </a:p>
          </p:txBody>
        </p:sp>
      </p:grpSp>
      <p:graphicFrame>
        <p:nvGraphicFramePr>
          <p:cNvPr id="12" name="Graphiqu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80554"/>
              </p:ext>
            </p:extLst>
          </p:nvPr>
        </p:nvGraphicFramePr>
        <p:xfrm>
          <a:off x="251520" y="2060848"/>
          <a:ext cx="442582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68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B5A22522FB445B53694AE598D3BB3" ma:contentTypeVersion="0" ma:contentTypeDescription="Crée un document." ma:contentTypeScope="" ma:versionID="d27774cafebcbfb93e2340c30284b6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B5A169-DA90-4928-AFD5-3B2E7EC22F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EA95A2-D017-424E-B55A-631D793A4789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CF41FD3-F383-4947-B437-77703CD750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1401</Words>
  <Application>Microsoft Office PowerPoint</Application>
  <PresentationFormat>Affichage à l'écran (4:3)</PresentationFormat>
  <Paragraphs>261</Paragraphs>
  <Slides>25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8" baseType="lpstr">
      <vt:lpstr>Arial</vt:lpstr>
      <vt:lpstr>Avenir LT Std 35 Light</vt:lpstr>
      <vt:lpstr>Calibri</vt:lpstr>
      <vt:lpstr>Century Schoolbook</vt:lpstr>
      <vt:lpstr>Courier New</vt:lpstr>
      <vt:lpstr>Times</vt:lpstr>
      <vt:lpstr>Times New Roman</vt:lpstr>
      <vt:lpstr>Verdana</vt:lpstr>
      <vt:lpstr>Wingdings</vt:lpstr>
      <vt:lpstr>Wingdings 2</vt:lpstr>
      <vt:lpstr>Pitchbook</vt:lpstr>
      <vt:lpstr>Oriel</vt:lpstr>
      <vt:lpstr>EViews</vt:lpstr>
      <vt:lpstr>Rencontre Professeurs – Banque de france</vt:lpstr>
      <vt:lpstr>Présentation PowerPoint</vt:lpstr>
      <vt:lpstr>Présentation PowerPoint</vt:lpstr>
      <vt:lpstr> TouLOUSE (17/10/2017)</vt:lpstr>
      <vt:lpstr>COMMENT SAISIR LES CHANCES DE LA FRANCE EN EUROPE ? </vt:lpstr>
      <vt:lpstr>COMMENT SAISIR LES CHANCES DE LA FRANCE EN EUROPE ? </vt:lpstr>
      <vt:lpstr>Présentation PowerPoint</vt:lpstr>
      <vt:lpstr>Présentation PowerPoint</vt:lpstr>
      <vt:lpstr>Présentation PowerPoint</vt:lpstr>
      <vt:lpstr>Présentation PowerPoint</vt:lpstr>
      <vt:lpstr>La France et l'Europe face aux incertitudes économiques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France et l'Europe face aux incertitudes économiques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2012-10-23T13:55:54Z</dcterms:created>
  <dcterms:modified xsi:type="dcterms:W3CDTF">2017-10-20T14:12:53Z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  <property fmtid="{D5CDD505-2E9C-101B-9397-08002B2CF9AE}" pid="4" name="ContentTypeId">
    <vt:lpwstr>0x010100BD2B5A22522FB445B53694AE598D3BB3</vt:lpwstr>
  </property>
</Properties>
</file>