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handoutMasterIdLst>
    <p:handoutMasterId r:id="rId26"/>
  </p:handoutMasterIdLst>
  <p:sldIdLst>
    <p:sldId id="256" r:id="rId2"/>
    <p:sldId id="279" r:id="rId3"/>
    <p:sldId id="257" r:id="rId4"/>
    <p:sldId id="266" r:id="rId5"/>
    <p:sldId id="267" r:id="rId6"/>
    <p:sldId id="280" r:id="rId7"/>
    <p:sldId id="269" r:id="rId8"/>
    <p:sldId id="270" r:id="rId9"/>
    <p:sldId id="268" r:id="rId10"/>
    <p:sldId id="271" r:id="rId11"/>
    <p:sldId id="272" r:id="rId12"/>
    <p:sldId id="273" r:id="rId13"/>
    <p:sldId id="275" r:id="rId14"/>
    <p:sldId id="276" r:id="rId15"/>
    <p:sldId id="278" r:id="rId16"/>
    <p:sldId id="265" r:id="rId17"/>
    <p:sldId id="258" r:id="rId18"/>
    <p:sldId id="259" r:id="rId19"/>
    <p:sldId id="260" r:id="rId20"/>
    <p:sldId id="261" r:id="rId21"/>
    <p:sldId id="262" r:id="rId22"/>
    <p:sldId id="264" r:id="rId23"/>
    <p:sldId id="281" r:id="rId24"/>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IE" initials="C" lastIdx="1" clrIdx="0">
    <p:extLst>
      <p:ext uri="{19B8F6BF-5375-455C-9EA6-DF929625EA0E}">
        <p15:presenceInfo xmlns:p15="http://schemas.microsoft.com/office/powerpoint/2012/main" userId="CATH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2859" autoAdjust="0"/>
  </p:normalViewPr>
  <p:slideViewPr>
    <p:cSldViewPr snapToGrid="0">
      <p:cViewPr varScale="1">
        <p:scale>
          <a:sx n="67" d="100"/>
          <a:sy n="67" d="100"/>
        </p:scale>
        <p:origin x="145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C839F-3A8C-4F57-8EA5-A8C76AE572FF}" type="doc">
      <dgm:prSet loTypeId="urn:microsoft.com/office/officeart/2005/8/layout/hProcess9" loCatId="process" qsTypeId="urn:microsoft.com/office/officeart/2005/8/quickstyle/3d3" qsCatId="3D" csTypeId="urn:microsoft.com/office/officeart/2005/8/colors/colorful1#1" csCatId="colorful" phldr="1"/>
      <dgm:spPr/>
    </dgm:pt>
    <dgm:pt modelId="{12EAC047-E450-41BD-B066-5139CBD1D6BC}">
      <dgm:prSet phldrT="[Texte]"/>
      <dgm:spPr/>
      <dgm:t>
        <a:bodyPr/>
        <a:lstStyle/>
        <a:p>
          <a:r>
            <a:rPr lang="fr-FR" b="1" dirty="0" smtClean="0"/>
            <a:t>Proposer une situation réelle </a:t>
          </a:r>
          <a:r>
            <a:rPr lang="fr-FR" dirty="0" smtClean="0"/>
            <a:t>de </a:t>
          </a:r>
          <a:r>
            <a:rPr lang="fr-FR" b="1" dirty="0" smtClean="0"/>
            <a:t>MANAGEMENT</a:t>
          </a:r>
          <a:r>
            <a:rPr lang="fr-FR" dirty="0" smtClean="0"/>
            <a:t> </a:t>
          </a:r>
          <a:r>
            <a:rPr lang="fr-FR" dirty="0" err="1" smtClean="0"/>
            <a:t>didactisée</a:t>
          </a:r>
          <a:endParaRPr lang="fr-FR" dirty="0"/>
        </a:p>
      </dgm:t>
    </dgm:pt>
    <dgm:pt modelId="{D2C616E9-59E0-41DF-ADD0-6B68A47FB124}" type="parTrans" cxnId="{21B26E7D-5AD3-4BED-B8A4-F65AAADF98B8}">
      <dgm:prSet/>
      <dgm:spPr/>
      <dgm:t>
        <a:bodyPr/>
        <a:lstStyle/>
        <a:p>
          <a:endParaRPr lang="fr-FR"/>
        </a:p>
      </dgm:t>
    </dgm:pt>
    <dgm:pt modelId="{3D9BF021-0FD7-48F0-B26E-2F2F35E6B739}" type="sibTrans" cxnId="{21B26E7D-5AD3-4BED-B8A4-F65AAADF98B8}">
      <dgm:prSet/>
      <dgm:spPr/>
      <dgm:t>
        <a:bodyPr/>
        <a:lstStyle/>
        <a:p>
          <a:endParaRPr lang="fr-FR"/>
        </a:p>
      </dgm:t>
    </dgm:pt>
    <dgm:pt modelId="{6ED9719A-17AD-415D-988B-6DEC5DD089D8}">
      <dgm:prSet phldrT="[Texte]"/>
      <dgm:spPr/>
      <dgm:t>
        <a:bodyPr/>
        <a:lstStyle/>
        <a:p>
          <a:r>
            <a:rPr lang="fr-FR" b="1" smtClean="0"/>
            <a:t>Faire émerger des notions </a:t>
          </a:r>
          <a:r>
            <a:rPr lang="fr-FR" smtClean="0"/>
            <a:t>dans ce cas particulier</a:t>
          </a:r>
          <a:endParaRPr lang="fr-FR" dirty="0"/>
        </a:p>
      </dgm:t>
    </dgm:pt>
    <dgm:pt modelId="{8688D31F-756A-4735-A8F4-2D94F695E793}" type="parTrans" cxnId="{4D73062F-4C78-4820-AAC0-03AE1B2F4916}">
      <dgm:prSet/>
      <dgm:spPr/>
      <dgm:t>
        <a:bodyPr/>
        <a:lstStyle/>
        <a:p>
          <a:endParaRPr lang="fr-FR"/>
        </a:p>
      </dgm:t>
    </dgm:pt>
    <dgm:pt modelId="{00813573-5064-446D-9A25-D7C752CB3971}" type="sibTrans" cxnId="{4D73062F-4C78-4820-AAC0-03AE1B2F4916}">
      <dgm:prSet/>
      <dgm:spPr/>
      <dgm:t>
        <a:bodyPr/>
        <a:lstStyle/>
        <a:p>
          <a:endParaRPr lang="fr-FR"/>
        </a:p>
      </dgm:t>
    </dgm:pt>
    <dgm:pt modelId="{7C189244-5C43-4C03-A5F8-BDED776CF524}">
      <dgm:prSet phldrT="[Texte]"/>
      <dgm:spPr/>
      <dgm:t>
        <a:bodyPr/>
        <a:lstStyle/>
        <a:p>
          <a:r>
            <a:rPr lang="fr-FR" b="1" dirty="0" smtClean="0"/>
            <a:t> Conceptualiser, généraliser</a:t>
          </a:r>
          <a:endParaRPr lang="fr-FR" b="1" dirty="0"/>
        </a:p>
      </dgm:t>
    </dgm:pt>
    <dgm:pt modelId="{1031F47A-89E2-43B2-A478-E52E7AC7A87F}" type="parTrans" cxnId="{AAC948BC-0A23-429A-9C14-E31B7DA1167A}">
      <dgm:prSet/>
      <dgm:spPr/>
      <dgm:t>
        <a:bodyPr/>
        <a:lstStyle/>
        <a:p>
          <a:endParaRPr lang="fr-FR"/>
        </a:p>
      </dgm:t>
    </dgm:pt>
    <dgm:pt modelId="{557D5A9D-9B00-4F68-9D18-5A74859B357C}" type="sibTrans" cxnId="{AAC948BC-0A23-429A-9C14-E31B7DA1167A}">
      <dgm:prSet/>
      <dgm:spPr/>
      <dgm:t>
        <a:bodyPr/>
        <a:lstStyle/>
        <a:p>
          <a:endParaRPr lang="fr-FR"/>
        </a:p>
      </dgm:t>
    </dgm:pt>
    <dgm:pt modelId="{EA054312-D801-4D2D-9A94-D3EF2DB2C91C}" type="pres">
      <dgm:prSet presAssocID="{5AEC839F-3A8C-4F57-8EA5-A8C76AE572FF}" presName="CompostProcess" presStyleCnt="0">
        <dgm:presLayoutVars>
          <dgm:dir/>
          <dgm:resizeHandles val="exact"/>
        </dgm:presLayoutVars>
      </dgm:prSet>
      <dgm:spPr/>
    </dgm:pt>
    <dgm:pt modelId="{6F2CCA93-58C9-4153-AF4E-8437565C9DB6}" type="pres">
      <dgm:prSet presAssocID="{5AEC839F-3A8C-4F57-8EA5-A8C76AE572FF}" presName="arrow" presStyleLbl="bgShp" presStyleIdx="0" presStyleCnt="1" custLinFactNeighborX="29" custLinFactNeighborY="-457"/>
      <dgm:spPr/>
    </dgm:pt>
    <dgm:pt modelId="{53D0522A-0660-4EE5-A4F7-775CDB63A980}" type="pres">
      <dgm:prSet presAssocID="{5AEC839F-3A8C-4F57-8EA5-A8C76AE572FF}" presName="linearProcess" presStyleCnt="0"/>
      <dgm:spPr/>
    </dgm:pt>
    <dgm:pt modelId="{464D052F-D494-45BC-959B-C96950BDC09D}" type="pres">
      <dgm:prSet presAssocID="{12EAC047-E450-41BD-B066-5139CBD1D6BC}" presName="textNode" presStyleLbl="node1" presStyleIdx="0" presStyleCnt="3" custLinFactNeighborX="1" custLinFactNeighborY="848">
        <dgm:presLayoutVars>
          <dgm:bulletEnabled val="1"/>
        </dgm:presLayoutVars>
      </dgm:prSet>
      <dgm:spPr/>
      <dgm:t>
        <a:bodyPr/>
        <a:lstStyle/>
        <a:p>
          <a:endParaRPr lang="fr-FR"/>
        </a:p>
      </dgm:t>
    </dgm:pt>
    <dgm:pt modelId="{A360AA5E-1522-494D-B2EA-9D521E84A435}" type="pres">
      <dgm:prSet presAssocID="{3D9BF021-0FD7-48F0-B26E-2F2F35E6B739}" presName="sibTrans" presStyleCnt="0"/>
      <dgm:spPr/>
    </dgm:pt>
    <dgm:pt modelId="{112F07DD-004F-42BF-B4C9-1F3D458F8E25}" type="pres">
      <dgm:prSet presAssocID="{6ED9719A-17AD-415D-988B-6DEC5DD089D8}" presName="textNode" presStyleLbl="node1" presStyleIdx="1" presStyleCnt="3" custLinFactNeighborX="6667" custLinFactNeighborY="-348">
        <dgm:presLayoutVars>
          <dgm:bulletEnabled val="1"/>
        </dgm:presLayoutVars>
      </dgm:prSet>
      <dgm:spPr/>
      <dgm:t>
        <a:bodyPr/>
        <a:lstStyle/>
        <a:p>
          <a:endParaRPr lang="fr-FR"/>
        </a:p>
      </dgm:t>
    </dgm:pt>
    <dgm:pt modelId="{DBA2F481-721C-4E7F-A893-5F44F031E881}" type="pres">
      <dgm:prSet presAssocID="{00813573-5064-446D-9A25-D7C752CB3971}" presName="sibTrans" presStyleCnt="0"/>
      <dgm:spPr/>
    </dgm:pt>
    <dgm:pt modelId="{D181E1E0-BEDF-4738-B5E5-8C1DA387141C}" type="pres">
      <dgm:prSet presAssocID="{7C189244-5C43-4C03-A5F8-BDED776CF524}" presName="textNode" presStyleLbl="node1" presStyleIdx="2" presStyleCnt="3" custLinFactNeighborX="6667" custLinFactNeighborY="-348">
        <dgm:presLayoutVars>
          <dgm:bulletEnabled val="1"/>
        </dgm:presLayoutVars>
      </dgm:prSet>
      <dgm:spPr/>
      <dgm:t>
        <a:bodyPr/>
        <a:lstStyle/>
        <a:p>
          <a:endParaRPr lang="fr-FR"/>
        </a:p>
      </dgm:t>
    </dgm:pt>
  </dgm:ptLst>
  <dgm:cxnLst>
    <dgm:cxn modelId="{E2B813AD-1144-44F2-97C8-EB78D3FB9BCC}" type="presOf" srcId="{5AEC839F-3A8C-4F57-8EA5-A8C76AE572FF}" destId="{EA054312-D801-4D2D-9A94-D3EF2DB2C91C}" srcOrd="0" destOrd="0" presId="urn:microsoft.com/office/officeart/2005/8/layout/hProcess9"/>
    <dgm:cxn modelId="{21B26E7D-5AD3-4BED-B8A4-F65AAADF98B8}" srcId="{5AEC839F-3A8C-4F57-8EA5-A8C76AE572FF}" destId="{12EAC047-E450-41BD-B066-5139CBD1D6BC}" srcOrd="0" destOrd="0" parTransId="{D2C616E9-59E0-41DF-ADD0-6B68A47FB124}" sibTransId="{3D9BF021-0FD7-48F0-B26E-2F2F35E6B739}"/>
    <dgm:cxn modelId="{AAC948BC-0A23-429A-9C14-E31B7DA1167A}" srcId="{5AEC839F-3A8C-4F57-8EA5-A8C76AE572FF}" destId="{7C189244-5C43-4C03-A5F8-BDED776CF524}" srcOrd="2" destOrd="0" parTransId="{1031F47A-89E2-43B2-A478-E52E7AC7A87F}" sibTransId="{557D5A9D-9B00-4F68-9D18-5A74859B357C}"/>
    <dgm:cxn modelId="{4D73062F-4C78-4820-AAC0-03AE1B2F4916}" srcId="{5AEC839F-3A8C-4F57-8EA5-A8C76AE572FF}" destId="{6ED9719A-17AD-415D-988B-6DEC5DD089D8}" srcOrd="1" destOrd="0" parTransId="{8688D31F-756A-4735-A8F4-2D94F695E793}" sibTransId="{00813573-5064-446D-9A25-D7C752CB3971}"/>
    <dgm:cxn modelId="{5B3FE5D2-CD75-401B-9FC1-B1036B727AB6}" type="presOf" srcId="{12EAC047-E450-41BD-B066-5139CBD1D6BC}" destId="{464D052F-D494-45BC-959B-C96950BDC09D}" srcOrd="0" destOrd="0" presId="urn:microsoft.com/office/officeart/2005/8/layout/hProcess9"/>
    <dgm:cxn modelId="{DC0B2452-2799-4784-A0E8-B4C540014378}" type="presOf" srcId="{7C189244-5C43-4C03-A5F8-BDED776CF524}" destId="{D181E1E0-BEDF-4738-B5E5-8C1DA387141C}" srcOrd="0" destOrd="0" presId="urn:microsoft.com/office/officeart/2005/8/layout/hProcess9"/>
    <dgm:cxn modelId="{6C0E656F-77E0-4E19-95F6-E14C81EFA8F9}" type="presOf" srcId="{6ED9719A-17AD-415D-988B-6DEC5DD089D8}" destId="{112F07DD-004F-42BF-B4C9-1F3D458F8E25}" srcOrd="0" destOrd="0" presId="urn:microsoft.com/office/officeart/2005/8/layout/hProcess9"/>
    <dgm:cxn modelId="{E8C9D084-1400-43A4-91B2-C40D2A9CEA8B}" type="presParOf" srcId="{EA054312-D801-4D2D-9A94-D3EF2DB2C91C}" destId="{6F2CCA93-58C9-4153-AF4E-8437565C9DB6}" srcOrd="0" destOrd="0" presId="urn:microsoft.com/office/officeart/2005/8/layout/hProcess9"/>
    <dgm:cxn modelId="{FC1A47EB-82E6-42B4-A1D8-A64509995EFA}" type="presParOf" srcId="{EA054312-D801-4D2D-9A94-D3EF2DB2C91C}" destId="{53D0522A-0660-4EE5-A4F7-775CDB63A980}" srcOrd="1" destOrd="0" presId="urn:microsoft.com/office/officeart/2005/8/layout/hProcess9"/>
    <dgm:cxn modelId="{D8D6D90B-2E17-4FE8-85A7-AB53B5217834}" type="presParOf" srcId="{53D0522A-0660-4EE5-A4F7-775CDB63A980}" destId="{464D052F-D494-45BC-959B-C96950BDC09D}" srcOrd="0" destOrd="0" presId="urn:microsoft.com/office/officeart/2005/8/layout/hProcess9"/>
    <dgm:cxn modelId="{607574DB-C8CB-4AF9-9C0A-192E97FB99FB}" type="presParOf" srcId="{53D0522A-0660-4EE5-A4F7-775CDB63A980}" destId="{A360AA5E-1522-494D-B2EA-9D521E84A435}" srcOrd="1" destOrd="0" presId="urn:microsoft.com/office/officeart/2005/8/layout/hProcess9"/>
    <dgm:cxn modelId="{AEA719E7-4AAF-4585-8C23-16B9E03AF260}" type="presParOf" srcId="{53D0522A-0660-4EE5-A4F7-775CDB63A980}" destId="{112F07DD-004F-42BF-B4C9-1F3D458F8E25}" srcOrd="2" destOrd="0" presId="urn:microsoft.com/office/officeart/2005/8/layout/hProcess9"/>
    <dgm:cxn modelId="{AFBDBDF6-6F2B-4C0C-AC61-F771FB274C25}" type="presParOf" srcId="{53D0522A-0660-4EE5-A4F7-775CDB63A980}" destId="{DBA2F481-721C-4E7F-A893-5F44F031E881}" srcOrd="3" destOrd="0" presId="urn:microsoft.com/office/officeart/2005/8/layout/hProcess9"/>
    <dgm:cxn modelId="{D94FFB62-6834-48B9-B2AD-CF4352673A3B}" type="presParOf" srcId="{53D0522A-0660-4EE5-A4F7-775CDB63A980}" destId="{D181E1E0-BEDF-4738-B5E5-8C1DA387141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CCA93-58C9-4153-AF4E-8437565C9DB6}">
      <dsp:nvSpPr>
        <dsp:cNvPr id="0" name=""/>
        <dsp:cNvSpPr/>
      </dsp:nvSpPr>
      <dsp:spPr>
        <a:xfrm>
          <a:off x="611603" y="0"/>
          <a:ext cx="6908800" cy="5031911"/>
        </a:xfrm>
        <a:prstGeom prst="rightArrow">
          <a:avLst/>
        </a:prstGeom>
        <a:solidFill>
          <a:schemeClr val="accent2">
            <a:tint val="40000"/>
            <a:hueOff val="0"/>
            <a:satOff val="0"/>
            <a:lumOff val="0"/>
            <a:alphaOff val="0"/>
          </a:schemeClr>
        </a:solidFill>
        <a:ln w="9525"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64D052F-D494-45BC-959B-C96950BDC09D}">
      <dsp:nvSpPr>
        <dsp:cNvPr id="0" name=""/>
        <dsp:cNvSpPr/>
      </dsp:nvSpPr>
      <dsp:spPr>
        <a:xfrm>
          <a:off x="8732" y="1526641"/>
          <a:ext cx="2616200" cy="2012764"/>
        </a:xfrm>
        <a:prstGeom prst="roundRect">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b="1" kern="1200" dirty="0" smtClean="0"/>
            <a:t>Proposer une situation réelle </a:t>
          </a:r>
          <a:r>
            <a:rPr lang="fr-FR" sz="2300" kern="1200" dirty="0" smtClean="0"/>
            <a:t>de </a:t>
          </a:r>
          <a:r>
            <a:rPr lang="fr-FR" sz="2300" b="1" kern="1200" dirty="0" smtClean="0"/>
            <a:t>MANAGEMENT</a:t>
          </a:r>
          <a:r>
            <a:rPr lang="fr-FR" sz="2300" kern="1200" dirty="0" smtClean="0"/>
            <a:t> </a:t>
          </a:r>
          <a:r>
            <a:rPr lang="fr-FR" sz="2300" kern="1200" dirty="0" err="1" smtClean="0"/>
            <a:t>didactisée</a:t>
          </a:r>
          <a:endParaRPr lang="fr-FR" sz="2300" kern="1200" dirty="0"/>
        </a:p>
      </dsp:txBody>
      <dsp:txXfrm>
        <a:off x="106987" y="1624896"/>
        <a:ext cx="2419690" cy="1816254"/>
      </dsp:txXfrm>
    </dsp:sp>
    <dsp:sp modelId="{112F07DD-004F-42BF-B4C9-1F3D458F8E25}">
      <dsp:nvSpPr>
        <dsp:cNvPr id="0" name=""/>
        <dsp:cNvSpPr/>
      </dsp:nvSpPr>
      <dsp:spPr>
        <a:xfrm>
          <a:off x="2764631" y="1502569"/>
          <a:ext cx="2616200" cy="2012764"/>
        </a:xfrm>
        <a:prstGeom prst="roundRect">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b="1" kern="1200" smtClean="0"/>
            <a:t>Faire émerger des notions </a:t>
          </a:r>
          <a:r>
            <a:rPr lang="fr-FR" sz="2300" kern="1200" smtClean="0"/>
            <a:t>dans ce cas particulier</a:t>
          </a:r>
          <a:endParaRPr lang="fr-FR" sz="2300" kern="1200" dirty="0"/>
        </a:p>
      </dsp:txBody>
      <dsp:txXfrm>
        <a:off x="2862886" y="1600824"/>
        <a:ext cx="2419690" cy="1816254"/>
      </dsp:txXfrm>
    </dsp:sp>
    <dsp:sp modelId="{D181E1E0-BEDF-4738-B5E5-8C1DA387141C}">
      <dsp:nvSpPr>
        <dsp:cNvPr id="0" name=""/>
        <dsp:cNvSpPr/>
      </dsp:nvSpPr>
      <dsp:spPr>
        <a:xfrm>
          <a:off x="5511800" y="1502569"/>
          <a:ext cx="2616200" cy="2012764"/>
        </a:xfrm>
        <a:prstGeom prst="roundRect">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b="1" kern="1200" dirty="0" smtClean="0"/>
            <a:t> Conceptualiser, généraliser</a:t>
          </a:r>
          <a:endParaRPr lang="fr-FR" sz="2300" b="1" kern="1200" dirty="0"/>
        </a:p>
      </dsp:txBody>
      <dsp:txXfrm>
        <a:off x="5610055" y="1600824"/>
        <a:ext cx="2419690" cy="18162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F5ECD760-DC1A-43E2-85C5-42156A168D34}" type="datetimeFigureOut">
              <a:rPr lang="fr-FR" smtClean="0"/>
              <a:t>14/05/2018</a:t>
            </a:fld>
            <a:endParaRPr lang="fr-FR"/>
          </a:p>
        </p:txBody>
      </p:sp>
      <p:sp>
        <p:nvSpPr>
          <p:cNvPr id="4" name="Espace réservé du pied de page 3"/>
          <p:cNvSpPr>
            <a:spLocks noGrp="1"/>
          </p:cNvSpPr>
          <p:nvPr>
            <p:ph type="ftr" sz="quarter" idx="2"/>
          </p:nvPr>
        </p:nvSpPr>
        <p:spPr>
          <a:xfrm>
            <a:off x="0" y="9518650"/>
            <a:ext cx="2984500"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02075" y="9518650"/>
            <a:ext cx="2984500" cy="501650"/>
          </a:xfrm>
          <a:prstGeom prst="rect">
            <a:avLst/>
          </a:prstGeom>
        </p:spPr>
        <p:txBody>
          <a:bodyPr vert="horz" lIns="91440" tIns="45720" rIns="91440" bIns="45720" rtlCol="0" anchor="b"/>
          <a:lstStyle>
            <a:lvl1pPr algn="r">
              <a:defRPr sz="1200"/>
            </a:lvl1pPr>
          </a:lstStyle>
          <a:p>
            <a:fld id="{36E05D6B-D8A5-4614-986C-1122E4FAEA32}" type="slidenum">
              <a:rPr lang="fr-FR" smtClean="0"/>
              <a:t>‹N°›</a:t>
            </a:fld>
            <a:endParaRPr lang="fr-FR"/>
          </a:p>
        </p:txBody>
      </p:sp>
    </p:spTree>
    <p:extLst>
      <p:ext uri="{BB962C8B-B14F-4D97-AF65-F5344CB8AC3E}">
        <p14:creationId xmlns:p14="http://schemas.microsoft.com/office/powerpoint/2010/main" val="2400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80EED5D4-A91B-4649-B7E8-A2AF67AAFD35}" type="datetimeFigureOut">
              <a:rPr lang="fr-FR" smtClean="0"/>
              <a:pPr/>
              <a:t>14/05/2018</a:t>
            </a:fld>
            <a:endParaRPr lang="fr-FR"/>
          </a:p>
        </p:txBody>
      </p:sp>
      <p:sp>
        <p:nvSpPr>
          <p:cNvPr id="4" name="Espace réservé de l'image des diapositives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fr-FR"/>
          </a:p>
        </p:txBody>
      </p:sp>
      <p:sp>
        <p:nvSpPr>
          <p:cNvPr id="5" name="Espace réservé des commentaire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2650E76F-8A74-48F6-BB1C-8EAAFCC142BB}" type="slidenum">
              <a:rPr lang="fr-FR" smtClean="0"/>
              <a:pPr/>
              <a:t>‹N°›</a:t>
            </a:fld>
            <a:endParaRPr lang="fr-FR"/>
          </a:p>
        </p:txBody>
      </p:sp>
    </p:spTree>
    <p:extLst>
      <p:ext uri="{BB962C8B-B14F-4D97-AF65-F5344CB8AC3E}">
        <p14:creationId xmlns:p14="http://schemas.microsoft.com/office/powerpoint/2010/main" val="244198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1</a:t>
            </a:fld>
            <a:endParaRPr lang="fr-FR"/>
          </a:p>
        </p:txBody>
      </p:sp>
    </p:spTree>
    <p:extLst>
      <p:ext uri="{BB962C8B-B14F-4D97-AF65-F5344CB8AC3E}">
        <p14:creationId xmlns:p14="http://schemas.microsoft.com/office/powerpoint/2010/main" val="1784070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deuxième partie du référentiel</a:t>
            </a:r>
            <a:r>
              <a:rPr lang="fr-FR" baseline="0" dirty="0" smtClean="0"/>
              <a:t> s’intitule « Référentiel de certification »</a:t>
            </a:r>
          </a:p>
          <a:p>
            <a:r>
              <a:rPr lang="fr-FR" baseline="0" dirty="0" smtClean="0"/>
              <a:t>Elle est </a:t>
            </a:r>
            <a:r>
              <a:rPr lang="fr-FR" b="1" baseline="0" dirty="0" smtClean="0"/>
              <a:t>découpée en deux parties de façon à distinguer ce qui relève de la certification et ce qui a trait à la formation</a:t>
            </a:r>
          </a:p>
          <a:p>
            <a:endParaRPr lang="fr-FR" baseline="0" dirty="0" smtClean="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10</a:t>
            </a:fld>
            <a:endParaRPr lang="fr-FR"/>
          </a:p>
        </p:txBody>
      </p:sp>
    </p:spTree>
    <p:extLst>
      <p:ext uri="{BB962C8B-B14F-4D97-AF65-F5344CB8AC3E}">
        <p14:creationId xmlns:p14="http://schemas.microsoft.com/office/powerpoint/2010/main" val="2725334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66155"/>
            <a:r>
              <a:rPr lang="fr-FR" b="1" baseline="0" dirty="0" smtClean="0"/>
              <a:t>La partie A </a:t>
            </a:r>
            <a:r>
              <a:rPr lang="fr-FR" b="0" baseline="0" dirty="0" smtClean="0"/>
              <a:t>permet de </a:t>
            </a:r>
            <a:r>
              <a:rPr lang="fr-FR" b="1" baseline="0" dirty="0" smtClean="0"/>
              <a:t>faire le lien entre les attentes des professionnels </a:t>
            </a:r>
            <a:r>
              <a:rPr lang="fr-FR" b="0" baseline="0" dirty="0" smtClean="0"/>
              <a:t>(exprimées dans le référentiel des activités) </a:t>
            </a:r>
            <a:r>
              <a:rPr lang="fr-FR" b="1" baseline="0" dirty="0" smtClean="0"/>
              <a:t>et les compétences et les savoirs associés.</a:t>
            </a:r>
          </a:p>
          <a:p>
            <a:endParaRPr lang="fr-FR" dirty="0" smtClean="0"/>
          </a:p>
          <a:p>
            <a:r>
              <a:rPr lang="fr-FR" dirty="0" smtClean="0"/>
              <a:t>L’activité professionnelle</a:t>
            </a:r>
            <a:r>
              <a:rPr lang="fr-FR" baseline="0" dirty="0" smtClean="0"/>
              <a:t> se décompose en tâches qui nécessitent des compétences. Ces compétences supposent que l’étudiant maîtrise un certain nombre de savoirs. Cette partie A du référentiel est centrée sur les activités, les compétences et le diplôme dans son ensemble  : les savoirs n’y sont pas déclinés en notions précises, ni attribués à une discipline précise.</a:t>
            </a:r>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11</a:t>
            </a:fld>
            <a:endParaRPr lang="fr-FR"/>
          </a:p>
        </p:txBody>
      </p:sp>
    </p:spTree>
    <p:extLst>
      <p:ext uri="{BB962C8B-B14F-4D97-AF65-F5344CB8AC3E}">
        <p14:creationId xmlns:p14="http://schemas.microsoft.com/office/powerpoint/2010/main" val="276397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Le référentiel de certification partie B traduit de façon opérationnelle les contenus de FORMATION qui seront</a:t>
            </a:r>
            <a:r>
              <a:rPr lang="fr-FR" b="1" baseline="0" dirty="0" smtClean="0"/>
              <a:t> mis en œuvre par les enseignants</a:t>
            </a:r>
            <a:endParaRPr lang="fr-FR" b="1" dirty="0" smtClean="0"/>
          </a:p>
          <a:p>
            <a:r>
              <a:rPr lang="fr-FR" b="0" dirty="0" smtClean="0"/>
              <a:t>Il met en </a:t>
            </a:r>
            <a:r>
              <a:rPr lang="fr-FR" b="1" dirty="0" smtClean="0"/>
              <a:t>relation les compétences </a:t>
            </a:r>
            <a:r>
              <a:rPr lang="fr-FR" b="0" dirty="0" smtClean="0"/>
              <a:t>du titulaire</a:t>
            </a:r>
            <a:r>
              <a:rPr lang="fr-FR" b="0" baseline="0" dirty="0" smtClean="0"/>
              <a:t> du BTS MHR </a:t>
            </a:r>
            <a:r>
              <a:rPr lang="fr-FR" b="1" baseline="0" dirty="0" smtClean="0"/>
              <a:t>avec les</a:t>
            </a:r>
            <a:r>
              <a:rPr lang="fr-FR" b="1" dirty="0" smtClean="0"/>
              <a:t> savoirs,</a:t>
            </a:r>
            <a:r>
              <a:rPr lang="fr-FR" b="1" baseline="0" dirty="0" smtClean="0"/>
              <a:t> les notions et les attendus de la formation</a:t>
            </a:r>
            <a:r>
              <a:rPr lang="fr-FR" baseline="0" dirty="0" smtClean="0"/>
              <a:t>. </a:t>
            </a:r>
          </a:p>
          <a:p>
            <a:r>
              <a:rPr lang="fr-FR" baseline="0" dirty="0" smtClean="0"/>
              <a:t>On rentre ici dans le détail de la </a:t>
            </a:r>
            <a:r>
              <a:rPr lang="fr-FR" b="1" baseline="0" dirty="0" smtClean="0"/>
              <a:t>formation</a:t>
            </a:r>
            <a:r>
              <a:rPr lang="fr-FR" baseline="0" dirty="0" smtClean="0"/>
              <a:t> </a:t>
            </a:r>
            <a:r>
              <a:rPr lang="fr-FR" baseline="0" dirty="0" smtClean="0">
                <a:sym typeface="Wingdings" panose="05000000000000000000" pitchFamily="2" charset="2"/>
              </a:rPr>
              <a:t> les savoirs sont répartis sur les deux années, les savoirs et les notions sont attribués à un enseignement pour lequel les attendus sont définis.</a:t>
            </a:r>
            <a:endParaRPr lang="fr-FR" dirty="0" smtClean="0"/>
          </a:p>
          <a:p>
            <a:r>
              <a:rPr lang="fr-FR" dirty="0" smtClean="0"/>
              <a:t>NB : il ne faut pas lire le référentiel de façon</a:t>
            </a:r>
            <a:r>
              <a:rPr lang="fr-FR" baseline="0" dirty="0" smtClean="0"/>
              <a:t> linéaire mais établir des stratégies de progression. G</a:t>
            </a:r>
            <a:r>
              <a:rPr lang="fr-FR" dirty="0" smtClean="0"/>
              <a:t>énéralement, plusieurs disciplines</a:t>
            </a:r>
            <a:r>
              <a:rPr lang="fr-FR" baseline="0" dirty="0" smtClean="0"/>
              <a:t> contribuent à l’acquisition d’une compétence : on ne peut pas déterminer sa progression seul : il faut travailler en équipe, se concerter et se coordonner.</a:t>
            </a:r>
            <a:endParaRPr lang="fr-FR" dirty="0" smtClean="0"/>
          </a:p>
          <a:p>
            <a:r>
              <a:rPr lang="fr-FR" dirty="0" smtClean="0"/>
              <a:t>NB : il n’y a pas de limite de compétences dans les attendus. Le guide pédagogique illustre les savoirs et présente des limites mais il n’est pas</a:t>
            </a:r>
            <a:r>
              <a:rPr lang="fr-FR" baseline="0" dirty="0" smtClean="0"/>
              <a:t> exhaustif</a:t>
            </a:r>
          </a:p>
          <a:p>
            <a:r>
              <a:rPr lang="fr-FR" baseline="0" dirty="0" smtClean="0"/>
              <a:t>NB : le référentiel est évolutif : les savoirs sont assez génériques, pas trop ciblés sur des termes qui datent un référentiel (utilisation du minitel).  En effet, certaines connaissances qui seront nécessaires dans l’avenir ne sont pas connues ou peu connues (ex : celles liées à la digitalisation)</a:t>
            </a:r>
          </a:p>
          <a:p>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12</a:t>
            </a:fld>
            <a:endParaRPr lang="fr-FR"/>
          </a:p>
        </p:txBody>
      </p:sp>
    </p:spTree>
    <p:extLst>
      <p:ext uri="{BB962C8B-B14F-4D97-AF65-F5344CB8AC3E}">
        <p14:creationId xmlns:p14="http://schemas.microsoft.com/office/powerpoint/2010/main" val="1778539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Dans cette partie du référentiel de certification, les disciplines contributrices à l’acquisition de la compétences sont identifiées.</a:t>
            </a:r>
          </a:p>
          <a:p>
            <a:r>
              <a:rPr lang="fr-FR" baseline="0" dirty="0" smtClean="0"/>
              <a:t>Les disciplines sont les suivantes :</a:t>
            </a:r>
          </a:p>
          <a:p>
            <a:r>
              <a:rPr lang="fr-FR" b="1" baseline="0" dirty="0" smtClean="0"/>
              <a:t>EPEH et MEHMS : </a:t>
            </a:r>
            <a:r>
              <a:rPr lang="fr-FR" baseline="0" dirty="0" smtClean="0"/>
              <a:t>En économie gestion, on reste sur la continuité du bac STHR avec des enseignements intégrés. Les matières droit, économie générale et touristique, économie d’entreprise, outils mathématiques de gestion, gestion et mercatique disparaissent donc au profit de deux enseignements : MEHMS et EPEH qui mobilisent plusieurs champs disciplinaires.</a:t>
            </a:r>
          </a:p>
          <a:p>
            <a:r>
              <a:rPr lang="fr-FR" baseline="0" dirty="0" smtClean="0"/>
              <a:t>Ex : le développement de la relation client fait appel à des notions de mercatique, de droit de la consommation, au numérique…</a:t>
            </a:r>
          </a:p>
          <a:p>
            <a:r>
              <a:rPr lang="fr-FR" baseline="0" dirty="0" smtClean="0"/>
              <a:t>Il est donc préconisé de ne pas découper les enseignements entre plusieurs collègues à l’intérieur de ces deux disciplines.</a:t>
            </a:r>
          </a:p>
          <a:p>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13</a:t>
            </a:fld>
            <a:endParaRPr lang="fr-FR"/>
          </a:p>
        </p:txBody>
      </p:sp>
    </p:spTree>
    <p:extLst>
      <p:ext uri="{BB962C8B-B14F-4D97-AF65-F5344CB8AC3E}">
        <p14:creationId xmlns:p14="http://schemas.microsoft.com/office/powerpoint/2010/main" val="1244503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BTS MHR est constitué</a:t>
            </a:r>
            <a:r>
              <a:rPr lang="fr-FR" baseline="0" dirty="0" smtClean="0"/>
              <a:t> d’unités générales et professionnelles</a:t>
            </a:r>
          </a:p>
          <a:p>
            <a:r>
              <a:rPr lang="fr-FR" baseline="0" dirty="0" smtClean="0"/>
              <a:t>Peu de CCF</a:t>
            </a:r>
            <a:endParaRPr lang="fr-FR" dirty="0" smtClean="0"/>
          </a:p>
          <a:p>
            <a:r>
              <a:rPr lang="fr-FR" baseline="0" dirty="0" smtClean="0"/>
              <a:t>NB : une circulaire d’organisation nationale produite par l’académie de Nancy précisera les conditions d’examen</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14</a:t>
            </a:fld>
            <a:endParaRPr lang="fr-FR"/>
          </a:p>
        </p:txBody>
      </p:sp>
    </p:spTree>
    <p:extLst>
      <p:ext uri="{BB962C8B-B14F-4D97-AF65-F5344CB8AC3E}">
        <p14:creationId xmlns:p14="http://schemas.microsoft.com/office/powerpoint/2010/main" val="708779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Principe des épreuves du BTS MHR : </a:t>
            </a:r>
            <a:r>
              <a:rPr lang="fr-FR" b="1" baseline="0" dirty="0" smtClean="0"/>
              <a:t>l</a:t>
            </a:r>
            <a:r>
              <a:rPr lang="fr-FR" b="1" dirty="0" smtClean="0"/>
              <a:t>es compétences de chaque pôle ne sont évaluées que dans une seule épreuve </a:t>
            </a:r>
            <a:r>
              <a:rPr lang="fr-FR" dirty="0" smtClean="0"/>
              <a:t>(les compétences évaluées sont matérialisées par un rond) </a:t>
            </a:r>
          </a:p>
          <a:p>
            <a:r>
              <a:rPr lang="fr-FR" dirty="0" smtClean="0"/>
              <a:t>Mais les compétences des autres pôles sont mobilisées dans ces épreuves (elles figurent en bleu), ce qui renforce la </a:t>
            </a:r>
            <a:r>
              <a:rPr lang="fr-FR" b="1" dirty="0" smtClean="0"/>
              <a:t>notion de décloisonnement des disciplines et de transversalité.</a:t>
            </a:r>
          </a:p>
          <a:p>
            <a:r>
              <a:rPr lang="fr-FR" b="1" dirty="0" smtClean="0"/>
              <a:t>Exemple : le pôle 1 « Production</a:t>
            </a:r>
            <a:r>
              <a:rPr lang="fr-FR" b="1" baseline="0" dirty="0" smtClean="0"/>
              <a:t> de services en HR » regroupe 3 pôles de compétences professionnelles </a:t>
            </a:r>
          </a:p>
          <a:p>
            <a:r>
              <a:rPr lang="fr-FR" b="0" baseline="0" dirty="0" smtClean="0"/>
              <a:t>C1.1 : concevoir et réaliser les prestations de services attendues par le client</a:t>
            </a:r>
          </a:p>
          <a:p>
            <a:r>
              <a:rPr lang="fr-FR" b="0" baseline="0" dirty="0" smtClean="0"/>
              <a:t>C1.2 : Evaluer et analyser la production de service</a:t>
            </a:r>
          </a:p>
          <a:p>
            <a:r>
              <a:rPr lang="fr-FR" b="0" baseline="0" dirty="0" smtClean="0"/>
              <a:t>C1.3 : Communiquer avec les autres services</a:t>
            </a:r>
          </a:p>
          <a:p>
            <a:r>
              <a:rPr lang="fr-FR" b="0" baseline="0" dirty="0" smtClean="0"/>
              <a:t>Ces blocs de compétences sont évalués dans l’unité U5 « Conception et production de services en HR ». Ces compétences du pôle sont apportées par les enseignements en hôtellerie restauration (STSS, STC, IHR, SHR…).</a:t>
            </a:r>
          </a:p>
          <a:p>
            <a:r>
              <a:rPr lang="fr-FR" b="0" baseline="0" dirty="0" smtClean="0"/>
              <a:t>Cependant, des compétences du pôle 2,3 et 4 sont aussi mises en œuvre dans ces unités, sans y être évaluées</a:t>
            </a:r>
            <a:endParaRPr lang="fr-FR" b="0"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15</a:t>
            </a:fld>
            <a:endParaRPr lang="fr-FR"/>
          </a:p>
        </p:txBody>
      </p:sp>
    </p:spTree>
    <p:extLst>
      <p:ext uri="{BB962C8B-B14F-4D97-AF65-F5344CB8AC3E}">
        <p14:creationId xmlns:p14="http://schemas.microsoft.com/office/powerpoint/2010/main" val="1354734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stage doit aider aux choix d’option ou de poursuite d’études : 16 semaines soit d’affilées, soit 12+4 semaines</a:t>
            </a:r>
          </a:p>
          <a:p>
            <a:r>
              <a:rPr lang="fr-FR" dirty="0" smtClean="0"/>
              <a:t>La volonté a été de laisser une large marge de manœuvre à l’étudiant et à l’établissement.</a:t>
            </a:r>
          </a:p>
          <a:p>
            <a:r>
              <a:rPr lang="fr-FR" dirty="0" smtClean="0"/>
              <a:t>•	Le stage n’est pas fléché comme « international »</a:t>
            </a:r>
          </a:p>
          <a:p>
            <a:r>
              <a:rPr lang="fr-FR" dirty="0" smtClean="0"/>
              <a:t>•	Les dates de stage ne sont pas définies</a:t>
            </a:r>
          </a:p>
          <a:p>
            <a:endParaRPr lang="fr-FR" dirty="0" smtClean="0"/>
          </a:p>
          <a:p>
            <a:r>
              <a:rPr lang="fr-FR" b="1" dirty="0" smtClean="0"/>
              <a:t>Précisions sur la MAN :</a:t>
            </a:r>
          </a:p>
          <a:p>
            <a:r>
              <a:rPr lang="fr-FR" dirty="0" smtClean="0"/>
              <a:t>Les enseignements ont été alignés sur les programmes de STHR. De la même façon, le stage a une durée identique à celui de STHR Le programme de la MAN = les attendus pour un élève de Bac Pro souhaitant entrer en BTS MHR.</a:t>
            </a:r>
          </a:p>
          <a:p>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16</a:t>
            </a:fld>
            <a:endParaRPr lang="fr-FR"/>
          </a:p>
        </p:txBody>
      </p:sp>
    </p:spTree>
    <p:extLst>
      <p:ext uri="{BB962C8B-B14F-4D97-AF65-F5344CB8AC3E}">
        <p14:creationId xmlns:p14="http://schemas.microsoft.com/office/powerpoint/2010/main" val="707921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L’entreprenariat doit être un levier pour l’insertion professionnelle ou la prise de responsabilités : il permet de </a:t>
            </a:r>
            <a:r>
              <a:rPr lang="fr-FR" b="1" dirty="0" smtClean="0"/>
              <a:t>valoriser les compétences </a:t>
            </a:r>
            <a:r>
              <a:rPr lang="fr-FR" dirty="0" smtClean="0"/>
              <a:t>et de mettre en valeur la capacité à prendre en compte les contraintes liées au contexte.</a:t>
            </a:r>
          </a:p>
          <a:p>
            <a:r>
              <a:rPr lang="fr-FR" dirty="0" smtClean="0"/>
              <a:t>L’entreprenariat répond aux problématiques du secteur des CHR :</a:t>
            </a:r>
          </a:p>
          <a:p>
            <a:r>
              <a:rPr lang="fr-FR" dirty="0" smtClean="0"/>
              <a:t>•	fort taux de défaillance des entreprises : c’est selon M </a:t>
            </a:r>
            <a:r>
              <a:rPr lang="fr-FR" dirty="0" err="1" smtClean="0"/>
              <a:t>Lugnier</a:t>
            </a:r>
            <a:r>
              <a:rPr lang="fr-FR" dirty="0" smtClean="0"/>
              <a:t> toujours en raison d’aspects commerciaux, juridiques ou financiers mal maîtrisés</a:t>
            </a:r>
          </a:p>
          <a:p>
            <a:r>
              <a:rPr lang="fr-FR" dirty="0" smtClean="0"/>
              <a:t>•	un nombre important d’entreprises du secteur vont devoir être transmises dans les années qui viennent : il faut donc se donner les moyens de faire évoluer les entreprises des parents ou des grands parents</a:t>
            </a:r>
          </a:p>
          <a:p>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17</a:t>
            </a:fld>
            <a:endParaRPr lang="fr-FR"/>
          </a:p>
        </p:txBody>
      </p:sp>
    </p:spTree>
    <p:extLst>
      <p:ext uri="{BB962C8B-B14F-4D97-AF65-F5344CB8AC3E}">
        <p14:creationId xmlns:p14="http://schemas.microsoft.com/office/powerpoint/2010/main" val="2120183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projet poursuit 5 objectifs :</a:t>
            </a:r>
          </a:p>
          <a:p>
            <a:r>
              <a:rPr lang="fr-FR" dirty="0" smtClean="0"/>
              <a:t>•	Développer l’esprit d’entreprise, la créativité, l’engagement</a:t>
            </a:r>
          </a:p>
          <a:p>
            <a:r>
              <a:rPr lang="fr-FR" dirty="0" smtClean="0"/>
              <a:t>•	Observer des situations concrètes (on peut par exemple faire témoigner des créateurs)</a:t>
            </a:r>
          </a:p>
          <a:p>
            <a:r>
              <a:rPr lang="fr-FR" dirty="0" smtClean="0"/>
              <a:t>•	Permettre de faire la synthèse des pôles 1 à 4</a:t>
            </a:r>
          </a:p>
          <a:p>
            <a:r>
              <a:rPr lang="fr-FR" dirty="0" smtClean="0"/>
              <a:t>•	Mobiliser les connaissances et la culture professionnelle acquises depuis la seconde STHR</a:t>
            </a:r>
          </a:p>
          <a:p>
            <a:r>
              <a:rPr lang="fr-FR" dirty="0" smtClean="0"/>
              <a:t>•	Etre capable de conduire un projet professionnel (méthodologie de l’entreprenariat)</a:t>
            </a:r>
          </a:p>
          <a:p>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18</a:t>
            </a:fld>
            <a:endParaRPr lang="fr-FR"/>
          </a:p>
        </p:txBody>
      </p:sp>
    </p:spTree>
    <p:extLst>
      <p:ext uri="{BB962C8B-B14F-4D97-AF65-F5344CB8AC3E}">
        <p14:creationId xmlns:p14="http://schemas.microsoft.com/office/powerpoint/2010/main" val="247613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Suivi par l’enseignant : </a:t>
            </a:r>
            <a:r>
              <a:rPr lang="fr-FR" dirty="0" smtClean="0"/>
              <a:t>Le projet est suivi en principe par un seul enseignant d’EGH mais deux peuvent se le partager (0.5h/semaine). Le suivi de projet est très lourd. Le rajout par l’établissement d’HSE serait l’idéal.</a:t>
            </a:r>
          </a:p>
          <a:p>
            <a:r>
              <a:rPr lang="fr-FR" dirty="0" smtClean="0"/>
              <a:t>L’enseignant d’EGH assure le pilotage et le suivi, la liaison uniquement : l’étudiant devra aussi consulter les enseignants de STS et STC. </a:t>
            </a:r>
          </a:p>
          <a:p>
            <a:endParaRPr lang="fr-FR" dirty="0" smtClean="0"/>
          </a:p>
          <a:p>
            <a:r>
              <a:rPr lang="fr-FR" b="1" dirty="0" smtClean="0"/>
              <a:t>Groupes d’étudiants : </a:t>
            </a:r>
            <a:r>
              <a:rPr lang="fr-FR" dirty="0" smtClean="0"/>
              <a:t>le projet est mené par un groupe de 3 ou 4 étudiants. On peut envisager qu’un étudiant propose seul un projet, s’il y a une chance importante que le projet aille jusqu’à la réalisation. En théorie, les équipes pourraient être constituées d’étudiants de plusieurs options mais cela risque d’être compliqué dans la mise en œuvre (horaires en barrette) : M </a:t>
            </a:r>
            <a:r>
              <a:rPr lang="fr-FR" dirty="0" err="1" smtClean="0"/>
              <a:t>Lugnier</a:t>
            </a:r>
            <a:r>
              <a:rPr lang="fr-FR" dirty="0" smtClean="0"/>
              <a:t> recommande de faire simple.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19</a:t>
            </a:fld>
            <a:endParaRPr lang="fr-FR"/>
          </a:p>
        </p:txBody>
      </p:sp>
    </p:spTree>
    <p:extLst>
      <p:ext uri="{BB962C8B-B14F-4D97-AF65-F5344CB8AC3E}">
        <p14:creationId xmlns:p14="http://schemas.microsoft.com/office/powerpoint/2010/main" val="148694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2</a:t>
            </a:fld>
            <a:endParaRPr lang="fr-FR"/>
          </a:p>
        </p:txBody>
      </p:sp>
    </p:spTree>
    <p:extLst>
      <p:ext uri="{BB962C8B-B14F-4D97-AF65-F5344CB8AC3E}">
        <p14:creationId xmlns:p14="http://schemas.microsoft.com/office/powerpoint/2010/main" val="3471247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Le projet peut être annoncé dès la première année pour que les étudiants commencent à faire de la veille et à y réfléchir</a:t>
            </a:r>
          </a:p>
          <a:p>
            <a:r>
              <a:rPr lang="fr-FR" dirty="0" smtClean="0"/>
              <a:t>C’est à l’étudiant de trouver l’idée du projet, d’où la nécessité de mettre en place une veille informationnelle. Il y a une totale liberté de choix du projet à condition que cela soit en lien avec le secteur professionnel. (On éliminera donc la préparation de voyages scolaires).</a:t>
            </a:r>
          </a:p>
          <a:p>
            <a:r>
              <a:rPr lang="fr-FR" dirty="0" smtClean="0"/>
              <a:t>L’idée du projet peut dépasser la valence de l’étudiant mais l’étudiant peut aussi se concentrer sur sa valence</a:t>
            </a:r>
          </a:p>
          <a:p>
            <a:r>
              <a:rPr lang="fr-FR" dirty="0" smtClean="0"/>
              <a:t>L’idée de projet peut être en lien : </a:t>
            </a:r>
          </a:p>
          <a:p>
            <a:r>
              <a:rPr lang="fr-FR" dirty="0" smtClean="0"/>
              <a:t>•	avec l’entreprise dans laquelle le stage a été fait. </a:t>
            </a:r>
          </a:p>
          <a:p>
            <a:r>
              <a:rPr lang="fr-FR" dirty="0" smtClean="0"/>
              <a:t>•	avec des projets du lycée (cafétéria par exemple)</a:t>
            </a:r>
          </a:p>
          <a:p>
            <a:r>
              <a:rPr lang="fr-FR" b="1" dirty="0" smtClean="0"/>
              <a:t>Le projet peut bien sûr (et ce sera souvent le cas) ne pas aboutir : on accordera plus d’importance à la démarche qu’à la faisabilité</a:t>
            </a:r>
            <a:r>
              <a:rPr lang="fr-FR" dirty="0" smtClean="0"/>
              <a:t>.</a:t>
            </a:r>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20</a:t>
            </a:fld>
            <a:endParaRPr lang="fr-FR"/>
          </a:p>
        </p:txBody>
      </p:sp>
    </p:spTree>
    <p:extLst>
      <p:ext uri="{BB962C8B-B14F-4D97-AF65-F5344CB8AC3E}">
        <p14:creationId xmlns:p14="http://schemas.microsoft.com/office/powerpoint/2010/main" val="1263159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A noter : le projet d’entreprenariat ne concerne pas seulement la création d’entreprise mais aussi la reprise, la transmission, et le développement d’affaires.</a:t>
            </a:r>
          </a:p>
          <a:p>
            <a:r>
              <a:rPr lang="fr-FR" dirty="0" smtClean="0"/>
              <a:t>Si on a un doute pour savoir si le projet est éligible, il faut se poser cette question : Est-ce que le projet développe les compétences identifiées dans le pôle 5 du référentiel ?</a:t>
            </a:r>
          </a:p>
          <a:p>
            <a:r>
              <a:rPr lang="fr-FR" dirty="0" smtClean="0"/>
              <a:t>A noter : </a:t>
            </a:r>
          </a:p>
          <a:p>
            <a:r>
              <a:rPr lang="fr-FR" dirty="0" smtClean="0"/>
              <a:t>-Il faut s’appuyer sur les acteurs institutionnels et territoriaux : associations de création d’entreprise, CCI… et se constituer un réseau. L’étudiant doit prendre conscience qu’on ne crée pas tout seul. Il doit pouvoir identifier des partenaires, se construire un réseau et développer son esprit critique</a:t>
            </a:r>
          </a:p>
          <a:p>
            <a:r>
              <a:rPr lang="fr-FR" dirty="0" smtClean="0"/>
              <a:t>-Il faut s’appuyer sur les compétences que les élèves de STHR ont développées lors de la conduite du projet de terminale</a:t>
            </a:r>
          </a:p>
          <a:p>
            <a:r>
              <a:rPr lang="fr-FR" dirty="0" smtClean="0"/>
              <a:t>-Il est intéressant d’exploiter le projet en classe : s’appuyer sur le travail fait par les étudiants pour alimenter les cours d’EPEH et MEHMS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21</a:t>
            </a:fld>
            <a:endParaRPr lang="fr-FR"/>
          </a:p>
        </p:txBody>
      </p:sp>
    </p:spTree>
    <p:extLst>
      <p:ext uri="{BB962C8B-B14F-4D97-AF65-F5344CB8AC3E}">
        <p14:creationId xmlns:p14="http://schemas.microsoft.com/office/powerpoint/2010/main" val="3783211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66155"/>
            <a:r>
              <a:rPr lang="fr-FR" dirty="0" smtClean="0"/>
              <a:t>Exemple: </a:t>
            </a:r>
          </a:p>
          <a:p>
            <a:pPr defTabSz="966155"/>
            <a:r>
              <a:rPr lang="fr-FR" dirty="0" smtClean="0"/>
              <a:t>-Compétences liées à la réception, à la gestion (calcul d’indicateurs), au numérique… </a:t>
            </a:r>
            <a:r>
              <a:rPr lang="fr-FR" dirty="0" smtClean="0">
                <a:sym typeface="Wingdings" panose="05000000000000000000" pitchFamily="2" charset="2"/>
              </a:rPr>
              <a:t> </a:t>
            </a:r>
            <a:r>
              <a:rPr lang="fr-FR" dirty="0" smtClean="0"/>
              <a:t>mise en situation à l’hôtel </a:t>
            </a:r>
          </a:p>
          <a:p>
            <a:pPr defTabSz="966155"/>
            <a:r>
              <a:rPr lang="fr-FR" dirty="0" smtClean="0"/>
              <a:t>-Compétences liées à la facturation, </a:t>
            </a:r>
            <a:r>
              <a:rPr lang="fr-FR" dirty="0" smtClean="0">
                <a:sym typeface="Wingdings" panose="05000000000000000000" pitchFamily="2" charset="2"/>
              </a:rPr>
              <a:t> </a:t>
            </a:r>
            <a:r>
              <a:rPr lang="fr-FR" dirty="0" smtClean="0"/>
              <a:t>mise en</a:t>
            </a:r>
            <a:r>
              <a:rPr lang="fr-FR" baseline="0" dirty="0" smtClean="0"/>
              <a:t> situation </a:t>
            </a:r>
            <a:r>
              <a:rPr lang="fr-FR" dirty="0" smtClean="0"/>
              <a:t>au restaurant </a:t>
            </a:r>
          </a:p>
          <a:p>
            <a:pPr defTabSz="966155"/>
            <a:r>
              <a:rPr lang="fr-FR" dirty="0" smtClean="0"/>
              <a:t>-Compétences liées à l’approvisionnement (commande, réception) et au stockage </a:t>
            </a:r>
            <a:r>
              <a:rPr lang="fr-FR" dirty="0" smtClean="0">
                <a:sym typeface="Wingdings" panose="05000000000000000000" pitchFamily="2" charset="2"/>
              </a:rPr>
              <a:t></a:t>
            </a:r>
            <a:r>
              <a:rPr lang="fr-FR" dirty="0" smtClean="0"/>
              <a:t>mise en</a:t>
            </a:r>
            <a:r>
              <a:rPr lang="fr-FR" baseline="0" dirty="0" smtClean="0"/>
              <a:t> situation </a:t>
            </a:r>
            <a:r>
              <a:rPr lang="fr-FR" dirty="0" smtClean="0"/>
              <a:t>à l’économat.</a:t>
            </a:r>
          </a:p>
          <a:p>
            <a:r>
              <a:rPr lang="fr-FR" dirty="0" smtClean="0"/>
              <a:t>Ces activités permettront d’aborder les différentes compétences mises en œuvre,  puis de construire des savoirs</a:t>
            </a:r>
            <a:r>
              <a:rPr lang="fr-FR" baseline="0" dirty="0" smtClean="0"/>
              <a:t> : faire émerger des notions dans le cas de la mise en situation proposées, puis conceptualiser et généraliser, de façon à ce que l’étudiant soit ensuite capable de transposer ses connaissances dans des situations comparables.</a:t>
            </a:r>
          </a:p>
          <a:p>
            <a:r>
              <a:rPr lang="fr-FR" b="1" dirty="0" smtClean="0">
                <a:sym typeface="Wingdings" panose="05000000000000000000" pitchFamily="2" charset="2"/>
              </a:rPr>
              <a:t></a:t>
            </a:r>
            <a:r>
              <a:rPr lang="fr-FR" b="1" dirty="0" smtClean="0"/>
              <a:t>On n’entre pas dans le référentiel par les savoirs mais par des</a:t>
            </a:r>
            <a:r>
              <a:rPr lang="fr-FR" b="1" baseline="0" dirty="0" smtClean="0"/>
              <a:t> activités professionnelles</a:t>
            </a:r>
            <a:endParaRPr lang="fr-FR" b="1" dirty="0" smtClean="0"/>
          </a:p>
          <a:p>
            <a:r>
              <a:rPr lang="fr-FR" dirty="0" smtClean="0"/>
              <a:t>Les activités proposées peuvent faire apparaître la nécessité de </a:t>
            </a:r>
            <a:r>
              <a:rPr lang="fr-FR" dirty="0" err="1" smtClean="0"/>
              <a:t>pré-requis</a:t>
            </a:r>
            <a:r>
              <a:rPr lang="fr-FR" dirty="0" smtClean="0"/>
              <a:t> mais ils ne seront installés que lorsque leur nécessité aura été mise en évidence par l’activité et découverte par les étudiants.</a:t>
            </a:r>
          </a:p>
          <a:p>
            <a:r>
              <a:rPr lang="fr-FR" b="1" dirty="0" smtClean="0"/>
              <a:t>NB : Transversalité : </a:t>
            </a:r>
            <a:r>
              <a:rPr lang="fr-FR" dirty="0" smtClean="0"/>
              <a:t>une compétence ou notion sera abordée dans différents domaines. La plupart du temps, il y a un contributeur principal à l’acquisition d’une compétence mais les autres disciplines y contribuent aussi.</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22</a:t>
            </a:fld>
            <a:endParaRPr lang="fr-FR"/>
          </a:p>
        </p:txBody>
      </p:sp>
    </p:spTree>
    <p:extLst>
      <p:ext uri="{BB962C8B-B14F-4D97-AF65-F5344CB8AC3E}">
        <p14:creationId xmlns:p14="http://schemas.microsoft.com/office/powerpoint/2010/main" val="2176150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23</a:t>
            </a:fld>
            <a:endParaRPr lang="fr-FR"/>
          </a:p>
        </p:txBody>
      </p:sp>
    </p:spTree>
    <p:extLst>
      <p:ext uri="{BB962C8B-B14F-4D97-AF65-F5344CB8AC3E}">
        <p14:creationId xmlns:p14="http://schemas.microsoft.com/office/powerpoint/2010/main" val="3342111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La création du BTS MHR fait suite à une étude des besoins des entreprises</a:t>
            </a:r>
            <a:r>
              <a:rPr lang="fr-FR" b="1" baseline="0" dirty="0" smtClean="0"/>
              <a:t> du secteur de l’hôtellerie restauration.</a:t>
            </a:r>
            <a:endParaRPr lang="fr-FR" b="1" dirty="0" smtClean="0"/>
          </a:p>
          <a:p>
            <a:r>
              <a:rPr lang="fr-FR" b="1" dirty="0" smtClean="0"/>
              <a:t>Le BTS MHR consacre un parcours en 5 ans : </a:t>
            </a:r>
            <a:r>
              <a:rPr lang="fr-FR" dirty="0" smtClean="0"/>
              <a:t>il s’inscrit dans la</a:t>
            </a:r>
            <a:r>
              <a:rPr lang="fr-FR" baseline="0" dirty="0" smtClean="0"/>
              <a:t> continuité de la réforme du Bac technologique STHR. Il a pour but de </a:t>
            </a:r>
          </a:p>
          <a:p>
            <a:r>
              <a:rPr lang="fr-FR" u="sng" baseline="0" dirty="0" smtClean="0"/>
              <a:t>-former des personnels polyvalents et adaptables, avec un bon niveau de culture générale et professionnelle = </a:t>
            </a:r>
            <a:r>
              <a:rPr lang="fr-FR" baseline="0" dirty="0" smtClean="0"/>
              <a:t>demande des professionnels des CHR qui est un secteur d’activité très varié (taille des entreprises, activités, indépendants/chaînes)</a:t>
            </a:r>
          </a:p>
          <a:p>
            <a:r>
              <a:rPr lang="fr-FR" u="sng" baseline="0" dirty="0" smtClean="0"/>
              <a:t>-capables d’être de véritables managers </a:t>
            </a:r>
            <a:r>
              <a:rPr lang="fr-FR" baseline="0" dirty="0" smtClean="0"/>
              <a:t>= problématique du secteur qui connaît une pénurie de personnel (il faut donc des titulaires du BTS plus formés à la gestion opérationnelle des ressources humaines) mais qui connait aussi une fragilité importante des entreprises (50% des entreprises du secteur disparaissent dans les 5  ans).</a:t>
            </a:r>
          </a:p>
          <a:p>
            <a:r>
              <a:rPr lang="fr-FR" u="sng" baseline="0" dirty="0" smtClean="0">
                <a:sym typeface="Wingdings" panose="05000000000000000000" pitchFamily="2" charset="2"/>
              </a:rPr>
              <a:t> </a:t>
            </a:r>
            <a:r>
              <a:rPr lang="fr-FR" u="sng" baseline="0" dirty="0" smtClean="0"/>
              <a:t>Les compétences liées à la reprise, à la création et à la gestion de l’entreprise sont donc essentielles. Les professionnels réclament ces compétences en plus d’une expertise dans le cœur de métier.</a:t>
            </a:r>
          </a:p>
          <a:p>
            <a:r>
              <a:rPr lang="fr-FR" b="1" baseline="0" dirty="0" smtClean="0"/>
              <a:t>Première année : </a:t>
            </a:r>
          </a:p>
          <a:p>
            <a:pPr marL="181154" indent="-181154">
              <a:buFontTx/>
              <a:buChar char="-"/>
            </a:pPr>
            <a:r>
              <a:rPr lang="fr-FR" b="0" baseline="0" dirty="0" smtClean="0"/>
              <a:t>Permet à tous d’acquérir un socle de compétence solide pour intégrer le management opérationnel d’une unité de production de service de CHR. Quelle que soit l’option choisie, l’étudiant doit maîtriser ces fondamentaux. Cette première année commune qui met l’accent sur la polyvalence est un chois de la profession et des concepteurs du BTS MHR et il est demandé aux établissements de respecter l’esprit du référentiel.</a:t>
            </a:r>
          </a:p>
          <a:p>
            <a:pPr marL="181154" indent="-181154">
              <a:buFontTx/>
              <a:buChar char="-"/>
            </a:pPr>
            <a:r>
              <a:rPr lang="fr-FR" b="0" baseline="0" dirty="0" smtClean="0"/>
              <a:t>Permet de développer la polyvalence des MAN et des bac pro</a:t>
            </a:r>
          </a:p>
          <a:p>
            <a:pPr marL="181154" indent="-181154">
              <a:buFontTx/>
              <a:buChar char="-"/>
            </a:pPr>
            <a:r>
              <a:rPr lang="fr-FR" b="0" baseline="0" dirty="0" smtClean="0"/>
              <a:t>Par contre, les bacheliers STHR ayant déjà acquis cette polyvalence, on apporte un plus en réintroduisant les spécialités de STS qui se déclinent en STSH et STSR</a:t>
            </a:r>
          </a:p>
          <a:p>
            <a:r>
              <a:rPr lang="fr-FR" b="1" baseline="0" dirty="0" smtClean="0"/>
              <a:t>Deuxième année : </a:t>
            </a:r>
          </a:p>
          <a:p>
            <a:r>
              <a:rPr lang="fr-FR" b="0" baseline="0" dirty="0" smtClean="0"/>
              <a:t>les trois options prennent en compte de façon </a:t>
            </a:r>
            <a:r>
              <a:rPr lang="fr-FR" b="1" baseline="0" dirty="0" smtClean="0"/>
              <a:t>plus lisible les trois familles de métiers </a:t>
            </a:r>
            <a:r>
              <a:rPr lang="fr-FR" b="0" u="none" baseline="0" dirty="0" smtClean="0"/>
              <a:t>: chacune dans le but de former des cadres intermédiaires.</a:t>
            </a:r>
          </a:p>
          <a:p>
            <a:r>
              <a:rPr lang="fr-FR" b="1" baseline="0" dirty="0" smtClean="0"/>
              <a:t>Finalités ;</a:t>
            </a:r>
          </a:p>
          <a:p>
            <a:r>
              <a:rPr lang="fr-FR" baseline="0" dirty="0" smtClean="0"/>
              <a:t>A l’issue de son BTS, l’étudiant aura le choix</a:t>
            </a:r>
          </a:p>
          <a:p>
            <a:r>
              <a:rPr lang="fr-FR" baseline="0" dirty="0" smtClean="0"/>
              <a:t>-Insertion professionnelle</a:t>
            </a:r>
          </a:p>
          <a:p>
            <a:r>
              <a:rPr lang="fr-FR" baseline="0" dirty="0" smtClean="0"/>
              <a:t>-Poursuite d’études en L3</a:t>
            </a:r>
          </a:p>
          <a:p>
            <a:r>
              <a:rPr lang="fr-FR" baseline="0" dirty="0" smtClean="0"/>
              <a:t>-Poly compétence : l’étudiant pourra obtenir une autre option du BTS MHR en passant uniquement les unités du pôle 1 (correspondant au cœur du métier). Cela nécessite un tronc commun important en première année et entre les options en deuxième année (par exemple EPEH et MEHMS)</a:t>
            </a:r>
          </a:p>
          <a:p>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3</a:t>
            </a:fld>
            <a:endParaRPr lang="fr-FR"/>
          </a:p>
        </p:txBody>
      </p:sp>
    </p:spTree>
    <p:extLst>
      <p:ext uri="{BB962C8B-B14F-4D97-AF65-F5344CB8AC3E}">
        <p14:creationId xmlns:p14="http://schemas.microsoft.com/office/powerpoint/2010/main" val="318609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baseline="0" dirty="0" smtClean="0"/>
              <a:t>Le référentiel des activités professionnelles commence par décrire le contenu des postes qui sont occupés par les BTS MHR, et donc les attendus de la profession</a:t>
            </a:r>
            <a:r>
              <a:rPr lang="fr-FR" baseline="0" dirty="0" smtClean="0"/>
              <a:t>.</a:t>
            </a:r>
          </a:p>
          <a:p>
            <a:r>
              <a:rPr lang="fr-FR" baseline="0" dirty="0" smtClean="0"/>
              <a:t>L’activité du titulaire du BTS MHR est décomposée en 5 pôles qui sont un regroupement cohérent d’activités professionnelles. </a:t>
            </a:r>
          </a:p>
          <a:p>
            <a:r>
              <a:rPr lang="fr-FR" baseline="0" dirty="0" smtClean="0"/>
              <a:t>Le schéma montre une imbrication entre les 5 pôles. En effet, l’activité  professionnelle du titulaire du BTS MHR est transversale : la production de service nécessite la mise en œuvre de techniques professionnelles, de gestion, d’organisation, de sciences et de management</a:t>
            </a:r>
          </a:p>
          <a:p>
            <a:r>
              <a:rPr lang="fr-FR" baseline="0" dirty="0" smtClean="0"/>
              <a:t>Le titulaire d’un BTS MHR doit être un spécialiste de son métier (</a:t>
            </a:r>
            <a:r>
              <a:rPr lang="fr-FR" b="1" dirty="0" smtClean="0"/>
              <a:t>Pôle 1 : </a:t>
            </a:r>
            <a:r>
              <a:rPr lang="fr-FR" dirty="0" smtClean="0"/>
              <a:t>il constitue le cœur de métier (et figure donc</a:t>
            </a:r>
            <a:r>
              <a:rPr lang="fr-FR" baseline="0" dirty="0" smtClean="0"/>
              <a:t> au centre du schéma).  Mais il doit être aussi capable de:</a:t>
            </a:r>
            <a:endParaRPr lang="fr-FR" dirty="0" smtClean="0"/>
          </a:p>
          <a:p>
            <a:pPr marL="181154" indent="-181154">
              <a:buFontTx/>
              <a:buChar char="-"/>
            </a:pPr>
            <a:r>
              <a:rPr lang="fr-FR" b="0" dirty="0" smtClean="0"/>
              <a:t>Animer</a:t>
            </a:r>
            <a:r>
              <a:rPr lang="fr-FR" b="0" baseline="0" dirty="0" smtClean="0"/>
              <a:t> la politique commerciale et développer la relation client </a:t>
            </a:r>
            <a:r>
              <a:rPr lang="fr-FR" b="1" baseline="0" dirty="0" smtClean="0"/>
              <a:t>(</a:t>
            </a:r>
            <a:r>
              <a:rPr lang="fr-FR" b="1" dirty="0" smtClean="0"/>
              <a:t>Pôle 2) </a:t>
            </a:r>
          </a:p>
          <a:p>
            <a:pPr marL="181154" indent="-181154">
              <a:buFontTx/>
              <a:buChar char="-"/>
            </a:pPr>
            <a:r>
              <a:rPr lang="fr-FR" b="0" dirty="0" smtClean="0"/>
              <a:t>Mettre</a:t>
            </a:r>
            <a:r>
              <a:rPr lang="fr-FR" b="0" baseline="0" dirty="0" smtClean="0"/>
              <a:t> en œuvre un management opérationnel performant (</a:t>
            </a:r>
            <a:r>
              <a:rPr lang="fr-FR" b="1" dirty="0" smtClean="0"/>
              <a:t>Pôle 3) </a:t>
            </a:r>
            <a:r>
              <a:rPr lang="fr-FR" dirty="0" smtClean="0"/>
              <a:t> </a:t>
            </a:r>
          </a:p>
          <a:p>
            <a:pPr marL="181154" indent="-181154">
              <a:buFontTx/>
              <a:buChar char="-"/>
            </a:pPr>
            <a:r>
              <a:rPr lang="fr-FR" dirty="0" smtClean="0"/>
              <a:t>D’assurer un pilotage</a:t>
            </a:r>
            <a:r>
              <a:rPr lang="fr-FR" baseline="0" dirty="0" smtClean="0"/>
              <a:t> de la production de service efficace (</a:t>
            </a:r>
            <a:r>
              <a:rPr lang="fr-FR" b="1" dirty="0" smtClean="0"/>
              <a:t>Pôle 4) </a:t>
            </a:r>
            <a:endParaRPr lang="fr-FR" dirty="0" smtClean="0"/>
          </a:p>
          <a:p>
            <a:pPr marL="181154" indent="-181154">
              <a:buFontTx/>
              <a:buChar char="-"/>
            </a:pPr>
            <a:r>
              <a:rPr lang="fr-FR" dirty="0" smtClean="0"/>
              <a:t>De pouvoir envisager un projet de reprise ou de création d’entreprise, ou la prise de davantage</a:t>
            </a:r>
            <a:r>
              <a:rPr lang="fr-FR" baseline="0" dirty="0" smtClean="0"/>
              <a:t> de responsabilités </a:t>
            </a:r>
            <a:r>
              <a:rPr lang="fr-FR" b="1" baseline="0" dirty="0" smtClean="0"/>
              <a:t>(Pôle 5) : </a:t>
            </a:r>
            <a:r>
              <a:rPr lang="fr-FR" b="0" baseline="0" dirty="0" smtClean="0"/>
              <a:t>Consa</a:t>
            </a:r>
            <a:r>
              <a:rPr lang="fr-FR" dirty="0" smtClean="0"/>
              <a:t>cré à l’entreprenariat,</a:t>
            </a:r>
            <a:r>
              <a:rPr lang="fr-FR" baseline="0" dirty="0" smtClean="0"/>
              <a:t> il </a:t>
            </a:r>
            <a:r>
              <a:rPr lang="fr-FR" dirty="0" smtClean="0"/>
              <a:t>permettra de faire la synthèse des compétences (il</a:t>
            </a:r>
            <a:r>
              <a:rPr lang="fr-FR" baseline="0" dirty="0" smtClean="0"/>
              <a:t> figure donc dans un cercle englobant les 4 pôles précédents)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4</a:t>
            </a:fld>
            <a:endParaRPr lang="fr-FR"/>
          </a:p>
        </p:txBody>
      </p:sp>
    </p:spTree>
    <p:extLst>
      <p:ext uri="{BB962C8B-B14F-4D97-AF65-F5344CB8AC3E}">
        <p14:creationId xmlns:p14="http://schemas.microsoft.com/office/powerpoint/2010/main" val="1253870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smtClean="0"/>
              <a:t>La première partie du référentiel</a:t>
            </a:r>
            <a:r>
              <a:rPr lang="fr-FR" b="0" baseline="0" dirty="0" smtClean="0"/>
              <a:t> est intitulée « Référentiel des activités professionnelles » et a été écrite en collaboration avec les professionnels.</a:t>
            </a:r>
          </a:p>
          <a:p>
            <a:r>
              <a:rPr lang="fr-FR" b="0" baseline="0" dirty="0" smtClean="0"/>
              <a:t>Cette partie recense les activités confiées aux titulaires du BTS MHR</a:t>
            </a:r>
          </a:p>
          <a:p>
            <a:r>
              <a:rPr lang="fr-FR" dirty="0" smtClean="0"/>
              <a:t>La description des activités est organisée sous forme de pôles d’activités déclinés en activités professionnelles principales, et en activités, puis en tâches professionnelles</a:t>
            </a:r>
          </a:p>
          <a:p>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5</a:t>
            </a:fld>
            <a:endParaRPr lang="fr-FR"/>
          </a:p>
        </p:txBody>
      </p:sp>
    </p:spTree>
    <p:extLst>
      <p:ext uri="{BB962C8B-B14F-4D97-AF65-F5344CB8AC3E}">
        <p14:creationId xmlns:p14="http://schemas.microsoft.com/office/powerpoint/2010/main" val="3038503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Activité = cadre</a:t>
            </a:r>
          </a:p>
          <a:p>
            <a:r>
              <a:rPr lang="fr-FR" dirty="0" smtClean="0"/>
              <a:t>Définition compétence :</a:t>
            </a:r>
            <a:r>
              <a:rPr lang="fr-FR" baseline="0" dirty="0" smtClean="0"/>
              <a:t> </a:t>
            </a:r>
            <a:r>
              <a:rPr lang="fr-FR" dirty="0" smtClean="0"/>
              <a:t>savoir,  savoir-faire , savoir-être</a:t>
            </a:r>
            <a:r>
              <a:rPr lang="fr-FR" baseline="0" dirty="0" smtClean="0"/>
              <a:t> à maîtriser pour </a:t>
            </a:r>
            <a:r>
              <a:rPr lang="fr-FR" dirty="0" smtClean="0"/>
              <a:t>réaliser l’activité = objectif</a:t>
            </a:r>
          </a:p>
          <a:p>
            <a:r>
              <a:rPr lang="fr-FR" dirty="0" smtClean="0"/>
              <a:t>Définition</a:t>
            </a:r>
            <a:r>
              <a:rPr lang="fr-FR" baseline="0" dirty="0" smtClean="0"/>
              <a:t> savoir : </a:t>
            </a:r>
            <a:r>
              <a:rPr lang="fr-FR" dirty="0" smtClean="0"/>
              <a:t>Connaissance, notion nécessaire</a:t>
            </a:r>
            <a:r>
              <a:rPr lang="fr-FR" baseline="0" dirty="0" smtClean="0"/>
              <a:t> </a:t>
            </a:r>
            <a:r>
              <a:rPr lang="fr-FR" dirty="0" smtClean="0"/>
              <a:t> pour maitriser la compétence </a:t>
            </a:r>
          </a:p>
          <a:p>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6</a:t>
            </a:fld>
            <a:endParaRPr lang="fr-FR"/>
          </a:p>
        </p:txBody>
      </p:sp>
    </p:spTree>
    <p:extLst>
      <p:ext uri="{BB962C8B-B14F-4D97-AF65-F5344CB8AC3E}">
        <p14:creationId xmlns:p14="http://schemas.microsoft.com/office/powerpoint/2010/main" val="138601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référentiel des</a:t>
            </a:r>
            <a:r>
              <a:rPr lang="fr-FR" baseline="0" dirty="0" smtClean="0"/>
              <a:t> activités professionnelles précise le niveau d’autonomie que le titulaire du BTS MHR doit atteindre:</a:t>
            </a:r>
            <a:endParaRPr lang="fr-FR" dirty="0" smtClean="0"/>
          </a:p>
          <a:p>
            <a:r>
              <a:rPr lang="fr-FR" dirty="0" smtClean="0"/>
              <a:t>Niveau 1 ■□□□ : Participe </a:t>
            </a:r>
          </a:p>
          <a:p>
            <a:r>
              <a:rPr lang="fr-FR" dirty="0" smtClean="0"/>
              <a:t>À ce niveau d’autonomie, l’acteur participe à une activité collective sans en maîtriser les savoir-faire, sans en comprendre ni les enjeux ni les résultats obtenus.</a:t>
            </a:r>
          </a:p>
          <a:p>
            <a:r>
              <a:rPr lang="fr-FR" dirty="0" smtClean="0"/>
              <a:t>Niveau 2 ■■□□ : Fait sous contrôle </a:t>
            </a:r>
          </a:p>
          <a:p>
            <a:r>
              <a:rPr lang="fr-FR" dirty="0" smtClean="0"/>
              <a:t>À ce niveau d’autonomie, l’acteur a la capacité d’assurer une partie de l’activité, au sein et avec l’aide d’une équipe, sous le pilotage et l’autorité d’un chef de projet, ce qui implique de communiquer avec les autres membres de l’équipe. </a:t>
            </a:r>
          </a:p>
          <a:p>
            <a:r>
              <a:rPr lang="fr-FR" dirty="0" smtClean="0"/>
              <a:t>Niveau 3 ■■■□ : Fait seul en autonomie </a:t>
            </a:r>
          </a:p>
          <a:p>
            <a:r>
              <a:rPr lang="fr-FR" dirty="0" smtClean="0"/>
              <a:t>À ce niveau d’autonomie, l’acteur a la capacité de réaliser, en autonomie, tout ou partie de l’activité pour les situations les plus courantes. Cette capacité suppose : une maîtrise (totale ou partielle) des aspects techniques de l’activité, les facultés à s’informer, à communiquer (rendre compte et argumenter) et à s’organiser.</a:t>
            </a:r>
          </a:p>
          <a:p>
            <a:r>
              <a:rPr lang="fr-FR" dirty="0" smtClean="0"/>
              <a:t>Niveau 4 ■■■■ Pilote et encadre </a:t>
            </a:r>
          </a:p>
          <a:p>
            <a:r>
              <a:rPr lang="fr-FR" dirty="0" smtClean="0"/>
              <a:t>À ce niveau d’autonomie, l’acteur a la capacité de maîtriser sur les plans techniques, procéduraux et décisionnels une activité. Cela suppose la faculté à justifier les moyens utilisés pour atteindre les</a:t>
            </a:r>
            <a:r>
              <a:rPr lang="fr-FR" baseline="0" dirty="0" smtClean="0"/>
              <a:t> o</a:t>
            </a:r>
            <a:r>
              <a:rPr lang="fr-FR" dirty="0" smtClean="0"/>
              <a:t>bjectifs visés, à animer et à encadrer une équipe, à prendre, en toute responsabilité, des décisions éventuelles, et à transférer des compétences</a:t>
            </a:r>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7</a:t>
            </a:fld>
            <a:endParaRPr lang="fr-FR"/>
          </a:p>
        </p:txBody>
      </p:sp>
    </p:spTree>
    <p:extLst>
      <p:ext uri="{BB962C8B-B14F-4D97-AF65-F5344CB8AC3E}">
        <p14:creationId xmlns:p14="http://schemas.microsoft.com/office/powerpoint/2010/main" val="1744318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titulaire MHR doit être en mesure d’exercer dans 5 pôles</a:t>
            </a:r>
            <a:r>
              <a:rPr lang="fr-FR" baseline="0" dirty="0" smtClean="0"/>
              <a:t> d’activités</a:t>
            </a:r>
            <a:r>
              <a:rPr lang="fr-FR" dirty="0" smtClean="0"/>
              <a:t>. La réalisation de ces activités nécessite la maitrise de compétences. </a:t>
            </a:r>
          </a:p>
          <a:p>
            <a:r>
              <a:rPr lang="fr-FR" dirty="0" smtClean="0">
                <a:sym typeface="Wingdings" panose="05000000000000000000" pitchFamily="2" charset="2"/>
              </a:rPr>
              <a:t> </a:t>
            </a:r>
            <a:r>
              <a:rPr lang="fr-FR" dirty="0" smtClean="0"/>
              <a:t>Dans le référentiel,</a:t>
            </a:r>
            <a:r>
              <a:rPr lang="fr-FR" baseline="0" dirty="0" smtClean="0"/>
              <a:t> activités et compétences sont organisées de façon symétriques : même numérotation, même intitulé. </a:t>
            </a:r>
          </a:p>
          <a:p>
            <a:r>
              <a:rPr lang="fr-FR" dirty="0" smtClean="0">
                <a:sym typeface="Wingdings" panose="05000000000000000000" pitchFamily="2" charset="2"/>
              </a:rPr>
              <a:t> </a:t>
            </a:r>
            <a:r>
              <a:rPr lang="fr-FR" baseline="0" dirty="0" smtClean="0"/>
              <a:t>C’est ce qui permet de mettre en relation le référentiel des activités professionnelles et le référentiel de certification. Dans le référentiel de certification seront identifiés les savoirs nécessaires à la maîtrise de compétences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8</a:t>
            </a:fld>
            <a:endParaRPr lang="fr-FR"/>
          </a:p>
        </p:txBody>
      </p:sp>
    </p:spTree>
    <p:extLst>
      <p:ext uri="{BB962C8B-B14F-4D97-AF65-F5344CB8AC3E}">
        <p14:creationId xmlns:p14="http://schemas.microsoft.com/office/powerpoint/2010/main" val="322804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baseline="0" dirty="0" smtClean="0"/>
              <a:t>On peut visualiser de façon synthétiques ces activités et compétences du titulaire du BTS MHR dans une carte heuristique :</a:t>
            </a:r>
          </a:p>
          <a:p>
            <a:r>
              <a:rPr lang="fr-FR" b="0" baseline="0" dirty="0" smtClean="0"/>
              <a:t>Les compétences sont déclinées en sous-compétences</a:t>
            </a:r>
          </a:p>
          <a:p>
            <a:r>
              <a:rPr lang="fr-FR" b="1" baseline="0" dirty="0" smtClean="0"/>
              <a:t>Pôle 1 : </a:t>
            </a:r>
            <a:r>
              <a:rPr lang="fr-FR" b="0" baseline="0" dirty="0" smtClean="0"/>
              <a:t>il concerne le cœur de métier et concerne uniquement les matières STS, STC, IHR, SHR</a:t>
            </a:r>
          </a:p>
          <a:p>
            <a:r>
              <a:rPr lang="fr-FR" b="1" baseline="0" dirty="0" smtClean="0"/>
              <a:t>Pôle 2 : </a:t>
            </a:r>
            <a:r>
              <a:rPr lang="fr-FR" b="0" baseline="0" dirty="0" smtClean="0"/>
              <a:t>il concerne la politique commerciale : MEHMS est le principal contributeur mais ce n’est pas le seul</a:t>
            </a:r>
          </a:p>
          <a:p>
            <a:r>
              <a:rPr lang="fr-FR" b="1" baseline="0" dirty="0" smtClean="0"/>
              <a:t>Pôle 3 : </a:t>
            </a:r>
            <a:r>
              <a:rPr lang="fr-FR" b="0" baseline="0" dirty="0" smtClean="0"/>
              <a:t>il concerne le management o</a:t>
            </a:r>
            <a:r>
              <a:rPr lang="fr-FR" baseline="0" dirty="0" smtClean="0"/>
              <a:t>pérationnel et en particulier la Gestion des Ressources Humaines. C’est un pôle qui est très transversal et met à contribution de nombreuses disciplines. </a:t>
            </a:r>
          </a:p>
          <a:p>
            <a:r>
              <a:rPr lang="fr-FR" dirty="0" smtClean="0"/>
              <a:t>NB : Il y a eu une forte demande de la profession pour accroître les compétences en management opérationnel des titulaires du BTS MHR. Après quelques années d’expérience, ils doivent être capables d’encadrer une équipe et de prendre des responsabilités.  </a:t>
            </a:r>
          </a:p>
          <a:p>
            <a:r>
              <a:rPr lang="fr-FR" i="1" dirty="0" smtClean="0"/>
              <a:t>NB : les professionnels ont souhaité que le terme « management » figure dans l’intitulé du BTS. C’est là tout le sens de la réforme  : le BTS (par exemple option B), ne forme pas un cuisinier mais un responsable d’organisation capable de comprendre l’ensemble du processus</a:t>
            </a:r>
            <a:r>
              <a:rPr lang="fr-FR" dirty="0" smtClean="0"/>
              <a:t>.</a:t>
            </a:r>
          </a:p>
          <a:p>
            <a:pPr defTabSz="966155"/>
            <a:r>
              <a:rPr lang="fr-FR" b="1" dirty="0" smtClean="0"/>
              <a:t>Pôle 4 </a:t>
            </a:r>
            <a:r>
              <a:rPr lang="fr-FR" dirty="0" smtClean="0"/>
              <a:t>: Il concerne le pilotage de l’entreprise:</a:t>
            </a:r>
            <a:r>
              <a:rPr lang="fr-FR" baseline="0" dirty="0" smtClean="0"/>
              <a:t> EPEH est le principal contributeur. </a:t>
            </a:r>
            <a:r>
              <a:rPr lang="fr-FR" dirty="0" smtClean="0"/>
              <a:t>C’est le contrôle des performances  et la gestion de l’entreprise</a:t>
            </a:r>
          </a:p>
          <a:p>
            <a:r>
              <a:rPr lang="fr-FR" b="1" baseline="0" dirty="0" smtClean="0"/>
              <a:t>Pôle 5 </a:t>
            </a:r>
            <a:r>
              <a:rPr lang="fr-FR" baseline="0" dirty="0" smtClean="0"/>
              <a:t>: pôle consacré à l’entreprenariat (nous y reviendrons). LE BTS MHR est le seul BTS à avoir un pôle de compétence « entreprenariat »</a:t>
            </a:r>
            <a:endParaRPr lang="fr-FR" dirty="0"/>
          </a:p>
        </p:txBody>
      </p:sp>
      <p:sp>
        <p:nvSpPr>
          <p:cNvPr id="4" name="Espace réservé du numéro de diapositive 3"/>
          <p:cNvSpPr>
            <a:spLocks noGrp="1"/>
          </p:cNvSpPr>
          <p:nvPr>
            <p:ph type="sldNum" sz="quarter" idx="10"/>
          </p:nvPr>
        </p:nvSpPr>
        <p:spPr/>
        <p:txBody>
          <a:bodyPr/>
          <a:lstStyle/>
          <a:p>
            <a:fld id="{2650E76F-8A74-48F6-BB1C-8EAAFCC142BB}" type="slidenum">
              <a:rPr lang="fr-FR" smtClean="0"/>
              <a:pPr/>
              <a:t>9</a:t>
            </a:fld>
            <a:endParaRPr lang="fr-FR"/>
          </a:p>
        </p:txBody>
      </p:sp>
    </p:spTree>
    <p:extLst>
      <p:ext uri="{BB962C8B-B14F-4D97-AF65-F5344CB8AC3E}">
        <p14:creationId xmlns:p14="http://schemas.microsoft.com/office/powerpoint/2010/main" val="237961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CB95C82C-55D9-49B4-BF2F-B4FA8BF3D852}" type="datetime1">
              <a:rPr lang="en-US" smtClean="0"/>
              <a:t>5/14/2018</a:t>
            </a:fld>
            <a:endParaRPr lang="en-US" dirty="0"/>
          </a:p>
        </p:txBody>
      </p:sp>
      <p:sp>
        <p:nvSpPr>
          <p:cNvPr id="5" name="Footer Placeholder 4"/>
          <p:cNvSpPr>
            <a:spLocks noGrp="1"/>
          </p:cNvSpPr>
          <p:nvPr>
            <p:ph type="ftr" sz="quarter" idx="11"/>
          </p:nvPr>
        </p:nvSpPr>
        <p:spPr/>
        <p:txBody>
          <a:bodyPr/>
          <a:lstStyle/>
          <a:p>
            <a:r>
              <a:rPr lang="fr-FR" smtClean="0"/>
              <a:t>ACADEMIE DE TOULOUSE - BTS MHR - FORMATION ACADEMIQUE DU 14 MAI 2018</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3CB3392-58A3-47CC-8D87-801029D4F964}" type="datetime1">
              <a:rPr lang="en-US" smtClean="0"/>
              <a:t>5/14/2018</a:t>
            </a:fld>
            <a:endParaRPr lang="en-US" dirty="0"/>
          </a:p>
        </p:txBody>
      </p:sp>
      <p:sp>
        <p:nvSpPr>
          <p:cNvPr id="5" name="Footer Placeholder 4"/>
          <p:cNvSpPr>
            <a:spLocks noGrp="1"/>
          </p:cNvSpPr>
          <p:nvPr>
            <p:ph type="ftr" sz="quarter" idx="11"/>
          </p:nvPr>
        </p:nvSpPr>
        <p:spPr/>
        <p:txBody>
          <a:bodyPr/>
          <a:lstStyle/>
          <a:p>
            <a:r>
              <a:rPr lang="fr-FR" smtClean="0"/>
              <a:t>ACADEMIE DE TOULOUSE - BTS MHR - FORMATION ACADEMIQUE DU 14 MAI 2018</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814B26C-5B42-4790-A421-5F8A77359E0E}" type="datetime1">
              <a:rPr lang="en-US" smtClean="0"/>
              <a:t>5/14/2018</a:t>
            </a:fld>
            <a:endParaRPr lang="en-US" dirty="0"/>
          </a:p>
        </p:txBody>
      </p:sp>
      <p:sp>
        <p:nvSpPr>
          <p:cNvPr id="5" name="Footer Placeholder 4"/>
          <p:cNvSpPr>
            <a:spLocks noGrp="1"/>
          </p:cNvSpPr>
          <p:nvPr>
            <p:ph type="ftr" sz="quarter" idx="11"/>
          </p:nvPr>
        </p:nvSpPr>
        <p:spPr/>
        <p:txBody>
          <a:bodyPr/>
          <a:lstStyle/>
          <a:p>
            <a:r>
              <a:rPr lang="fr-FR" smtClean="0"/>
              <a:t>ACADEMIE DE TOULOUSE - BTS MHR - FORMATION ACADEMIQUE DU 14 MAI 2018</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10522EC2-37D7-4298-AE83-55162BA29D9E}" type="datetime1">
              <a:rPr lang="en-US" smtClean="0"/>
              <a:t>5/14/2018</a:t>
            </a:fld>
            <a:endParaRPr lang="en-US" dirty="0"/>
          </a:p>
        </p:txBody>
      </p:sp>
      <p:sp>
        <p:nvSpPr>
          <p:cNvPr id="6" name="Footer Placeholder 5"/>
          <p:cNvSpPr>
            <a:spLocks noGrp="1"/>
          </p:cNvSpPr>
          <p:nvPr>
            <p:ph type="ftr" sz="quarter" idx="11"/>
          </p:nvPr>
        </p:nvSpPr>
        <p:spPr/>
        <p:txBody>
          <a:bodyPr/>
          <a:lstStyle/>
          <a:p>
            <a:r>
              <a:rPr lang="fr-FR" smtClean="0"/>
              <a:t>ACADEMIE DE TOULOUSE - BTS MHR - FORMATION ACADEMIQUE DU 14 MAI 2018</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C3293EB1-991C-48BC-982F-95108B28ADDD}" type="datetime1">
              <a:rPr lang="en-US" smtClean="0"/>
              <a:t>5/14/2018</a:t>
            </a:fld>
            <a:endParaRPr lang="en-US" dirty="0"/>
          </a:p>
        </p:txBody>
      </p:sp>
      <p:sp>
        <p:nvSpPr>
          <p:cNvPr id="6" name="Footer Placeholder 5"/>
          <p:cNvSpPr>
            <a:spLocks noGrp="1"/>
          </p:cNvSpPr>
          <p:nvPr>
            <p:ph type="ftr" sz="quarter" idx="11"/>
          </p:nvPr>
        </p:nvSpPr>
        <p:spPr/>
        <p:txBody>
          <a:bodyPr/>
          <a:lstStyle/>
          <a:p>
            <a:r>
              <a:rPr lang="fr-FR" smtClean="0"/>
              <a:t>ACADEMIE DE TOULOUSE - BTS MHR - FORMATION ACADEMIQUE DU 14 MAI 2018</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779518FD-DAD1-4173-BF9F-E684C79AB12F}" type="datetime1">
              <a:rPr lang="en-US" smtClean="0"/>
              <a:t>5/14/2018</a:t>
            </a:fld>
            <a:endParaRPr lang="en-US" dirty="0"/>
          </a:p>
        </p:txBody>
      </p:sp>
      <p:sp>
        <p:nvSpPr>
          <p:cNvPr id="6" name="Footer Placeholder 5"/>
          <p:cNvSpPr>
            <a:spLocks noGrp="1"/>
          </p:cNvSpPr>
          <p:nvPr>
            <p:ph type="ftr" sz="quarter" idx="11"/>
          </p:nvPr>
        </p:nvSpPr>
        <p:spPr/>
        <p:txBody>
          <a:bodyPr/>
          <a:lstStyle/>
          <a:p>
            <a:r>
              <a:rPr lang="fr-FR" smtClean="0"/>
              <a:t>ACADEMIE DE TOULOUSE - BTS MHR - FORMATION ACADEMIQUE DU 14 MAI 2018</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8A12456-F7CF-491A-94B9-6B0A78251E98}" type="datetime1">
              <a:rPr lang="en-US" smtClean="0"/>
              <a:t>5/14/2018</a:t>
            </a:fld>
            <a:endParaRPr lang="en-US" dirty="0"/>
          </a:p>
        </p:txBody>
      </p:sp>
      <p:sp>
        <p:nvSpPr>
          <p:cNvPr id="5" name="Footer Placeholder 4"/>
          <p:cNvSpPr>
            <a:spLocks noGrp="1"/>
          </p:cNvSpPr>
          <p:nvPr>
            <p:ph type="ftr" sz="quarter" idx="11"/>
          </p:nvPr>
        </p:nvSpPr>
        <p:spPr/>
        <p:txBody>
          <a:bodyPr/>
          <a:lstStyle/>
          <a:p>
            <a:r>
              <a:rPr lang="fr-FR" smtClean="0"/>
              <a:t>ACADEMIE DE TOULOUSE - BTS MHR - FORMATION ACADEMIQUE DU 14 MAI 2018</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BDF706C-D94C-4A69-8AFD-EABA266ADAAB}" type="datetime1">
              <a:rPr lang="en-US" smtClean="0"/>
              <a:t>5/14/2018</a:t>
            </a:fld>
            <a:endParaRPr lang="en-US" dirty="0"/>
          </a:p>
        </p:txBody>
      </p:sp>
      <p:sp>
        <p:nvSpPr>
          <p:cNvPr id="5" name="Footer Placeholder 4"/>
          <p:cNvSpPr>
            <a:spLocks noGrp="1"/>
          </p:cNvSpPr>
          <p:nvPr>
            <p:ph type="ftr" sz="quarter" idx="11"/>
          </p:nvPr>
        </p:nvSpPr>
        <p:spPr/>
        <p:txBody>
          <a:bodyPr/>
          <a:lstStyle/>
          <a:p>
            <a:r>
              <a:rPr lang="fr-FR" smtClean="0"/>
              <a:t>ACADEMIE DE TOULOUSE - BTS MHR - FORMATION ACADEMIQUE DU 14 MAI 2018</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C090E05-43A0-44F5-AEA0-4E4A093E94D7}" type="datetime1">
              <a:rPr lang="en-US" smtClean="0"/>
              <a:t>5/14/2018</a:t>
            </a:fld>
            <a:endParaRPr lang="en-US" dirty="0"/>
          </a:p>
        </p:txBody>
      </p:sp>
      <p:sp>
        <p:nvSpPr>
          <p:cNvPr id="5" name="Footer Placeholder 4"/>
          <p:cNvSpPr>
            <a:spLocks noGrp="1"/>
          </p:cNvSpPr>
          <p:nvPr>
            <p:ph type="ftr" sz="quarter" idx="11"/>
          </p:nvPr>
        </p:nvSpPr>
        <p:spPr/>
        <p:txBody>
          <a:bodyPr/>
          <a:lstStyle/>
          <a:p>
            <a:r>
              <a:rPr lang="fr-FR" smtClean="0"/>
              <a:t>ACADEMIE DE TOULOUSE - BTS MHR - FORMATION ACADEMIQUE DU 14 MAI 2018</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57CACC9-FB91-422E-B398-B5C5C355450C}" type="datetime1">
              <a:rPr lang="en-US" smtClean="0"/>
              <a:t>5/14/2018</a:t>
            </a:fld>
            <a:endParaRPr lang="en-US" dirty="0"/>
          </a:p>
        </p:txBody>
      </p:sp>
      <p:sp>
        <p:nvSpPr>
          <p:cNvPr id="5" name="Footer Placeholder 4"/>
          <p:cNvSpPr>
            <a:spLocks noGrp="1"/>
          </p:cNvSpPr>
          <p:nvPr>
            <p:ph type="ftr" sz="quarter" idx="11"/>
          </p:nvPr>
        </p:nvSpPr>
        <p:spPr/>
        <p:txBody>
          <a:bodyPr/>
          <a:lstStyle/>
          <a:p>
            <a:r>
              <a:rPr lang="fr-FR" smtClean="0"/>
              <a:t>ACADEMIE DE TOULOUSE - BTS MHR - FORMATION ACADEMIQUE DU 14 MAI 2018</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9D20BAE-28D4-49E2-B4B4-C25B80981396}" type="datetime1">
              <a:rPr lang="en-US" smtClean="0"/>
              <a:t>5/14/2018</a:t>
            </a:fld>
            <a:endParaRPr lang="en-US" dirty="0"/>
          </a:p>
        </p:txBody>
      </p:sp>
      <p:sp>
        <p:nvSpPr>
          <p:cNvPr id="6" name="Footer Placeholder 5"/>
          <p:cNvSpPr>
            <a:spLocks noGrp="1"/>
          </p:cNvSpPr>
          <p:nvPr>
            <p:ph type="ftr" sz="quarter" idx="11"/>
          </p:nvPr>
        </p:nvSpPr>
        <p:spPr/>
        <p:txBody>
          <a:bodyPr/>
          <a:lstStyle/>
          <a:p>
            <a:r>
              <a:rPr lang="fr-FR" smtClean="0"/>
              <a:t>ACADEMIE DE TOULOUSE - BTS MHR - FORMATION ACADEMIQUE DU 14 MAI 2018</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6E076C2-0F30-4D4B-827A-731672699AD9}" type="datetime1">
              <a:rPr lang="en-US" smtClean="0"/>
              <a:t>5/14/2018</a:t>
            </a:fld>
            <a:endParaRPr lang="en-US" dirty="0"/>
          </a:p>
        </p:txBody>
      </p:sp>
      <p:sp>
        <p:nvSpPr>
          <p:cNvPr id="8" name="Footer Placeholder 7"/>
          <p:cNvSpPr>
            <a:spLocks noGrp="1"/>
          </p:cNvSpPr>
          <p:nvPr>
            <p:ph type="ftr" sz="quarter" idx="11"/>
          </p:nvPr>
        </p:nvSpPr>
        <p:spPr/>
        <p:txBody>
          <a:bodyPr/>
          <a:lstStyle/>
          <a:p>
            <a:r>
              <a:rPr lang="fr-FR" smtClean="0"/>
              <a:t>ACADEMIE DE TOULOUSE - BTS MHR - FORMATION ACADEMIQUE DU 14 MAI 2018</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C2ADADC-5C85-4CC0-8310-8689A8B2EFE1}" type="datetime1">
              <a:rPr lang="en-US" smtClean="0"/>
              <a:t>5/14/2018</a:t>
            </a:fld>
            <a:endParaRPr lang="en-US" dirty="0"/>
          </a:p>
        </p:txBody>
      </p:sp>
      <p:sp>
        <p:nvSpPr>
          <p:cNvPr id="4" name="Footer Placeholder 3"/>
          <p:cNvSpPr>
            <a:spLocks noGrp="1"/>
          </p:cNvSpPr>
          <p:nvPr>
            <p:ph type="ftr" sz="quarter" idx="11"/>
          </p:nvPr>
        </p:nvSpPr>
        <p:spPr/>
        <p:txBody>
          <a:bodyPr/>
          <a:lstStyle/>
          <a:p>
            <a:r>
              <a:rPr lang="fr-FR" smtClean="0"/>
              <a:t>ACADEMIE DE TOULOUSE - BTS MHR - FORMATION ACADEMIQUE DU 14 MAI 2018</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82780-01FE-44C0-99ED-986CF3F0DB07}" type="datetime1">
              <a:rPr lang="en-US" smtClean="0"/>
              <a:t>5/14/2018</a:t>
            </a:fld>
            <a:endParaRPr lang="en-US" dirty="0"/>
          </a:p>
        </p:txBody>
      </p:sp>
      <p:sp>
        <p:nvSpPr>
          <p:cNvPr id="3" name="Footer Placeholder 2"/>
          <p:cNvSpPr>
            <a:spLocks noGrp="1"/>
          </p:cNvSpPr>
          <p:nvPr>
            <p:ph type="ftr" sz="quarter" idx="11"/>
          </p:nvPr>
        </p:nvSpPr>
        <p:spPr/>
        <p:txBody>
          <a:bodyPr/>
          <a:lstStyle/>
          <a:p>
            <a:r>
              <a:rPr lang="fr-FR" smtClean="0"/>
              <a:t>ACADEMIE DE TOULOUSE - BTS MHR - FORMATION ACADEMIQUE DU 14 MAI 2018</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8A7D267-7BFA-4005-A7B9-B9226BAC720D}" type="datetime1">
              <a:rPr lang="en-US" smtClean="0"/>
              <a:t>5/14/2018</a:t>
            </a:fld>
            <a:endParaRPr lang="en-US" dirty="0"/>
          </a:p>
        </p:txBody>
      </p:sp>
      <p:sp>
        <p:nvSpPr>
          <p:cNvPr id="6" name="Footer Placeholder 5"/>
          <p:cNvSpPr>
            <a:spLocks noGrp="1"/>
          </p:cNvSpPr>
          <p:nvPr>
            <p:ph type="ftr" sz="quarter" idx="11"/>
          </p:nvPr>
        </p:nvSpPr>
        <p:spPr/>
        <p:txBody>
          <a:bodyPr/>
          <a:lstStyle/>
          <a:p>
            <a:r>
              <a:rPr lang="fr-FR" smtClean="0"/>
              <a:t>ACADEMIE DE TOULOUSE - BTS MHR - FORMATION ACADEMIQUE DU 14 MAI 2018</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332D1AF-97C9-4729-B6EE-2A5219D996EA}" type="datetime1">
              <a:rPr lang="en-US" smtClean="0"/>
              <a:t>5/14/2018</a:t>
            </a:fld>
            <a:endParaRPr lang="en-US" dirty="0"/>
          </a:p>
        </p:txBody>
      </p:sp>
      <p:sp>
        <p:nvSpPr>
          <p:cNvPr id="6" name="Footer Placeholder 5"/>
          <p:cNvSpPr>
            <a:spLocks noGrp="1"/>
          </p:cNvSpPr>
          <p:nvPr>
            <p:ph type="ftr" sz="quarter" idx="11"/>
          </p:nvPr>
        </p:nvSpPr>
        <p:spPr/>
        <p:txBody>
          <a:bodyPr/>
          <a:lstStyle/>
          <a:p>
            <a:r>
              <a:rPr lang="fr-FR" smtClean="0"/>
              <a:t>ACADEMIE DE TOULOUSE - BTS MHR - FORMATION ACADEMIQUE DU 14 MAI 2018</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0A750D1-7681-48D1-8885-7E51D9E54A00}" type="datetime1">
              <a:rPr lang="en-US" smtClean="0"/>
              <a:t>5/14/2018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smtClean="0"/>
              <a:t>ACADEMIE DE TOULOUSE - BTS MHR - FORMATION ACADEMIQUE DU 14 MAI 2018</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hotellerie-restauration.ac-versailles.fr/spip.php?article293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hotellerie-restauration.ac-versailles.fr/spip.php?article2979" TargetMode="External"/><Relationship Id="rId4" Type="http://schemas.openxmlformats.org/officeDocument/2006/relationships/hyperlink" Target="http://www.hotellerie-restauration.ac-versailles.fr/spip.php?article293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89809" y="1652156"/>
            <a:ext cx="10110355" cy="3125226"/>
          </a:xfrm>
        </p:spPr>
        <p:txBody>
          <a:bodyPr>
            <a:noAutofit/>
          </a:bodyPr>
          <a:lstStyle/>
          <a:p>
            <a:pPr algn="ctr"/>
            <a:r>
              <a:rPr lang="fr-FR" sz="4800" dirty="0"/>
              <a:t>BREVET DE TECHNICIEN </a:t>
            </a:r>
            <a:r>
              <a:rPr lang="fr-FR" sz="4800" dirty="0" smtClean="0"/>
              <a:t>SUPERIEUR</a:t>
            </a:r>
            <a:br>
              <a:rPr lang="fr-FR" sz="4800" dirty="0" smtClean="0"/>
            </a:br>
            <a:r>
              <a:rPr lang="fr-FR" sz="4800" dirty="0"/>
              <a:t/>
            </a:r>
            <a:br>
              <a:rPr lang="fr-FR" sz="4800" dirty="0"/>
            </a:br>
            <a:r>
              <a:rPr lang="fr-FR" sz="4800" dirty="0"/>
              <a:t>Management en hôtellerie - restauration </a:t>
            </a:r>
          </a:p>
        </p:txBody>
      </p:sp>
      <p:sp>
        <p:nvSpPr>
          <p:cNvPr id="3" name="Sous-titre 2"/>
          <p:cNvSpPr>
            <a:spLocks noGrp="1"/>
          </p:cNvSpPr>
          <p:nvPr>
            <p:ph type="subTitle" idx="1"/>
          </p:nvPr>
        </p:nvSpPr>
        <p:spPr>
          <a:xfrm>
            <a:off x="1903413" y="5577480"/>
            <a:ext cx="8915399" cy="449248"/>
          </a:xfrm>
        </p:spPr>
        <p:txBody>
          <a:bodyPr/>
          <a:lstStyle/>
          <a:p>
            <a:pPr algn="ctr"/>
            <a:r>
              <a:rPr lang="fr-FR" b="1" dirty="0"/>
              <a:t>Lundi 14 mai 2018</a:t>
            </a:r>
          </a:p>
          <a:p>
            <a:pPr algn="ctr"/>
            <a:endParaRPr lang="fr-FR" dirty="0"/>
          </a:p>
        </p:txBody>
      </p:sp>
      <p:sp>
        <p:nvSpPr>
          <p:cNvPr id="5" name="Espace réservé du pied de page 4"/>
          <p:cNvSpPr>
            <a:spLocks noGrp="1"/>
          </p:cNvSpPr>
          <p:nvPr>
            <p:ph type="ftr" sz="quarter" idx="11"/>
          </p:nvPr>
        </p:nvSpPr>
        <p:spPr/>
        <p:txBody>
          <a:bodyPr/>
          <a:lstStyle/>
          <a:p>
            <a:r>
              <a:rPr lang="fr-FR" smtClean="0"/>
              <a:t>ACADEMIE DE TOULOUSE - BTS MHR - FORMATION ACADEMIQUE DU 14 MAI 2018</a:t>
            </a:r>
            <a:endParaRPr lang="en-US" dirty="0"/>
          </a:p>
        </p:txBody>
      </p:sp>
    </p:spTree>
    <p:extLst>
      <p:ext uri="{BB962C8B-B14F-4D97-AF65-F5344CB8AC3E}">
        <p14:creationId xmlns:p14="http://schemas.microsoft.com/office/powerpoint/2010/main" val="229329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272083" y="0"/>
            <a:ext cx="8911687" cy="560381"/>
          </a:xfrm>
        </p:spPr>
        <p:txBody>
          <a:bodyPr>
            <a:normAutofit fontScale="90000"/>
          </a:bodyPr>
          <a:lstStyle/>
          <a:p>
            <a:r>
              <a:rPr lang="fr-FR" dirty="0" smtClean="0"/>
              <a:t>3/ </a:t>
            </a:r>
            <a:r>
              <a:rPr lang="fr-FR" dirty="0"/>
              <a:t>Référentiel de </a:t>
            </a:r>
            <a:r>
              <a:rPr lang="fr-FR" dirty="0" smtClean="0"/>
              <a:t>certification : </a:t>
            </a:r>
            <a:endParaRPr lang="fr-FR" dirty="0"/>
          </a:p>
        </p:txBody>
      </p:sp>
      <p:sp>
        <p:nvSpPr>
          <p:cNvPr id="11" name="Espace réservé du contenu 2"/>
          <p:cNvSpPr txBox="1">
            <a:spLocks/>
          </p:cNvSpPr>
          <p:nvPr/>
        </p:nvSpPr>
        <p:spPr>
          <a:xfrm>
            <a:off x="2109537" y="873676"/>
            <a:ext cx="10082463" cy="8269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b="1" dirty="0"/>
              <a:t>Compétences et savoirs associés, savoirs et limites de </a:t>
            </a:r>
            <a:r>
              <a:rPr lang="fr-FR" sz="2400" b="1" dirty="0" smtClean="0"/>
              <a:t>connaissance :</a:t>
            </a:r>
            <a:endParaRPr lang="fr-FR" sz="2400" b="1" dirty="0"/>
          </a:p>
        </p:txBody>
      </p:sp>
      <p:sp>
        <p:nvSpPr>
          <p:cNvPr id="6" name="Espace réservé du contenu 2"/>
          <p:cNvSpPr>
            <a:spLocks noGrp="1"/>
          </p:cNvSpPr>
          <p:nvPr>
            <p:ph idx="1"/>
          </p:nvPr>
        </p:nvSpPr>
        <p:spPr>
          <a:xfrm>
            <a:off x="1961148" y="1940316"/>
            <a:ext cx="9516978" cy="1760147"/>
          </a:xfrm>
        </p:spPr>
        <p:txBody>
          <a:bodyPr>
            <a:normAutofit/>
          </a:bodyPr>
          <a:lstStyle/>
          <a:p>
            <a:r>
              <a:rPr lang="fr-FR" dirty="0" smtClean="0"/>
              <a:t>Référentiels de certification : partie A –</a:t>
            </a:r>
            <a:r>
              <a:rPr lang="fr-FR" b="1" u="sng" dirty="0" smtClean="0"/>
              <a:t>Compétences et savoirs associés</a:t>
            </a:r>
          </a:p>
          <a:p>
            <a:pPr lvl="1"/>
            <a:r>
              <a:rPr lang="fr-FR" sz="1800" dirty="0" smtClean="0"/>
              <a:t> Option A : (page 36 à 50)</a:t>
            </a:r>
          </a:p>
          <a:p>
            <a:pPr lvl="1"/>
            <a:r>
              <a:rPr lang="fr-FR" sz="1800" dirty="0" smtClean="0"/>
              <a:t>Option B : (page 52 à 66)</a:t>
            </a:r>
          </a:p>
          <a:p>
            <a:pPr lvl="1"/>
            <a:r>
              <a:rPr lang="fr-FR" sz="1800" dirty="0" smtClean="0"/>
              <a:t>Option C : (page 68 à 83)</a:t>
            </a:r>
          </a:p>
          <a:p>
            <a:pPr marL="457200" lvl="1" indent="0">
              <a:buNone/>
            </a:pPr>
            <a:endParaRPr lang="fr-FR" sz="1800" dirty="0" smtClean="0"/>
          </a:p>
          <a:p>
            <a:endParaRPr lang="fr-FR" sz="2000" dirty="0" smtClean="0"/>
          </a:p>
        </p:txBody>
      </p:sp>
      <p:sp>
        <p:nvSpPr>
          <p:cNvPr id="2" name="Rectangle 1"/>
          <p:cNvSpPr/>
          <p:nvPr/>
        </p:nvSpPr>
        <p:spPr>
          <a:xfrm>
            <a:off x="75198" y="1700624"/>
            <a:ext cx="1685925" cy="1414463"/>
          </a:xfrm>
          <a:prstGeom prst="wedgeRectCallout">
            <a:avLst>
              <a:gd name="adj1" fmla="val 74082"/>
              <a:gd name="adj2" fmla="val 3754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Eléments qui relèvent de la certification</a:t>
            </a:r>
            <a:endParaRPr lang="fr-FR" dirty="0"/>
          </a:p>
        </p:txBody>
      </p:sp>
      <p:sp>
        <p:nvSpPr>
          <p:cNvPr id="7" name="Rectangle 6"/>
          <p:cNvSpPr/>
          <p:nvPr/>
        </p:nvSpPr>
        <p:spPr>
          <a:xfrm>
            <a:off x="75197" y="4010437"/>
            <a:ext cx="1685925" cy="1414463"/>
          </a:xfrm>
          <a:prstGeom prst="wedgeRectCallout">
            <a:avLst>
              <a:gd name="adj1" fmla="val 74082"/>
              <a:gd name="adj2" fmla="val 3754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Eléments qui relèvent de la formation</a:t>
            </a:r>
            <a:endParaRPr lang="fr-FR" dirty="0"/>
          </a:p>
        </p:txBody>
      </p:sp>
      <p:sp>
        <p:nvSpPr>
          <p:cNvPr id="8" name="Espace réservé du contenu 2"/>
          <p:cNvSpPr txBox="1">
            <a:spLocks/>
          </p:cNvSpPr>
          <p:nvPr/>
        </p:nvSpPr>
        <p:spPr>
          <a:xfrm>
            <a:off x="1961148" y="4010436"/>
            <a:ext cx="9516978" cy="24023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lvl="1" indent="0">
              <a:buFont typeface="Wingdings 3" charset="2"/>
              <a:buNone/>
            </a:pPr>
            <a:endParaRPr lang="fr-FR" sz="1800" dirty="0" smtClean="0"/>
          </a:p>
          <a:p>
            <a:r>
              <a:rPr lang="fr-FR" dirty="0" smtClean="0"/>
              <a:t>Référentiels de certification : partie B – </a:t>
            </a:r>
            <a:r>
              <a:rPr lang="fr-FR" b="1" u="sng" dirty="0" smtClean="0"/>
              <a:t>Savoirs et attendus</a:t>
            </a:r>
          </a:p>
          <a:p>
            <a:pPr lvl="1"/>
            <a:r>
              <a:rPr lang="fr-FR" sz="1800" dirty="0" smtClean="0"/>
              <a:t>Première année de formation commune aux trois options (page 84 à 98)</a:t>
            </a:r>
          </a:p>
          <a:p>
            <a:pPr lvl="1"/>
            <a:r>
              <a:rPr lang="fr-FR" sz="1800" dirty="0" smtClean="0"/>
              <a:t>Deuxième année de formation : option A (page 100 à 112)</a:t>
            </a:r>
          </a:p>
          <a:p>
            <a:pPr lvl="1"/>
            <a:r>
              <a:rPr lang="fr-FR" sz="1800" dirty="0" smtClean="0"/>
              <a:t>Deuxième année de formation : option B (page 114 à 126)</a:t>
            </a:r>
          </a:p>
          <a:p>
            <a:pPr lvl="1"/>
            <a:r>
              <a:rPr lang="fr-FR" sz="1800" dirty="0" smtClean="0"/>
              <a:t>Deuxième année de formation : option C (page 128 à 139)</a:t>
            </a:r>
          </a:p>
          <a:p>
            <a:endParaRPr lang="fr-FR" sz="2000" dirty="0" smtClean="0"/>
          </a:p>
        </p:txBody>
      </p:sp>
      <p:sp>
        <p:nvSpPr>
          <p:cNvPr id="4" name="Espace réservé du pied de page 3"/>
          <p:cNvSpPr>
            <a:spLocks noGrp="1"/>
          </p:cNvSpPr>
          <p:nvPr>
            <p:ph type="ftr" sz="quarter" idx="11"/>
          </p:nvPr>
        </p:nvSpPr>
        <p:spPr>
          <a:xfrm>
            <a:off x="2603500" y="6492875"/>
            <a:ext cx="7619999" cy="365125"/>
          </a:xfrm>
        </p:spPr>
        <p:txBody>
          <a:bodyPr/>
          <a:lstStyle/>
          <a:p>
            <a:r>
              <a:rPr lang="fr-FR" dirty="0" smtClean="0"/>
              <a:t>ACADEMIE DE TOULOUSE - BTS MHR - FORMATION ACADEMIQUE DU 14 MAI 2018</a:t>
            </a:r>
            <a:endParaRPr lang="en-US" dirty="0"/>
          </a:p>
        </p:txBody>
      </p:sp>
    </p:spTree>
    <p:extLst>
      <p:ext uri="{BB962C8B-B14F-4D97-AF65-F5344CB8AC3E}">
        <p14:creationId xmlns:p14="http://schemas.microsoft.com/office/powerpoint/2010/main" val="21837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272083" y="0"/>
            <a:ext cx="8911687" cy="560381"/>
          </a:xfrm>
        </p:spPr>
        <p:txBody>
          <a:bodyPr>
            <a:normAutofit fontScale="90000"/>
          </a:bodyPr>
          <a:lstStyle/>
          <a:p>
            <a:r>
              <a:rPr lang="fr-FR" dirty="0" smtClean="0"/>
              <a:t>3/ </a:t>
            </a:r>
            <a:r>
              <a:rPr lang="fr-FR" dirty="0"/>
              <a:t>Référentiel de </a:t>
            </a:r>
            <a:r>
              <a:rPr lang="fr-FR" dirty="0" smtClean="0"/>
              <a:t>certification : </a:t>
            </a:r>
            <a:endParaRPr lang="fr-FR" dirty="0"/>
          </a:p>
        </p:txBody>
      </p:sp>
      <p:sp>
        <p:nvSpPr>
          <p:cNvPr id="11" name="Espace réservé du contenu 2"/>
          <p:cNvSpPr txBox="1">
            <a:spLocks/>
          </p:cNvSpPr>
          <p:nvPr/>
        </p:nvSpPr>
        <p:spPr>
          <a:xfrm>
            <a:off x="2109537" y="556684"/>
            <a:ext cx="10082463" cy="8269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b="1" dirty="0"/>
              <a:t>Référentiels de certification : partie A –Compétences et savoirs associés</a:t>
            </a:r>
          </a:p>
        </p:txBody>
      </p:sp>
      <p:pic>
        <p:nvPicPr>
          <p:cNvPr id="3" name="Image 2"/>
          <p:cNvPicPr>
            <a:picLocks noChangeAspect="1"/>
          </p:cNvPicPr>
          <p:nvPr/>
        </p:nvPicPr>
        <p:blipFill>
          <a:blip r:embed="rId3"/>
          <a:stretch>
            <a:fillRect/>
          </a:stretch>
        </p:blipFill>
        <p:spPr>
          <a:xfrm>
            <a:off x="372730" y="1473446"/>
            <a:ext cx="11462729" cy="5204079"/>
          </a:xfrm>
          <a:prstGeom prst="rect">
            <a:avLst/>
          </a:prstGeom>
        </p:spPr>
      </p:pic>
      <p:sp>
        <p:nvSpPr>
          <p:cNvPr id="4" name="Espace réservé du pied de page 3"/>
          <p:cNvSpPr>
            <a:spLocks noGrp="1"/>
          </p:cNvSpPr>
          <p:nvPr>
            <p:ph type="ftr" sz="quarter" idx="11"/>
          </p:nvPr>
        </p:nvSpPr>
        <p:spPr>
          <a:xfrm>
            <a:off x="2617787" y="6584776"/>
            <a:ext cx="7619999" cy="365125"/>
          </a:xfrm>
        </p:spPr>
        <p:txBody>
          <a:bodyPr/>
          <a:lstStyle/>
          <a:p>
            <a:r>
              <a:rPr lang="fr-FR" dirty="0" smtClean="0"/>
              <a:t>ACADEMIE DE TOULOUSE - BTS MHR - FORMATION ACADEMIQUE DU 14 MAI 2018</a:t>
            </a:r>
            <a:endParaRPr lang="en-US" dirty="0"/>
          </a:p>
        </p:txBody>
      </p:sp>
    </p:spTree>
    <p:extLst>
      <p:ext uri="{BB962C8B-B14F-4D97-AF65-F5344CB8AC3E}">
        <p14:creationId xmlns:p14="http://schemas.microsoft.com/office/powerpoint/2010/main" val="158659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272083" y="0"/>
            <a:ext cx="8911687" cy="560381"/>
          </a:xfrm>
        </p:spPr>
        <p:txBody>
          <a:bodyPr>
            <a:normAutofit fontScale="90000"/>
          </a:bodyPr>
          <a:lstStyle/>
          <a:p>
            <a:r>
              <a:rPr lang="fr-FR" dirty="0" smtClean="0"/>
              <a:t>3/ </a:t>
            </a:r>
            <a:r>
              <a:rPr lang="fr-FR" dirty="0"/>
              <a:t>Référentiel de </a:t>
            </a:r>
            <a:r>
              <a:rPr lang="fr-FR" dirty="0" smtClean="0"/>
              <a:t>certification : </a:t>
            </a:r>
            <a:endParaRPr lang="fr-FR" dirty="0"/>
          </a:p>
        </p:txBody>
      </p:sp>
      <p:sp>
        <p:nvSpPr>
          <p:cNvPr id="11" name="Espace réservé du contenu 2"/>
          <p:cNvSpPr txBox="1">
            <a:spLocks/>
          </p:cNvSpPr>
          <p:nvPr/>
        </p:nvSpPr>
        <p:spPr>
          <a:xfrm>
            <a:off x="2109537" y="556684"/>
            <a:ext cx="10082463" cy="8269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b="1" dirty="0"/>
              <a:t>Référentiels de certification : partie B – Savoirs et </a:t>
            </a:r>
            <a:r>
              <a:rPr lang="fr-FR" sz="2400" b="1" dirty="0" smtClean="0"/>
              <a:t>attendus :</a:t>
            </a:r>
            <a:endParaRPr lang="fr-FR" sz="2400" b="1" dirty="0"/>
          </a:p>
        </p:txBody>
      </p:sp>
      <p:pic>
        <p:nvPicPr>
          <p:cNvPr id="4" name="Image 3"/>
          <p:cNvPicPr>
            <a:picLocks noChangeAspect="1"/>
          </p:cNvPicPr>
          <p:nvPr/>
        </p:nvPicPr>
        <p:blipFill>
          <a:blip r:embed="rId3"/>
          <a:stretch>
            <a:fillRect/>
          </a:stretch>
        </p:blipFill>
        <p:spPr>
          <a:xfrm>
            <a:off x="742949" y="1383632"/>
            <a:ext cx="11170957" cy="5170091"/>
          </a:xfrm>
          <a:prstGeom prst="rect">
            <a:avLst/>
          </a:prstGeom>
        </p:spPr>
      </p:pic>
      <p:sp>
        <p:nvSpPr>
          <p:cNvPr id="3" name="Espace réservé du pied de page 2"/>
          <p:cNvSpPr>
            <a:spLocks noGrp="1"/>
          </p:cNvSpPr>
          <p:nvPr>
            <p:ph type="ftr" sz="quarter" idx="11"/>
          </p:nvPr>
        </p:nvSpPr>
        <p:spPr>
          <a:xfrm>
            <a:off x="2589212" y="6502046"/>
            <a:ext cx="7619999" cy="365125"/>
          </a:xfrm>
        </p:spPr>
        <p:txBody>
          <a:bodyPr/>
          <a:lstStyle/>
          <a:p>
            <a:r>
              <a:rPr lang="fr-FR" dirty="0" smtClean="0"/>
              <a:t>ACADEMIE DE TOULOUSE - BTS MHR - FORMATION ACADEMIQUE DU 14 MAI 2018</a:t>
            </a:r>
            <a:endParaRPr lang="en-US" dirty="0"/>
          </a:p>
        </p:txBody>
      </p:sp>
    </p:spTree>
    <p:extLst>
      <p:ext uri="{BB962C8B-B14F-4D97-AF65-F5344CB8AC3E}">
        <p14:creationId xmlns:p14="http://schemas.microsoft.com/office/powerpoint/2010/main" val="129050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272083" y="0"/>
            <a:ext cx="8911687" cy="560381"/>
          </a:xfrm>
        </p:spPr>
        <p:txBody>
          <a:bodyPr>
            <a:normAutofit fontScale="90000"/>
          </a:bodyPr>
          <a:lstStyle/>
          <a:p>
            <a:r>
              <a:rPr lang="fr-FR" dirty="0" smtClean="0"/>
              <a:t>3/ </a:t>
            </a:r>
            <a:r>
              <a:rPr lang="fr-FR" dirty="0"/>
              <a:t>Référentiel de </a:t>
            </a:r>
            <a:r>
              <a:rPr lang="fr-FR" dirty="0" smtClean="0"/>
              <a:t>certification : </a:t>
            </a:r>
            <a:endParaRPr lang="fr-FR" dirty="0"/>
          </a:p>
        </p:txBody>
      </p:sp>
      <p:sp>
        <p:nvSpPr>
          <p:cNvPr id="11" name="Espace réservé du contenu 2"/>
          <p:cNvSpPr txBox="1">
            <a:spLocks/>
          </p:cNvSpPr>
          <p:nvPr/>
        </p:nvSpPr>
        <p:spPr>
          <a:xfrm>
            <a:off x="2109537" y="556684"/>
            <a:ext cx="10082463" cy="8269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b="1" dirty="0"/>
              <a:t>« Les Acronymes </a:t>
            </a:r>
            <a:r>
              <a:rPr lang="fr-FR" sz="2400" b="1" dirty="0" smtClean="0"/>
              <a:t>» :</a:t>
            </a:r>
            <a:endParaRPr lang="fr-FR" sz="2400" b="1" dirty="0"/>
          </a:p>
        </p:txBody>
      </p:sp>
      <p:sp>
        <p:nvSpPr>
          <p:cNvPr id="6" name="Espace réservé du contenu 2"/>
          <p:cNvSpPr>
            <a:spLocks noGrp="1"/>
          </p:cNvSpPr>
          <p:nvPr>
            <p:ph idx="1"/>
          </p:nvPr>
        </p:nvSpPr>
        <p:spPr>
          <a:xfrm>
            <a:off x="1191126" y="1772816"/>
            <a:ext cx="10840452" cy="4952837"/>
          </a:xfrm>
        </p:spPr>
        <p:txBody>
          <a:bodyPr>
            <a:normAutofit fontScale="92500"/>
          </a:bodyPr>
          <a:lstStyle/>
          <a:p>
            <a:pPr>
              <a:spcAft>
                <a:spcPts val="1200"/>
              </a:spcAft>
            </a:pPr>
            <a:r>
              <a:rPr lang="fr-FR" sz="2400" b="1" dirty="0" smtClean="0"/>
              <a:t>EPEH</a:t>
            </a:r>
            <a:r>
              <a:rPr lang="fr-FR" sz="2400" dirty="0" smtClean="0"/>
              <a:t> : Entreprenariat et pilotage de l’entreprise hôtelière</a:t>
            </a:r>
          </a:p>
          <a:p>
            <a:pPr>
              <a:spcAft>
                <a:spcPts val="1200"/>
              </a:spcAft>
            </a:pPr>
            <a:r>
              <a:rPr lang="fr-FR" sz="2400" b="1" dirty="0" smtClean="0"/>
              <a:t>MEHMS</a:t>
            </a:r>
            <a:r>
              <a:rPr lang="fr-FR" sz="2400" dirty="0" smtClean="0"/>
              <a:t> : Management de l’entreprise hôtelière et mercatique des services</a:t>
            </a:r>
          </a:p>
          <a:p>
            <a:pPr>
              <a:spcAft>
                <a:spcPts val="1200"/>
              </a:spcAft>
            </a:pPr>
            <a:r>
              <a:rPr lang="fr-FR" sz="2400" b="1" dirty="0" smtClean="0"/>
              <a:t>SHR</a:t>
            </a:r>
            <a:r>
              <a:rPr lang="fr-FR" sz="2400" dirty="0" smtClean="0"/>
              <a:t> : Sciences en hôtellerie restauration</a:t>
            </a:r>
          </a:p>
          <a:p>
            <a:pPr>
              <a:spcAft>
                <a:spcPts val="1200"/>
              </a:spcAft>
            </a:pPr>
            <a:r>
              <a:rPr lang="fr-FR" sz="2400" b="1" dirty="0" smtClean="0"/>
              <a:t>IHR</a:t>
            </a:r>
            <a:r>
              <a:rPr lang="fr-FR" sz="2400" dirty="0" smtClean="0"/>
              <a:t> : Ingénierie en hôtellerie restauration</a:t>
            </a:r>
          </a:p>
          <a:p>
            <a:pPr>
              <a:spcAft>
                <a:spcPts val="1200"/>
              </a:spcAft>
            </a:pPr>
            <a:r>
              <a:rPr lang="fr-FR" sz="2400" b="1" dirty="0" smtClean="0"/>
              <a:t>STB</a:t>
            </a:r>
            <a:r>
              <a:rPr lang="fr-FR" sz="2400" dirty="0" smtClean="0"/>
              <a:t> : Sommellerie et techniques de bar</a:t>
            </a:r>
          </a:p>
          <a:p>
            <a:pPr>
              <a:spcAft>
                <a:spcPts val="1200"/>
              </a:spcAft>
            </a:pPr>
            <a:r>
              <a:rPr lang="fr-FR" sz="2400" b="1" dirty="0" smtClean="0"/>
              <a:t>STC</a:t>
            </a:r>
            <a:r>
              <a:rPr lang="fr-FR" sz="2400" dirty="0" smtClean="0"/>
              <a:t> : Sciences et technologies culinaires</a:t>
            </a:r>
          </a:p>
          <a:p>
            <a:pPr>
              <a:spcAft>
                <a:spcPts val="1200"/>
              </a:spcAft>
            </a:pPr>
            <a:r>
              <a:rPr lang="fr-FR" sz="2400" b="1" dirty="0" smtClean="0"/>
              <a:t>STSR</a:t>
            </a:r>
            <a:r>
              <a:rPr lang="fr-FR" sz="2400" dirty="0" smtClean="0"/>
              <a:t> : Sciences et technologies des services en restauration</a:t>
            </a:r>
          </a:p>
          <a:p>
            <a:pPr>
              <a:spcAft>
                <a:spcPts val="1200"/>
              </a:spcAft>
            </a:pPr>
            <a:r>
              <a:rPr lang="fr-FR" sz="2400" b="1" dirty="0" smtClean="0"/>
              <a:t>STSH</a:t>
            </a:r>
            <a:r>
              <a:rPr lang="fr-FR" sz="2400" dirty="0" smtClean="0"/>
              <a:t> : Sciences et technologies des services en hébergement</a:t>
            </a:r>
          </a:p>
          <a:p>
            <a:endParaRPr lang="fr-FR" sz="2400" dirty="0" smtClean="0"/>
          </a:p>
          <a:p>
            <a:endParaRPr lang="fr-FR" sz="2400" dirty="0" smtClean="0"/>
          </a:p>
          <a:p>
            <a:endParaRPr lang="fr-FR" sz="2000" dirty="0"/>
          </a:p>
        </p:txBody>
      </p:sp>
      <p:sp>
        <p:nvSpPr>
          <p:cNvPr id="3" name="Espace réservé du pied de page 2"/>
          <p:cNvSpPr>
            <a:spLocks noGrp="1"/>
          </p:cNvSpPr>
          <p:nvPr>
            <p:ph type="ftr" sz="quarter" idx="11"/>
          </p:nvPr>
        </p:nvSpPr>
        <p:spPr>
          <a:xfrm>
            <a:off x="2617787" y="6492875"/>
            <a:ext cx="7619999" cy="365125"/>
          </a:xfrm>
        </p:spPr>
        <p:txBody>
          <a:bodyPr/>
          <a:lstStyle/>
          <a:p>
            <a:r>
              <a:rPr lang="fr-FR" dirty="0" smtClean="0"/>
              <a:t>ACADEMIE DE TOULOUSE - BTS MHR - FORMATION ACADEMIQUE DU 14 MAI 2018</a:t>
            </a:r>
            <a:endParaRPr lang="en-US" dirty="0"/>
          </a:p>
        </p:txBody>
      </p:sp>
    </p:spTree>
    <p:extLst>
      <p:ext uri="{BB962C8B-B14F-4D97-AF65-F5344CB8AC3E}">
        <p14:creationId xmlns:p14="http://schemas.microsoft.com/office/powerpoint/2010/main" val="74519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272083" y="0"/>
            <a:ext cx="8911687" cy="560381"/>
          </a:xfrm>
        </p:spPr>
        <p:txBody>
          <a:bodyPr>
            <a:normAutofit fontScale="90000"/>
          </a:bodyPr>
          <a:lstStyle/>
          <a:p>
            <a:r>
              <a:rPr lang="fr-FR" dirty="0" smtClean="0"/>
              <a:t>4/ </a:t>
            </a:r>
            <a:r>
              <a:rPr lang="fr-FR" dirty="0"/>
              <a:t>Les modalités de </a:t>
            </a:r>
            <a:r>
              <a:rPr lang="fr-FR" dirty="0" smtClean="0"/>
              <a:t>certification : </a:t>
            </a:r>
            <a:endParaRPr lang="fr-FR" dirty="0"/>
          </a:p>
        </p:txBody>
      </p:sp>
      <p:sp>
        <p:nvSpPr>
          <p:cNvPr id="8" name="Espace réservé du contenu 2"/>
          <p:cNvSpPr>
            <a:spLocks noGrp="1"/>
          </p:cNvSpPr>
          <p:nvPr>
            <p:ph idx="1"/>
          </p:nvPr>
        </p:nvSpPr>
        <p:spPr>
          <a:xfrm>
            <a:off x="522078" y="1196462"/>
            <a:ext cx="11417968" cy="5475801"/>
          </a:xfrm>
        </p:spPr>
        <p:txBody>
          <a:bodyPr/>
          <a:lstStyle/>
          <a:p>
            <a:r>
              <a:rPr lang="fr-FR" sz="2400" b="1" dirty="0" smtClean="0"/>
              <a:t>1. Présentation générale des unités constitutives du diplôme</a:t>
            </a:r>
            <a:endParaRPr lang="fr-FR" sz="2400" dirty="0" smtClean="0"/>
          </a:p>
          <a:p>
            <a:r>
              <a:rPr lang="fr-FR" sz="1800" b="1" u="sng" dirty="0" smtClean="0"/>
              <a:t>Unités générales :</a:t>
            </a:r>
          </a:p>
          <a:p>
            <a:endParaRPr lang="fr-FR" sz="1800" b="1" u="sng" dirty="0" smtClean="0"/>
          </a:p>
          <a:p>
            <a:endParaRPr lang="fr-FR" sz="1800" b="1" u="sng" dirty="0" smtClean="0"/>
          </a:p>
          <a:p>
            <a:endParaRPr lang="fr-FR" sz="1800" b="1" u="sng" dirty="0" smtClean="0"/>
          </a:p>
          <a:p>
            <a:r>
              <a:rPr lang="fr-FR" sz="1800" b="1" u="sng" dirty="0" smtClean="0"/>
              <a:t>Unités professionnelles :</a:t>
            </a:r>
            <a:endParaRPr lang="fr-FR" sz="1800" u="sng" dirty="0" smtClean="0"/>
          </a:p>
          <a:p>
            <a:endParaRPr lang="fr-FR" sz="1800" u="sng" dirty="0" smtClean="0"/>
          </a:p>
          <a:p>
            <a:pPr>
              <a:buNone/>
            </a:pPr>
            <a:endParaRPr lang="fr-FR" dirty="0"/>
          </a:p>
        </p:txBody>
      </p:sp>
      <p:sp>
        <p:nvSpPr>
          <p:cNvPr id="9" name="Text Box 2"/>
          <p:cNvSpPr txBox="1">
            <a:spLocks noChangeArrowheads="1"/>
          </p:cNvSpPr>
          <p:nvPr/>
        </p:nvSpPr>
        <p:spPr bwMode="auto">
          <a:xfrm>
            <a:off x="914400" y="2143706"/>
            <a:ext cx="2373776" cy="116032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400" dirty="0" smtClean="0"/>
              <a:t>U.1 </a:t>
            </a:r>
          </a:p>
          <a:p>
            <a:pPr marL="0" marR="0" lvl="0" indent="0" algn="ctr" defTabSz="914400" rtl="0" eaLnBrk="1" fontAlgn="base" latinLnBrk="0" hangingPunct="1">
              <a:lnSpc>
                <a:spcPct val="100000"/>
              </a:lnSpc>
              <a:spcBef>
                <a:spcPct val="0"/>
              </a:spcBef>
              <a:spcAft>
                <a:spcPct val="0"/>
              </a:spcAft>
              <a:buClrTx/>
              <a:buSzTx/>
              <a:buFontTx/>
              <a:buNone/>
              <a:tabLst/>
            </a:pPr>
            <a:r>
              <a:rPr lang="fr-FR" sz="1400" dirty="0" smtClean="0"/>
              <a:t> Culture générale</a:t>
            </a:r>
          </a:p>
          <a:p>
            <a:pPr marL="0" marR="0" lvl="0" indent="0" algn="ctr" defTabSz="914400" rtl="0" eaLnBrk="1" fontAlgn="base" latinLnBrk="0" hangingPunct="1">
              <a:lnSpc>
                <a:spcPct val="100000"/>
              </a:lnSpc>
              <a:spcBef>
                <a:spcPct val="0"/>
              </a:spcBef>
              <a:spcAft>
                <a:spcPts val="1000"/>
              </a:spcAft>
              <a:buClrTx/>
              <a:buSzTx/>
              <a:buFontTx/>
              <a:buNone/>
              <a:tabLst/>
            </a:pPr>
            <a:r>
              <a:rPr lang="fr-FR" sz="1400" dirty="0" smtClean="0"/>
              <a:t>et expression</a:t>
            </a:r>
          </a:p>
          <a:p>
            <a:pPr marL="0" marR="0" lvl="0" indent="0" algn="ctr" defTabSz="914400" rtl="0" eaLnBrk="1" fontAlgn="base" latinLnBrk="0" hangingPunct="1">
              <a:lnSpc>
                <a:spcPct val="100000"/>
              </a:lnSpc>
              <a:spcBef>
                <a:spcPct val="0"/>
              </a:spcBef>
              <a:spcAft>
                <a:spcPts val="1000"/>
              </a:spcAft>
              <a:buClrTx/>
              <a:buSzTx/>
              <a:buFontTx/>
              <a:buNone/>
              <a:tabLst/>
            </a:pPr>
            <a:r>
              <a:rPr lang="fr-FR" sz="1400" dirty="0">
                <a:latin typeface="Arial" pitchFamily="34" charset="0"/>
                <a:cs typeface="Arial" pitchFamily="34" charset="0"/>
              </a:rPr>
              <a:t>Coefficient 2 : 4 heures</a:t>
            </a:r>
          </a:p>
        </p:txBody>
      </p:sp>
      <p:sp>
        <p:nvSpPr>
          <p:cNvPr id="10" name="Text Box 3"/>
          <p:cNvSpPr txBox="1">
            <a:spLocks noChangeArrowheads="1"/>
          </p:cNvSpPr>
          <p:nvPr/>
        </p:nvSpPr>
        <p:spPr bwMode="auto">
          <a:xfrm>
            <a:off x="3608832" y="2155898"/>
            <a:ext cx="2365248" cy="11481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400" dirty="0" smtClean="0"/>
              <a:t>U.21</a:t>
            </a:r>
          </a:p>
          <a:p>
            <a:pPr algn="ctr" fontAlgn="base">
              <a:spcBef>
                <a:spcPct val="0"/>
              </a:spcBef>
              <a:spcAft>
                <a:spcPts val="1000"/>
              </a:spcAft>
            </a:pPr>
            <a:r>
              <a:rPr lang="fr-FR" sz="1400" dirty="0" smtClean="0"/>
              <a:t>Langue vivante étrangère </a:t>
            </a:r>
            <a:r>
              <a:rPr lang="fr-FR" sz="1400" dirty="0" smtClean="0">
                <a:latin typeface="Calibri" pitchFamily="34" charset="0"/>
                <a:cs typeface="Arial" pitchFamily="34" charset="0"/>
              </a:rPr>
              <a:t>1</a:t>
            </a:r>
          </a:p>
          <a:p>
            <a:pPr algn="ctr" fontAlgn="base">
              <a:spcBef>
                <a:spcPct val="0"/>
              </a:spcBef>
              <a:spcAft>
                <a:spcPts val="1000"/>
              </a:spcAft>
            </a:pPr>
            <a:r>
              <a:rPr lang="fr-FR" sz="1400" dirty="0" smtClean="0">
                <a:latin typeface="Arial" pitchFamily="34" charset="0"/>
                <a:cs typeface="Arial" pitchFamily="34" charset="0"/>
              </a:rPr>
              <a:t>Coef 2 : 2h écrits + 30 mn</a:t>
            </a:r>
            <a:endParaRPr kumimoji="0" lang="fr-FR" sz="1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2" name="Text Box 4"/>
          <p:cNvSpPr txBox="1">
            <a:spLocks noChangeArrowheads="1"/>
          </p:cNvSpPr>
          <p:nvPr/>
        </p:nvSpPr>
        <p:spPr bwMode="auto">
          <a:xfrm>
            <a:off x="6352032" y="2180282"/>
            <a:ext cx="2365248" cy="113594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R="0" lvl="0" indent="0" algn="ctr" fontAlgn="base">
              <a:lnSpc>
                <a:spcPct val="100000"/>
              </a:lnSpc>
              <a:spcBef>
                <a:spcPct val="0"/>
              </a:spcBef>
              <a:spcAft>
                <a:spcPct val="0"/>
              </a:spcAft>
              <a:buClrTx/>
              <a:buSzTx/>
              <a:buFontTx/>
              <a:buNone/>
              <a:tabLst/>
            </a:pPr>
            <a:r>
              <a:rPr lang="fr-FR" sz="1400" dirty="0" smtClean="0"/>
              <a:t>U.22</a:t>
            </a:r>
          </a:p>
          <a:p>
            <a:pPr marR="0" lvl="0" indent="0" algn="ctr" fontAlgn="base">
              <a:lnSpc>
                <a:spcPct val="100000"/>
              </a:lnSpc>
              <a:spcBef>
                <a:spcPct val="0"/>
              </a:spcBef>
              <a:spcAft>
                <a:spcPts val="1000"/>
              </a:spcAft>
              <a:buClrTx/>
              <a:buSzTx/>
              <a:buFontTx/>
              <a:buNone/>
              <a:tabLst/>
            </a:pPr>
            <a:r>
              <a:rPr lang="fr-FR" sz="1400" dirty="0" smtClean="0"/>
              <a:t>Langue vivante étrangère 2</a:t>
            </a:r>
          </a:p>
          <a:p>
            <a:pPr algn="ctr" fontAlgn="base">
              <a:spcBef>
                <a:spcPct val="0"/>
              </a:spcBef>
              <a:spcAft>
                <a:spcPts val="1000"/>
              </a:spcAft>
            </a:pPr>
            <a:r>
              <a:rPr lang="fr-FR" sz="1400" dirty="0" smtClean="0">
                <a:latin typeface="Arial" pitchFamily="34" charset="0"/>
                <a:cs typeface="Arial" pitchFamily="34" charset="0"/>
              </a:rPr>
              <a:t>Coef 2 : 2h écrits + 30 mn</a:t>
            </a:r>
            <a:endParaRPr lang="fr-FR" sz="1400" dirty="0" smtClean="0">
              <a:latin typeface="Calibri" pitchFamily="34" charset="0"/>
              <a:cs typeface="Arial" pitchFamily="34" charset="0"/>
            </a:endParaRPr>
          </a:p>
          <a:p>
            <a:pPr marR="0" lvl="0" indent="0" algn="ctr" fontAlgn="base">
              <a:lnSpc>
                <a:spcPct val="100000"/>
              </a:lnSpc>
              <a:spcBef>
                <a:spcPct val="0"/>
              </a:spcBef>
              <a:spcAft>
                <a:spcPts val="1000"/>
              </a:spcAft>
              <a:buClrTx/>
              <a:buSzTx/>
              <a:buFontTx/>
              <a:buNone/>
              <a:tabLst/>
            </a:pPr>
            <a:endParaRPr lang="fr-FR" sz="1400" dirty="0" smtClean="0"/>
          </a:p>
          <a:p>
            <a:pPr marR="0" lvl="0" indent="0" algn="ctr" fontAlgn="base">
              <a:lnSpc>
                <a:spcPct val="100000"/>
              </a:lnSpc>
              <a:spcBef>
                <a:spcPct val="0"/>
              </a:spcBef>
              <a:spcAft>
                <a:spcPts val="1000"/>
              </a:spcAft>
              <a:buClrTx/>
              <a:buSzTx/>
              <a:buFontTx/>
              <a:buNone/>
              <a:tabLst/>
            </a:pPr>
            <a:endParaRPr lang="fr-FR" sz="1400" dirty="0" smtClean="0"/>
          </a:p>
          <a:p>
            <a:pPr marR="0" lvl="0" indent="0" algn="ctr" fontAlgn="base">
              <a:lnSpc>
                <a:spcPct val="100000"/>
              </a:lnSpc>
              <a:spcBef>
                <a:spcPct val="0"/>
              </a:spcBef>
              <a:spcAft>
                <a:spcPts val="1000"/>
              </a:spcAft>
              <a:buClrTx/>
              <a:buSzTx/>
              <a:buFontTx/>
              <a:buNone/>
              <a:tabLst/>
            </a:pPr>
            <a:endParaRPr lang="fr-FR" sz="1400" dirty="0" smtClean="0"/>
          </a:p>
        </p:txBody>
      </p:sp>
      <p:sp>
        <p:nvSpPr>
          <p:cNvPr id="13" name="Text Box 11"/>
          <p:cNvSpPr txBox="1">
            <a:spLocks noChangeArrowheads="1"/>
          </p:cNvSpPr>
          <p:nvPr/>
        </p:nvSpPr>
        <p:spPr bwMode="auto">
          <a:xfrm>
            <a:off x="9119616" y="2168090"/>
            <a:ext cx="2172435" cy="114813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pPr>
            <a:r>
              <a:rPr lang="fr-FR" sz="1400" dirty="0" smtClean="0"/>
              <a:t>UF. 1</a:t>
            </a:r>
          </a:p>
          <a:p>
            <a:pPr algn="ctr" fontAlgn="base">
              <a:spcBef>
                <a:spcPct val="0"/>
              </a:spcBef>
            </a:pPr>
            <a:r>
              <a:rPr lang="fr-FR" sz="1400" dirty="0" smtClean="0"/>
              <a:t>Langue vivante étrangère 3</a:t>
            </a:r>
          </a:p>
          <a:p>
            <a:pPr algn="ctr" fontAlgn="base">
              <a:spcBef>
                <a:spcPct val="0"/>
              </a:spcBef>
            </a:pPr>
            <a:endParaRPr lang="fr-FR" sz="1400" dirty="0" smtClean="0"/>
          </a:p>
          <a:p>
            <a:pPr algn="ctr" fontAlgn="base">
              <a:spcBef>
                <a:spcPct val="0"/>
              </a:spcBef>
            </a:pPr>
            <a:r>
              <a:rPr lang="fr-FR" sz="1400" dirty="0" smtClean="0">
                <a:latin typeface="Arial" pitchFamily="34" charset="0"/>
                <a:cs typeface="Arial" pitchFamily="34" charset="0"/>
              </a:rPr>
              <a:t>Coef 1 : 15+ 15mn</a:t>
            </a:r>
            <a:endParaRPr lang="fr-FR" sz="1400" dirty="0" smtClean="0">
              <a:latin typeface="Calibri" pitchFamily="34" charset="0"/>
              <a:cs typeface="Arial" pitchFamily="34" charset="0"/>
            </a:endParaRPr>
          </a:p>
          <a:p>
            <a:pPr algn="ctr" fontAlgn="base">
              <a:spcBef>
                <a:spcPct val="0"/>
              </a:spcBef>
            </a:pPr>
            <a:endParaRPr lang="fr-FR" sz="1400" dirty="0" smtClean="0"/>
          </a:p>
          <a:p>
            <a:pPr algn="ctr" fontAlgn="base">
              <a:spcBef>
                <a:spcPct val="0"/>
              </a:spcBef>
            </a:pPr>
            <a:endParaRPr lang="fr-FR" sz="1400" dirty="0" smtClean="0"/>
          </a:p>
          <a:p>
            <a:pPr algn="ctr" fontAlgn="base">
              <a:spcBef>
                <a:spcPct val="0"/>
              </a:spcBef>
            </a:pPr>
            <a:endParaRPr lang="fr-FR" sz="1400" dirty="0" smtClean="0"/>
          </a:p>
        </p:txBody>
      </p:sp>
      <p:sp>
        <p:nvSpPr>
          <p:cNvPr id="14" name="Text Box 9"/>
          <p:cNvSpPr txBox="1">
            <a:spLocks noChangeArrowheads="1"/>
          </p:cNvSpPr>
          <p:nvPr/>
        </p:nvSpPr>
        <p:spPr bwMode="auto">
          <a:xfrm>
            <a:off x="914399" y="3992042"/>
            <a:ext cx="10377651" cy="36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400" dirty="0" smtClean="0"/>
              <a:t>Management, pilotage et entrepreneuriat en hôtellerie restauration hôtelière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5"/>
          <p:cNvSpPr txBox="1">
            <a:spLocks noChangeArrowheads="1"/>
          </p:cNvSpPr>
          <p:nvPr/>
        </p:nvSpPr>
        <p:spPr bwMode="auto">
          <a:xfrm>
            <a:off x="915145" y="4363001"/>
            <a:ext cx="3511051" cy="101690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1400" dirty="0" smtClean="0"/>
              <a:t>U.31</a:t>
            </a:r>
          </a:p>
          <a:p>
            <a:pPr marL="0" marR="0" lvl="0" indent="0" algn="ctr" defTabSz="914400" rtl="0" eaLnBrk="1" fontAlgn="base" latinLnBrk="0" hangingPunct="1">
              <a:lnSpc>
                <a:spcPct val="100000"/>
              </a:lnSpc>
              <a:spcBef>
                <a:spcPct val="0"/>
              </a:spcBef>
              <a:spcAft>
                <a:spcPct val="0"/>
              </a:spcAft>
              <a:buClrTx/>
              <a:buSzTx/>
              <a:buFontTx/>
              <a:buNone/>
              <a:tabLst/>
            </a:pPr>
            <a:r>
              <a:rPr lang="fr-FR" sz="1400" dirty="0" smtClean="0"/>
              <a:t>Pilotage de la production de services en hôtellerie restauration</a:t>
            </a:r>
          </a:p>
          <a:p>
            <a:pPr algn="ctr" defTabSz="914400" fontAlgn="base">
              <a:spcBef>
                <a:spcPct val="0"/>
              </a:spcBef>
              <a:spcAft>
                <a:spcPct val="0"/>
              </a:spcAft>
            </a:pPr>
            <a:r>
              <a:rPr lang="fr-FR" sz="1400" dirty="0">
                <a:latin typeface="Arial" pitchFamily="34" charset="0"/>
                <a:cs typeface="Arial" pitchFamily="34" charset="0"/>
              </a:rPr>
              <a:t>Coefficient 5 : 3 heures</a:t>
            </a:r>
          </a:p>
          <a:p>
            <a:pPr marL="0" marR="0" lvl="0" indent="0" algn="ctr" defTabSz="914400" rtl="0" eaLnBrk="1" fontAlgn="base" latinLnBrk="0" hangingPunct="1">
              <a:lnSpc>
                <a:spcPct val="100000"/>
              </a:lnSpc>
              <a:spcBef>
                <a:spcPct val="0"/>
              </a:spcBef>
              <a:spcAft>
                <a:spcPct val="0"/>
              </a:spcAft>
              <a:buClrTx/>
              <a:buSzTx/>
              <a:buFontTx/>
              <a:buNone/>
              <a:tabLst/>
            </a:pPr>
            <a:endParaRPr lang="fr-FR" sz="1400" dirty="0" smtClean="0"/>
          </a:p>
        </p:txBody>
      </p:sp>
      <p:sp>
        <p:nvSpPr>
          <p:cNvPr id="16" name="Text Box 7"/>
          <p:cNvSpPr txBox="1">
            <a:spLocks noChangeArrowheads="1"/>
          </p:cNvSpPr>
          <p:nvPr/>
        </p:nvSpPr>
        <p:spPr bwMode="auto">
          <a:xfrm>
            <a:off x="4426196" y="4355482"/>
            <a:ext cx="2610043" cy="10244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400" dirty="0" smtClean="0"/>
              <a:t>U.32</a:t>
            </a:r>
          </a:p>
          <a:p>
            <a:pPr algn="ctr" fontAlgn="base">
              <a:spcBef>
                <a:spcPct val="0"/>
              </a:spcBef>
              <a:spcAft>
                <a:spcPct val="0"/>
              </a:spcAft>
            </a:pPr>
            <a:r>
              <a:rPr lang="fr-FR" sz="1400" dirty="0" smtClean="0"/>
              <a:t>Projet d’entreprenariat en hôtellerie restauration</a:t>
            </a:r>
          </a:p>
          <a:p>
            <a:pPr algn="ctr" defTabSz="914400" fontAlgn="base">
              <a:spcBef>
                <a:spcPct val="0"/>
              </a:spcBef>
              <a:spcAft>
                <a:spcPct val="0"/>
              </a:spcAft>
            </a:pPr>
            <a:r>
              <a:rPr lang="fr-FR" sz="1400" dirty="0">
                <a:latin typeface="Arial" pitchFamily="34" charset="0"/>
                <a:cs typeface="Arial" pitchFamily="34" charset="0"/>
              </a:rPr>
              <a:t>Coefficient 3 : CCF</a:t>
            </a:r>
          </a:p>
          <a:p>
            <a:pPr algn="ctr" fontAlgn="base">
              <a:spcBef>
                <a:spcPct val="0"/>
              </a:spcBef>
              <a:spcAft>
                <a:spcPct val="0"/>
              </a:spcAft>
            </a:pPr>
            <a:endParaRPr lang="fr-FR" sz="1400" dirty="0" smtClean="0"/>
          </a:p>
        </p:txBody>
      </p:sp>
      <p:sp>
        <p:nvSpPr>
          <p:cNvPr id="17" name="Text Box 8"/>
          <p:cNvSpPr txBox="1">
            <a:spLocks noChangeArrowheads="1"/>
          </p:cNvSpPr>
          <p:nvPr/>
        </p:nvSpPr>
        <p:spPr bwMode="auto">
          <a:xfrm>
            <a:off x="7004157" y="4355482"/>
            <a:ext cx="4287894" cy="10315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R="0" lvl="0" indent="0" algn="ctr" fontAlgn="base">
              <a:lnSpc>
                <a:spcPct val="100000"/>
              </a:lnSpc>
              <a:spcBef>
                <a:spcPct val="0"/>
              </a:spcBef>
              <a:spcAft>
                <a:spcPct val="0"/>
              </a:spcAft>
              <a:buClrTx/>
              <a:buSzTx/>
              <a:buFontTx/>
              <a:buNone/>
              <a:tabLst/>
            </a:pPr>
            <a:r>
              <a:rPr lang="fr-FR" sz="1400" dirty="0" smtClean="0"/>
              <a:t>U.33</a:t>
            </a:r>
          </a:p>
          <a:p>
            <a:pPr marR="0" lvl="0" indent="0" algn="ctr" fontAlgn="base">
              <a:lnSpc>
                <a:spcPct val="100000"/>
              </a:lnSpc>
              <a:spcBef>
                <a:spcPct val="0"/>
              </a:spcBef>
              <a:spcAft>
                <a:spcPct val="0"/>
              </a:spcAft>
              <a:buClrTx/>
              <a:buSzTx/>
              <a:buFontTx/>
              <a:buNone/>
              <a:tabLst/>
            </a:pPr>
            <a:r>
              <a:rPr lang="fr-FR" sz="1400" dirty="0" smtClean="0"/>
              <a:t>Management de la production de service en hôtellerie restauration</a:t>
            </a:r>
          </a:p>
          <a:p>
            <a:pPr algn="ctr" defTabSz="914400" fontAlgn="base">
              <a:spcBef>
                <a:spcPct val="0"/>
              </a:spcBef>
              <a:spcAft>
                <a:spcPct val="0"/>
              </a:spcAft>
            </a:pPr>
            <a:r>
              <a:rPr lang="fr-FR" sz="1400" dirty="0">
                <a:latin typeface="Arial" pitchFamily="34" charset="0"/>
                <a:cs typeface="Arial" pitchFamily="34" charset="0"/>
              </a:rPr>
              <a:t>Coefficient 3 : 2 heures</a:t>
            </a:r>
          </a:p>
          <a:p>
            <a:pPr marR="0" lvl="0" indent="0" algn="ctr" fontAlgn="base">
              <a:lnSpc>
                <a:spcPct val="100000"/>
              </a:lnSpc>
              <a:spcBef>
                <a:spcPct val="0"/>
              </a:spcBef>
              <a:spcAft>
                <a:spcPct val="0"/>
              </a:spcAft>
              <a:buClrTx/>
              <a:buSzTx/>
              <a:buFontTx/>
              <a:buNone/>
              <a:tabLst/>
            </a:pPr>
            <a:endParaRPr lang="fr-FR" sz="1400" dirty="0" smtClean="0"/>
          </a:p>
        </p:txBody>
      </p:sp>
      <p:sp>
        <p:nvSpPr>
          <p:cNvPr id="18" name="Text Box 6"/>
          <p:cNvSpPr txBox="1">
            <a:spLocks noChangeArrowheads="1"/>
          </p:cNvSpPr>
          <p:nvPr/>
        </p:nvSpPr>
        <p:spPr bwMode="auto">
          <a:xfrm>
            <a:off x="914400" y="5454793"/>
            <a:ext cx="4629295" cy="9509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fr-FR" sz="1400" dirty="0" smtClean="0"/>
              <a:t>U.4</a:t>
            </a:r>
          </a:p>
          <a:p>
            <a:pPr algn="ctr" fontAlgn="base">
              <a:spcBef>
                <a:spcPct val="0"/>
              </a:spcBef>
              <a:spcAft>
                <a:spcPct val="0"/>
              </a:spcAft>
            </a:pPr>
            <a:r>
              <a:rPr lang="fr-FR" sz="1400" dirty="0" smtClean="0"/>
              <a:t>Mercatique des services en hôtellerie restauration</a:t>
            </a:r>
          </a:p>
          <a:p>
            <a:pPr algn="ctr" defTabSz="914400" fontAlgn="base">
              <a:spcBef>
                <a:spcPct val="0"/>
              </a:spcBef>
              <a:spcAft>
                <a:spcPct val="0"/>
              </a:spcAft>
            </a:pPr>
            <a:r>
              <a:rPr lang="fr-FR" sz="1400" dirty="0">
                <a:latin typeface="Arial" pitchFamily="34" charset="0"/>
                <a:cs typeface="Arial" pitchFamily="34" charset="0"/>
              </a:rPr>
              <a:t>Coefficient 3 : 30 mn + 1 heure</a:t>
            </a:r>
          </a:p>
          <a:p>
            <a:pPr algn="ctr" fontAlgn="base">
              <a:spcBef>
                <a:spcPct val="0"/>
              </a:spcBef>
              <a:spcAft>
                <a:spcPct val="0"/>
              </a:spcAft>
            </a:pPr>
            <a:endParaRPr lang="fr-FR" sz="1400" dirty="0" smtClean="0"/>
          </a:p>
        </p:txBody>
      </p:sp>
      <p:sp>
        <p:nvSpPr>
          <p:cNvPr id="19" name="Text Box 10"/>
          <p:cNvSpPr txBox="1">
            <a:spLocks noChangeArrowheads="1"/>
          </p:cNvSpPr>
          <p:nvPr/>
        </p:nvSpPr>
        <p:spPr bwMode="auto">
          <a:xfrm>
            <a:off x="5872531" y="5454793"/>
            <a:ext cx="5419520" cy="9509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R="0" lvl="0" indent="0" algn="ctr" fontAlgn="base">
              <a:lnSpc>
                <a:spcPct val="100000"/>
              </a:lnSpc>
              <a:spcBef>
                <a:spcPct val="0"/>
              </a:spcBef>
              <a:spcAft>
                <a:spcPct val="0"/>
              </a:spcAft>
              <a:buClrTx/>
              <a:buSzTx/>
              <a:buFontTx/>
              <a:buNone/>
              <a:tabLst/>
            </a:pPr>
            <a:r>
              <a:rPr lang="fr-FR" sz="1400" dirty="0" smtClean="0"/>
              <a:t>U.5</a:t>
            </a:r>
          </a:p>
          <a:p>
            <a:pPr marR="0" lvl="0" indent="0" algn="ctr" fontAlgn="base">
              <a:lnSpc>
                <a:spcPct val="100000"/>
              </a:lnSpc>
              <a:spcBef>
                <a:spcPct val="0"/>
              </a:spcBef>
              <a:spcAft>
                <a:spcPct val="0"/>
              </a:spcAft>
              <a:buClrTx/>
              <a:buSzTx/>
              <a:buFontTx/>
              <a:buNone/>
              <a:tabLst/>
            </a:pPr>
            <a:r>
              <a:rPr lang="fr-FR" sz="1400" dirty="0" smtClean="0"/>
              <a:t>Conception et production de services en hôtellerie restauration   (option A / B / C)</a:t>
            </a:r>
          </a:p>
          <a:p>
            <a:pPr algn="ctr" defTabSz="914400" fontAlgn="base">
              <a:spcBef>
                <a:spcPct val="0"/>
              </a:spcBef>
              <a:spcAft>
                <a:spcPct val="0"/>
              </a:spcAft>
            </a:pPr>
            <a:r>
              <a:rPr lang="fr-FR" sz="1400" dirty="0">
                <a:latin typeface="Arial" pitchFamily="34" charset="0"/>
                <a:cs typeface="Arial" pitchFamily="34" charset="0"/>
              </a:rPr>
              <a:t>Coefficient 15 : 4 ou 2 heures + 6 heures</a:t>
            </a:r>
          </a:p>
          <a:p>
            <a:pPr marR="0" lvl="0" indent="0" algn="ctr" fontAlgn="base">
              <a:lnSpc>
                <a:spcPct val="100000"/>
              </a:lnSpc>
              <a:spcBef>
                <a:spcPct val="0"/>
              </a:spcBef>
              <a:spcAft>
                <a:spcPct val="0"/>
              </a:spcAft>
              <a:buClrTx/>
              <a:buSzTx/>
              <a:buFontTx/>
              <a:buNone/>
              <a:tabLst/>
            </a:pPr>
            <a:endParaRPr lang="fr-FR" sz="1400" dirty="0" smtClean="0"/>
          </a:p>
          <a:p>
            <a:pPr marR="0" lvl="0" indent="0" algn="ctr" fontAlgn="base">
              <a:lnSpc>
                <a:spcPct val="100000"/>
              </a:lnSpc>
              <a:spcBef>
                <a:spcPct val="0"/>
              </a:spcBef>
              <a:spcAft>
                <a:spcPct val="0"/>
              </a:spcAft>
              <a:buClrTx/>
              <a:buSzTx/>
              <a:buFontTx/>
              <a:buNone/>
              <a:tabLst/>
            </a:pPr>
            <a:endParaRPr lang="fr-FR" sz="1400" dirty="0" smtClean="0"/>
          </a:p>
        </p:txBody>
      </p:sp>
      <p:sp>
        <p:nvSpPr>
          <p:cNvPr id="20" name="ZoneTexte 19"/>
          <p:cNvSpPr txBox="1"/>
          <p:nvPr/>
        </p:nvSpPr>
        <p:spPr>
          <a:xfrm>
            <a:off x="9368278" y="200930"/>
            <a:ext cx="2571768" cy="923330"/>
          </a:xfrm>
          <a:prstGeom prst="rect">
            <a:avLst/>
          </a:prstGeom>
          <a:noFill/>
        </p:spPr>
        <p:txBody>
          <a:bodyPr wrap="square" rtlCol="0">
            <a:spAutoFit/>
          </a:bodyPr>
          <a:lstStyle/>
          <a:p>
            <a:r>
              <a:rPr lang="fr-FR" dirty="0" smtClean="0"/>
              <a:t>Circulaire d’organisation nationale à venir</a:t>
            </a:r>
            <a:endParaRPr lang="fr-FR" dirty="0"/>
          </a:p>
        </p:txBody>
      </p:sp>
      <p:sp>
        <p:nvSpPr>
          <p:cNvPr id="3" name="Espace réservé du pied de page 2"/>
          <p:cNvSpPr>
            <a:spLocks noGrp="1"/>
          </p:cNvSpPr>
          <p:nvPr>
            <p:ph type="ftr" sz="quarter" idx="11"/>
          </p:nvPr>
        </p:nvSpPr>
        <p:spPr>
          <a:xfrm>
            <a:off x="2585834" y="6440417"/>
            <a:ext cx="7619999" cy="365125"/>
          </a:xfrm>
        </p:spPr>
        <p:txBody>
          <a:bodyPr/>
          <a:lstStyle/>
          <a:p>
            <a:r>
              <a:rPr lang="fr-FR" smtClean="0"/>
              <a:t>ACADEMIE DE TOULOUSE - BTS MHR - FORMATION ACADEMIQUE DU 14 MAI 2018</a:t>
            </a:r>
            <a:endParaRPr lang="en-US" dirty="0"/>
          </a:p>
        </p:txBody>
      </p:sp>
    </p:spTree>
    <p:extLst>
      <p:ext uri="{BB962C8B-B14F-4D97-AF65-F5344CB8AC3E}">
        <p14:creationId xmlns:p14="http://schemas.microsoft.com/office/powerpoint/2010/main" val="379085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ITES D'EVALUATION.PNG"/>
          <p:cNvPicPr/>
          <p:nvPr/>
        </p:nvPicPr>
        <p:blipFill>
          <a:blip r:embed="rId3"/>
          <a:stretch>
            <a:fillRect/>
          </a:stretch>
        </p:blipFill>
        <p:spPr>
          <a:xfrm>
            <a:off x="2843212" y="0"/>
            <a:ext cx="6896125" cy="6500933"/>
          </a:xfrm>
          <a:prstGeom prst="rect">
            <a:avLst/>
          </a:prstGeom>
        </p:spPr>
      </p:pic>
      <p:sp>
        <p:nvSpPr>
          <p:cNvPr id="3" name="Espace réservé du pied de page 2"/>
          <p:cNvSpPr>
            <a:spLocks noGrp="1"/>
          </p:cNvSpPr>
          <p:nvPr>
            <p:ph type="ftr" sz="quarter" idx="11"/>
          </p:nvPr>
        </p:nvSpPr>
        <p:spPr>
          <a:xfrm>
            <a:off x="2603500" y="6500933"/>
            <a:ext cx="7619999" cy="365125"/>
          </a:xfrm>
        </p:spPr>
        <p:txBody>
          <a:bodyPr/>
          <a:lstStyle/>
          <a:p>
            <a:r>
              <a:rPr lang="fr-FR" dirty="0" smtClean="0"/>
              <a:t>ACADEMIE DE TOULOUSE - BTS MHR - FORMATION ACADEMIQUE DU 14 MAI 2018</a:t>
            </a:r>
            <a:endParaRPr lang="en-US" dirty="0"/>
          </a:p>
        </p:txBody>
      </p:sp>
    </p:spTree>
    <p:extLst>
      <p:ext uri="{BB962C8B-B14F-4D97-AF65-F5344CB8AC3E}">
        <p14:creationId xmlns:p14="http://schemas.microsoft.com/office/powerpoint/2010/main" val="232615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468234" y="0"/>
            <a:ext cx="8911687" cy="560381"/>
          </a:xfrm>
        </p:spPr>
        <p:txBody>
          <a:bodyPr>
            <a:normAutofit fontScale="90000"/>
          </a:bodyPr>
          <a:lstStyle/>
          <a:p>
            <a:r>
              <a:rPr lang="fr-FR" dirty="0" smtClean="0"/>
              <a:t>5/ Le stage : </a:t>
            </a:r>
            <a:endParaRPr lang="fr-FR" dirty="0"/>
          </a:p>
        </p:txBody>
      </p:sp>
      <p:sp>
        <p:nvSpPr>
          <p:cNvPr id="6" name="Espace réservé du contenu 2"/>
          <p:cNvSpPr txBox="1">
            <a:spLocks noGrp="1"/>
          </p:cNvSpPr>
          <p:nvPr>
            <p:ph idx="1"/>
          </p:nvPr>
        </p:nvSpPr>
        <p:spPr>
          <a:xfrm>
            <a:off x="2468234" y="786883"/>
            <a:ext cx="8915400" cy="15032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dirty="0" smtClean="0">
                <a:solidFill>
                  <a:schemeClr val="tx2"/>
                </a:solidFill>
              </a:rPr>
              <a:t>Buts? </a:t>
            </a:r>
          </a:p>
          <a:p>
            <a:r>
              <a:rPr lang="fr-FR" dirty="0"/>
              <a:t>Aider au choix des options en seconde année </a:t>
            </a:r>
          </a:p>
          <a:p>
            <a:r>
              <a:rPr lang="fr-FR" dirty="0"/>
              <a:t>Aider au choix de poursuite d’études</a:t>
            </a:r>
          </a:p>
          <a:p>
            <a:pPr marL="0" indent="0" algn="ctr">
              <a:buFont typeface="Arial" panose="020B0604020202020204" pitchFamily="34" charset="0"/>
              <a:buNone/>
            </a:pPr>
            <a:endParaRPr lang="fr-FR" dirty="0" smtClean="0"/>
          </a:p>
          <a:p>
            <a:pPr algn="ctr"/>
            <a:endParaRPr lang="fr-FR" dirty="0"/>
          </a:p>
        </p:txBody>
      </p:sp>
      <p:sp>
        <p:nvSpPr>
          <p:cNvPr id="7" name="Espace réservé du contenu 2"/>
          <p:cNvSpPr txBox="1">
            <a:spLocks/>
          </p:cNvSpPr>
          <p:nvPr/>
        </p:nvSpPr>
        <p:spPr>
          <a:xfrm>
            <a:off x="2883870" y="3012422"/>
            <a:ext cx="8915400" cy="519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solidFill>
                  <a:schemeClr val="tx2"/>
                </a:solidFill>
              </a:rPr>
              <a:t>Organisation ? </a:t>
            </a:r>
          </a:p>
          <a:p>
            <a:pPr marL="0" indent="0" algn="ctr">
              <a:buFont typeface="Arial" panose="020B0604020202020204" pitchFamily="34" charset="0"/>
              <a:buNone/>
            </a:pPr>
            <a:endParaRPr lang="fr-FR" dirty="0" smtClean="0"/>
          </a:p>
          <a:p>
            <a:pPr algn="ctr"/>
            <a:endParaRPr lang="fr-FR" dirty="0"/>
          </a:p>
        </p:txBody>
      </p:sp>
      <p:pic>
        <p:nvPicPr>
          <p:cNvPr id="9" name="Image 8"/>
          <p:cNvPicPr>
            <a:picLocks noChangeAspect="1"/>
          </p:cNvPicPr>
          <p:nvPr/>
        </p:nvPicPr>
        <p:blipFill>
          <a:blip r:embed="rId3"/>
          <a:stretch>
            <a:fillRect/>
          </a:stretch>
        </p:blipFill>
        <p:spPr>
          <a:xfrm>
            <a:off x="1690198" y="4736524"/>
            <a:ext cx="1960001" cy="2004145"/>
          </a:xfrm>
          <a:prstGeom prst="rect">
            <a:avLst/>
          </a:prstGeom>
        </p:spPr>
      </p:pic>
      <p:pic>
        <p:nvPicPr>
          <p:cNvPr id="10" name="Image 9"/>
          <p:cNvPicPr>
            <a:picLocks noChangeAspect="1"/>
          </p:cNvPicPr>
          <p:nvPr/>
        </p:nvPicPr>
        <p:blipFill>
          <a:blip r:embed="rId4"/>
          <a:stretch>
            <a:fillRect/>
          </a:stretch>
        </p:blipFill>
        <p:spPr>
          <a:xfrm>
            <a:off x="5342659" y="4792807"/>
            <a:ext cx="2628900" cy="1733550"/>
          </a:xfrm>
          <a:prstGeom prst="rect">
            <a:avLst/>
          </a:prstGeom>
        </p:spPr>
      </p:pic>
      <p:sp>
        <p:nvSpPr>
          <p:cNvPr id="11" name="Espace réservé du contenu 2"/>
          <p:cNvSpPr txBox="1">
            <a:spLocks/>
          </p:cNvSpPr>
          <p:nvPr/>
        </p:nvSpPr>
        <p:spPr>
          <a:xfrm>
            <a:off x="961552" y="3595684"/>
            <a:ext cx="3262746" cy="98281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spcAft>
                <a:spcPts val="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9600" b="1" dirty="0"/>
              <a:t>Durée : </a:t>
            </a:r>
            <a:endParaRPr lang="fr-FR" sz="9600" b="1" dirty="0" smtClean="0"/>
          </a:p>
          <a:p>
            <a:pPr marL="0" indent="0" algn="ctr">
              <a:buNone/>
            </a:pPr>
            <a:r>
              <a:rPr lang="fr-FR" sz="9600" dirty="0" smtClean="0"/>
              <a:t>16 </a:t>
            </a:r>
            <a:r>
              <a:rPr lang="fr-FR" sz="9600" dirty="0"/>
              <a:t>semaines ou </a:t>
            </a:r>
            <a:endParaRPr lang="fr-FR" sz="9600" dirty="0" smtClean="0"/>
          </a:p>
          <a:p>
            <a:pPr marL="0" indent="0" algn="ctr">
              <a:buNone/>
            </a:pPr>
            <a:r>
              <a:rPr lang="fr-FR" sz="9600" dirty="0" smtClean="0"/>
              <a:t>12+4 </a:t>
            </a:r>
            <a:r>
              <a:rPr lang="fr-FR" sz="9600" dirty="0"/>
              <a:t>semaines</a:t>
            </a:r>
          </a:p>
          <a:p>
            <a:pPr marL="0" indent="0" algn="ctr">
              <a:buNone/>
            </a:pPr>
            <a:r>
              <a:rPr lang="fr-FR" dirty="0" smtClean="0"/>
              <a:t> </a:t>
            </a:r>
            <a:endParaRPr lang="fr-FR" dirty="0"/>
          </a:p>
          <a:p>
            <a:pPr marL="0" indent="0" algn="ctr">
              <a:buFont typeface="Arial" panose="020B0604020202020204" pitchFamily="34" charset="0"/>
              <a:buNone/>
            </a:pPr>
            <a:endParaRPr lang="fr-FR" dirty="0" smtClean="0"/>
          </a:p>
          <a:p>
            <a:pPr algn="ctr"/>
            <a:endParaRPr lang="fr-FR" dirty="0"/>
          </a:p>
        </p:txBody>
      </p:sp>
      <p:sp>
        <p:nvSpPr>
          <p:cNvPr id="12" name="Espace réservé du contenu 2"/>
          <p:cNvSpPr txBox="1">
            <a:spLocks/>
          </p:cNvSpPr>
          <p:nvPr/>
        </p:nvSpPr>
        <p:spPr>
          <a:xfrm>
            <a:off x="4875461" y="3595684"/>
            <a:ext cx="3262746" cy="101095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spcAft>
                <a:spcPts val="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9600" b="1" dirty="0"/>
              <a:t>Dates : </a:t>
            </a:r>
            <a:endParaRPr lang="fr-FR" sz="9600" b="1" dirty="0" smtClean="0"/>
          </a:p>
          <a:p>
            <a:pPr marL="0" indent="0" algn="ctr">
              <a:buNone/>
            </a:pPr>
            <a:r>
              <a:rPr lang="fr-FR" sz="9600" dirty="0" smtClean="0"/>
              <a:t>libres</a:t>
            </a:r>
            <a:endParaRPr lang="fr-FR" sz="9600" dirty="0"/>
          </a:p>
          <a:p>
            <a:pPr marL="0" indent="0" algn="ctr">
              <a:buNone/>
            </a:pPr>
            <a:r>
              <a:rPr lang="fr-FR" dirty="0" smtClean="0"/>
              <a:t> </a:t>
            </a:r>
            <a:endParaRPr lang="fr-FR" dirty="0"/>
          </a:p>
          <a:p>
            <a:pPr marL="0" indent="0" algn="ctr">
              <a:buFont typeface="Arial" panose="020B0604020202020204" pitchFamily="34" charset="0"/>
              <a:buNone/>
            </a:pPr>
            <a:endParaRPr lang="fr-FR" dirty="0" smtClean="0"/>
          </a:p>
          <a:p>
            <a:pPr algn="ctr"/>
            <a:endParaRPr lang="fr-FR" dirty="0"/>
          </a:p>
        </p:txBody>
      </p:sp>
      <p:pic>
        <p:nvPicPr>
          <p:cNvPr id="14" name="Image 13"/>
          <p:cNvPicPr>
            <a:picLocks noChangeAspect="1"/>
          </p:cNvPicPr>
          <p:nvPr/>
        </p:nvPicPr>
        <p:blipFill>
          <a:blip r:embed="rId5"/>
          <a:stretch>
            <a:fillRect/>
          </a:stretch>
        </p:blipFill>
        <p:spPr>
          <a:xfrm>
            <a:off x="8765565" y="4901609"/>
            <a:ext cx="2458469" cy="1624748"/>
          </a:xfrm>
          <a:prstGeom prst="rect">
            <a:avLst/>
          </a:prstGeom>
        </p:spPr>
      </p:pic>
      <p:sp>
        <p:nvSpPr>
          <p:cNvPr id="15" name="Espace réservé du contenu 2"/>
          <p:cNvSpPr txBox="1">
            <a:spLocks/>
          </p:cNvSpPr>
          <p:nvPr/>
        </p:nvSpPr>
        <p:spPr>
          <a:xfrm>
            <a:off x="8117175" y="3664156"/>
            <a:ext cx="3262746" cy="101095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spcAft>
                <a:spcPts val="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9600" b="1" dirty="0" smtClean="0"/>
              <a:t>Lieu </a:t>
            </a:r>
            <a:r>
              <a:rPr lang="fr-FR" sz="9600" b="1" dirty="0"/>
              <a:t>: </a:t>
            </a:r>
            <a:endParaRPr lang="fr-FR" sz="9600" b="1" dirty="0" smtClean="0"/>
          </a:p>
          <a:p>
            <a:pPr marL="0" indent="0" algn="ctr">
              <a:buNone/>
            </a:pPr>
            <a:r>
              <a:rPr lang="fr-FR" sz="9600" dirty="0" smtClean="0"/>
              <a:t>Libre (pas forcément à l’international)</a:t>
            </a:r>
            <a:endParaRPr lang="fr-FR" sz="9600" dirty="0"/>
          </a:p>
          <a:p>
            <a:pPr marL="0" indent="0" algn="ctr">
              <a:buNone/>
            </a:pPr>
            <a:r>
              <a:rPr lang="fr-FR" dirty="0" smtClean="0"/>
              <a:t> </a:t>
            </a:r>
            <a:endParaRPr lang="fr-FR" dirty="0"/>
          </a:p>
          <a:p>
            <a:pPr marL="0" indent="0" algn="ctr">
              <a:buFont typeface="Arial" panose="020B0604020202020204" pitchFamily="34" charset="0"/>
              <a:buNone/>
            </a:pPr>
            <a:endParaRPr lang="fr-FR" dirty="0" smtClean="0"/>
          </a:p>
          <a:p>
            <a:pPr algn="ctr"/>
            <a:endParaRPr lang="fr-FR" dirty="0"/>
          </a:p>
        </p:txBody>
      </p:sp>
      <p:sp>
        <p:nvSpPr>
          <p:cNvPr id="3" name="Espace réservé du pied de page 2"/>
          <p:cNvSpPr>
            <a:spLocks noGrp="1"/>
          </p:cNvSpPr>
          <p:nvPr>
            <p:ph type="ftr" sz="quarter" idx="11"/>
          </p:nvPr>
        </p:nvSpPr>
        <p:spPr>
          <a:xfrm>
            <a:off x="3531570" y="6558106"/>
            <a:ext cx="7619999" cy="365125"/>
          </a:xfrm>
        </p:spPr>
        <p:txBody>
          <a:bodyPr/>
          <a:lstStyle/>
          <a:p>
            <a:r>
              <a:rPr lang="fr-FR" dirty="0" smtClean="0"/>
              <a:t>ACADEMIE DE TOULOUSE - BTS MHR - FORMATION ACADEMIQUE DU 14 MAI 2018</a:t>
            </a:r>
            <a:endParaRPr lang="en-US" dirty="0"/>
          </a:p>
        </p:txBody>
      </p:sp>
    </p:spTree>
    <p:extLst>
      <p:ext uri="{BB962C8B-B14F-4D97-AF65-F5344CB8AC3E}">
        <p14:creationId xmlns:p14="http://schemas.microsoft.com/office/powerpoint/2010/main" val="354135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11"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464521" y="0"/>
            <a:ext cx="8911687" cy="560381"/>
          </a:xfrm>
        </p:spPr>
        <p:txBody>
          <a:bodyPr>
            <a:normAutofit fontScale="90000"/>
          </a:bodyPr>
          <a:lstStyle/>
          <a:p>
            <a:r>
              <a:rPr lang="fr-FR" dirty="0" smtClean="0"/>
              <a:t>5/ L’entreprenariat </a:t>
            </a:r>
            <a:r>
              <a:rPr lang="fr-FR" dirty="0"/>
              <a:t>: pôle 5: </a:t>
            </a:r>
          </a:p>
        </p:txBody>
      </p:sp>
      <p:sp>
        <p:nvSpPr>
          <p:cNvPr id="6" name="Espace réservé du contenu 2"/>
          <p:cNvSpPr txBox="1">
            <a:spLocks noGrp="1"/>
          </p:cNvSpPr>
          <p:nvPr>
            <p:ph idx="1"/>
          </p:nvPr>
        </p:nvSpPr>
        <p:spPr>
          <a:xfrm>
            <a:off x="2464521" y="1184491"/>
            <a:ext cx="8915400" cy="6763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solidFill>
                  <a:schemeClr val="tx2"/>
                </a:solidFill>
              </a:rPr>
              <a:t>Quelle est la raison d’être de ce pôle</a:t>
            </a:r>
            <a:r>
              <a:rPr lang="fr-FR" dirty="0" smtClean="0">
                <a:solidFill>
                  <a:schemeClr val="tx2"/>
                </a:solidFill>
              </a:rPr>
              <a:t>? </a:t>
            </a:r>
          </a:p>
          <a:p>
            <a:pPr marL="0" indent="0" algn="ctr">
              <a:buFont typeface="Arial" panose="020B0604020202020204" pitchFamily="34" charset="0"/>
              <a:buNone/>
            </a:pPr>
            <a:endParaRPr lang="fr-FR" dirty="0" smtClean="0"/>
          </a:p>
          <a:p>
            <a:pPr algn="ctr"/>
            <a:endParaRPr lang="fr-FR" dirty="0"/>
          </a:p>
        </p:txBody>
      </p:sp>
      <p:sp>
        <p:nvSpPr>
          <p:cNvPr id="16" name="Flèche vers le bas 15"/>
          <p:cNvSpPr/>
          <p:nvPr/>
        </p:nvSpPr>
        <p:spPr>
          <a:xfrm>
            <a:off x="294228" y="1789533"/>
            <a:ext cx="5039772" cy="2907085"/>
          </a:xfrm>
          <a:prstGeom prst="downArrow">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50000"/>
                  </a:schemeClr>
                </a:solidFill>
              </a:rPr>
              <a:t>Améliorer l’insertion professionnelle dans des postes à responsabilité</a:t>
            </a:r>
            <a:endParaRPr lang="fr-FR" sz="2400" dirty="0">
              <a:solidFill>
                <a:schemeClr val="tx2">
                  <a:lumMod val="50000"/>
                </a:schemeClr>
              </a:solidFill>
            </a:endParaRPr>
          </a:p>
        </p:txBody>
      </p:sp>
      <p:sp>
        <p:nvSpPr>
          <p:cNvPr id="17" name="Flèche vers le bas 16"/>
          <p:cNvSpPr/>
          <p:nvPr/>
        </p:nvSpPr>
        <p:spPr>
          <a:xfrm>
            <a:off x="6689558" y="1741407"/>
            <a:ext cx="5039772" cy="2907085"/>
          </a:xfrm>
          <a:prstGeom prst="downArrow">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2">
                    <a:lumMod val="50000"/>
                  </a:schemeClr>
                </a:solidFill>
              </a:rPr>
              <a:t>Répondre aux problématiques du secteur</a:t>
            </a:r>
          </a:p>
        </p:txBody>
      </p:sp>
      <p:sp>
        <p:nvSpPr>
          <p:cNvPr id="18" name="Ellipse 17"/>
          <p:cNvSpPr/>
          <p:nvPr/>
        </p:nvSpPr>
        <p:spPr>
          <a:xfrm>
            <a:off x="591463" y="4807226"/>
            <a:ext cx="4422151" cy="1883180"/>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2">
                    <a:lumMod val="50000"/>
                  </a:schemeClr>
                </a:solidFill>
              </a:rPr>
              <a:t>Valorisation des compétences des étudiants</a:t>
            </a:r>
          </a:p>
        </p:txBody>
      </p:sp>
      <p:sp>
        <p:nvSpPr>
          <p:cNvPr id="19" name="Ellipse 18"/>
          <p:cNvSpPr/>
          <p:nvPr/>
        </p:nvSpPr>
        <p:spPr>
          <a:xfrm>
            <a:off x="5454315" y="4807226"/>
            <a:ext cx="3416969" cy="1934834"/>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2">
                    <a:lumMod val="50000"/>
                  </a:schemeClr>
                </a:solidFill>
              </a:rPr>
              <a:t>Fort taux de défaillance des entreprises du secteur</a:t>
            </a:r>
          </a:p>
        </p:txBody>
      </p:sp>
      <p:sp>
        <p:nvSpPr>
          <p:cNvPr id="20" name="Ellipse 19"/>
          <p:cNvSpPr/>
          <p:nvPr/>
        </p:nvSpPr>
        <p:spPr>
          <a:xfrm>
            <a:off x="8871285" y="4807227"/>
            <a:ext cx="3320715" cy="1934833"/>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2">
                    <a:lumMod val="50000"/>
                  </a:schemeClr>
                </a:solidFill>
              </a:rPr>
              <a:t>Nombre important d’entreprises devant être transmises </a:t>
            </a:r>
          </a:p>
        </p:txBody>
      </p:sp>
      <p:sp>
        <p:nvSpPr>
          <p:cNvPr id="3" name="Espace réservé du pied de page 2"/>
          <p:cNvSpPr>
            <a:spLocks noGrp="1"/>
          </p:cNvSpPr>
          <p:nvPr>
            <p:ph type="ftr" sz="quarter" idx="11"/>
          </p:nvPr>
        </p:nvSpPr>
        <p:spPr>
          <a:xfrm>
            <a:off x="2802538" y="6618451"/>
            <a:ext cx="7619999" cy="365125"/>
          </a:xfrm>
        </p:spPr>
        <p:txBody>
          <a:bodyPr/>
          <a:lstStyle/>
          <a:p>
            <a:r>
              <a:rPr lang="fr-FR" smtClean="0"/>
              <a:t>ACADEMIE DE TOULOUSE - BTS MHR - FORMATION ACADEMIQUE DU 14 MAI 2018</a:t>
            </a:r>
            <a:endParaRPr lang="en-US" dirty="0"/>
          </a:p>
        </p:txBody>
      </p:sp>
    </p:spTree>
    <p:extLst>
      <p:ext uri="{BB962C8B-B14F-4D97-AF65-F5344CB8AC3E}">
        <p14:creationId xmlns:p14="http://schemas.microsoft.com/office/powerpoint/2010/main" val="160793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496672" y="0"/>
            <a:ext cx="8911687" cy="560381"/>
          </a:xfrm>
        </p:spPr>
        <p:txBody>
          <a:bodyPr>
            <a:normAutofit fontScale="90000"/>
          </a:bodyPr>
          <a:lstStyle/>
          <a:p>
            <a:r>
              <a:rPr lang="fr-FR" dirty="0" smtClean="0"/>
              <a:t>6/ L’entreprenariat </a:t>
            </a:r>
            <a:r>
              <a:rPr lang="fr-FR" dirty="0"/>
              <a:t>: pôle 5: </a:t>
            </a:r>
          </a:p>
        </p:txBody>
      </p:sp>
      <p:sp>
        <p:nvSpPr>
          <p:cNvPr id="6" name="Espace réservé du contenu 2"/>
          <p:cNvSpPr txBox="1">
            <a:spLocks noGrp="1"/>
          </p:cNvSpPr>
          <p:nvPr>
            <p:ph idx="1"/>
          </p:nvPr>
        </p:nvSpPr>
        <p:spPr>
          <a:xfrm>
            <a:off x="1640305" y="4053255"/>
            <a:ext cx="8915400" cy="6763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solidFill>
                  <a:schemeClr val="tx2"/>
                </a:solidFill>
              </a:rPr>
              <a:t>Quels sont les objectifs?  </a:t>
            </a:r>
          </a:p>
          <a:p>
            <a:pPr marL="0" indent="0" algn="ctr">
              <a:buFont typeface="Arial" panose="020B0604020202020204" pitchFamily="34" charset="0"/>
              <a:buNone/>
            </a:pPr>
            <a:endParaRPr lang="fr-FR" dirty="0" smtClean="0"/>
          </a:p>
          <a:p>
            <a:pPr algn="ctr"/>
            <a:endParaRPr lang="fr-FR" dirty="0"/>
          </a:p>
        </p:txBody>
      </p:sp>
      <p:sp>
        <p:nvSpPr>
          <p:cNvPr id="9" name="Bulle ronde 8"/>
          <p:cNvSpPr/>
          <p:nvPr/>
        </p:nvSpPr>
        <p:spPr>
          <a:xfrm>
            <a:off x="942315" y="1288148"/>
            <a:ext cx="3739223" cy="2070145"/>
          </a:xfrm>
          <a:prstGeom prst="wedgeEllipseCallout">
            <a:avLst>
              <a:gd name="adj1" fmla="val 43101"/>
              <a:gd name="adj2" fmla="val 74113"/>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2">
                    <a:lumMod val="50000"/>
                  </a:schemeClr>
                </a:solidFill>
              </a:rPr>
              <a:t>Faire évoluer les comportements des étudiants</a:t>
            </a:r>
          </a:p>
        </p:txBody>
      </p:sp>
      <p:sp>
        <p:nvSpPr>
          <p:cNvPr id="10" name="Bulle ronde 9"/>
          <p:cNvSpPr/>
          <p:nvPr/>
        </p:nvSpPr>
        <p:spPr>
          <a:xfrm>
            <a:off x="4987033" y="1305352"/>
            <a:ext cx="3139695" cy="1651717"/>
          </a:xfrm>
          <a:prstGeom prst="wedgeEllipseCallou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2">
                    <a:lumMod val="50000"/>
                  </a:schemeClr>
                </a:solidFill>
              </a:rPr>
              <a:t>Observer des situations concrètes</a:t>
            </a:r>
          </a:p>
        </p:txBody>
      </p:sp>
      <p:sp>
        <p:nvSpPr>
          <p:cNvPr id="11" name="Bulle ronde 10"/>
          <p:cNvSpPr/>
          <p:nvPr/>
        </p:nvSpPr>
        <p:spPr>
          <a:xfrm>
            <a:off x="8527016" y="1689731"/>
            <a:ext cx="3519145" cy="2183879"/>
          </a:xfrm>
          <a:prstGeom prst="wedgeEllipseCallout">
            <a:avLst>
              <a:gd name="adj1" fmla="val -72470"/>
              <a:gd name="adj2" fmla="val 40812"/>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2">
                    <a:lumMod val="50000"/>
                  </a:schemeClr>
                </a:solidFill>
              </a:rPr>
              <a:t>Faire la synthèse des compétences acquises dans les pôles 1 à 4</a:t>
            </a:r>
          </a:p>
        </p:txBody>
      </p:sp>
      <p:sp>
        <p:nvSpPr>
          <p:cNvPr id="12" name="Bulle ronde 11"/>
          <p:cNvSpPr/>
          <p:nvPr/>
        </p:nvSpPr>
        <p:spPr>
          <a:xfrm>
            <a:off x="7242189" y="4810936"/>
            <a:ext cx="4035410" cy="1648746"/>
          </a:xfrm>
          <a:prstGeom prst="wedgeEllipseCallout">
            <a:avLst>
              <a:gd name="adj1" fmla="val -39891"/>
              <a:gd name="adj2" fmla="val -62661"/>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2">
                    <a:lumMod val="50000"/>
                  </a:schemeClr>
                </a:solidFill>
              </a:rPr>
              <a:t>Mobiliser les connaissances et la culture professionnelle</a:t>
            </a:r>
          </a:p>
        </p:txBody>
      </p:sp>
      <p:sp>
        <p:nvSpPr>
          <p:cNvPr id="13" name="Bulle ronde 12"/>
          <p:cNvSpPr/>
          <p:nvPr/>
        </p:nvSpPr>
        <p:spPr>
          <a:xfrm>
            <a:off x="1110837" y="4822682"/>
            <a:ext cx="3873439" cy="1967893"/>
          </a:xfrm>
          <a:prstGeom prst="wedgeEllipseCallout">
            <a:avLst>
              <a:gd name="adj1" fmla="val 35416"/>
              <a:gd name="adj2" fmla="val -60726"/>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2">
                    <a:lumMod val="50000"/>
                  </a:schemeClr>
                </a:solidFill>
              </a:rPr>
              <a:t>Conduire un projet professionnel avec méthode</a:t>
            </a:r>
          </a:p>
        </p:txBody>
      </p:sp>
      <p:sp>
        <p:nvSpPr>
          <p:cNvPr id="3" name="Espace réservé du pied de page 2"/>
          <p:cNvSpPr>
            <a:spLocks noGrp="1"/>
          </p:cNvSpPr>
          <p:nvPr>
            <p:ph type="ftr" sz="quarter" idx="11"/>
          </p:nvPr>
        </p:nvSpPr>
        <p:spPr>
          <a:xfrm>
            <a:off x="4160837" y="6540970"/>
            <a:ext cx="7619999" cy="365125"/>
          </a:xfrm>
        </p:spPr>
        <p:txBody>
          <a:bodyPr/>
          <a:lstStyle/>
          <a:p>
            <a:r>
              <a:rPr lang="fr-FR" dirty="0" smtClean="0"/>
              <a:t>ACADEMIE DE TOULOUSE - BTS MHR - FORMATION ACADEMIQUE DU 14 MAI 2018</a:t>
            </a:r>
            <a:endParaRPr lang="en-US" dirty="0"/>
          </a:p>
        </p:txBody>
      </p:sp>
    </p:spTree>
    <p:extLst>
      <p:ext uri="{BB962C8B-B14F-4D97-AF65-F5344CB8AC3E}">
        <p14:creationId xmlns:p14="http://schemas.microsoft.com/office/powerpoint/2010/main" val="325071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850105" y="3293734"/>
            <a:ext cx="4662487" cy="2337045"/>
          </a:xfrm>
          <a:prstGeom prst="rect">
            <a:avLst/>
          </a:prstGeom>
        </p:spPr>
      </p:pic>
      <p:sp>
        <p:nvSpPr>
          <p:cNvPr id="5" name="Titre 1"/>
          <p:cNvSpPr>
            <a:spLocks noGrp="1"/>
          </p:cNvSpPr>
          <p:nvPr>
            <p:ph type="title"/>
          </p:nvPr>
        </p:nvSpPr>
        <p:spPr>
          <a:xfrm>
            <a:off x="2592925" y="23471"/>
            <a:ext cx="8911687" cy="560381"/>
          </a:xfrm>
        </p:spPr>
        <p:txBody>
          <a:bodyPr>
            <a:normAutofit fontScale="90000"/>
          </a:bodyPr>
          <a:lstStyle/>
          <a:p>
            <a:r>
              <a:rPr lang="fr-FR" dirty="0" smtClean="0"/>
              <a:t>6/ L’entreprenariat </a:t>
            </a:r>
            <a:r>
              <a:rPr lang="fr-FR" dirty="0"/>
              <a:t>: pôle 5: </a:t>
            </a:r>
          </a:p>
        </p:txBody>
      </p:sp>
      <p:sp>
        <p:nvSpPr>
          <p:cNvPr id="6" name="Espace réservé du contenu 2"/>
          <p:cNvSpPr txBox="1">
            <a:spLocks noGrp="1"/>
          </p:cNvSpPr>
          <p:nvPr>
            <p:ph idx="1"/>
          </p:nvPr>
        </p:nvSpPr>
        <p:spPr>
          <a:xfrm>
            <a:off x="1640305" y="1351534"/>
            <a:ext cx="8915400" cy="6763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solidFill>
                  <a:schemeClr val="tx2"/>
                </a:solidFill>
              </a:rPr>
              <a:t>Quelle est l’organisation pédagogique? </a:t>
            </a:r>
            <a:r>
              <a:rPr lang="fr-FR" dirty="0" smtClean="0">
                <a:solidFill>
                  <a:schemeClr val="tx2"/>
                </a:solidFill>
              </a:rPr>
              <a:t> </a:t>
            </a:r>
            <a:endParaRPr lang="fr-FR" dirty="0">
              <a:solidFill>
                <a:schemeClr val="tx2"/>
              </a:solidFill>
            </a:endParaRPr>
          </a:p>
          <a:p>
            <a:pPr marL="0" indent="0" algn="ctr">
              <a:buFont typeface="Arial" panose="020B0604020202020204" pitchFamily="34" charset="0"/>
              <a:buNone/>
            </a:pPr>
            <a:endParaRPr lang="fr-FR" dirty="0" smtClean="0"/>
          </a:p>
        </p:txBody>
      </p:sp>
      <p:sp>
        <p:nvSpPr>
          <p:cNvPr id="14" name="Rectangle 13"/>
          <p:cNvSpPr/>
          <p:nvPr/>
        </p:nvSpPr>
        <p:spPr>
          <a:xfrm>
            <a:off x="385011" y="2171636"/>
            <a:ext cx="11646090" cy="550718"/>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2">
                    <a:lumMod val="50000"/>
                  </a:schemeClr>
                </a:solidFill>
              </a:rPr>
              <a:t>Le projet </a:t>
            </a:r>
            <a:r>
              <a:rPr lang="fr-FR" sz="2400" dirty="0" smtClean="0">
                <a:solidFill>
                  <a:schemeClr val="tx2">
                    <a:lumMod val="50000"/>
                  </a:schemeClr>
                </a:solidFill>
              </a:rPr>
              <a:t>mobilise </a:t>
            </a:r>
            <a:r>
              <a:rPr lang="fr-FR" sz="2400" dirty="0">
                <a:solidFill>
                  <a:schemeClr val="tx2">
                    <a:lumMod val="50000"/>
                  </a:schemeClr>
                </a:solidFill>
              </a:rPr>
              <a:t>l’ensemble des </a:t>
            </a:r>
            <a:r>
              <a:rPr lang="fr-FR" sz="2400" dirty="0" smtClean="0">
                <a:solidFill>
                  <a:schemeClr val="tx2">
                    <a:lumMod val="50000"/>
                  </a:schemeClr>
                </a:solidFill>
              </a:rPr>
              <a:t>disciplines technologiques</a:t>
            </a:r>
            <a:endParaRPr lang="fr-FR" sz="2400" dirty="0">
              <a:solidFill>
                <a:schemeClr val="tx2">
                  <a:lumMod val="50000"/>
                </a:schemeClr>
              </a:solidFill>
            </a:endParaRPr>
          </a:p>
        </p:txBody>
      </p:sp>
      <p:sp>
        <p:nvSpPr>
          <p:cNvPr id="15" name="Rectangle 14"/>
          <p:cNvSpPr/>
          <p:nvPr/>
        </p:nvSpPr>
        <p:spPr>
          <a:xfrm>
            <a:off x="419172" y="2938986"/>
            <a:ext cx="3264245" cy="1288473"/>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2">
                    <a:lumMod val="50000"/>
                  </a:schemeClr>
                </a:solidFill>
              </a:rPr>
              <a:t>MEHMS et/ou  EPEH : pilotage et suivi </a:t>
            </a:r>
          </a:p>
        </p:txBody>
      </p:sp>
      <p:sp>
        <p:nvSpPr>
          <p:cNvPr id="16" name="Rectangle 15"/>
          <p:cNvSpPr/>
          <p:nvPr/>
        </p:nvSpPr>
        <p:spPr>
          <a:xfrm>
            <a:off x="8758989" y="2956689"/>
            <a:ext cx="3272112" cy="1288473"/>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2">
                    <a:lumMod val="50000"/>
                  </a:schemeClr>
                </a:solidFill>
              </a:rPr>
              <a:t>STS, STS, SHR : conseils aux étudiants</a:t>
            </a:r>
          </a:p>
        </p:txBody>
      </p:sp>
      <p:sp>
        <p:nvSpPr>
          <p:cNvPr id="17" name="Rectangle 16"/>
          <p:cNvSpPr/>
          <p:nvPr/>
        </p:nvSpPr>
        <p:spPr>
          <a:xfrm>
            <a:off x="419172" y="5832946"/>
            <a:ext cx="11611929" cy="550718"/>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2">
                    <a:lumMod val="50000"/>
                  </a:schemeClr>
                </a:solidFill>
              </a:rPr>
              <a:t>Le projet est en principe un travail de groupe</a:t>
            </a:r>
          </a:p>
        </p:txBody>
      </p:sp>
      <p:sp>
        <p:nvSpPr>
          <p:cNvPr id="4" name="Espace réservé du pied de page 3"/>
          <p:cNvSpPr>
            <a:spLocks noGrp="1"/>
          </p:cNvSpPr>
          <p:nvPr>
            <p:ph type="ftr" sz="quarter" idx="11"/>
          </p:nvPr>
        </p:nvSpPr>
        <p:spPr>
          <a:xfrm>
            <a:off x="2775046" y="6492875"/>
            <a:ext cx="7619999" cy="365125"/>
          </a:xfrm>
        </p:spPr>
        <p:txBody>
          <a:bodyPr/>
          <a:lstStyle/>
          <a:p>
            <a:r>
              <a:rPr lang="fr-FR" dirty="0" smtClean="0"/>
              <a:t>ACADEMIE DE TOULOUSE - BTS MHR - FORMATION ACADEMIQUE DU 14 MAI 2018</a:t>
            </a:r>
            <a:endParaRPr lang="en-US" dirty="0"/>
          </a:p>
        </p:txBody>
      </p:sp>
    </p:spTree>
    <p:extLst>
      <p:ext uri="{BB962C8B-B14F-4D97-AF65-F5344CB8AC3E}">
        <p14:creationId xmlns:p14="http://schemas.microsoft.com/office/powerpoint/2010/main" val="16290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320209" y="0"/>
            <a:ext cx="8911687" cy="560381"/>
          </a:xfrm>
        </p:spPr>
        <p:txBody>
          <a:bodyPr>
            <a:normAutofit fontScale="90000"/>
          </a:bodyPr>
          <a:lstStyle/>
          <a:p>
            <a:pPr algn="ctr"/>
            <a:r>
              <a:rPr lang="fr-FR" dirty="0" smtClean="0"/>
              <a:t>Sommaire: </a:t>
            </a:r>
            <a:endParaRPr lang="fr-FR" dirty="0"/>
          </a:p>
        </p:txBody>
      </p:sp>
      <p:sp>
        <p:nvSpPr>
          <p:cNvPr id="4" name="Espace réservé du contenu 2"/>
          <p:cNvSpPr>
            <a:spLocks noGrp="1"/>
          </p:cNvSpPr>
          <p:nvPr>
            <p:ph idx="1"/>
          </p:nvPr>
        </p:nvSpPr>
        <p:spPr>
          <a:xfrm>
            <a:off x="839971" y="748252"/>
            <a:ext cx="9845750" cy="6109748"/>
          </a:xfrm>
        </p:spPr>
        <p:txBody>
          <a:bodyPr>
            <a:normAutofit fontScale="85000" lnSpcReduction="20000"/>
          </a:bodyPr>
          <a:lstStyle/>
          <a:p>
            <a:pPr lvl="4">
              <a:buNone/>
            </a:pPr>
            <a:r>
              <a:rPr lang="fr-FR" sz="2200" b="1" dirty="0" smtClean="0"/>
              <a:t>1 Principes de la réforme</a:t>
            </a:r>
          </a:p>
          <a:p>
            <a:pPr lvl="4">
              <a:buNone/>
            </a:pPr>
            <a:r>
              <a:rPr lang="fr-FR" sz="2200" dirty="0" smtClean="0"/>
              <a:t>	1.1 Première année</a:t>
            </a:r>
          </a:p>
          <a:p>
            <a:pPr lvl="4">
              <a:buNone/>
            </a:pPr>
            <a:r>
              <a:rPr lang="fr-FR" sz="2200" dirty="0" smtClean="0"/>
              <a:t>	1.2 Deuxième année</a:t>
            </a:r>
          </a:p>
          <a:p>
            <a:pPr lvl="4">
              <a:buNone/>
            </a:pPr>
            <a:r>
              <a:rPr lang="fr-FR" sz="2200" dirty="0" smtClean="0"/>
              <a:t>	1.3 Finalités</a:t>
            </a:r>
          </a:p>
          <a:p>
            <a:pPr lvl="4">
              <a:buNone/>
            </a:pPr>
            <a:r>
              <a:rPr lang="fr-FR" sz="2200" b="1" dirty="0" smtClean="0"/>
              <a:t>2 Référentiel des activités professionnelles</a:t>
            </a:r>
          </a:p>
          <a:p>
            <a:pPr lvl="4">
              <a:buNone/>
            </a:pPr>
            <a:r>
              <a:rPr lang="fr-FR" sz="2200" dirty="0" smtClean="0"/>
              <a:t>	2.1 Une écriture novatrice</a:t>
            </a:r>
          </a:p>
          <a:p>
            <a:pPr lvl="4">
              <a:buNone/>
            </a:pPr>
            <a:r>
              <a:rPr lang="fr-FR" sz="2200" dirty="0" smtClean="0"/>
              <a:t>	2.2 Quatre niveaux d’autonomie</a:t>
            </a:r>
          </a:p>
          <a:p>
            <a:pPr lvl="3">
              <a:buNone/>
            </a:pPr>
            <a:r>
              <a:rPr lang="fr-FR" sz="2200" dirty="0" smtClean="0"/>
              <a:t>	    </a:t>
            </a:r>
            <a:r>
              <a:rPr lang="fr-FR" sz="2200" b="1" dirty="0" smtClean="0"/>
              <a:t>3 Référentiel de certification</a:t>
            </a:r>
          </a:p>
          <a:p>
            <a:pPr lvl="4">
              <a:buNone/>
            </a:pPr>
            <a:r>
              <a:rPr lang="fr-FR" sz="2200" dirty="0" smtClean="0"/>
              <a:t>   3.1 Compétences et savoirs associés / savoirs et attendus</a:t>
            </a:r>
          </a:p>
          <a:p>
            <a:pPr lvl="4">
              <a:buNone/>
            </a:pPr>
            <a:r>
              <a:rPr lang="fr-FR" sz="2200" dirty="0" smtClean="0"/>
              <a:t>   3.2 Présentation du référentiel</a:t>
            </a:r>
          </a:p>
          <a:p>
            <a:pPr lvl="4">
              <a:buNone/>
            </a:pPr>
            <a:r>
              <a:rPr lang="fr-FR" sz="2200" dirty="0" smtClean="0"/>
              <a:t>			Partie </a:t>
            </a:r>
            <a:r>
              <a:rPr lang="fr-FR" sz="2200" dirty="0"/>
              <a:t>A</a:t>
            </a:r>
          </a:p>
          <a:p>
            <a:pPr lvl="4">
              <a:buNone/>
            </a:pPr>
            <a:r>
              <a:rPr lang="fr-FR" sz="2200" dirty="0" smtClean="0"/>
              <a:t>			Partie B (première et deuxième année)</a:t>
            </a:r>
            <a:endParaRPr lang="fr-FR" sz="2200" dirty="0"/>
          </a:p>
          <a:p>
            <a:pPr lvl="4">
              <a:buNone/>
            </a:pPr>
            <a:r>
              <a:rPr lang="fr-FR" sz="2200" b="1" dirty="0" smtClean="0"/>
              <a:t>4 Les modalités de certification</a:t>
            </a:r>
          </a:p>
          <a:p>
            <a:pPr lvl="4">
              <a:buNone/>
            </a:pPr>
            <a:r>
              <a:rPr lang="fr-FR" sz="2200" b="1" dirty="0" smtClean="0"/>
              <a:t>5 Le stage</a:t>
            </a:r>
          </a:p>
          <a:p>
            <a:pPr lvl="4">
              <a:buNone/>
            </a:pPr>
            <a:r>
              <a:rPr lang="fr-FR" sz="2200" b="1" dirty="0" smtClean="0"/>
              <a:t>6 L’entreprenariat</a:t>
            </a:r>
          </a:p>
          <a:p>
            <a:pPr lvl="4">
              <a:buNone/>
            </a:pPr>
            <a:r>
              <a:rPr lang="fr-FR" sz="2200" b="1" dirty="0" smtClean="0"/>
              <a:t>7 L’approche didactique découlant du référentiel</a:t>
            </a:r>
          </a:p>
          <a:p>
            <a:pPr>
              <a:buNone/>
            </a:pPr>
            <a:endParaRPr lang="fr-FR" sz="1800" dirty="0"/>
          </a:p>
        </p:txBody>
      </p:sp>
      <p:sp>
        <p:nvSpPr>
          <p:cNvPr id="3" name="Espace réservé du pied de page 2"/>
          <p:cNvSpPr>
            <a:spLocks noGrp="1"/>
          </p:cNvSpPr>
          <p:nvPr>
            <p:ph type="ftr" sz="quarter" idx="11"/>
          </p:nvPr>
        </p:nvSpPr>
        <p:spPr>
          <a:xfrm>
            <a:off x="2617787" y="6492875"/>
            <a:ext cx="7619999" cy="365125"/>
          </a:xfrm>
        </p:spPr>
        <p:txBody>
          <a:bodyPr/>
          <a:lstStyle/>
          <a:p>
            <a:r>
              <a:rPr lang="fr-FR" dirty="0" smtClean="0"/>
              <a:t>ACADEMIE DE TOULOUSE - BTS MHR - FORMATION ACADEMIQUE DU 14 MAI 2018</a:t>
            </a:r>
            <a:endParaRPr lang="en-US" dirty="0"/>
          </a:p>
        </p:txBody>
      </p:sp>
    </p:spTree>
    <p:extLst>
      <p:ext uri="{BB962C8B-B14F-4D97-AF65-F5344CB8AC3E}">
        <p14:creationId xmlns:p14="http://schemas.microsoft.com/office/powerpoint/2010/main" val="123885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532768" y="0"/>
            <a:ext cx="8911687" cy="560381"/>
          </a:xfrm>
        </p:spPr>
        <p:txBody>
          <a:bodyPr>
            <a:normAutofit fontScale="90000"/>
          </a:bodyPr>
          <a:lstStyle/>
          <a:p>
            <a:r>
              <a:rPr lang="fr-FR" dirty="0" smtClean="0"/>
              <a:t>6/ L’entreprenariat </a:t>
            </a:r>
            <a:r>
              <a:rPr lang="fr-FR" dirty="0"/>
              <a:t>: pôle 5: </a:t>
            </a:r>
          </a:p>
        </p:txBody>
      </p:sp>
      <p:sp>
        <p:nvSpPr>
          <p:cNvPr id="6" name="Espace réservé du contenu 2"/>
          <p:cNvSpPr txBox="1">
            <a:spLocks noGrp="1"/>
          </p:cNvSpPr>
          <p:nvPr>
            <p:ph idx="1"/>
          </p:nvPr>
        </p:nvSpPr>
        <p:spPr>
          <a:xfrm>
            <a:off x="1640305" y="1351534"/>
            <a:ext cx="8915400" cy="6763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solidFill>
                  <a:schemeClr val="tx2"/>
                </a:solidFill>
              </a:rPr>
              <a:t>Comment choisir le thème du </a:t>
            </a:r>
            <a:r>
              <a:rPr lang="fr-FR" dirty="0" smtClean="0">
                <a:solidFill>
                  <a:schemeClr val="tx2"/>
                </a:solidFill>
              </a:rPr>
              <a:t>projet ?  </a:t>
            </a:r>
            <a:endParaRPr lang="fr-FR" dirty="0">
              <a:solidFill>
                <a:schemeClr val="tx2"/>
              </a:solidFill>
            </a:endParaRPr>
          </a:p>
          <a:p>
            <a:pPr marL="0" indent="0" algn="ctr">
              <a:buFont typeface="Arial" panose="020B0604020202020204" pitchFamily="34" charset="0"/>
              <a:buNone/>
            </a:pPr>
            <a:endParaRPr lang="fr-FR" dirty="0" smtClean="0"/>
          </a:p>
        </p:txBody>
      </p:sp>
      <p:sp>
        <p:nvSpPr>
          <p:cNvPr id="9" name="Rectangle 8"/>
          <p:cNvSpPr/>
          <p:nvPr/>
        </p:nvSpPr>
        <p:spPr>
          <a:xfrm>
            <a:off x="414542" y="2487465"/>
            <a:ext cx="11366925" cy="550718"/>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2">
                    <a:lumMod val="50000"/>
                  </a:schemeClr>
                </a:solidFill>
              </a:rPr>
              <a:t>Le choix du projet incombe </a:t>
            </a:r>
            <a:r>
              <a:rPr lang="fr-FR" sz="2400" dirty="0" smtClean="0">
                <a:solidFill>
                  <a:schemeClr val="tx2">
                    <a:lumMod val="50000"/>
                  </a:schemeClr>
                </a:solidFill>
              </a:rPr>
              <a:t>aux étudiants</a:t>
            </a:r>
            <a:endParaRPr lang="fr-FR" sz="2400" dirty="0">
              <a:solidFill>
                <a:schemeClr val="tx2">
                  <a:lumMod val="50000"/>
                </a:schemeClr>
              </a:solidFill>
            </a:endParaRPr>
          </a:p>
        </p:txBody>
      </p:sp>
      <p:sp>
        <p:nvSpPr>
          <p:cNvPr id="10" name="Flèche vers le bas 9"/>
          <p:cNvSpPr/>
          <p:nvPr/>
        </p:nvSpPr>
        <p:spPr>
          <a:xfrm>
            <a:off x="290943" y="3497725"/>
            <a:ext cx="3491344" cy="2726611"/>
          </a:xfrm>
          <a:prstGeom prst="downArrow">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chemeClr val="tx2">
                    <a:lumMod val="50000"/>
                  </a:schemeClr>
                </a:solidFill>
              </a:rPr>
              <a:t>veille </a:t>
            </a:r>
            <a:r>
              <a:rPr lang="fr-FR" sz="2200" dirty="0" err="1" smtClean="0">
                <a:solidFill>
                  <a:schemeClr val="tx2">
                    <a:lumMod val="50000"/>
                  </a:schemeClr>
                </a:solidFill>
              </a:rPr>
              <a:t>informa-tionnelle</a:t>
            </a:r>
            <a:endParaRPr lang="fr-FR" sz="2200" dirty="0">
              <a:solidFill>
                <a:schemeClr val="tx2">
                  <a:lumMod val="50000"/>
                </a:schemeClr>
              </a:solidFill>
            </a:endParaRPr>
          </a:p>
        </p:txBody>
      </p:sp>
      <p:sp>
        <p:nvSpPr>
          <p:cNvPr id="11" name="Flèche vers le bas 10"/>
          <p:cNvSpPr/>
          <p:nvPr/>
        </p:nvSpPr>
        <p:spPr>
          <a:xfrm>
            <a:off x="4007061" y="3497723"/>
            <a:ext cx="3976255" cy="2726613"/>
          </a:xfrm>
          <a:prstGeom prst="downArrow">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chemeClr val="tx2">
                    <a:lumMod val="50000"/>
                  </a:schemeClr>
                </a:solidFill>
              </a:rPr>
              <a:t>Expérience en entreprise</a:t>
            </a:r>
          </a:p>
        </p:txBody>
      </p:sp>
      <p:sp>
        <p:nvSpPr>
          <p:cNvPr id="12" name="Flèche vers le bas 11"/>
          <p:cNvSpPr/>
          <p:nvPr/>
        </p:nvSpPr>
        <p:spPr>
          <a:xfrm>
            <a:off x="8187308" y="3497724"/>
            <a:ext cx="4004692" cy="2726612"/>
          </a:xfrm>
          <a:prstGeom prst="downArrow">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chemeClr val="tx2">
                    <a:lumMod val="50000"/>
                  </a:schemeClr>
                </a:solidFill>
              </a:rPr>
              <a:t>Projets du lycée en lien avec le secteur professionnel</a:t>
            </a:r>
          </a:p>
        </p:txBody>
      </p:sp>
      <p:sp>
        <p:nvSpPr>
          <p:cNvPr id="3" name="Espace réservé du pied de page 2"/>
          <p:cNvSpPr>
            <a:spLocks noGrp="1"/>
          </p:cNvSpPr>
          <p:nvPr>
            <p:ph type="ftr" sz="quarter" idx="11"/>
          </p:nvPr>
        </p:nvSpPr>
        <p:spPr>
          <a:xfrm>
            <a:off x="2803524" y="6492875"/>
            <a:ext cx="7619999" cy="365125"/>
          </a:xfrm>
        </p:spPr>
        <p:txBody>
          <a:bodyPr/>
          <a:lstStyle/>
          <a:p>
            <a:r>
              <a:rPr lang="fr-FR" dirty="0" smtClean="0"/>
              <a:t>ACADEMIE DE TOULOUSE - BTS MHR - FORMATION ACADEMIQUE DU 14 MAI 2018</a:t>
            </a:r>
            <a:endParaRPr lang="en-US" dirty="0"/>
          </a:p>
        </p:txBody>
      </p:sp>
    </p:spTree>
    <p:extLst>
      <p:ext uri="{BB962C8B-B14F-4D97-AF65-F5344CB8AC3E}">
        <p14:creationId xmlns:p14="http://schemas.microsoft.com/office/powerpoint/2010/main" val="289960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592924" y="0"/>
            <a:ext cx="8911687" cy="560381"/>
          </a:xfrm>
        </p:spPr>
        <p:txBody>
          <a:bodyPr>
            <a:normAutofit fontScale="90000"/>
          </a:bodyPr>
          <a:lstStyle/>
          <a:p>
            <a:r>
              <a:rPr lang="fr-FR" dirty="0" smtClean="0"/>
              <a:t>6/ L’entreprenariat </a:t>
            </a:r>
            <a:r>
              <a:rPr lang="fr-FR" dirty="0"/>
              <a:t>: pôle 5: </a:t>
            </a:r>
          </a:p>
        </p:txBody>
      </p:sp>
      <p:sp>
        <p:nvSpPr>
          <p:cNvPr id="6" name="Espace réservé du contenu 2"/>
          <p:cNvSpPr txBox="1">
            <a:spLocks noGrp="1"/>
          </p:cNvSpPr>
          <p:nvPr>
            <p:ph idx="1"/>
          </p:nvPr>
        </p:nvSpPr>
        <p:spPr>
          <a:xfrm>
            <a:off x="1640305" y="1351534"/>
            <a:ext cx="8915400" cy="6763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solidFill>
                  <a:schemeClr val="tx2"/>
                </a:solidFill>
              </a:rPr>
              <a:t>Comment choisir le thème du </a:t>
            </a:r>
            <a:r>
              <a:rPr lang="fr-FR" dirty="0" smtClean="0">
                <a:solidFill>
                  <a:schemeClr val="tx2"/>
                </a:solidFill>
              </a:rPr>
              <a:t>projet ?  </a:t>
            </a:r>
            <a:endParaRPr lang="fr-FR" dirty="0">
              <a:solidFill>
                <a:schemeClr val="tx2"/>
              </a:solidFill>
            </a:endParaRPr>
          </a:p>
          <a:p>
            <a:pPr marL="0" indent="0" algn="ctr">
              <a:buFont typeface="Arial" panose="020B0604020202020204" pitchFamily="34" charset="0"/>
              <a:buNone/>
            </a:pPr>
            <a:endParaRPr lang="fr-FR" dirty="0" smtClean="0"/>
          </a:p>
        </p:txBody>
      </p:sp>
      <p:sp>
        <p:nvSpPr>
          <p:cNvPr id="9" name="Rectangle 8"/>
          <p:cNvSpPr/>
          <p:nvPr/>
        </p:nvSpPr>
        <p:spPr>
          <a:xfrm>
            <a:off x="414543" y="2267164"/>
            <a:ext cx="3098678" cy="3491952"/>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50000"/>
                  </a:schemeClr>
                </a:solidFill>
              </a:rPr>
              <a:t>Création  d’entreprise</a:t>
            </a:r>
          </a:p>
          <a:p>
            <a:pPr algn="ctr"/>
            <a:endParaRPr lang="fr-FR" sz="2400" dirty="0">
              <a:solidFill>
                <a:schemeClr val="tx2">
                  <a:lumMod val="50000"/>
                </a:schemeClr>
              </a:solidFill>
            </a:endParaRPr>
          </a:p>
          <a:p>
            <a:pPr algn="ctr"/>
            <a:endParaRPr lang="fr-FR" sz="2400" dirty="0" smtClean="0">
              <a:solidFill>
                <a:schemeClr val="tx2">
                  <a:lumMod val="50000"/>
                </a:schemeClr>
              </a:solidFill>
            </a:endParaRPr>
          </a:p>
          <a:p>
            <a:pPr algn="ctr"/>
            <a:endParaRPr lang="fr-FR" sz="2400" dirty="0">
              <a:solidFill>
                <a:schemeClr val="tx2">
                  <a:lumMod val="50000"/>
                </a:schemeClr>
              </a:solidFill>
            </a:endParaRPr>
          </a:p>
          <a:p>
            <a:pPr algn="ctr"/>
            <a:endParaRPr lang="fr-FR" sz="2400" dirty="0" smtClean="0">
              <a:solidFill>
                <a:schemeClr val="tx2">
                  <a:lumMod val="50000"/>
                </a:schemeClr>
              </a:solidFill>
            </a:endParaRPr>
          </a:p>
          <a:p>
            <a:pPr algn="ctr"/>
            <a:endParaRPr lang="fr-FR" sz="2400" dirty="0" smtClean="0">
              <a:solidFill>
                <a:schemeClr val="tx2">
                  <a:lumMod val="50000"/>
                </a:schemeClr>
              </a:solidFill>
            </a:endParaRPr>
          </a:p>
          <a:p>
            <a:pPr algn="ctr"/>
            <a:endParaRPr lang="fr-FR" sz="2400" dirty="0">
              <a:solidFill>
                <a:schemeClr val="tx2">
                  <a:lumMod val="50000"/>
                </a:schemeClr>
              </a:solidFill>
            </a:endParaRPr>
          </a:p>
        </p:txBody>
      </p:sp>
      <p:pic>
        <p:nvPicPr>
          <p:cNvPr id="14" name="Image 13"/>
          <p:cNvPicPr>
            <a:picLocks noChangeAspect="1"/>
          </p:cNvPicPr>
          <p:nvPr/>
        </p:nvPicPr>
        <p:blipFill>
          <a:blip r:embed="rId3"/>
          <a:stretch>
            <a:fillRect/>
          </a:stretch>
        </p:blipFill>
        <p:spPr>
          <a:xfrm>
            <a:off x="1066196" y="3456756"/>
            <a:ext cx="1618909" cy="2021623"/>
          </a:xfrm>
          <a:prstGeom prst="rect">
            <a:avLst/>
          </a:prstGeom>
        </p:spPr>
      </p:pic>
      <p:sp>
        <p:nvSpPr>
          <p:cNvPr id="15" name="Rectangle 14"/>
          <p:cNvSpPr/>
          <p:nvPr/>
        </p:nvSpPr>
        <p:spPr>
          <a:xfrm>
            <a:off x="8117305" y="2265178"/>
            <a:ext cx="3432612" cy="3491952"/>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50000"/>
                  </a:schemeClr>
                </a:solidFill>
              </a:rPr>
              <a:t>Développement d’affaires </a:t>
            </a:r>
          </a:p>
          <a:p>
            <a:pPr algn="ctr"/>
            <a:endParaRPr lang="fr-FR" sz="2400" dirty="0">
              <a:solidFill>
                <a:schemeClr val="tx2">
                  <a:lumMod val="50000"/>
                </a:schemeClr>
              </a:solidFill>
            </a:endParaRPr>
          </a:p>
          <a:p>
            <a:pPr algn="ctr"/>
            <a:endParaRPr lang="fr-FR" sz="2400" dirty="0" smtClean="0">
              <a:solidFill>
                <a:schemeClr val="tx2">
                  <a:lumMod val="50000"/>
                </a:schemeClr>
              </a:solidFill>
            </a:endParaRPr>
          </a:p>
          <a:p>
            <a:pPr algn="ctr"/>
            <a:endParaRPr lang="fr-FR" sz="2400" dirty="0">
              <a:solidFill>
                <a:schemeClr val="tx2">
                  <a:lumMod val="50000"/>
                </a:schemeClr>
              </a:solidFill>
            </a:endParaRPr>
          </a:p>
          <a:p>
            <a:pPr algn="ctr"/>
            <a:endParaRPr lang="fr-FR" sz="2400" dirty="0" smtClean="0">
              <a:solidFill>
                <a:schemeClr val="tx2">
                  <a:lumMod val="50000"/>
                </a:schemeClr>
              </a:solidFill>
            </a:endParaRPr>
          </a:p>
          <a:p>
            <a:pPr algn="ctr"/>
            <a:endParaRPr lang="fr-FR" sz="2400" dirty="0" smtClean="0">
              <a:solidFill>
                <a:schemeClr val="tx2">
                  <a:lumMod val="50000"/>
                </a:schemeClr>
              </a:solidFill>
            </a:endParaRPr>
          </a:p>
          <a:p>
            <a:pPr algn="ctr"/>
            <a:endParaRPr lang="fr-FR" sz="2400" dirty="0">
              <a:solidFill>
                <a:schemeClr val="tx2">
                  <a:lumMod val="50000"/>
                </a:schemeClr>
              </a:solidFill>
            </a:endParaRPr>
          </a:p>
        </p:txBody>
      </p:sp>
      <p:sp>
        <p:nvSpPr>
          <p:cNvPr id="16" name="Rectangle 15"/>
          <p:cNvSpPr/>
          <p:nvPr/>
        </p:nvSpPr>
        <p:spPr>
          <a:xfrm>
            <a:off x="4126552" y="2265178"/>
            <a:ext cx="3220732" cy="3491952"/>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50000"/>
                  </a:schemeClr>
                </a:solidFill>
              </a:rPr>
              <a:t>Reprise/ transmission d’entreprise</a:t>
            </a:r>
          </a:p>
          <a:p>
            <a:pPr algn="ctr"/>
            <a:endParaRPr lang="fr-FR" sz="2400" dirty="0">
              <a:solidFill>
                <a:schemeClr val="tx2">
                  <a:lumMod val="50000"/>
                </a:schemeClr>
              </a:solidFill>
            </a:endParaRPr>
          </a:p>
          <a:p>
            <a:pPr algn="ctr"/>
            <a:endParaRPr lang="fr-FR" sz="2400" dirty="0" smtClean="0">
              <a:solidFill>
                <a:schemeClr val="tx2">
                  <a:lumMod val="50000"/>
                </a:schemeClr>
              </a:solidFill>
            </a:endParaRPr>
          </a:p>
          <a:p>
            <a:pPr algn="ctr"/>
            <a:endParaRPr lang="fr-FR" sz="2400" dirty="0">
              <a:solidFill>
                <a:schemeClr val="tx2">
                  <a:lumMod val="50000"/>
                </a:schemeClr>
              </a:solidFill>
            </a:endParaRPr>
          </a:p>
          <a:p>
            <a:pPr algn="ctr"/>
            <a:endParaRPr lang="fr-FR" sz="2400" dirty="0" smtClean="0">
              <a:solidFill>
                <a:schemeClr val="tx2">
                  <a:lumMod val="50000"/>
                </a:schemeClr>
              </a:solidFill>
            </a:endParaRPr>
          </a:p>
          <a:p>
            <a:pPr algn="ctr"/>
            <a:endParaRPr lang="fr-FR" sz="2400" dirty="0" smtClean="0">
              <a:solidFill>
                <a:schemeClr val="tx2">
                  <a:lumMod val="50000"/>
                </a:schemeClr>
              </a:solidFill>
            </a:endParaRPr>
          </a:p>
          <a:p>
            <a:pPr algn="ctr"/>
            <a:endParaRPr lang="fr-FR" sz="2400" dirty="0">
              <a:solidFill>
                <a:schemeClr val="tx2">
                  <a:lumMod val="50000"/>
                </a:schemeClr>
              </a:solidFill>
            </a:endParaRPr>
          </a:p>
        </p:txBody>
      </p:sp>
      <p:pic>
        <p:nvPicPr>
          <p:cNvPr id="17" name="Image 16"/>
          <p:cNvPicPr>
            <a:picLocks noChangeAspect="1"/>
          </p:cNvPicPr>
          <p:nvPr/>
        </p:nvPicPr>
        <p:blipFill>
          <a:blip r:embed="rId4"/>
          <a:stretch>
            <a:fillRect/>
          </a:stretch>
        </p:blipFill>
        <p:spPr>
          <a:xfrm>
            <a:off x="4429393" y="3679157"/>
            <a:ext cx="2619375" cy="1743075"/>
          </a:xfrm>
          <a:prstGeom prst="rect">
            <a:avLst/>
          </a:prstGeom>
        </p:spPr>
      </p:pic>
      <p:pic>
        <p:nvPicPr>
          <p:cNvPr id="18" name="Image 17"/>
          <p:cNvPicPr>
            <a:picLocks noChangeAspect="1"/>
          </p:cNvPicPr>
          <p:nvPr/>
        </p:nvPicPr>
        <p:blipFill>
          <a:blip r:embed="rId5"/>
          <a:stretch>
            <a:fillRect/>
          </a:stretch>
        </p:blipFill>
        <p:spPr>
          <a:xfrm>
            <a:off x="8762048" y="3456756"/>
            <a:ext cx="2143125" cy="2143125"/>
          </a:xfrm>
          <a:prstGeom prst="rect">
            <a:avLst/>
          </a:prstGeom>
        </p:spPr>
      </p:pic>
      <p:sp>
        <p:nvSpPr>
          <p:cNvPr id="3" name="Espace réservé du pied de page 2"/>
          <p:cNvSpPr>
            <a:spLocks noGrp="1"/>
          </p:cNvSpPr>
          <p:nvPr>
            <p:ph type="ftr" sz="quarter" idx="11"/>
          </p:nvPr>
        </p:nvSpPr>
        <p:spPr>
          <a:xfrm>
            <a:off x="2592924" y="6471086"/>
            <a:ext cx="7619999" cy="365125"/>
          </a:xfrm>
        </p:spPr>
        <p:txBody>
          <a:bodyPr/>
          <a:lstStyle/>
          <a:p>
            <a:r>
              <a:rPr lang="fr-FR" smtClean="0"/>
              <a:t>ACADEMIE DE TOULOUSE - BTS MHR - FORMATION ACADEMIQUE DU 14 MAI 2018</a:t>
            </a:r>
            <a:endParaRPr lang="en-US" dirty="0"/>
          </a:p>
        </p:txBody>
      </p:sp>
    </p:spTree>
    <p:extLst>
      <p:ext uri="{BB962C8B-B14F-4D97-AF65-F5344CB8AC3E}">
        <p14:creationId xmlns:p14="http://schemas.microsoft.com/office/powerpoint/2010/main" val="337196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724526" y="0"/>
            <a:ext cx="9864307" cy="1052623"/>
          </a:xfrm>
        </p:spPr>
        <p:txBody>
          <a:bodyPr>
            <a:normAutofit fontScale="90000"/>
          </a:bodyPr>
          <a:lstStyle/>
          <a:p>
            <a:r>
              <a:rPr lang="fr-FR" dirty="0" smtClean="0"/>
              <a:t>7/ L’approche </a:t>
            </a:r>
            <a:r>
              <a:rPr lang="fr-FR" dirty="0"/>
              <a:t>didactique découlant du </a:t>
            </a:r>
            <a:r>
              <a:rPr lang="fr-FR" dirty="0" smtClean="0"/>
              <a:t>référentiel: </a:t>
            </a:r>
            <a:endParaRPr lang="fr-FR" dirty="0"/>
          </a:p>
        </p:txBody>
      </p:sp>
      <p:graphicFrame>
        <p:nvGraphicFramePr>
          <p:cNvPr id="2" name="Diagramme 1"/>
          <p:cNvGraphicFramePr/>
          <p:nvPr>
            <p:extLst>
              <p:ext uri="{D42A27DB-BD31-4B8C-83A1-F6EECF244321}">
                <p14:modId xmlns:p14="http://schemas.microsoft.com/office/powerpoint/2010/main" val="3369694909"/>
              </p:ext>
            </p:extLst>
          </p:nvPr>
        </p:nvGraphicFramePr>
        <p:xfrm>
          <a:off x="756117" y="1849989"/>
          <a:ext cx="8128000" cy="503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Ellipse 18"/>
          <p:cNvSpPr/>
          <p:nvPr/>
        </p:nvSpPr>
        <p:spPr>
          <a:xfrm>
            <a:off x="8884117" y="2616243"/>
            <a:ext cx="3343175" cy="3178888"/>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fr-FR" sz="2400" dirty="0">
                <a:solidFill>
                  <a:prstClr val="white"/>
                </a:solidFill>
              </a:rPr>
              <a:t>Ê</a:t>
            </a:r>
            <a:r>
              <a:rPr lang="fr-FR" sz="2400" dirty="0" smtClean="0">
                <a:solidFill>
                  <a:prstClr val="white"/>
                </a:solidFill>
              </a:rPr>
              <a:t>tre capable de</a:t>
            </a:r>
            <a:r>
              <a:rPr lang="fr-FR" sz="2400" b="1" dirty="0" smtClean="0">
                <a:solidFill>
                  <a:prstClr val="white"/>
                </a:solidFill>
              </a:rPr>
              <a:t> transposer  </a:t>
            </a:r>
            <a:r>
              <a:rPr lang="fr-FR" sz="2400" dirty="0" smtClean="0">
                <a:solidFill>
                  <a:prstClr val="white"/>
                </a:solidFill>
              </a:rPr>
              <a:t>dans des situations comparables</a:t>
            </a:r>
            <a:endParaRPr lang="fr-FR" sz="2400" dirty="0">
              <a:solidFill>
                <a:prstClr val="white"/>
              </a:solidFill>
            </a:endParaRPr>
          </a:p>
        </p:txBody>
      </p:sp>
      <p:sp>
        <p:nvSpPr>
          <p:cNvPr id="21" name="Bulle ronde 20"/>
          <p:cNvSpPr/>
          <p:nvPr/>
        </p:nvSpPr>
        <p:spPr>
          <a:xfrm>
            <a:off x="579795" y="2027927"/>
            <a:ext cx="3139695" cy="1024600"/>
          </a:xfrm>
          <a:prstGeom prst="wedgeEllipseCallout">
            <a:avLst>
              <a:gd name="adj1" fmla="val 9824"/>
              <a:gd name="adj2" fmla="val 73460"/>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50000"/>
                  </a:schemeClr>
                </a:solidFill>
              </a:rPr>
              <a:t>Activités</a:t>
            </a:r>
            <a:endParaRPr lang="fr-FR" sz="2400" dirty="0">
              <a:solidFill>
                <a:schemeClr val="tx2">
                  <a:lumMod val="50000"/>
                </a:schemeClr>
              </a:solidFill>
            </a:endParaRPr>
          </a:p>
        </p:txBody>
      </p:sp>
      <p:sp>
        <p:nvSpPr>
          <p:cNvPr id="22" name="Bulle ronde 21"/>
          <p:cNvSpPr/>
          <p:nvPr/>
        </p:nvSpPr>
        <p:spPr>
          <a:xfrm>
            <a:off x="5920744" y="1192960"/>
            <a:ext cx="3139695" cy="1024600"/>
          </a:xfrm>
          <a:prstGeom prst="wedgeEllipseCallout">
            <a:avLst>
              <a:gd name="adj1" fmla="val -33320"/>
              <a:gd name="adj2" fmla="val 130514"/>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50000"/>
                  </a:schemeClr>
                </a:solidFill>
              </a:rPr>
              <a:t>Savoirs</a:t>
            </a:r>
            <a:endParaRPr lang="fr-FR" sz="2400" dirty="0">
              <a:solidFill>
                <a:schemeClr val="tx2">
                  <a:lumMod val="50000"/>
                </a:schemeClr>
              </a:solidFill>
            </a:endParaRPr>
          </a:p>
        </p:txBody>
      </p:sp>
      <p:sp>
        <p:nvSpPr>
          <p:cNvPr id="4" name="Espace réservé du pied de page 3"/>
          <p:cNvSpPr>
            <a:spLocks noGrp="1"/>
          </p:cNvSpPr>
          <p:nvPr>
            <p:ph type="ftr" sz="quarter" idx="11"/>
          </p:nvPr>
        </p:nvSpPr>
        <p:spPr>
          <a:xfrm>
            <a:off x="2589212" y="6452160"/>
            <a:ext cx="7619999" cy="365125"/>
          </a:xfrm>
        </p:spPr>
        <p:txBody>
          <a:bodyPr/>
          <a:lstStyle/>
          <a:p>
            <a:r>
              <a:rPr lang="fr-FR" dirty="0" smtClean="0"/>
              <a:t>ACADEMIE DE TOULOUSE - BTS MHR - FORMATION ACADEMIQUE DU 14 MAI 2018</a:t>
            </a:r>
            <a:endParaRPr lang="en-US" dirty="0"/>
          </a:p>
        </p:txBody>
      </p:sp>
    </p:spTree>
    <p:extLst>
      <p:ext uri="{BB962C8B-B14F-4D97-AF65-F5344CB8AC3E}">
        <p14:creationId xmlns:p14="http://schemas.microsoft.com/office/powerpoint/2010/main" val="384250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9"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724526" y="0"/>
            <a:ext cx="9864307" cy="728663"/>
          </a:xfrm>
        </p:spPr>
        <p:txBody>
          <a:bodyPr>
            <a:normAutofit/>
          </a:bodyPr>
          <a:lstStyle/>
          <a:p>
            <a:r>
              <a:rPr lang="fr-FR" dirty="0" smtClean="0"/>
              <a:t>Liens vers les différentes ressources :</a:t>
            </a:r>
            <a:endParaRPr lang="fr-FR" dirty="0"/>
          </a:p>
        </p:txBody>
      </p:sp>
      <p:sp>
        <p:nvSpPr>
          <p:cNvPr id="4" name="Espace réservé du pied de page 3"/>
          <p:cNvSpPr>
            <a:spLocks noGrp="1"/>
          </p:cNvSpPr>
          <p:nvPr>
            <p:ph type="ftr" sz="quarter" idx="11"/>
          </p:nvPr>
        </p:nvSpPr>
        <p:spPr>
          <a:xfrm>
            <a:off x="2589212" y="6452160"/>
            <a:ext cx="7619999" cy="365125"/>
          </a:xfrm>
        </p:spPr>
        <p:txBody>
          <a:bodyPr/>
          <a:lstStyle/>
          <a:p>
            <a:r>
              <a:rPr lang="fr-FR" dirty="0" smtClean="0"/>
              <a:t>ACADEMIE DE TOULOUSE - BTS MHR - FORMATION ACADEMIQUE DU 14 MAI 2018</a:t>
            </a:r>
            <a:endParaRPr lang="en-US" dirty="0"/>
          </a:p>
        </p:txBody>
      </p:sp>
      <p:sp>
        <p:nvSpPr>
          <p:cNvPr id="6" name="Rectangle 1"/>
          <p:cNvSpPr>
            <a:spLocks noChangeArrowheads="1"/>
          </p:cNvSpPr>
          <p:nvPr/>
        </p:nvSpPr>
        <p:spPr bwMode="auto">
          <a:xfrm>
            <a:off x="457200" y="2396048"/>
            <a:ext cx="1113163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lang="fr-FR" altLang="fr-FR" dirty="0" smtClean="0">
              <a:latin typeface="Arial" panose="020B0604020202020204" pitchFamily="34"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Arial" panose="020B0604020202020204" pitchFamily="34" charset="0"/>
              </a:rPr>
              <a:t>Référentiel du BTS MHR .</a:t>
            </a:r>
          </a:p>
          <a:p>
            <a:pPr defTabSz="914400" eaLnBrk="0" fontAlgn="base" hangingPunct="0">
              <a:spcBef>
                <a:spcPct val="0"/>
              </a:spcBef>
              <a:spcAft>
                <a:spcPct val="0"/>
              </a:spcAft>
            </a:pPr>
            <a:r>
              <a:rPr kumimoji="0" lang="fr-FR" altLang="fr-FR" sz="1800" b="0" i="0" u="none" strike="noStrike" cap="none" normalizeH="0" baseline="0" dirty="0" smtClean="0">
                <a:ln>
                  <a:noFill/>
                </a:ln>
                <a:solidFill>
                  <a:schemeClr val="tx1"/>
                </a:solidFill>
                <a:effectLst/>
                <a:latin typeface="Arial" panose="020B0604020202020204" pitchFamily="34" charset="0"/>
              </a:rPr>
              <a:t> </a:t>
            </a:r>
            <a:r>
              <a:rPr lang="fr-FR" altLang="fr-FR" dirty="0">
                <a:latin typeface="Arial" panose="020B0604020202020204" pitchFamily="34" charset="0"/>
                <a:hlinkClick r:id="rId3"/>
              </a:rPr>
              <a:t>http</a:t>
            </a:r>
            <a:r>
              <a:rPr lang="fr-FR" altLang="fr-FR">
                <a:latin typeface="Arial" panose="020B0604020202020204" pitchFamily="34" charset="0"/>
                <a:hlinkClick r:id="rId3"/>
              </a:rPr>
              <a:t>://</a:t>
            </a:r>
            <a:r>
              <a:rPr lang="fr-FR" altLang="fr-FR" smtClean="0">
                <a:latin typeface="Arial" panose="020B0604020202020204" pitchFamily="34" charset="0"/>
                <a:hlinkClick r:id="rId3"/>
              </a:rPr>
              <a:t>www.hotellerie-restauration.ac-versailles.fr/spip.php?article2937</a:t>
            </a:r>
            <a:endParaRPr lang="fr-FR" altLang="fr-FR" smtClean="0">
              <a:latin typeface="Arial" panose="020B0604020202020204" pitchFamily="34" charset="0"/>
            </a:endParaRPr>
          </a:p>
          <a:p>
            <a:pPr defTabSz="914400" eaLnBrk="0" fontAlgn="base" hangingPunct="0">
              <a:spcBef>
                <a:spcPct val="0"/>
              </a:spcBef>
              <a:spcAft>
                <a:spcPct val="0"/>
              </a:spcAft>
            </a:pPr>
            <a:endParaRPr lang="fr-FR" altLang="fr-FR"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Arial" panose="020B0604020202020204" pitchFamily="34" charset="0"/>
              </a:rPr>
              <a:t>Référentiel de la classe de MAN :</a:t>
            </a:r>
          </a:p>
          <a:p>
            <a:pPr lvl="0" defTabSz="914400" eaLnBrk="0" fontAlgn="base" hangingPunct="0">
              <a:spcBef>
                <a:spcPct val="0"/>
              </a:spcBef>
              <a:spcAft>
                <a:spcPct val="0"/>
              </a:spcAft>
            </a:pPr>
            <a:r>
              <a:rPr lang="fr-FR" altLang="fr-FR" dirty="0">
                <a:latin typeface="Arial" panose="020B0604020202020204" pitchFamily="34" charset="0"/>
                <a:hlinkClick r:id="rId4"/>
              </a:rPr>
              <a:t>http://</a:t>
            </a:r>
            <a:r>
              <a:rPr lang="fr-FR" altLang="fr-FR" dirty="0" smtClean="0">
                <a:latin typeface="Arial" panose="020B0604020202020204" pitchFamily="34" charset="0"/>
                <a:hlinkClick r:id="rId4"/>
              </a:rPr>
              <a:t>www.hotellerie-restauration.ac-versailles.fr/spip.php?article2936</a:t>
            </a:r>
            <a:endParaRPr lang="fr-FR" altLang="fr-FR" dirty="0" smtClean="0">
              <a:latin typeface="Arial" panose="020B0604020202020204" pitchFamily="34" charset="0"/>
            </a:endParaRPr>
          </a:p>
          <a:p>
            <a:pPr lvl="0" defTabSz="914400" eaLnBrk="0" fontAlgn="base" hangingPunct="0">
              <a:spcBef>
                <a:spcPct val="0"/>
              </a:spcBef>
              <a:spcAft>
                <a:spcPct val="0"/>
              </a:spcAf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kumimoji="0" lang="fr-FR" altLang="fr-FR" sz="1800" b="0" i="0" u="none" strike="noStrike" cap="none" normalizeH="0" baseline="0" dirty="0" smtClean="0">
                <a:ln>
                  <a:noFill/>
                </a:ln>
                <a:solidFill>
                  <a:schemeClr val="tx1"/>
                </a:solidFill>
                <a:effectLst/>
                <a:latin typeface="Arial" panose="020B0604020202020204" pitchFamily="34" charset="0"/>
              </a:rPr>
              <a:t>Guide d'accompagnement pédagogique et captations vidéo de la journée</a:t>
            </a:r>
            <a:r>
              <a:rPr kumimoji="0" lang="fr-FR" altLang="fr-FR" sz="1800" b="0" i="0" u="none" strike="noStrike" cap="none" normalizeH="0" dirty="0" smtClean="0">
                <a:ln>
                  <a:noFill/>
                </a:ln>
                <a:solidFill>
                  <a:schemeClr val="tx1"/>
                </a:solidFill>
                <a:effectLst/>
                <a:latin typeface="Arial" panose="020B0604020202020204" pitchFamily="34" charset="0"/>
              </a:rPr>
              <a:t> Nationale de Formation </a:t>
            </a:r>
            <a:r>
              <a:rPr lang="fr-FR" altLang="fr-FR" dirty="0" smtClean="0">
                <a:latin typeface="Arial" panose="020B0604020202020204" pitchFamily="34" charset="0"/>
              </a:rPr>
              <a:t>le </a:t>
            </a:r>
            <a:r>
              <a:rPr lang="fr-FR" altLang="fr-FR" dirty="0">
                <a:latin typeface="Arial" panose="020B0604020202020204" pitchFamily="34" charset="0"/>
              </a:rPr>
              <a:t>3 avril 2018 au lycée de Saint-Quentin-en-Yvelines à </a:t>
            </a:r>
            <a:r>
              <a:rPr lang="fr-FR" altLang="fr-FR" dirty="0" smtClean="0">
                <a:latin typeface="Arial" panose="020B0604020202020204" pitchFamily="34" charset="0"/>
              </a:rPr>
              <a:t>Guyancourt </a:t>
            </a:r>
            <a:r>
              <a:rPr kumimoji="0" lang="fr-FR" altLang="fr-FR" sz="1800" b="0" i="0" u="none" strike="noStrike" cap="none" normalizeH="0" baseline="0" dirty="0" smtClean="0">
                <a:ln>
                  <a:noFill/>
                </a:ln>
                <a:solidFill>
                  <a:schemeClr val="tx1"/>
                </a:solidFill>
                <a:effectLst/>
                <a:latin typeface="Arial" panose="020B0604020202020204" pitchFamily="34" charset="0"/>
              </a:rPr>
              <a:t> par Michel </a:t>
            </a:r>
            <a:r>
              <a:rPr kumimoji="0" lang="fr-FR" altLang="fr-FR" sz="1800" b="0" i="0" u="none" strike="noStrike" cap="none" normalizeH="0" baseline="0" dirty="0" err="1" smtClean="0">
                <a:ln>
                  <a:noFill/>
                </a:ln>
                <a:solidFill>
                  <a:schemeClr val="tx1"/>
                </a:solidFill>
                <a:effectLst/>
                <a:latin typeface="Arial" panose="020B0604020202020204" pitchFamily="34" charset="0"/>
              </a:rPr>
              <a:t>Lugnier</a:t>
            </a:r>
            <a:r>
              <a:rPr kumimoji="0" lang="fr-FR" altLang="fr-FR"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Arial" panose="020B0604020202020204" pitchFamily="34" charset="0"/>
                <a:hlinkClick r:id="rId5"/>
              </a:rPr>
              <a:t>http://www.hotellerie-restauration.ac-versailles.fr/spip.php?article2979</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156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320209" y="0"/>
            <a:ext cx="8911687" cy="560381"/>
          </a:xfrm>
        </p:spPr>
        <p:txBody>
          <a:bodyPr>
            <a:normAutofit fontScale="90000"/>
          </a:bodyPr>
          <a:lstStyle/>
          <a:p>
            <a:r>
              <a:rPr lang="fr-FR" dirty="0" smtClean="0"/>
              <a:t>1/ Principes </a:t>
            </a:r>
            <a:r>
              <a:rPr lang="fr-FR" dirty="0"/>
              <a:t>de la </a:t>
            </a:r>
            <a:r>
              <a:rPr lang="fr-FR" dirty="0" smtClean="0"/>
              <a:t>réforme : </a:t>
            </a:r>
            <a:endParaRPr lang="fr-FR" dirty="0"/>
          </a:p>
        </p:txBody>
      </p:sp>
      <p:sp>
        <p:nvSpPr>
          <p:cNvPr id="16" name="Espace réservé du contenu 2"/>
          <p:cNvSpPr txBox="1">
            <a:spLocks/>
          </p:cNvSpPr>
          <p:nvPr/>
        </p:nvSpPr>
        <p:spPr>
          <a:xfrm>
            <a:off x="1734820" y="682779"/>
            <a:ext cx="10082463" cy="12663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b="1" dirty="0" smtClean="0"/>
              <a:t>Le BTS MHR consacre un parcours en 5 ans</a:t>
            </a:r>
          </a:p>
          <a:p>
            <a:pPr lvl="1"/>
            <a:r>
              <a:rPr lang="fr-FR" sz="1800" dirty="0" smtClean="0"/>
              <a:t>Former un personnel polyvalent</a:t>
            </a:r>
          </a:p>
          <a:p>
            <a:pPr lvl="1"/>
            <a:r>
              <a:rPr lang="fr-FR" sz="1800" dirty="0" smtClean="0"/>
              <a:t>Former des futurs managers</a:t>
            </a:r>
          </a:p>
          <a:p>
            <a:pPr marL="0" indent="0">
              <a:buNone/>
            </a:pPr>
            <a:endParaRPr lang="fr-FR" sz="2400" b="1" dirty="0" smtClean="0"/>
          </a:p>
          <a:p>
            <a:endParaRPr lang="fr-FR" sz="2000" dirty="0"/>
          </a:p>
        </p:txBody>
      </p:sp>
      <p:sp>
        <p:nvSpPr>
          <p:cNvPr id="18" name="Espace réservé du contenu 2"/>
          <p:cNvSpPr txBox="1">
            <a:spLocks/>
          </p:cNvSpPr>
          <p:nvPr/>
        </p:nvSpPr>
        <p:spPr>
          <a:xfrm>
            <a:off x="1734818" y="1949116"/>
            <a:ext cx="10082463" cy="164832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b="1" dirty="0" smtClean="0"/>
              <a:t>Première année commune</a:t>
            </a:r>
          </a:p>
          <a:p>
            <a:pPr lvl="1"/>
            <a:r>
              <a:rPr lang="fr-FR" sz="1800" dirty="0" smtClean="0"/>
              <a:t>Acquérir les notions de base dans les trois champs </a:t>
            </a:r>
            <a:r>
              <a:rPr lang="fr-FR" sz="1800" b="1" dirty="0" smtClean="0"/>
              <a:t>professionnels</a:t>
            </a:r>
          </a:p>
          <a:p>
            <a:pPr lvl="1"/>
            <a:r>
              <a:rPr lang="fr-FR" sz="1800" dirty="0" smtClean="0"/>
              <a:t>La polyvalence (Unité U5)</a:t>
            </a:r>
          </a:p>
          <a:p>
            <a:pPr lvl="1"/>
            <a:r>
              <a:rPr lang="fr-FR" sz="1800" dirty="0" smtClean="0"/>
              <a:t>Réintroduction des spécialités de STS (restaurant / hébergement)</a:t>
            </a:r>
          </a:p>
          <a:p>
            <a:pPr marL="0" indent="0">
              <a:buNone/>
            </a:pPr>
            <a:endParaRPr lang="fr-FR" sz="2400" b="1" dirty="0" smtClean="0"/>
          </a:p>
          <a:p>
            <a:endParaRPr lang="fr-FR" sz="2000" dirty="0"/>
          </a:p>
        </p:txBody>
      </p:sp>
      <p:sp>
        <p:nvSpPr>
          <p:cNvPr id="19" name="Espace réservé du contenu 2"/>
          <p:cNvSpPr txBox="1">
            <a:spLocks/>
          </p:cNvSpPr>
          <p:nvPr/>
        </p:nvSpPr>
        <p:spPr>
          <a:xfrm>
            <a:off x="1734816" y="3531269"/>
            <a:ext cx="10082463" cy="16242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b="1" dirty="0" smtClean="0"/>
              <a:t>Deuxième année : spécialisation dans l’une des valences</a:t>
            </a:r>
          </a:p>
          <a:p>
            <a:pPr lvl="1"/>
            <a:r>
              <a:rPr lang="fr-FR" sz="1800" dirty="0" smtClean="0"/>
              <a:t>Option A : Management d’une unité de restauration</a:t>
            </a:r>
          </a:p>
          <a:p>
            <a:pPr lvl="1"/>
            <a:r>
              <a:rPr lang="fr-FR" sz="1800" dirty="0" smtClean="0"/>
              <a:t>Option B : Management d’une unité de production culinaire</a:t>
            </a:r>
          </a:p>
          <a:p>
            <a:pPr lvl="1"/>
            <a:r>
              <a:rPr lang="fr-FR" sz="1800" dirty="0" smtClean="0"/>
              <a:t>Option C : Management d’une unité d’hébergement</a:t>
            </a:r>
          </a:p>
          <a:p>
            <a:endParaRPr lang="fr-FR" sz="2400" b="1" dirty="0" smtClean="0"/>
          </a:p>
          <a:p>
            <a:endParaRPr lang="fr-FR" sz="2000" dirty="0"/>
          </a:p>
        </p:txBody>
      </p:sp>
      <p:sp>
        <p:nvSpPr>
          <p:cNvPr id="20" name="Espace réservé du contenu 2"/>
          <p:cNvSpPr txBox="1">
            <a:spLocks/>
          </p:cNvSpPr>
          <p:nvPr/>
        </p:nvSpPr>
        <p:spPr>
          <a:xfrm>
            <a:off x="1734818" y="5089358"/>
            <a:ext cx="10082463" cy="164832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b="1" dirty="0" smtClean="0"/>
              <a:t>Finalités : </a:t>
            </a:r>
          </a:p>
          <a:p>
            <a:pPr lvl="1"/>
            <a:r>
              <a:rPr lang="fr-FR" sz="1800" dirty="0" smtClean="0"/>
              <a:t>Insertion professionnelle</a:t>
            </a:r>
          </a:p>
          <a:p>
            <a:pPr lvl="1"/>
            <a:r>
              <a:rPr lang="fr-FR" sz="1800" dirty="0" smtClean="0"/>
              <a:t>Poursuite d’études en L3</a:t>
            </a:r>
          </a:p>
          <a:p>
            <a:pPr lvl="1"/>
            <a:r>
              <a:rPr lang="fr-FR" sz="1800" dirty="0" smtClean="0"/>
              <a:t>Nouveau : poly-compétences </a:t>
            </a:r>
          </a:p>
          <a:p>
            <a:endParaRPr lang="fr-FR" sz="2400" b="1" dirty="0" smtClean="0"/>
          </a:p>
          <a:p>
            <a:endParaRPr lang="fr-FR" sz="2000" dirty="0"/>
          </a:p>
        </p:txBody>
      </p:sp>
      <p:sp>
        <p:nvSpPr>
          <p:cNvPr id="3" name="Espace réservé du pied de page 2"/>
          <p:cNvSpPr>
            <a:spLocks noGrp="1"/>
          </p:cNvSpPr>
          <p:nvPr>
            <p:ph type="ftr" sz="quarter" idx="11"/>
          </p:nvPr>
        </p:nvSpPr>
        <p:spPr>
          <a:xfrm>
            <a:off x="2546349" y="6555121"/>
            <a:ext cx="7619999" cy="365125"/>
          </a:xfrm>
        </p:spPr>
        <p:txBody>
          <a:bodyPr/>
          <a:lstStyle/>
          <a:p>
            <a:r>
              <a:rPr lang="fr-FR" dirty="0" smtClean="0"/>
              <a:t>ACADEMIE DE TOULOUSE - BTS MHR - FORMATION ACADEMIQUE DU 14 MAI 2018</a:t>
            </a:r>
            <a:endParaRPr lang="en-US" dirty="0"/>
          </a:p>
        </p:txBody>
      </p:sp>
    </p:spTree>
    <p:extLst>
      <p:ext uri="{BB962C8B-B14F-4D97-AF65-F5344CB8AC3E}">
        <p14:creationId xmlns:p14="http://schemas.microsoft.com/office/powerpoint/2010/main" val="221582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2343310" y="1475121"/>
            <a:ext cx="7135733" cy="5382879"/>
          </a:xfrm>
          <a:prstGeom prst="rect">
            <a:avLst/>
          </a:prstGeom>
        </p:spPr>
      </p:pic>
      <p:sp>
        <p:nvSpPr>
          <p:cNvPr id="6" name="Espace réservé du contenu 2"/>
          <p:cNvSpPr txBox="1">
            <a:spLocks/>
          </p:cNvSpPr>
          <p:nvPr/>
        </p:nvSpPr>
        <p:spPr>
          <a:xfrm>
            <a:off x="2905185" y="954219"/>
            <a:ext cx="5989434" cy="47987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b="1" dirty="0" smtClean="0"/>
              <a:t>Les 5 pôles d’activité du BTS MHR : </a:t>
            </a:r>
          </a:p>
          <a:p>
            <a:pPr marL="0" indent="0">
              <a:buNone/>
            </a:pPr>
            <a:endParaRPr lang="fr-FR" sz="2000" dirty="0"/>
          </a:p>
        </p:txBody>
      </p:sp>
      <p:sp>
        <p:nvSpPr>
          <p:cNvPr id="5" name="Titre 1"/>
          <p:cNvSpPr>
            <a:spLocks noGrp="1"/>
          </p:cNvSpPr>
          <p:nvPr>
            <p:ph type="title"/>
          </p:nvPr>
        </p:nvSpPr>
        <p:spPr>
          <a:xfrm>
            <a:off x="2342823" y="27607"/>
            <a:ext cx="8911687" cy="560381"/>
          </a:xfrm>
        </p:spPr>
        <p:txBody>
          <a:bodyPr>
            <a:normAutofit fontScale="90000"/>
          </a:bodyPr>
          <a:lstStyle/>
          <a:p>
            <a:r>
              <a:rPr lang="fr-FR" dirty="0" smtClean="0"/>
              <a:t>2/ </a:t>
            </a:r>
            <a:r>
              <a:rPr lang="fr-FR" dirty="0"/>
              <a:t>Référentiel </a:t>
            </a:r>
            <a:r>
              <a:rPr lang="fr-FR" dirty="0" smtClean="0"/>
              <a:t>des  activités professionnelles: </a:t>
            </a:r>
            <a:endParaRPr lang="fr-FR" dirty="0"/>
          </a:p>
        </p:txBody>
      </p:sp>
      <p:sp>
        <p:nvSpPr>
          <p:cNvPr id="4" name="Espace réservé du pied de page 3"/>
          <p:cNvSpPr>
            <a:spLocks noGrp="1"/>
          </p:cNvSpPr>
          <p:nvPr>
            <p:ph type="ftr" sz="quarter" idx="11"/>
          </p:nvPr>
        </p:nvSpPr>
        <p:spPr>
          <a:xfrm>
            <a:off x="2589212" y="6492875"/>
            <a:ext cx="7619999" cy="365125"/>
          </a:xfrm>
        </p:spPr>
        <p:txBody>
          <a:bodyPr/>
          <a:lstStyle/>
          <a:p>
            <a:r>
              <a:rPr lang="fr-FR" dirty="0" smtClean="0"/>
              <a:t>ACADEMIE DE TOULOUSE - BTS MHR - FORMATION ACADEMIQUE DU 14 MAI 2018</a:t>
            </a:r>
            <a:endParaRPr lang="en-US" dirty="0"/>
          </a:p>
        </p:txBody>
      </p:sp>
    </p:spTree>
    <p:extLst>
      <p:ext uri="{BB962C8B-B14F-4D97-AF65-F5344CB8AC3E}">
        <p14:creationId xmlns:p14="http://schemas.microsoft.com/office/powerpoint/2010/main" val="172088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7251553" y="1043572"/>
            <a:ext cx="4243762" cy="47987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b="1" dirty="0" smtClean="0"/>
              <a:t>Une écriture novatrice : </a:t>
            </a:r>
          </a:p>
          <a:p>
            <a:pPr marL="0" indent="0">
              <a:buNone/>
            </a:pPr>
            <a:endParaRPr lang="fr-FR" sz="2000" dirty="0"/>
          </a:p>
        </p:txBody>
      </p:sp>
      <p:pic>
        <p:nvPicPr>
          <p:cNvPr id="2" name="Image 1"/>
          <p:cNvPicPr>
            <a:picLocks noChangeAspect="1"/>
          </p:cNvPicPr>
          <p:nvPr/>
        </p:nvPicPr>
        <p:blipFill>
          <a:blip r:embed="rId3"/>
          <a:stretch>
            <a:fillRect/>
          </a:stretch>
        </p:blipFill>
        <p:spPr>
          <a:xfrm>
            <a:off x="2452557" y="2760078"/>
            <a:ext cx="8091202" cy="3291806"/>
          </a:xfrm>
          <a:prstGeom prst="rect">
            <a:avLst/>
          </a:prstGeom>
        </p:spPr>
      </p:pic>
      <p:sp>
        <p:nvSpPr>
          <p:cNvPr id="8" name="Bulle ronde 7"/>
          <p:cNvSpPr/>
          <p:nvPr/>
        </p:nvSpPr>
        <p:spPr>
          <a:xfrm>
            <a:off x="-26859" y="2011680"/>
            <a:ext cx="3129534" cy="2030507"/>
          </a:xfrm>
          <a:prstGeom prst="wedgeEllipseCallout">
            <a:avLst>
              <a:gd name="adj1" fmla="val 43101"/>
              <a:gd name="adj2" fmla="val 74113"/>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2">
                    <a:lumMod val="50000"/>
                  </a:schemeClr>
                </a:solidFill>
              </a:rPr>
              <a:t>Pôle d’activités : </a:t>
            </a:r>
            <a:r>
              <a:rPr lang="fr-FR" sz="1600" dirty="0">
                <a:solidFill>
                  <a:schemeClr val="tx2">
                    <a:lumMod val="50000"/>
                  </a:schemeClr>
                </a:solidFill>
              </a:rPr>
              <a:t>ensemble d’activités concourant à une même finalité (</a:t>
            </a:r>
            <a:r>
              <a:rPr lang="fr-FR" sz="1600" dirty="0" smtClean="0">
                <a:solidFill>
                  <a:schemeClr val="tx2">
                    <a:lumMod val="50000"/>
                  </a:schemeClr>
                </a:solidFill>
              </a:rPr>
              <a:t>Interdisciplinarité)</a:t>
            </a:r>
            <a:endParaRPr lang="fr-FR" sz="1600" dirty="0">
              <a:solidFill>
                <a:schemeClr val="tx2">
                  <a:lumMod val="50000"/>
                </a:schemeClr>
              </a:solidFill>
            </a:endParaRPr>
          </a:p>
        </p:txBody>
      </p:sp>
      <p:sp>
        <p:nvSpPr>
          <p:cNvPr id="9" name="Bulle ronde 8"/>
          <p:cNvSpPr/>
          <p:nvPr/>
        </p:nvSpPr>
        <p:spPr>
          <a:xfrm>
            <a:off x="2947208" y="986222"/>
            <a:ext cx="3834210" cy="1684403"/>
          </a:xfrm>
          <a:prstGeom prst="wedgeEllipseCallout">
            <a:avLst>
              <a:gd name="adj1" fmla="val 34942"/>
              <a:gd name="adj2" fmla="val 97942"/>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2">
                    <a:lumMod val="50000"/>
                  </a:schemeClr>
                </a:solidFill>
              </a:rPr>
              <a:t>Activité professionnelle principale </a:t>
            </a:r>
            <a:r>
              <a:rPr lang="fr-FR" sz="1600" dirty="0">
                <a:solidFill>
                  <a:schemeClr val="tx2">
                    <a:lumMod val="50000"/>
                  </a:schemeClr>
                </a:solidFill>
              </a:rPr>
              <a:t>: ensemble d’activités faisant partie  d’un processus de travail </a:t>
            </a:r>
            <a:r>
              <a:rPr lang="fr-FR" sz="1600" dirty="0" smtClean="0">
                <a:solidFill>
                  <a:schemeClr val="tx2">
                    <a:lumMod val="50000"/>
                  </a:schemeClr>
                </a:solidFill>
              </a:rPr>
              <a:t>identifié</a:t>
            </a:r>
            <a:endParaRPr lang="fr-FR" sz="1600" dirty="0">
              <a:solidFill>
                <a:schemeClr val="tx2">
                  <a:lumMod val="50000"/>
                </a:schemeClr>
              </a:solidFill>
            </a:endParaRPr>
          </a:p>
        </p:txBody>
      </p:sp>
      <p:sp>
        <p:nvSpPr>
          <p:cNvPr id="10" name="Bulle ronde 9"/>
          <p:cNvSpPr/>
          <p:nvPr/>
        </p:nvSpPr>
        <p:spPr>
          <a:xfrm>
            <a:off x="179035" y="4831489"/>
            <a:ext cx="2535403" cy="1498059"/>
          </a:xfrm>
          <a:prstGeom prst="wedgeEllipseCallout">
            <a:avLst>
              <a:gd name="adj1" fmla="val 104317"/>
              <a:gd name="adj2" fmla="val 12367"/>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2">
                    <a:lumMod val="50000"/>
                  </a:schemeClr>
                </a:solidFill>
              </a:rPr>
              <a:t>Tâche : </a:t>
            </a:r>
            <a:r>
              <a:rPr lang="fr-FR" sz="1600" dirty="0">
                <a:solidFill>
                  <a:schemeClr val="tx2">
                    <a:lumMod val="50000"/>
                  </a:schemeClr>
                </a:solidFill>
              </a:rPr>
              <a:t>ensemble d’actions professionnelles </a:t>
            </a:r>
          </a:p>
        </p:txBody>
      </p:sp>
      <p:sp>
        <p:nvSpPr>
          <p:cNvPr id="11" name="Bulle ronde 10"/>
          <p:cNvSpPr/>
          <p:nvPr/>
        </p:nvSpPr>
        <p:spPr>
          <a:xfrm>
            <a:off x="9744881" y="1824617"/>
            <a:ext cx="2587116" cy="2058186"/>
          </a:xfrm>
          <a:prstGeom prst="wedgeEllipseCallout">
            <a:avLst>
              <a:gd name="adj1" fmla="val -40170"/>
              <a:gd name="adj2" fmla="val 90062"/>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2">
                    <a:lumMod val="50000"/>
                  </a:schemeClr>
                </a:solidFill>
              </a:rPr>
              <a:t>Activité professionnelle : </a:t>
            </a:r>
            <a:r>
              <a:rPr lang="fr-FR" sz="1600" dirty="0">
                <a:solidFill>
                  <a:schemeClr val="tx2">
                    <a:lumMod val="50000"/>
                  </a:schemeClr>
                </a:solidFill>
              </a:rPr>
              <a:t>ensemble de tâches mises en œuvre pour atteindre un objectif</a:t>
            </a:r>
          </a:p>
        </p:txBody>
      </p:sp>
      <p:sp>
        <p:nvSpPr>
          <p:cNvPr id="13" name="Titre 1"/>
          <p:cNvSpPr>
            <a:spLocks noGrp="1"/>
          </p:cNvSpPr>
          <p:nvPr>
            <p:ph type="title"/>
          </p:nvPr>
        </p:nvSpPr>
        <p:spPr>
          <a:xfrm>
            <a:off x="2342823" y="27607"/>
            <a:ext cx="8911687" cy="560381"/>
          </a:xfrm>
        </p:spPr>
        <p:txBody>
          <a:bodyPr>
            <a:normAutofit fontScale="90000"/>
          </a:bodyPr>
          <a:lstStyle/>
          <a:p>
            <a:r>
              <a:rPr lang="fr-FR" dirty="0" smtClean="0"/>
              <a:t>2/ </a:t>
            </a:r>
            <a:r>
              <a:rPr lang="fr-FR" dirty="0"/>
              <a:t>Référentiel </a:t>
            </a:r>
            <a:r>
              <a:rPr lang="fr-FR" dirty="0" smtClean="0"/>
              <a:t>des  activités professionnelles: </a:t>
            </a:r>
            <a:endParaRPr lang="fr-FR" dirty="0"/>
          </a:p>
        </p:txBody>
      </p:sp>
      <p:sp>
        <p:nvSpPr>
          <p:cNvPr id="4" name="Espace réservé du pied de page 3"/>
          <p:cNvSpPr>
            <a:spLocks noGrp="1"/>
          </p:cNvSpPr>
          <p:nvPr>
            <p:ph type="ftr" sz="quarter" idx="11"/>
          </p:nvPr>
        </p:nvSpPr>
        <p:spPr>
          <a:xfrm>
            <a:off x="2688158" y="6415421"/>
            <a:ext cx="7619999" cy="365125"/>
          </a:xfrm>
        </p:spPr>
        <p:txBody>
          <a:bodyPr/>
          <a:lstStyle/>
          <a:p>
            <a:r>
              <a:rPr lang="fr-FR" smtClean="0"/>
              <a:t>ACADEMIE DE TOULOUSE - BTS MHR - FORMATION ACADEMIQUE DU 14 MAI 2018</a:t>
            </a:r>
            <a:endParaRPr lang="en-US" dirty="0"/>
          </a:p>
        </p:txBody>
      </p:sp>
    </p:spTree>
    <p:extLst>
      <p:ext uri="{BB962C8B-B14F-4D97-AF65-F5344CB8AC3E}">
        <p14:creationId xmlns:p14="http://schemas.microsoft.com/office/powerpoint/2010/main" val="235341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342823" y="27607"/>
            <a:ext cx="8911687" cy="560381"/>
          </a:xfrm>
        </p:spPr>
        <p:txBody>
          <a:bodyPr>
            <a:normAutofit fontScale="90000"/>
          </a:bodyPr>
          <a:lstStyle/>
          <a:p>
            <a:r>
              <a:rPr lang="fr-FR" dirty="0" smtClean="0"/>
              <a:t>2/ </a:t>
            </a:r>
            <a:r>
              <a:rPr lang="fr-FR" dirty="0"/>
              <a:t>Référentiel </a:t>
            </a:r>
            <a:r>
              <a:rPr lang="fr-FR" dirty="0" smtClean="0"/>
              <a:t>des  activités professionnelles: </a:t>
            </a:r>
            <a:endParaRPr lang="fr-FR" dirty="0"/>
          </a:p>
        </p:txBody>
      </p:sp>
      <p:grpSp>
        <p:nvGrpSpPr>
          <p:cNvPr id="2" name="Groupe 1"/>
          <p:cNvGrpSpPr/>
          <p:nvPr/>
        </p:nvGrpSpPr>
        <p:grpSpPr>
          <a:xfrm>
            <a:off x="334067" y="819397"/>
            <a:ext cx="3289974" cy="4142353"/>
            <a:chOff x="334067" y="819397"/>
            <a:chExt cx="3289974" cy="4142353"/>
          </a:xfrm>
        </p:grpSpPr>
        <p:sp>
          <p:nvSpPr>
            <p:cNvPr id="7" name="Ellipse 6"/>
            <p:cNvSpPr/>
            <p:nvPr/>
          </p:nvSpPr>
          <p:spPr>
            <a:xfrm>
              <a:off x="1531918" y="819397"/>
              <a:ext cx="1971305" cy="926276"/>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50000"/>
                    </a:schemeClr>
                  </a:solidFill>
                </a:rPr>
                <a:t>Activité  </a:t>
              </a:r>
              <a:endParaRPr lang="fr-FR" sz="2400" dirty="0">
                <a:solidFill>
                  <a:schemeClr val="tx2">
                    <a:lumMod val="50000"/>
                  </a:schemeClr>
                </a:solidFill>
              </a:endParaRPr>
            </a:p>
          </p:txBody>
        </p:sp>
        <p:sp>
          <p:nvSpPr>
            <p:cNvPr id="10" name="Rectangle 9"/>
            <p:cNvSpPr/>
            <p:nvPr/>
          </p:nvSpPr>
          <p:spPr>
            <a:xfrm>
              <a:off x="359796" y="1988960"/>
              <a:ext cx="3264245" cy="1288473"/>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2">
                      <a:lumMod val="50000"/>
                    </a:schemeClr>
                  </a:solidFill>
                </a:rPr>
                <a:t>P1 : Production de services en HR</a:t>
              </a:r>
              <a:endParaRPr lang="fr-FR" sz="2000" dirty="0">
                <a:solidFill>
                  <a:schemeClr val="tx2">
                    <a:lumMod val="50000"/>
                  </a:schemeClr>
                </a:solidFill>
              </a:endParaRPr>
            </a:p>
          </p:txBody>
        </p:sp>
        <p:sp>
          <p:nvSpPr>
            <p:cNvPr id="11" name="Rectangle 10"/>
            <p:cNvSpPr/>
            <p:nvPr/>
          </p:nvSpPr>
          <p:spPr>
            <a:xfrm>
              <a:off x="334067" y="3673277"/>
              <a:ext cx="3264245" cy="1288473"/>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u="sng" dirty="0" smtClean="0">
                  <a:solidFill>
                    <a:schemeClr val="tx2">
                      <a:lumMod val="50000"/>
                    </a:schemeClr>
                  </a:solidFill>
                </a:rPr>
                <a:t>Exemple</a:t>
              </a:r>
              <a:r>
                <a:rPr lang="fr-FR" sz="2000" dirty="0" smtClean="0">
                  <a:solidFill>
                    <a:schemeClr val="tx2">
                      <a:lumMod val="50000"/>
                    </a:schemeClr>
                  </a:solidFill>
                </a:rPr>
                <a:t> : Organisation d’une soirée à thème</a:t>
              </a:r>
              <a:endParaRPr lang="fr-FR" sz="2000" dirty="0">
                <a:solidFill>
                  <a:schemeClr val="tx2">
                    <a:lumMod val="50000"/>
                  </a:schemeClr>
                </a:solidFill>
              </a:endParaRPr>
            </a:p>
          </p:txBody>
        </p:sp>
      </p:grpSp>
      <p:grpSp>
        <p:nvGrpSpPr>
          <p:cNvPr id="3" name="Groupe 2"/>
          <p:cNvGrpSpPr/>
          <p:nvPr/>
        </p:nvGrpSpPr>
        <p:grpSpPr>
          <a:xfrm>
            <a:off x="3908540" y="864922"/>
            <a:ext cx="3751045" cy="4122714"/>
            <a:chOff x="3908540" y="864922"/>
            <a:chExt cx="3751045" cy="4122714"/>
          </a:xfrm>
        </p:grpSpPr>
        <p:sp>
          <p:nvSpPr>
            <p:cNvPr id="8" name="Ellipse 7"/>
            <p:cNvSpPr/>
            <p:nvPr/>
          </p:nvSpPr>
          <p:spPr>
            <a:xfrm>
              <a:off x="3914576" y="864922"/>
              <a:ext cx="3590630" cy="926276"/>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50000"/>
                    </a:schemeClr>
                  </a:solidFill>
                </a:rPr>
                <a:t>Compétences </a:t>
              </a:r>
              <a:endParaRPr lang="fr-FR" sz="2400" dirty="0">
                <a:solidFill>
                  <a:schemeClr val="tx2">
                    <a:lumMod val="50000"/>
                  </a:schemeClr>
                </a:solidFill>
              </a:endParaRPr>
            </a:p>
          </p:txBody>
        </p:sp>
        <p:sp>
          <p:nvSpPr>
            <p:cNvPr id="12" name="Rectangle 11"/>
            <p:cNvSpPr/>
            <p:nvPr/>
          </p:nvSpPr>
          <p:spPr>
            <a:xfrm>
              <a:off x="3908540" y="1998856"/>
              <a:ext cx="3751045" cy="2988780"/>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fr-FR" sz="2000" dirty="0" smtClean="0">
                  <a:solidFill>
                    <a:schemeClr val="tx2">
                      <a:lumMod val="50000"/>
                    </a:schemeClr>
                  </a:solidFill>
                </a:rPr>
                <a:t>Concevoir et réaliser des prestations de services</a:t>
              </a:r>
            </a:p>
            <a:p>
              <a:pPr>
                <a:buFontTx/>
                <a:buChar char="-"/>
              </a:pPr>
              <a:endParaRPr lang="fr-FR" sz="2000" dirty="0" smtClean="0">
                <a:solidFill>
                  <a:schemeClr val="tx2">
                    <a:lumMod val="50000"/>
                  </a:schemeClr>
                </a:solidFill>
              </a:endParaRPr>
            </a:p>
            <a:p>
              <a:pPr>
                <a:buFontTx/>
                <a:buChar char="-"/>
              </a:pPr>
              <a:r>
                <a:rPr lang="fr-FR" sz="2000" dirty="0" smtClean="0">
                  <a:solidFill>
                    <a:schemeClr val="tx2">
                      <a:lumMod val="50000"/>
                    </a:schemeClr>
                  </a:solidFill>
                </a:rPr>
                <a:t>Evaluer et analyser la production de service</a:t>
              </a:r>
            </a:p>
            <a:p>
              <a:pPr>
                <a:buFontTx/>
                <a:buChar char="-"/>
              </a:pPr>
              <a:endParaRPr lang="fr-FR" sz="2000" dirty="0" smtClean="0">
                <a:solidFill>
                  <a:schemeClr val="tx2">
                    <a:lumMod val="50000"/>
                  </a:schemeClr>
                </a:solidFill>
              </a:endParaRPr>
            </a:p>
            <a:p>
              <a:pPr>
                <a:buFontTx/>
                <a:buChar char="-"/>
              </a:pPr>
              <a:r>
                <a:rPr lang="fr-FR" sz="2000" dirty="0" smtClean="0">
                  <a:solidFill>
                    <a:schemeClr val="tx2">
                      <a:lumMod val="50000"/>
                    </a:schemeClr>
                  </a:solidFill>
                </a:rPr>
                <a:t> Communiquer avec les autres services</a:t>
              </a:r>
              <a:endParaRPr lang="fr-FR" sz="2000" dirty="0">
                <a:solidFill>
                  <a:schemeClr val="tx2">
                    <a:lumMod val="50000"/>
                  </a:schemeClr>
                </a:solidFill>
              </a:endParaRPr>
            </a:p>
          </p:txBody>
        </p:sp>
      </p:grpSp>
      <p:grpSp>
        <p:nvGrpSpPr>
          <p:cNvPr id="5" name="Groupe 4"/>
          <p:cNvGrpSpPr/>
          <p:nvPr/>
        </p:nvGrpSpPr>
        <p:grpSpPr>
          <a:xfrm>
            <a:off x="7837293" y="855024"/>
            <a:ext cx="4038032" cy="5415147"/>
            <a:chOff x="7837293" y="855024"/>
            <a:chExt cx="4038032" cy="5415147"/>
          </a:xfrm>
        </p:grpSpPr>
        <p:sp>
          <p:nvSpPr>
            <p:cNvPr id="9" name="Ellipse 8"/>
            <p:cNvSpPr/>
            <p:nvPr/>
          </p:nvSpPr>
          <p:spPr>
            <a:xfrm>
              <a:off x="8904190" y="855024"/>
              <a:ext cx="2222989" cy="926276"/>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50000"/>
                    </a:schemeClr>
                  </a:solidFill>
                </a:rPr>
                <a:t>Savoirs </a:t>
              </a:r>
              <a:endParaRPr lang="fr-FR" sz="2400" dirty="0">
                <a:solidFill>
                  <a:schemeClr val="tx2">
                    <a:lumMod val="50000"/>
                  </a:schemeClr>
                </a:solidFill>
              </a:endParaRPr>
            </a:p>
          </p:txBody>
        </p:sp>
        <p:sp>
          <p:nvSpPr>
            <p:cNvPr id="13" name="Rectangle 12"/>
            <p:cNvSpPr/>
            <p:nvPr/>
          </p:nvSpPr>
          <p:spPr>
            <a:xfrm>
              <a:off x="7837293" y="1995055"/>
              <a:ext cx="4038032" cy="4275116"/>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fr-FR" dirty="0" smtClean="0">
                  <a:solidFill>
                    <a:schemeClr val="tx2">
                      <a:lumMod val="50000"/>
                    </a:schemeClr>
                  </a:solidFill>
                </a:rPr>
                <a:t> Gestion des approvisionnements</a:t>
              </a:r>
            </a:p>
            <a:p>
              <a:pPr>
                <a:buFontTx/>
                <a:buChar char="-"/>
              </a:pPr>
              <a:r>
                <a:rPr lang="fr-FR" dirty="0" smtClean="0">
                  <a:solidFill>
                    <a:schemeClr val="tx2">
                      <a:lumMod val="50000"/>
                    </a:schemeClr>
                  </a:solidFill>
                </a:rPr>
                <a:t>  Identification et calcul des coûts</a:t>
              </a:r>
            </a:p>
            <a:p>
              <a:pPr>
                <a:buFontTx/>
                <a:buChar char="-"/>
              </a:pPr>
              <a:r>
                <a:rPr lang="fr-FR" dirty="0" smtClean="0">
                  <a:solidFill>
                    <a:schemeClr val="tx2">
                      <a:lumMod val="50000"/>
                    </a:schemeClr>
                  </a:solidFill>
                </a:rPr>
                <a:t> Règlementation en hygiène</a:t>
              </a:r>
            </a:p>
            <a:p>
              <a:pPr>
                <a:buFontTx/>
                <a:buChar char="-"/>
              </a:pPr>
              <a:r>
                <a:rPr lang="fr-FR" dirty="0" smtClean="0">
                  <a:solidFill>
                    <a:schemeClr val="tx2">
                      <a:lumMod val="50000"/>
                    </a:schemeClr>
                  </a:solidFill>
                </a:rPr>
                <a:t> Mise en œuvre de la démarche créative</a:t>
              </a:r>
            </a:p>
            <a:p>
              <a:pPr>
                <a:buFontTx/>
                <a:buChar char="-"/>
              </a:pPr>
              <a:r>
                <a:rPr lang="fr-FR" dirty="0" smtClean="0">
                  <a:solidFill>
                    <a:schemeClr val="tx2">
                      <a:lumMod val="50000"/>
                    </a:schemeClr>
                  </a:solidFill>
                </a:rPr>
                <a:t> Organisation et répartition des tâches du personnel</a:t>
              </a:r>
            </a:p>
            <a:p>
              <a:pPr>
                <a:buFontTx/>
                <a:buChar char="-"/>
              </a:pPr>
              <a:r>
                <a:rPr lang="fr-FR" dirty="0" smtClean="0">
                  <a:solidFill>
                    <a:schemeClr val="tx2">
                      <a:lumMod val="50000"/>
                    </a:schemeClr>
                  </a:solidFill>
                </a:rPr>
                <a:t> Connaissance des locaux et équipements</a:t>
              </a:r>
            </a:p>
            <a:p>
              <a:pPr>
                <a:buFontTx/>
                <a:buChar char="-"/>
              </a:pPr>
              <a:r>
                <a:rPr lang="fr-FR" dirty="0" smtClean="0">
                  <a:solidFill>
                    <a:schemeClr val="tx2">
                      <a:lumMod val="50000"/>
                    </a:schemeClr>
                  </a:solidFill>
                </a:rPr>
                <a:t> Standards de qualité</a:t>
              </a:r>
            </a:p>
            <a:p>
              <a:pPr>
                <a:buFontTx/>
                <a:buChar char="-"/>
              </a:pPr>
              <a:r>
                <a:rPr lang="fr-FR" dirty="0" smtClean="0">
                  <a:solidFill>
                    <a:schemeClr val="tx2">
                      <a:lumMod val="50000"/>
                    </a:schemeClr>
                  </a:solidFill>
                </a:rPr>
                <a:t> Parcours et expérience client</a:t>
              </a:r>
            </a:p>
            <a:p>
              <a:pPr>
                <a:buFontTx/>
                <a:buChar char="-"/>
              </a:pPr>
              <a:r>
                <a:rPr lang="fr-FR" dirty="0" smtClean="0">
                  <a:solidFill>
                    <a:schemeClr val="tx2">
                      <a:lumMod val="50000"/>
                    </a:schemeClr>
                  </a:solidFill>
                </a:rPr>
                <a:t> Communication interne</a:t>
              </a:r>
            </a:p>
            <a:p>
              <a:pPr>
                <a:buFontTx/>
                <a:buChar char="-"/>
              </a:pPr>
              <a:r>
                <a:rPr lang="fr-FR" dirty="0" smtClean="0">
                  <a:solidFill>
                    <a:schemeClr val="tx2">
                      <a:lumMod val="50000"/>
                    </a:schemeClr>
                  </a:solidFill>
                </a:rPr>
                <a:t> Utilisation du système d’information</a:t>
              </a:r>
              <a:endParaRPr lang="fr-FR" dirty="0">
                <a:solidFill>
                  <a:schemeClr val="tx2">
                    <a:lumMod val="50000"/>
                  </a:schemeClr>
                </a:solidFill>
              </a:endParaRPr>
            </a:p>
          </p:txBody>
        </p:sp>
      </p:grpSp>
      <p:sp>
        <p:nvSpPr>
          <p:cNvPr id="14" name="ZoneTexte 13"/>
          <p:cNvSpPr txBox="1"/>
          <p:nvPr/>
        </p:nvSpPr>
        <p:spPr>
          <a:xfrm>
            <a:off x="368135" y="5450774"/>
            <a:ext cx="7089569" cy="923330"/>
          </a:xfrm>
          <a:prstGeom prst="rect">
            <a:avLst/>
          </a:prstGeom>
          <a:noFill/>
        </p:spPr>
        <p:txBody>
          <a:bodyPr wrap="square" rtlCol="0">
            <a:spAutoFit/>
          </a:bodyPr>
          <a:lstStyle/>
          <a:p>
            <a:r>
              <a:rPr lang="fr-FR" b="1" u="sng" dirty="0" smtClean="0"/>
              <a:t>Interdisciplinarités</a:t>
            </a:r>
            <a:r>
              <a:rPr lang="fr-FR" dirty="0" smtClean="0"/>
              <a:t> :   Culture générale et linguistique</a:t>
            </a:r>
          </a:p>
          <a:p>
            <a:r>
              <a:rPr lang="fr-FR" dirty="0" smtClean="0"/>
              <a:t>					Economie et gestion</a:t>
            </a:r>
          </a:p>
          <a:p>
            <a:r>
              <a:rPr lang="fr-FR" dirty="0" smtClean="0"/>
              <a:t>					STC, STS, SHR, IHR </a:t>
            </a:r>
            <a:endParaRPr lang="fr-FR" dirty="0"/>
          </a:p>
        </p:txBody>
      </p:sp>
      <p:sp>
        <p:nvSpPr>
          <p:cNvPr id="15" name="Espace réservé du pied de page 14"/>
          <p:cNvSpPr>
            <a:spLocks noGrp="1"/>
          </p:cNvSpPr>
          <p:nvPr>
            <p:ph type="ftr" sz="quarter" idx="11"/>
          </p:nvPr>
        </p:nvSpPr>
        <p:spPr>
          <a:xfrm>
            <a:off x="2617787" y="6461523"/>
            <a:ext cx="7619999" cy="365125"/>
          </a:xfrm>
        </p:spPr>
        <p:txBody>
          <a:bodyPr/>
          <a:lstStyle/>
          <a:p>
            <a:r>
              <a:rPr lang="fr-FR" dirty="0" smtClean="0"/>
              <a:t>ACADEMIE DE TOULOUSE - BTS MHR - FORMATION ACADEMIQUE DU 14 MAI 2018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876981" y="1365557"/>
            <a:ext cx="10793651" cy="727937"/>
          </a:xfrm>
        </p:spPr>
        <p:txBody>
          <a:bodyPr>
            <a:normAutofit fontScale="92500" lnSpcReduction="20000"/>
          </a:bodyPr>
          <a:lstStyle/>
          <a:p>
            <a:r>
              <a:rPr lang="fr-FR" sz="2600" dirty="0" smtClean="0"/>
              <a:t>Pour chaque pôle d’activité, on trouvera dans les tableaux le niveau d’autonomie attendu</a:t>
            </a:r>
          </a:p>
          <a:p>
            <a:endParaRPr lang="fr-FR" sz="700" dirty="0" smtClean="0"/>
          </a:p>
        </p:txBody>
      </p:sp>
      <p:sp>
        <p:nvSpPr>
          <p:cNvPr id="11" name="Espace réservé du contenu 2"/>
          <p:cNvSpPr txBox="1">
            <a:spLocks/>
          </p:cNvSpPr>
          <p:nvPr/>
        </p:nvSpPr>
        <p:spPr>
          <a:xfrm>
            <a:off x="1729527" y="794190"/>
            <a:ext cx="4255637" cy="47987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b="1" dirty="0" smtClean="0"/>
              <a:t>4 niveaux d’autonomie : </a:t>
            </a:r>
          </a:p>
          <a:p>
            <a:pPr marL="0" indent="0">
              <a:buNone/>
            </a:pPr>
            <a:endParaRPr lang="fr-FR" sz="2000" dirty="0"/>
          </a:p>
        </p:txBody>
      </p:sp>
      <p:sp>
        <p:nvSpPr>
          <p:cNvPr id="12" name="Flèche droite 11"/>
          <p:cNvSpPr/>
          <p:nvPr/>
        </p:nvSpPr>
        <p:spPr>
          <a:xfrm rot="20479667">
            <a:off x="680233" y="4178801"/>
            <a:ext cx="10842385" cy="55345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smtClean="0"/>
              <a:t>AUTONOMIE</a:t>
            </a:r>
            <a:endParaRPr lang="fr-FR" dirty="0"/>
          </a:p>
        </p:txBody>
      </p:sp>
      <p:sp>
        <p:nvSpPr>
          <p:cNvPr id="13" name="Rectangle 12"/>
          <p:cNvSpPr/>
          <p:nvPr/>
        </p:nvSpPr>
        <p:spPr>
          <a:xfrm>
            <a:off x="1079870" y="5979695"/>
            <a:ext cx="2059333" cy="690175"/>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50000"/>
                  </a:schemeClr>
                </a:solidFill>
              </a:rPr>
              <a:t>1/ Participe</a:t>
            </a:r>
            <a:endParaRPr lang="fr-FR" sz="2400" dirty="0">
              <a:solidFill>
                <a:schemeClr val="tx2">
                  <a:lumMod val="50000"/>
                </a:schemeClr>
              </a:solidFill>
            </a:endParaRPr>
          </a:p>
        </p:txBody>
      </p:sp>
      <p:sp>
        <p:nvSpPr>
          <p:cNvPr id="14" name="Rectangle 13"/>
          <p:cNvSpPr/>
          <p:nvPr/>
        </p:nvSpPr>
        <p:spPr>
          <a:xfrm>
            <a:off x="3875582" y="5101389"/>
            <a:ext cx="2225843" cy="786428"/>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50000"/>
                  </a:schemeClr>
                </a:solidFill>
              </a:rPr>
              <a:t>2/ Fait sous contrôle</a:t>
            </a:r>
            <a:endParaRPr lang="fr-FR" sz="2400" dirty="0">
              <a:solidFill>
                <a:schemeClr val="tx2">
                  <a:lumMod val="50000"/>
                </a:schemeClr>
              </a:solidFill>
            </a:endParaRPr>
          </a:p>
        </p:txBody>
      </p:sp>
      <p:grpSp>
        <p:nvGrpSpPr>
          <p:cNvPr id="2" name="Groupe 1"/>
          <p:cNvGrpSpPr/>
          <p:nvPr/>
        </p:nvGrpSpPr>
        <p:grpSpPr>
          <a:xfrm>
            <a:off x="7150768" y="3954014"/>
            <a:ext cx="4279232" cy="2282691"/>
            <a:chOff x="7150768" y="3954014"/>
            <a:chExt cx="4279232" cy="2282691"/>
          </a:xfrm>
        </p:grpSpPr>
        <p:sp>
          <p:nvSpPr>
            <p:cNvPr id="15" name="Rectangle 14"/>
            <p:cNvSpPr/>
            <p:nvPr/>
          </p:nvSpPr>
          <p:spPr>
            <a:xfrm>
              <a:off x="7150768" y="3954014"/>
              <a:ext cx="2225843" cy="786428"/>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50000"/>
                    </a:schemeClr>
                  </a:solidFill>
                </a:rPr>
                <a:t>3/ Fait seul en autonomie</a:t>
              </a:r>
              <a:endParaRPr lang="fr-FR" sz="2400" dirty="0">
                <a:solidFill>
                  <a:schemeClr val="tx2">
                    <a:lumMod val="50000"/>
                  </a:schemeClr>
                </a:solidFill>
              </a:endParaRPr>
            </a:p>
          </p:txBody>
        </p:sp>
        <p:sp>
          <p:nvSpPr>
            <p:cNvPr id="18" name="Bulle ronde 17"/>
            <p:cNvSpPr/>
            <p:nvPr/>
          </p:nvSpPr>
          <p:spPr>
            <a:xfrm>
              <a:off x="9243794" y="5119847"/>
              <a:ext cx="2186206" cy="1116858"/>
            </a:xfrm>
            <a:prstGeom prst="wedgeEllipseCallout">
              <a:avLst>
                <a:gd name="adj1" fmla="val -51474"/>
                <a:gd name="adj2" fmla="val -67623"/>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2">
                      <a:lumMod val="50000"/>
                    </a:schemeClr>
                  </a:solidFill>
                </a:rPr>
                <a:t>Pôle d’activités </a:t>
              </a:r>
              <a:r>
                <a:rPr lang="fr-FR" sz="1600" b="1" dirty="0" smtClean="0">
                  <a:solidFill>
                    <a:schemeClr val="tx2">
                      <a:lumMod val="50000"/>
                    </a:schemeClr>
                  </a:solidFill>
                </a:rPr>
                <a:t>3, 4 et 5</a:t>
              </a:r>
              <a:endParaRPr lang="fr-FR" sz="1600" dirty="0">
                <a:solidFill>
                  <a:schemeClr val="tx2">
                    <a:lumMod val="50000"/>
                  </a:schemeClr>
                </a:solidFill>
              </a:endParaRPr>
            </a:p>
          </p:txBody>
        </p:sp>
      </p:grpSp>
      <p:grpSp>
        <p:nvGrpSpPr>
          <p:cNvPr id="3" name="Groupe 2"/>
          <p:cNvGrpSpPr/>
          <p:nvPr/>
        </p:nvGrpSpPr>
        <p:grpSpPr>
          <a:xfrm>
            <a:off x="6273806" y="1798421"/>
            <a:ext cx="5693606" cy="2071372"/>
            <a:chOff x="6273806" y="1798421"/>
            <a:chExt cx="5693606" cy="2071372"/>
          </a:xfrm>
        </p:grpSpPr>
        <p:sp>
          <p:nvSpPr>
            <p:cNvPr id="16" name="Rectangle 15"/>
            <p:cNvSpPr/>
            <p:nvPr/>
          </p:nvSpPr>
          <p:spPr>
            <a:xfrm>
              <a:off x="9741569" y="3083365"/>
              <a:ext cx="2225843" cy="786428"/>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2">
                      <a:lumMod val="50000"/>
                    </a:schemeClr>
                  </a:solidFill>
                </a:rPr>
                <a:t>4/ Contrôle et encadre</a:t>
              </a:r>
              <a:endParaRPr lang="fr-FR" sz="2400" dirty="0">
                <a:solidFill>
                  <a:schemeClr val="tx2">
                    <a:lumMod val="50000"/>
                  </a:schemeClr>
                </a:solidFill>
              </a:endParaRPr>
            </a:p>
          </p:txBody>
        </p:sp>
        <p:sp>
          <p:nvSpPr>
            <p:cNvPr id="19" name="Bulle ronde 18"/>
            <p:cNvSpPr/>
            <p:nvPr/>
          </p:nvSpPr>
          <p:spPr>
            <a:xfrm>
              <a:off x="6273806" y="1798421"/>
              <a:ext cx="2531846" cy="1318660"/>
            </a:xfrm>
            <a:prstGeom prst="wedgeEllipseCallout">
              <a:avLst>
                <a:gd name="adj1" fmla="val 78530"/>
                <a:gd name="adj2" fmla="val 39879"/>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2">
                      <a:lumMod val="50000"/>
                    </a:schemeClr>
                  </a:solidFill>
                </a:rPr>
                <a:t>Pôle </a:t>
              </a:r>
              <a:r>
                <a:rPr lang="fr-FR" sz="1600" b="1" dirty="0" smtClean="0">
                  <a:solidFill>
                    <a:schemeClr val="tx2">
                      <a:lumMod val="50000"/>
                    </a:schemeClr>
                  </a:solidFill>
                </a:rPr>
                <a:t>d’activités 1 (cœur de métier) et 2</a:t>
              </a:r>
              <a:endParaRPr lang="fr-FR" sz="1600" b="1" dirty="0">
                <a:solidFill>
                  <a:schemeClr val="tx2">
                    <a:lumMod val="50000"/>
                  </a:schemeClr>
                </a:solidFill>
              </a:endParaRPr>
            </a:p>
          </p:txBody>
        </p:sp>
      </p:grpSp>
      <p:sp>
        <p:nvSpPr>
          <p:cNvPr id="20" name="Titre 1"/>
          <p:cNvSpPr>
            <a:spLocks noGrp="1"/>
          </p:cNvSpPr>
          <p:nvPr>
            <p:ph type="title"/>
          </p:nvPr>
        </p:nvSpPr>
        <p:spPr>
          <a:xfrm>
            <a:off x="2342823" y="27607"/>
            <a:ext cx="8911687" cy="560381"/>
          </a:xfrm>
        </p:spPr>
        <p:txBody>
          <a:bodyPr>
            <a:normAutofit fontScale="90000"/>
          </a:bodyPr>
          <a:lstStyle/>
          <a:p>
            <a:r>
              <a:rPr lang="fr-FR" dirty="0" smtClean="0"/>
              <a:t>2/ </a:t>
            </a:r>
            <a:r>
              <a:rPr lang="fr-FR" dirty="0"/>
              <a:t>Référentiel </a:t>
            </a:r>
            <a:r>
              <a:rPr lang="fr-FR" dirty="0" smtClean="0"/>
              <a:t>des  activités professionnelles: </a:t>
            </a:r>
            <a:endParaRPr lang="fr-FR" dirty="0"/>
          </a:p>
        </p:txBody>
      </p:sp>
      <p:sp>
        <p:nvSpPr>
          <p:cNvPr id="5" name="Espace réservé du pied de page 4"/>
          <p:cNvSpPr>
            <a:spLocks noGrp="1"/>
          </p:cNvSpPr>
          <p:nvPr>
            <p:ph type="ftr" sz="quarter" idx="11"/>
          </p:nvPr>
        </p:nvSpPr>
        <p:spPr>
          <a:xfrm>
            <a:off x="3234491" y="6467583"/>
            <a:ext cx="7619999" cy="365125"/>
          </a:xfrm>
        </p:spPr>
        <p:txBody>
          <a:bodyPr/>
          <a:lstStyle/>
          <a:p>
            <a:r>
              <a:rPr lang="fr-FR" dirty="0" smtClean="0"/>
              <a:t>ACADEMIE DE TOULOUSE - BTS MHR - FORMATION ACADEMIQUE DU 14 MAI 2018</a:t>
            </a:r>
            <a:endParaRPr lang="en-US" dirty="0"/>
          </a:p>
        </p:txBody>
      </p:sp>
    </p:spTree>
    <p:extLst>
      <p:ext uri="{BB962C8B-B14F-4D97-AF65-F5344CB8AC3E}">
        <p14:creationId xmlns:p14="http://schemas.microsoft.com/office/powerpoint/2010/main" val="351993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272083" y="0"/>
            <a:ext cx="8911687" cy="560381"/>
          </a:xfrm>
        </p:spPr>
        <p:txBody>
          <a:bodyPr>
            <a:normAutofit fontScale="90000"/>
          </a:bodyPr>
          <a:lstStyle/>
          <a:p>
            <a:r>
              <a:rPr lang="fr-FR" dirty="0" smtClean="0"/>
              <a:t>3/ </a:t>
            </a:r>
            <a:r>
              <a:rPr lang="fr-FR" dirty="0"/>
              <a:t>Référentiel de </a:t>
            </a:r>
            <a:r>
              <a:rPr lang="fr-FR" dirty="0" smtClean="0"/>
              <a:t>certification : </a:t>
            </a:r>
            <a:endParaRPr lang="fr-FR" dirty="0"/>
          </a:p>
        </p:txBody>
      </p:sp>
      <p:sp>
        <p:nvSpPr>
          <p:cNvPr id="11" name="Espace réservé du contenu 2"/>
          <p:cNvSpPr txBox="1">
            <a:spLocks/>
          </p:cNvSpPr>
          <p:nvPr/>
        </p:nvSpPr>
        <p:spPr>
          <a:xfrm>
            <a:off x="2109537" y="556684"/>
            <a:ext cx="10082463" cy="8269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fr-FR" sz="2400" b="1" dirty="0"/>
              <a:t>Mise en relation du Référentiel des Activités Professionnelles et du Référentiel de Certification </a:t>
            </a:r>
            <a:endParaRPr lang="fr-FR" sz="2000" dirty="0"/>
          </a:p>
        </p:txBody>
      </p:sp>
      <p:pic>
        <p:nvPicPr>
          <p:cNvPr id="3" name="Image 2"/>
          <p:cNvPicPr>
            <a:picLocks noChangeAspect="1"/>
          </p:cNvPicPr>
          <p:nvPr/>
        </p:nvPicPr>
        <p:blipFill>
          <a:blip r:embed="rId3"/>
          <a:stretch>
            <a:fillRect/>
          </a:stretch>
        </p:blipFill>
        <p:spPr>
          <a:xfrm>
            <a:off x="3086100" y="1383632"/>
            <a:ext cx="7591990" cy="5136548"/>
          </a:xfrm>
          <a:prstGeom prst="rect">
            <a:avLst/>
          </a:prstGeom>
        </p:spPr>
      </p:pic>
      <p:sp>
        <p:nvSpPr>
          <p:cNvPr id="4" name="Espace réservé du pied de page 3"/>
          <p:cNvSpPr>
            <a:spLocks noGrp="1"/>
          </p:cNvSpPr>
          <p:nvPr>
            <p:ph type="ftr" sz="quarter" idx="11"/>
          </p:nvPr>
        </p:nvSpPr>
        <p:spPr>
          <a:xfrm>
            <a:off x="3458892" y="6512242"/>
            <a:ext cx="7619999" cy="365125"/>
          </a:xfrm>
        </p:spPr>
        <p:txBody>
          <a:bodyPr/>
          <a:lstStyle/>
          <a:p>
            <a:r>
              <a:rPr lang="fr-FR" dirty="0" smtClean="0"/>
              <a:t>ACADEMIE DE TOULOUSE - BTS MHR - FORMATION ACADEMIQUE DU 14 MAI 2018</a:t>
            </a:r>
            <a:endParaRPr lang="en-US" dirty="0"/>
          </a:p>
        </p:txBody>
      </p:sp>
    </p:spTree>
    <p:extLst>
      <p:ext uri="{BB962C8B-B14F-4D97-AF65-F5344CB8AC3E}">
        <p14:creationId xmlns:p14="http://schemas.microsoft.com/office/powerpoint/2010/main" val="1937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09132" y="256033"/>
            <a:ext cx="12082867" cy="6493684"/>
          </a:xfrm>
          <a:prstGeom prst="rect">
            <a:avLst/>
          </a:prstGeom>
        </p:spPr>
      </p:pic>
      <p:pic>
        <p:nvPicPr>
          <p:cNvPr id="2" name="Image 1"/>
          <p:cNvPicPr>
            <a:picLocks noChangeAspect="1"/>
          </p:cNvPicPr>
          <p:nvPr/>
        </p:nvPicPr>
        <p:blipFill>
          <a:blip r:embed="rId4"/>
          <a:stretch>
            <a:fillRect/>
          </a:stretch>
        </p:blipFill>
        <p:spPr>
          <a:xfrm>
            <a:off x="0" y="0"/>
            <a:ext cx="2015821" cy="1520043"/>
          </a:xfrm>
          <a:prstGeom prst="rect">
            <a:avLst/>
          </a:prstGeom>
        </p:spPr>
      </p:pic>
      <p:sp>
        <p:nvSpPr>
          <p:cNvPr id="5" name="Espace réservé du pied de page 4"/>
          <p:cNvSpPr>
            <a:spLocks noGrp="1"/>
          </p:cNvSpPr>
          <p:nvPr>
            <p:ph type="ftr" sz="quarter" idx="11"/>
          </p:nvPr>
        </p:nvSpPr>
        <p:spPr/>
        <p:txBody>
          <a:bodyPr/>
          <a:lstStyle/>
          <a:p>
            <a:r>
              <a:rPr lang="fr-FR" smtClean="0"/>
              <a:t>ACADEMIE DE TOULOUSE - BTS MHR - FORMATION ACADEMIQUE DU 14 MAI 2018</a:t>
            </a:r>
            <a:endParaRPr lang="en-US" dirty="0"/>
          </a:p>
        </p:txBody>
      </p:sp>
    </p:spTree>
    <p:extLst>
      <p:ext uri="{BB962C8B-B14F-4D97-AF65-F5344CB8AC3E}">
        <p14:creationId xmlns:p14="http://schemas.microsoft.com/office/powerpoint/2010/main" val="285191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ri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4596</TotalTime>
  <Words>3716</Words>
  <Application>Microsoft Office PowerPoint</Application>
  <PresentationFormat>Grand écran</PresentationFormat>
  <Paragraphs>389</Paragraphs>
  <Slides>23</Slides>
  <Notes>23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Arial</vt:lpstr>
      <vt:lpstr>Calibri</vt:lpstr>
      <vt:lpstr>Century Gothic</vt:lpstr>
      <vt:lpstr>Wingdings</vt:lpstr>
      <vt:lpstr>Wingdings 3</vt:lpstr>
      <vt:lpstr>Brin</vt:lpstr>
      <vt:lpstr>BREVET DE TECHNICIEN SUPERIEUR  Management en hôtellerie - restauration </vt:lpstr>
      <vt:lpstr>Sommaire: </vt:lpstr>
      <vt:lpstr>1/ Principes de la réforme : </vt:lpstr>
      <vt:lpstr>2/ Référentiel des  activités professionnelles: </vt:lpstr>
      <vt:lpstr>2/ Référentiel des  activités professionnelles: </vt:lpstr>
      <vt:lpstr>2/ Référentiel des  activités professionnelles: </vt:lpstr>
      <vt:lpstr>2/ Référentiel des  activités professionnelles: </vt:lpstr>
      <vt:lpstr>3/ Référentiel de certification : </vt:lpstr>
      <vt:lpstr>Présentation PowerPoint</vt:lpstr>
      <vt:lpstr>3/ Référentiel de certification : </vt:lpstr>
      <vt:lpstr>3/ Référentiel de certification : </vt:lpstr>
      <vt:lpstr>3/ Référentiel de certification : </vt:lpstr>
      <vt:lpstr>3/ Référentiel de certification : </vt:lpstr>
      <vt:lpstr>4/ Les modalités de certification : </vt:lpstr>
      <vt:lpstr>Présentation PowerPoint</vt:lpstr>
      <vt:lpstr>5/ Le stage : </vt:lpstr>
      <vt:lpstr>5/ L’entreprenariat : pôle 5: </vt:lpstr>
      <vt:lpstr>6/ L’entreprenariat : pôle 5: </vt:lpstr>
      <vt:lpstr>6/ L’entreprenariat : pôle 5: </vt:lpstr>
      <vt:lpstr>6/ L’entreprenariat : pôle 5: </vt:lpstr>
      <vt:lpstr>6/ L’entreprenariat : pôle 5: </vt:lpstr>
      <vt:lpstr>7/ L’approche didactique découlant du référentiel: </vt:lpstr>
      <vt:lpstr>Liens vers les différentes ressources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BREVET DE TECHNICIEN SUPERIEUR  Management en hôtellerie - restauration</dc:title>
  <dc:creator>CATHIE</dc:creator>
  <cp:lastModifiedBy>CATHIE</cp:lastModifiedBy>
  <cp:revision>118</cp:revision>
  <dcterms:created xsi:type="dcterms:W3CDTF">2018-05-03T13:02:52Z</dcterms:created>
  <dcterms:modified xsi:type="dcterms:W3CDTF">2018-05-14T16:51:03Z</dcterms:modified>
</cp:coreProperties>
</file>