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81" r:id="rId6"/>
    <p:sldId id="273" r:id="rId7"/>
    <p:sldId id="278" r:id="rId8"/>
    <p:sldId id="261" r:id="rId9"/>
    <p:sldId id="274" r:id="rId10"/>
    <p:sldId id="277" r:id="rId11"/>
    <p:sldId id="265" r:id="rId12"/>
    <p:sldId id="285" r:id="rId13"/>
    <p:sldId id="266" r:id="rId14"/>
    <p:sldId id="276" r:id="rId15"/>
    <p:sldId id="280" r:id="rId16"/>
    <p:sldId id="282" r:id="rId17"/>
    <p:sldId id="284" r:id="rId18"/>
    <p:sldId id="283" r:id="rId19"/>
    <p:sldId id="267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67076" autoAdjust="0"/>
  </p:normalViewPr>
  <p:slideViewPr>
    <p:cSldViewPr snapToGrid="0">
      <p:cViewPr varScale="1">
        <p:scale>
          <a:sx n="55" d="100"/>
          <a:sy n="55" d="100"/>
        </p:scale>
        <p:origin x="153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s://disciplines.ac-toulouse.fr/economie-gestion/conferences-banque-de-france-2021-2022" TargetMode="External"/><Relationship Id="rId1" Type="http://schemas.openxmlformats.org/officeDocument/2006/relationships/hyperlink" Target="https://disciplines.ac-toulouse.fr/economie-gestion/prix-generation-euro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s://disciplines.ac-toulouse.fr/economie-gestion/prix-generation-euro" TargetMode="External"/><Relationship Id="rId1" Type="http://schemas.openxmlformats.org/officeDocument/2006/relationships/hyperlink" Target="https://disciplines.ac-toulouse.fr/economie-gestion/conferences-banque-de-france-2021-2022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E9D69C-AFB6-4044-835B-96079F65B71C}" type="doc">
      <dgm:prSet loTypeId="urn:microsoft.com/office/officeart/2005/8/layout/hList6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A1079C75-7C0A-450F-967C-F45128E9CE1A}">
      <dgm:prSet phldrT="[Texte]"/>
      <dgm:spPr/>
      <dgm:t>
        <a:bodyPr/>
        <a:lstStyle/>
        <a:p>
          <a:r>
            <a:rPr lang="fr-FR" dirty="0" smtClean="0"/>
            <a:t>« promouvoir l’excellence dans les enseignements d’économie  ». </a:t>
          </a:r>
          <a:endParaRPr lang="fr-FR" dirty="0"/>
        </a:p>
      </dgm:t>
    </dgm:pt>
    <dgm:pt modelId="{EB30CEEE-4CCA-452E-BE38-6F93025201F8}" type="parTrans" cxnId="{921EC09B-CC20-4535-8404-A00BE3C0F77A}">
      <dgm:prSet/>
      <dgm:spPr/>
      <dgm:t>
        <a:bodyPr/>
        <a:lstStyle/>
        <a:p>
          <a:endParaRPr lang="fr-FR"/>
        </a:p>
      </dgm:t>
    </dgm:pt>
    <dgm:pt modelId="{7A49B728-EBE0-4CC2-BE5F-3564885B9719}" type="sibTrans" cxnId="{921EC09B-CC20-4535-8404-A00BE3C0F77A}">
      <dgm:prSet/>
      <dgm:spPr/>
      <dgm:t>
        <a:bodyPr/>
        <a:lstStyle/>
        <a:p>
          <a:endParaRPr lang="fr-FR"/>
        </a:p>
      </dgm:t>
    </dgm:pt>
    <dgm:pt modelId="{C3656823-CA82-4D51-8310-6E9D406B9399}">
      <dgm:prSet phldrT="[Texte]"/>
      <dgm:spPr/>
      <dgm:t>
        <a:bodyPr/>
        <a:lstStyle/>
        <a:p>
          <a:r>
            <a:rPr lang="fr-FR" dirty="0" smtClean="0"/>
            <a:t>« Les copies sont évaluées et classées par une commission académique, réunissant des représentants de la Banque de France et des enseignants d’économie et gestion de l’académie. »</a:t>
          </a:r>
          <a:endParaRPr lang="fr-FR" dirty="0"/>
        </a:p>
      </dgm:t>
    </dgm:pt>
    <dgm:pt modelId="{80656BC1-C193-46B6-BAC4-A48D373FB875}" type="parTrans" cxnId="{6058A281-F95F-48B4-9105-30A057CF251B}">
      <dgm:prSet/>
      <dgm:spPr/>
      <dgm:t>
        <a:bodyPr/>
        <a:lstStyle/>
        <a:p>
          <a:endParaRPr lang="fr-FR"/>
        </a:p>
      </dgm:t>
    </dgm:pt>
    <dgm:pt modelId="{F4587CD1-3101-4711-AEC3-A35565F0A493}" type="sibTrans" cxnId="{6058A281-F95F-48B4-9105-30A057CF251B}">
      <dgm:prSet/>
      <dgm:spPr/>
      <dgm:t>
        <a:bodyPr/>
        <a:lstStyle/>
        <a:p>
          <a:endParaRPr lang="fr-FR"/>
        </a:p>
      </dgm:t>
    </dgm:pt>
    <dgm:pt modelId="{92FE33D3-7D6E-431C-8AC8-CC812671BD71}">
      <dgm:prSet/>
      <dgm:spPr/>
      <dgm:t>
        <a:bodyPr/>
        <a:lstStyle/>
        <a:p>
          <a:r>
            <a:rPr lang="fr-FR" dirty="0" smtClean="0"/>
            <a:t>« Dans chaque académie, trois lauréats sont distingués par ordre de mérite […] et la copie du premier d’entre eux est envoyée au jury national. »</a:t>
          </a:r>
          <a:endParaRPr lang="fr-FR" dirty="0"/>
        </a:p>
      </dgm:t>
    </dgm:pt>
    <dgm:pt modelId="{8D5F88FB-6E0B-466F-AF08-DD0D74E36DD7}" type="parTrans" cxnId="{BAFF8E61-5720-46CE-89EF-2B6CAF98FBE6}">
      <dgm:prSet/>
      <dgm:spPr/>
      <dgm:t>
        <a:bodyPr/>
        <a:lstStyle/>
        <a:p>
          <a:endParaRPr lang="fr-FR"/>
        </a:p>
      </dgm:t>
    </dgm:pt>
    <dgm:pt modelId="{68F046CD-F335-4B0A-9103-0444D4BA5A71}" type="sibTrans" cxnId="{BAFF8E61-5720-46CE-89EF-2B6CAF98FBE6}">
      <dgm:prSet/>
      <dgm:spPr/>
      <dgm:t>
        <a:bodyPr/>
        <a:lstStyle/>
        <a:p>
          <a:endParaRPr lang="fr-FR"/>
        </a:p>
      </dgm:t>
    </dgm:pt>
    <dgm:pt modelId="{5EA39207-97D4-4FC8-A93C-C6D2AE0511DF}" type="pres">
      <dgm:prSet presAssocID="{DFE9D69C-AFB6-4044-835B-96079F65B7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DC620FF-D6A7-4AA0-A3A4-A266EC2A6D10}" type="pres">
      <dgm:prSet presAssocID="{A1079C75-7C0A-450F-967C-F45128E9CE1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F4263ED-FB22-49B4-B73B-0473D18001A2}" type="pres">
      <dgm:prSet presAssocID="{7A49B728-EBE0-4CC2-BE5F-3564885B9719}" presName="sibTrans" presStyleCnt="0"/>
      <dgm:spPr/>
      <dgm:t>
        <a:bodyPr/>
        <a:lstStyle/>
        <a:p>
          <a:endParaRPr lang="fr-FR"/>
        </a:p>
      </dgm:t>
    </dgm:pt>
    <dgm:pt modelId="{AD6BB366-1DC7-4E41-83AE-CBAE01C7D209}" type="pres">
      <dgm:prSet presAssocID="{C3656823-CA82-4D51-8310-6E9D406B939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E4FED0-6FF6-41CB-816C-9D702A84901A}" type="pres">
      <dgm:prSet presAssocID="{F4587CD1-3101-4711-AEC3-A35565F0A493}" presName="sibTrans" presStyleCnt="0"/>
      <dgm:spPr/>
      <dgm:t>
        <a:bodyPr/>
        <a:lstStyle/>
        <a:p>
          <a:endParaRPr lang="fr-FR"/>
        </a:p>
      </dgm:t>
    </dgm:pt>
    <dgm:pt modelId="{2A187E7F-9483-4DA1-BA9F-DE7B5C4FB6B3}" type="pres">
      <dgm:prSet presAssocID="{92FE33D3-7D6E-431C-8AC8-CC812671BD7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2825A594-3F10-485D-AF09-87C956C5D23A}" type="presOf" srcId="{A1079C75-7C0A-450F-967C-F45128E9CE1A}" destId="{EDC620FF-D6A7-4AA0-A3A4-A266EC2A6D10}" srcOrd="0" destOrd="0" presId="urn:microsoft.com/office/officeart/2005/8/layout/hList6"/>
    <dgm:cxn modelId="{0FFC44BF-0816-40D1-AEBB-5AC518FBCADA}" type="presOf" srcId="{C3656823-CA82-4D51-8310-6E9D406B9399}" destId="{AD6BB366-1DC7-4E41-83AE-CBAE01C7D209}" srcOrd="0" destOrd="0" presId="urn:microsoft.com/office/officeart/2005/8/layout/hList6"/>
    <dgm:cxn modelId="{C4032333-38EA-4C9A-BC6F-E3860E931BDC}" type="presOf" srcId="{92FE33D3-7D6E-431C-8AC8-CC812671BD71}" destId="{2A187E7F-9483-4DA1-BA9F-DE7B5C4FB6B3}" srcOrd="0" destOrd="0" presId="urn:microsoft.com/office/officeart/2005/8/layout/hList6"/>
    <dgm:cxn modelId="{6058A281-F95F-48B4-9105-30A057CF251B}" srcId="{DFE9D69C-AFB6-4044-835B-96079F65B71C}" destId="{C3656823-CA82-4D51-8310-6E9D406B9399}" srcOrd="1" destOrd="0" parTransId="{80656BC1-C193-46B6-BAC4-A48D373FB875}" sibTransId="{F4587CD1-3101-4711-AEC3-A35565F0A493}"/>
    <dgm:cxn modelId="{36DD3C9B-BD04-4E73-978B-3252B2DD7DB0}" type="presOf" srcId="{DFE9D69C-AFB6-4044-835B-96079F65B71C}" destId="{5EA39207-97D4-4FC8-A93C-C6D2AE0511DF}" srcOrd="0" destOrd="0" presId="urn:microsoft.com/office/officeart/2005/8/layout/hList6"/>
    <dgm:cxn modelId="{921EC09B-CC20-4535-8404-A00BE3C0F77A}" srcId="{DFE9D69C-AFB6-4044-835B-96079F65B71C}" destId="{A1079C75-7C0A-450F-967C-F45128E9CE1A}" srcOrd="0" destOrd="0" parTransId="{EB30CEEE-4CCA-452E-BE38-6F93025201F8}" sibTransId="{7A49B728-EBE0-4CC2-BE5F-3564885B9719}"/>
    <dgm:cxn modelId="{BAFF8E61-5720-46CE-89EF-2B6CAF98FBE6}" srcId="{DFE9D69C-AFB6-4044-835B-96079F65B71C}" destId="{92FE33D3-7D6E-431C-8AC8-CC812671BD71}" srcOrd="2" destOrd="0" parTransId="{8D5F88FB-6E0B-466F-AF08-DD0D74E36DD7}" sibTransId="{68F046CD-F335-4B0A-9103-0444D4BA5A71}"/>
    <dgm:cxn modelId="{99CC739F-5118-45B1-8234-315AA19B7A21}" type="presParOf" srcId="{5EA39207-97D4-4FC8-A93C-C6D2AE0511DF}" destId="{EDC620FF-D6A7-4AA0-A3A4-A266EC2A6D10}" srcOrd="0" destOrd="0" presId="urn:microsoft.com/office/officeart/2005/8/layout/hList6"/>
    <dgm:cxn modelId="{37D2BC46-B2EB-408D-9B68-EE51FF503F07}" type="presParOf" srcId="{5EA39207-97D4-4FC8-A93C-C6D2AE0511DF}" destId="{CF4263ED-FB22-49B4-B73B-0473D18001A2}" srcOrd="1" destOrd="0" presId="urn:microsoft.com/office/officeart/2005/8/layout/hList6"/>
    <dgm:cxn modelId="{8718AAF4-86A1-4117-8A41-99F307982FDA}" type="presParOf" srcId="{5EA39207-97D4-4FC8-A93C-C6D2AE0511DF}" destId="{AD6BB366-1DC7-4E41-83AE-CBAE01C7D209}" srcOrd="2" destOrd="0" presId="urn:microsoft.com/office/officeart/2005/8/layout/hList6"/>
    <dgm:cxn modelId="{2A4BE66E-0FC8-4CFB-AA1F-CA57081350EC}" type="presParOf" srcId="{5EA39207-97D4-4FC8-A93C-C6D2AE0511DF}" destId="{FAE4FED0-6FF6-41CB-816C-9D702A84901A}" srcOrd="3" destOrd="0" presId="urn:microsoft.com/office/officeart/2005/8/layout/hList6"/>
    <dgm:cxn modelId="{FFF827BC-094D-43AD-B521-96C415C4632B}" type="presParOf" srcId="{5EA39207-97D4-4FC8-A93C-C6D2AE0511DF}" destId="{2A187E7F-9483-4DA1-BA9F-DE7B5C4FB6B3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E9D69C-AFB6-4044-835B-96079F65B71C}" type="doc">
      <dgm:prSet loTypeId="urn:microsoft.com/office/officeart/2005/8/layout/vList5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A1079C75-7C0A-450F-967C-F45128E9CE1A}">
      <dgm:prSet phldrT="[Texte]"/>
      <dgm:spPr/>
      <dgm:t>
        <a:bodyPr/>
        <a:lstStyle/>
        <a:p>
          <a:r>
            <a:rPr lang="fr-FR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Jury national PEE </a:t>
          </a:r>
          <a:endParaRPr lang="fr-FR" dirty="0"/>
        </a:p>
      </dgm:t>
    </dgm:pt>
    <dgm:pt modelId="{EB30CEEE-4CCA-452E-BE38-6F93025201F8}" type="parTrans" cxnId="{921EC09B-CC20-4535-8404-A00BE3C0F77A}">
      <dgm:prSet/>
      <dgm:spPr/>
      <dgm:t>
        <a:bodyPr/>
        <a:lstStyle/>
        <a:p>
          <a:endParaRPr lang="fr-FR"/>
        </a:p>
      </dgm:t>
    </dgm:pt>
    <dgm:pt modelId="{7A49B728-EBE0-4CC2-BE5F-3564885B9719}" type="sibTrans" cxnId="{921EC09B-CC20-4535-8404-A00BE3C0F77A}">
      <dgm:prSet/>
      <dgm:spPr/>
      <dgm:t>
        <a:bodyPr/>
        <a:lstStyle/>
        <a:p>
          <a:endParaRPr lang="fr-FR"/>
        </a:p>
      </dgm:t>
    </dgm:pt>
    <dgm:pt modelId="{D571DF87-3568-4E9E-ADC3-44646F01B12E}">
      <dgm:prSet/>
      <dgm:spPr/>
      <dgm:t>
        <a:bodyPr/>
        <a:lstStyle/>
        <a:p>
          <a:r>
            <a:rPr lang="fr-FR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Fin Mars semaine EDUCFI </a:t>
          </a:r>
        </a:p>
      </dgm:t>
    </dgm:pt>
    <dgm:pt modelId="{C639F625-958C-4FE9-AE06-60BA56461E0A}" type="parTrans" cxnId="{81D23EB6-8152-4A19-B620-765FF53B4837}">
      <dgm:prSet/>
      <dgm:spPr/>
      <dgm:t>
        <a:bodyPr/>
        <a:lstStyle/>
        <a:p>
          <a:endParaRPr lang="fr-FR"/>
        </a:p>
      </dgm:t>
    </dgm:pt>
    <dgm:pt modelId="{916B42B4-D29F-47B8-A732-6A74966C5C20}" type="sibTrans" cxnId="{81D23EB6-8152-4A19-B620-765FF53B4837}">
      <dgm:prSet/>
      <dgm:spPr/>
      <dgm:t>
        <a:bodyPr/>
        <a:lstStyle/>
        <a:p>
          <a:endParaRPr lang="fr-FR"/>
        </a:p>
      </dgm:t>
    </dgm:pt>
    <dgm:pt modelId="{0B75B227-AC84-4C85-9328-B6FF26AFC085}">
      <dgm:prSet/>
      <dgm:spPr/>
      <dgm:t>
        <a:bodyPr/>
        <a:lstStyle/>
        <a:p>
          <a:r>
            <a:rPr lang="fr-FR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« Mercredis de l’éco »</a:t>
          </a:r>
        </a:p>
      </dgm:t>
    </dgm:pt>
    <dgm:pt modelId="{D92E3E4D-7D73-4B86-95FF-0C82F4E81A14}" type="parTrans" cxnId="{8FC8B605-2A74-4E36-9B67-61C6DEB9B041}">
      <dgm:prSet/>
      <dgm:spPr/>
      <dgm:t>
        <a:bodyPr/>
        <a:lstStyle/>
        <a:p>
          <a:endParaRPr lang="fr-FR"/>
        </a:p>
      </dgm:t>
    </dgm:pt>
    <dgm:pt modelId="{84194909-3549-46D6-BBD2-0961A8DF4E26}" type="sibTrans" cxnId="{8FC8B605-2A74-4E36-9B67-61C6DEB9B041}">
      <dgm:prSet/>
      <dgm:spPr/>
      <dgm:t>
        <a:bodyPr/>
        <a:lstStyle/>
        <a:p>
          <a:endParaRPr lang="fr-FR"/>
        </a:p>
      </dgm:t>
    </dgm:pt>
    <dgm:pt modelId="{181DE65C-5B66-42AB-AEF2-20DEB2BBB758}">
      <dgm:prSet/>
      <dgm:spPr/>
      <dgm:t>
        <a:bodyPr/>
        <a:lstStyle/>
        <a:p>
          <a:r>
            <a:rPr lang="fr-FR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concours Génération Euro</a:t>
          </a:r>
        </a:p>
      </dgm:t>
    </dgm:pt>
    <dgm:pt modelId="{04F93C36-1B8C-4D24-9BDF-83038B7567ED}" type="parTrans" cxnId="{0874015C-D3AD-4E5A-80B8-22FA54F3E8EB}">
      <dgm:prSet/>
      <dgm:spPr/>
      <dgm:t>
        <a:bodyPr/>
        <a:lstStyle/>
        <a:p>
          <a:endParaRPr lang="fr-FR"/>
        </a:p>
      </dgm:t>
    </dgm:pt>
    <dgm:pt modelId="{03826B14-D291-4B1B-8051-D1484EFB0DDB}" type="sibTrans" cxnId="{0874015C-D3AD-4E5A-80B8-22FA54F3E8EB}">
      <dgm:prSet/>
      <dgm:spPr/>
      <dgm:t>
        <a:bodyPr/>
        <a:lstStyle/>
        <a:p>
          <a:endParaRPr lang="fr-FR"/>
        </a:p>
      </dgm:t>
    </dgm:pt>
    <dgm:pt modelId="{DA29B41E-F85F-4D6F-8B57-1D43FAA2FDE3}">
      <dgm:prSet/>
      <dgm:spPr/>
      <dgm:t>
        <a:bodyPr/>
        <a:lstStyle/>
        <a:p>
          <a:r>
            <a:rPr lang="fr-FR" u="sng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xmlns:r="http://schemas.openxmlformats.org/officeDocument/2006/relationships" r:id="rId1"/>
            </a:rPr>
            <a:t>https://disciplines.ac-toulouse.fr/economie-gestion/prix-generation-euro</a:t>
          </a:r>
          <a:endParaRPr lang="fr-FR" dirty="0" smtClean="0">
            <a:solidFill>
              <a:schemeClr val="tx1"/>
            </a:solidFill>
            <a:effectLst/>
            <a:latin typeface="+mn-lt"/>
            <a:ea typeface="+mn-ea"/>
            <a:cs typeface="+mn-cs"/>
          </a:endParaRPr>
        </a:p>
      </dgm:t>
    </dgm:pt>
    <dgm:pt modelId="{A45A9A74-CEBC-4BE9-ABF3-5502B76BAEC4}" type="parTrans" cxnId="{FAE9BA60-5714-4D2D-AC9E-EF1555D7AD70}">
      <dgm:prSet/>
      <dgm:spPr/>
      <dgm:t>
        <a:bodyPr/>
        <a:lstStyle/>
        <a:p>
          <a:endParaRPr lang="fr-FR"/>
        </a:p>
      </dgm:t>
    </dgm:pt>
    <dgm:pt modelId="{911A6057-35F0-47CB-8980-070B12B3C180}" type="sibTrans" cxnId="{FAE9BA60-5714-4D2D-AC9E-EF1555D7AD70}">
      <dgm:prSet/>
      <dgm:spPr/>
      <dgm:t>
        <a:bodyPr/>
        <a:lstStyle/>
        <a:p>
          <a:endParaRPr lang="fr-FR"/>
        </a:p>
      </dgm:t>
    </dgm:pt>
    <dgm:pt modelId="{56BCE83D-D4F6-43BD-AA4D-BA3B6D4A11A7}">
      <dgm:prSet/>
      <dgm:spPr/>
      <dgm:t>
        <a:bodyPr/>
        <a:lstStyle/>
        <a:p>
          <a:r>
            <a:rPr lang="fr-FR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fr-FR" u="sng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xmlns:r="http://schemas.openxmlformats.org/officeDocument/2006/relationships" r:id="rId2"/>
            </a:rPr>
            <a:t>https://disciplines.ac-toulouse.fr/economie-gestion/conferences-banque-de-france-2021-2022</a:t>
          </a:r>
          <a:endParaRPr lang="fr-FR" dirty="0" smtClean="0">
            <a:solidFill>
              <a:schemeClr val="tx1"/>
            </a:solidFill>
            <a:effectLst/>
            <a:latin typeface="+mn-lt"/>
            <a:ea typeface="+mn-ea"/>
            <a:cs typeface="+mn-cs"/>
          </a:endParaRPr>
        </a:p>
      </dgm:t>
    </dgm:pt>
    <dgm:pt modelId="{0EBA3192-0373-4687-B9BD-D61959B0A434}" type="parTrans" cxnId="{DDB5F1D6-3A00-4BB7-99D9-8F3D6DEAE68A}">
      <dgm:prSet/>
      <dgm:spPr/>
    </dgm:pt>
    <dgm:pt modelId="{45CA06F8-67B1-475C-B9C2-AA4AB7BFFE7D}" type="sibTrans" cxnId="{DDB5F1D6-3A00-4BB7-99D9-8F3D6DEAE68A}">
      <dgm:prSet/>
      <dgm:spPr/>
    </dgm:pt>
    <dgm:pt modelId="{E79C9E67-D729-420E-87F2-1D324BB8D307}" type="pres">
      <dgm:prSet presAssocID="{DFE9D69C-AFB6-4044-835B-96079F65B7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D6FC331-03E9-4E7F-BEF1-DB02FD990D93}" type="pres">
      <dgm:prSet presAssocID="{A1079C75-7C0A-450F-967C-F45128E9CE1A}" presName="linNode" presStyleCnt="0"/>
      <dgm:spPr/>
    </dgm:pt>
    <dgm:pt modelId="{9C92E3BA-2E0C-40B2-A843-CB452B31294B}" type="pres">
      <dgm:prSet presAssocID="{A1079C75-7C0A-450F-967C-F45128E9CE1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64694A-3CDD-49E3-93E0-6F00D69E8957}" type="pres">
      <dgm:prSet presAssocID="{A1079C75-7C0A-450F-967C-F45128E9CE1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235367A-B310-4A1E-BB01-2BA6E9078066}" type="pres">
      <dgm:prSet presAssocID="{7A49B728-EBE0-4CC2-BE5F-3564885B9719}" presName="sp" presStyleCnt="0"/>
      <dgm:spPr/>
    </dgm:pt>
    <dgm:pt modelId="{2C94E6C2-DEDC-4416-8837-66CB18A5870D}" type="pres">
      <dgm:prSet presAssocID="{0B75B227-AC84-4C85-9328-B6FF26AFC085}" presName="linNode" presStyleCnt="0"/>
      <dgm:spPr/>
    </dgm:pt>
    <dgm:pt modelId="{ED262ED1-55CF-49D7-B679-A9F0FBC916DE}" type="pres">
      <dgm:prSet presAssocID="{0B75B227-AC84-4C85-9328-B6FF26AFC08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FB8A76C-1D33-4EFA-8C9F-A190F66B7D0F}" type="pres">
      <dgm:prSet presAssocID="{0B75B227-AC84-4C85-9328-B6FF26AFC08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2B01C51-528E-43A3-B516-1D6B2BA864AF}" type="pres">
      <dgm:prSet presAssocID="{84194909-3549-46D6-BBD2-0961A8DF4E26}" presName="sp" presStyleCnt="0"/>
      <dgm:spPr/>
    </dgm:pt>
    <dgm:pt modelId="{EF3ADE8C-2C52-4648-A447-809CEABAB374}" type="pres">
      <dgm:prSet presAssocID="{181DE65C-5B66-42AB-AEF2-20DEB2BBB758}" presName="linNode" presStyleCnt="0"/>
      <dgm:spPr/>
    </dgm:pt>
    <dgm:pt modelId="{BB4E0EE4-0551-4894-9266-B547BF8DAC1D}" type="pres">
      <dgm:prSet presAssocID="{181DE65C-5B66-42AB-AEF2-20DEB2BBB75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CEE1A3-7F2B-4A02-9655-029E6F583243}" type="pres">
      <dgm:prSet presAssocID="{181DE65C-5B66-42AB-AEF2-20DEB2BBB75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A38F9E9-AEC2-4C15-8FE1-857652AF22BF}" type="presOf" srcId="{A1079C75-7C0A-450F-967C-F45128E9CE1A}" destId="{9C92E3BA-2E0C-40B2-A843-CB452B31294B}" srcOrd="0" destOrd="0" presId="urn:microsoft.com/office/officeart/2005/8/layout/vList5"/>
    <dgm:cxn modelId="{EB57EAF0-985B-4F28-AC28-E8990FE2F2F0}" type="presOf" srcId="{0B75B227-AC84-4C85-9328-B6FF26AFC085}" destId="{ED262ED1-55CF-49D7-B679-A9F0FBC916DE}" srcOrd="0" destOrd="0" presId="urn:microsoft.com/office/officeart/2005/8/layout/vList5"/>
    <dgm:cxn modelId="{81D23EB6-8152-4A19-B620-765FF53B4837}" srcId="{A1079C75-7C0A-450F-967C-F45128E9CE1A}" destId="{D571DF87-3568-4E9E-ADC3-44646F01B12E}" srcOrd="0" destOrd="0" parTransId="{C639F625-958C-4FE9-AE06-60BA56461E0A}" sibTransId="{916B42B4-D29F-47B8-A732-6A74966C5C20}"/>
    <dgm:cxn modelId="{726C5E50-DFE0-41B9-9922-91CE333887C2}" type="presOf" srcId="{181DE65C-5B66-42AB-AEF2-20DEB2BBB758}" destId="{BB4E0EE4-0551-4894-9266-B547BF8DAC1D}" srcOrd="0" destOrd="0" presId="urn:microsoft.com/office/officeart/2005/8/layout/vList5"/>
    <dgm:cxn modelId="{FAE9BA60-5714-4D2D-AC9E-EF1555D7AD70}" srcId="{181DE65C-5B66-42AB-AEF2-20DEB2BBB758}" destId="{DA29B41E-F85F-4D6F-8B57-1D43FAA2FDE3}" srcOrd="0" destOrd="0" parTransId="{A45A9A74-CEBC-4BE9-ABF3-5502B76BAEC4}" sibTransId="{911A6057-35F0-47CB-8980-070B12B3C180}"/>
    <dgm:cxn modelId="{2053CAB1-CB72-4CF8-BC46-3923EF7033DB}" type="presOf" srcId="{DA29B41E-F85F-4D6F-8B57-1D43FAA2FDE3}" destId="{EECEE1A3-7F2B-4A02-9655-029E6F583243}" srcOrd="0" destOrd="0" presId="urn:microsoft.com/office/officeart/2005/8/layout/vList5"/>
    <dgm:cxn modelId="{B3B72FDC-45B0-482D-BC25-3FB2F9404FFC}" type="presOf" srcId="{56BCE83D-D4F6-43BD-AA4D-BA3B6D4A11A7}" destId="{FFB8A76C-1D33-4EFA-8C9F-A190F66B7D0F}" srcOrd="0" destOrd="0" presId="urn:microsoft.com/office/officeart/2005/8/layout/vList5"/>
    <dgm:cxn modelId="{9D61AD15-B8E7-470E-8029-3BAE130F23AA}" type="presOf" srcId="{D571DF87-3568-4E9E-ADC3-44646F01B12E}" destId="{F164694A-3CDD-49E3-93E0-6F00D69E8957}" srcOrd="0" destOrd="0" presId="urn:microsoft.com/office/officeart/2005/8/layout/vList5"/>
    <dgm:cxn modelId="{0874015C-D3AD-4E5A-80B8-22FA54F3E8EB}" srcId="{DFE9D69C-AFB6-4044-835B-96079F65B71C}" destId="{181DE65C-5B66-42AB-AEF2-20DEB2BBB758}" srcOrd="2" destOrd="0" parTransId="{04F93C36-1B8C-4D24-9BDF-83038B7567ED}" sibTransId="{03826B14-D291-4B1B-8051-D1484EFB0DDB}"/>
    <dgm:cxn modelId="{8FC8B605-2A74-4E36-9B67-61C6DEB9B041}" srcId="{DFE9D69C-AFB6-4044-835B-96079F65B71C}" destId="{0B75B227-AC84-4C85-9328-B6FF26AFC085}" srcOrd="1" destOrd="0" parTransId="{D92E3E4D-7D73-4B86-95FF-0C82F4E81A14}" sibTransId="{84194909-3549-46D6-BBD2-0961A8DF4E26}"/>
    <dgm:cxn modelId="{DDB5F1D6-3A00-4BB7-99D9-8F3D6DEAE68A}" srcId="{0B75B227-AC84-4C85-9328-B6FF26AFC085}" destId="{56BCE83D-D4F6-43BD-AA4D-BA3B6D4A11A7}" srcOrd="0" destOrd="0" parTransId="{0EBA3192-0373-4687-B9BD-D61959B0A434}" sibTransId="{45CA06F8-67B1-475C-B9C2-AA4AB7BFFE7D}"/>
    <dgm:cxn modelId="{A6EE287B-DC87-48D3-BFA0-B0B2ECA26DF5}" type="presOf" srcId="{DFE9D69C-AFB6-4044-835B-96079F65B71C}" destId="{E79C9E67-D729-420E-87F2-1D324BB8D307}" srcOrd="0" destOrd="0" presId="urn:microsoft.com/office/officeart/2005/8/layout/vList5"/>
    <dgm:cxn modelId="{921EC09B-CC20-4535-8404-A00BE3C0F77A}" srcId="{DFE9D69C-AFB6-4044-835B-96079F65B71C}" destId="{A1079C75-7C0A-450F-967C-F45128E9CE1A}" srcOrd="0" destOrd="0" parTransId="{EB30CEEE-4CCA-452E-BE38-6F93025201F8}" sibTransId="{7A49B728-EBE0-4CC2-BE5F-3564885B9719}"/>
    <dgm:cxn modelId="{6938AA16-145F-4A6F-89F8-2F52BEACA45D}" type="presParOf" srcId="{E79C9E67-D729-420E-87F2-1D324BB8D307}" destId="{3D6FC331-03E9-4E7F-BEF1-DB02FD990D93}" srcOrd="0" destOrd="0" presId="urn:microsoft.com/office/officeart/2005/8/layout/vList5"/>
    <dgm:cxn modelId="{3A1FF5E8-21A7-49BF-AE52-18DC1401FCDA}" type="presParOf" srcId="{3D6FC331-03E9-4E7F-BEF1-DB02FD990D93}" destId="{9C92E3BA-2E0C-40B2-A843-CB452B31294B}" srcOrd="0" destOrd="0" presId="urn:microsoft.com/office/officeart/2005/8/layout/vList5"/>
    <dgm:cxn modelId="{9DA12BF7-01FD-4AE4-9F99-BD85643A37B7}" type="presParOf" srcId="{3D6FC331-03E9-4E7F-BEF1-DB02FD990D93}" destId="{F164694A-3CDD-49E3-93E0-6F00D69E8957}" srcOrd="1" destOrd="0" presId="urn:microsoft.com/office/officeart/2005/8/layout/vList5"/>
    <dgm:cxn modelId="{C211E8AF-984C-4CB3-9FDE-1D6361C642C0}" type="presParOf" srcId="{E79C9E67-D729-420E-87F2-1D324BB8D307}" destId="{0235367A-B310-4A1E-BB01-2BA6E9078066}" srcOrd="1" destOrd="0" presId="urn:microsoft.com/office/officeart/2005/8/layout/vList5"/>
    <dgm:cxn modelId="{539A0CAE-AA66-4725-A234-2C8B65C30A11}" type="presParOf" srcId="{E79C9E67-D729-420E-87F2-1D324BB8D307}" destId="{2C94E6C2-DEDC-4416-8837-66CB18A5870D}" srcOrd="2" destOrd="0" presId="urn:microsoft.com/office/officeart/2005/8/layout/vList5"/>
    <dgm:cxn modelId="{22433072-A6FC-4E44-A465-228B2A7BD0B8}" type="presParOf" srcId="{2C94E6C2-DEDC-4416-8837-66CB18A5870D}" destId="{ED262ED1-55CF-49D7-B679-A9F0FBC916DE}" srcOrd="0" destOrd="0" presId="urn:microsoft.com/office/officeart/2005/8/layout/vList5"/>
    <dgm:cxn modelId="{F5DA3E78-8289-4914-ABB5-AED2AE5163C9}" type="presParOf" srcId="{2C94E6C2-DEDC-4416-8837-66CB18A5870D}" destId="{FFB8A76C-1D33-4EFA-8C9F-A190F66B7D0F}" srcOrd="1" destOrd="0" presId="urn:microsoft.com/office/officeart/2005/8/layout/vList5"/>
    <dgm:cxn modelId="{809D7D19-9D2B-45D5-A6CC-ADB786186AB6}" type="presParOf" srcId="{E79C9E67-D729-420E-87F2-1D324BB8D307}" destId="{D2B01C51-528E-43A3-B516-1D6B2BA864AF}" srcOrd="3" destOrd="0" presId="urn:microsoft.com/office/officeart/2005/8/layout/vList5"/>
    <dgm:cxn modelId="{89087715-4589-44A0-A673-5E8EF3AF4D19}" type="presParOf" srcId="{E79C9E67-D729-420E-87F2-1D324BB8D307}" destId="{EF3ADE8C-2C52-4648-A447-809CEABAB374}" srcOrd="4" destOrd="0" presId="urn:microsoft.com/office/officeart/2005/8/layout/vList5"/>
    <dgm:cxn modelId="{C7066DF1-ADD7-461B-89DE-6562EFF8A30F}" type="presParOf" srcId="{EF3ADE8C-2C52-4648-A447-809CEABAB374}" destId="{BB4E0EE4-0551-4894-9266-B547BF8DAC1D}" srcOrd="0" destOrd="0" presId="urn:microsoft.com/office/officeart/2005/8/layout/vList5"/>
    <dgm:cxn modelId="{4C1D76BC-FD99-450B-A568-BC2B79013428}" type="presParOf" srcId="{EF3ADE8C-2C52-4648-A447-809CEABAB374}" destId="{EECEE1A3-7F2B-4A02-9655-029E6F58324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F2495A-6D33-4C0B-8CD0-9EDA8C0E48F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E65C779-33D7-41D2-95CD-1ED19503D2F6}">
      <dgm:prSet phldrT="[Texte]"/>
      <dgm:spPr/>
      <dgm:t>
        <a:bodyPr/>
        <a:lstStyle/>
        <a:p>
          <a:r>
            <a:rPr lang="fr-FR" dirty="0" smtClean="0"/>
            <a:t>Conseils sur la forme des copies  </a:t>
          </a:r>
          <a:endParaRPr lang="fr-FR" dirty="0"/>
        </a:p>
      </dgm:t>
    </dgm:pt>
    <dgm:pt modelId="{24875DB4-A273-4D8E-A041-43F3DA072C01}" type="parTrans" cxnId="{6026B884-77C4-4D98-9D51-63ED9EA088C3}">
      <dgm:prSet/>
      <dgm:spPr/>
      <dgm:t>
        <a:bodyPr/>
        <a:lstStyle/>
        <a:p>
          <a:endParaRPr lang="fr-FR"/>
        </a:p>
      </dgm:t>
    </dgm:pt>
    <dgm:pt modelId="{6B99D652-DC26-4326-8914-4CBA02FAEBF7}" type="sibTrans" cxnId="{6026B884-77C4-4D98-9D51-63ED9EA088C3}">
      <dgm:prSet/>
      <dgm:spPr/>
      <dgm:t>
        <a:bodyPr/>
        <a:lstStyle/>
        <a:p>
          <a:endParaRPr lang="fr-FR"/>
        </a:p>
      </dgm:t>
    </dgm:pt>
    <dgm:pt modelId="{00BD2C85-1F6C-45B2-A19D-B2FD6F0B9269}">
      <dgm:prSet custT="1"/>
      <dgm:spPr/>
      <dgm:t>
        <a:bodyPr/>
        <a:lstStyle/>
        <a:p>
          <a:r>
            <a:rPr lang="fr-FR" dirty="0" smtClean="0"/>
            <a:t>Pensez à aérer la présentation  de votre copie (n’hésitez pas à sauter des lignes !)</a:t>
          </a:r>
          <a:endParaRPr lang="fr-FR" dirty="0" smtClean="0"/>
        </a:p>
      </dgm:t>
    </dgm:pt>
    <dgm:pt modelId="{05B5F5BC-69A8-4100-A2E5-37462F989380}" type="parTrans" cxnId="{58986961-7354-4044-A864-DB7F5372371D}">
      <dgm:prSet/>
      <dgm:spPr/>
      <dgm:t>
        <a:bodyPr/>
        <a:lstStyle/>
        <a:p>
          <a:endParaRPr lang="fr-FR"/>
        </a:p>
      </dgm:t>
    </dgm:pt>
    <dgm:pt modelId="{A53CAD34-4C6F-425C-A52D-80FC8DF02E6A}" type="sibTrans" cxnId="{58986961-7354-4044-A864-DB7F5372371D}">
      <dgm:prSet/>
      <dgm:spPr/>
      <dgm:t>
        <a:bodyPr/>
        <a:lstStyle/>
        <a:p>
          <a:endParaRPr lang="fr-FR"/>
        </a:p>
      </dgm:t>
    </dgm:pt>
    <dgm:pt modelId="{8B5D15A5-B3D4-434B-8754-6C2F77F4C7AC}">
      <dgm:prSet custT="1"/>
      <dgm:spPr/>
      <dgm:t>
        <a:bodyPr/>
        <a:lstStyle/>
        <a:p>
          <a:r>
            <a:rPr lang="fr-FR" dirty="0" smtClean="0"/>
            <a:t>Structurez votre analyse : proposer deux ou trois grands axes, facilement repérables </a:t>
          </a:r>
          <a:endParaRPr lang="fr-FR" dirty="0"/>
        </a:p>
      </dgm:t>
    </dgm:pt>
    <dgm:pt modelId="{3CD616C2-2924-4752-B08A-D50412074912}" type="parTrans" cxnId="{3EAE8CA5-442B-44F4-A647-4E78CEBC04A5}">
      <dgm:prSet/>
      <dgm:spPr/>
      <dgm:t>
        <a:bodyPr/>
        <a:lstStyle/>
        <a:p>
          <a:endParaRPr lang="fr-FR"/>
        </a:p>
      </dgm:t>
    </dgm:pt>
    <dgm:pt modelId="{014E9DA7-32EB-4FB5-8171-3AE74273ACA0}" type="sibTrans" cxnId="{3EAE8CA5-442B-44F4-A647-4E78CEBC04A5}">
      <dgm:prSet/>
      <dgm:spPr/>
      <dgm:t>
        <a:bodyPr/>
        <a:lstStyle/>
        <a:p>
          <a:endParaRPr lang="fr-FR"/>
        </a:p>
      </dgm:t>
    </dgm:pt>
    <dgm:pt modelId="{423F3291-2363-4F3F-BA8C-388C323367CA}">
      <dgm:prSet/>
      <dgm:spPr/>
      <dgm:t>
        <a:bodyPr/>
        <a:lstStyle/>
        <a:p>
          <a:r>
            <a:rPr lang="fr-FR" dirty="0" smtClean="0"/>
            <a:t>Conseils sur le contenu des copies</a:t>
          </a:r>
          <a:endParaRPr lang="fr-FR" dirty="0"/>
        </a:p>
      </dgm:t>
    </dgm:pt>
    <dgm:pt modelId="{E8D9962E-8A62-41B6-9CEB-08AEC1441C1C}" type="parTrans" cxnId="{99CE9C65-A6AE-402D-AEE9-DADAAC24A583}">
      <dgm:prSet/>
      <dgm:spPr/>
      <dgm:t>
        <a:bodyPr/>
        <a:lstStyle/>
        <a:p>
          <a:endParaRPr lang="fr-FR"/>
        </a:p>
      </dgm:t>
    </dgm:pt>
    <dgm:pt modelId="{AE2AC308-C2F5-4BEF-9532-AD7DFF48D17A}" type="sibTrans" cxnId="{99CE9C65-A6AE-402D-AEE9-DADAAC24A583}">
      <dgm:prSet/>
      <dgm:spPr/>
      <dgm:t>
        <a:bodyPr/>
        <a:lstStyle/>
        <a:p>
          <a:endParaRPr lang="fr-FR"/>
        </a:p>
      </dgm:t>
    </dgm:pt>
    <dgm:pt modelId="{6164012A-861A-4D2F-8128-CC53E97C0A0B}">
      <dgm:prSet/>
      <dgm:spPr/>
      <dgm:t>
        <a:bodyPr/>
        <a:lstStyle/>
        <a:p>
          <a:r>
            <a:rPr lang="fr-FR" dirty="0" smtClean="0"/>
            <a:t>Bien définir les termes du sujet </a:t>
          </a:r>
          <a:endParaRPr lang="fr-FR" dirty="0" smtClean="0"/>
        </a:p>
      </dgm:t>
    </dgm:pt>
    <dgm:pt modelId="{4AB6E39B-8A16-47CF-85C1-5131961B1716}" type="parTrans" cxnId="{0F3AC9EE-11BE-463B-BBE9-4E03C02B4E3B}">
      <dgm:prSet/>
      <dgm:spPr/>
      <dgm:t>
        <a:bodyPr/>
        <a:lstStyle/>
        <a:p>
          <a:endParaRPr lang="fr-FR"/>
        </a:p>
      </dgm:t>
    </dgm:pt>
    <dgm:pt modelId="{6677EEF8-C888-443C-BF4E-A557782092BC}" type="sibTrans" cxnId="{0F3AC9EE-11BE-463B-BBE9-4E03C02B4E3B}">
      <dgm:prSet/>
      <dgm:spPr/>
      <dgm:t>
        <a:bodyPr/>
        <a:lstStyle/>
        <a:p>
          <a:endParaRPr lang="fr-FR"/>
        </a:p>
      </dgm:t>
    </dgm:pt>
    <dgm:pt modelId="{0E804CA7-FD73-4A52-9B94-FA743D0D0570}">
      <dgm:prSet/>
      <dgm:spPr/>
      <dgm:t>
        <a:bodyPr/>
        <a:lstStyle/>
        <a:p>
          <a:r>
            <a:rPr lang="fr-FR" dirty="0" smtClean="0"/>
            <a:t>Evitez la recopie des documents présentés dans le sujet </a:t>
          </a:r>
          <a:endParaRPr lang="fr-FR" dirty="0" smtClean="0"/>
        </a:p>
      </dgm:t>
    </dgm:pt>
    <dgm:pt modelId="{C6389BA8-94C6-4A98-89A4-56C1496212A4}" type="parTrans" cxnId="{FF099E12-3432-4C24-8ED2-11B85D6CB106}">
      <dgm:prSet/>
      <dgm:spPr/>
      <dgm:t>
        <a:bodyPr/>
        <a:lstStyle/>
        <a:p>
          <a:endParaRPr lang="fr-FR"/>
        </a:p>
      </dgm:t>
    </dgm:pt>
    <dgm:pt modelId="{32F247B9-A2B2-4F0B-9E27-97BE30AF5799}" type="sibTrans" cxnId="{FF099E12-3432-4C24-8ED2-11B85D6CB106}">
      <dgm:prSet/>
      <dgm:spPr/>
      <dgm:t>
        <a:bodyPr/>
        <a:lstStyle/>
        <a:p>
          <a:endParaRPr lang="fr-FR"/>
        </a:p>
      </dgm:t>
    </dgm:pt>
    <dgm:pt modelId="{B956C237-5006-4AAE-B058-5F45B1A70C25}">
      <dgm:prSet/>
      <dgm:spPr/>
      <dgm:t>
        <a:bodyPr/>
        <a:lstStyle/>
        <a:p>
          <a:r>
            <a:rPr lang="fr-FR" dirty="0" smtClean="0"/>
            <a:t>Si vous parvenez à relier le sujet à l’actualité, c’est un vrai plus </a:t>
          </a:r>
          <a:endParaRPr lang="fr-FR" dirty="0" smtClean="0"/>
        </a:p>
      </dgm:t>
    </dgm:pt>
    <dgm:pt modelId="{4857C426-1C00-4F7D-A602-3FDB80FDA4E7}" type="parTrans" cxnId="{25A11C20-82C2-4079-B16B-B15ADFC1AFBF}">
      <dgm:prSet/>
      <dgm:spPr/>
      <dgm:t>
        <a:bodyPr/>
        <a:lstStyle/>
        <a:p>
          <a:endParaRPr lang="fr-FR"/>
        </a:p>
      </dgm:t>
    </dgm:pt>
    <dgm:pt modelId="{8301C828-CD15-4942-8C7C-5B0B7F6788F3}" type="sibTrans" cxnId="{25A11C20-82C2-4079-B16B-B15ADFC1AFBF}">
      <dgm:prSet/>
      <dgm:spPr/>
      <dgm:t>
        <a:bodyPr/>
        <a:lstStyle/>
        <a:p>
          <a:endParaRPr lang="fr-FR"/>
        </a:p>
      </dgm:t>
    </dgm:pt>
    <dgm:pt modelId="{DDAA0BF2-BEDC-4231-98B1-CDECA9F7E5B5}">
      <dgm:prSet/>
      <dgm:spPr/>
      <dgm:t>
        <a:bodyPr/>
        <a:lstStyle/>
        <a:p>
          <a:r>
            <a:rPr lang="fr-FR" dirty="0" smtClean="0"/>
            <a:t>Les meilleures copies sont celles qui présentent une problématique (problème lié au sujet) et qui tentent d’y apporter une réponse personnelle (avec des connaissances supplémentaires par rapport au dossier documentaire)</a:t>
          </a:r>
          <a:endParaRPr lang="fr-FR" dirty="0" smtClean="0"/>
        </a:p>
      </dgm:t>
    </dgm:pt>
    <dgm:pt modelId="{A2EBDFD5-19BF-4CD3-A692-3B80D7028B32}" type="parTrans" cxnId="{9150A8E2-5810-4074-9781-1C4E76290BDE}">
      <dgm:prSet/>
      <dgm:spPr/>
      <dgm:t>
        <a:bodyPr/>
        <a:lstStyle/>
        <a:p>
          <a:endParaRPr lang="fr-FR"/>
        </a:p>
      </dgm:t>
    </dgm:pt>
    <dgm:pt modelId="{D667F7F8-1907-4FB2-B735-B73D264E192C}" type="sibTrans" cxnId="{9150A8E2-5810-4074-9781-1C4E76290BDE}">
      <dgm:prSet/>
      <dgm:spPr/>
      <dgm:t>
        <a:bodyPr/>
        <a:lstStyle/>
        <a:p>
          <a:endParaRPr lang="fr-FR"/>
        </a:p>
      </dgm:t>
    </dgm:pt>
    <dgm:pt modelId="{61AD506C-0AB8-494C-9703-B407E3526D24}" type="pres">
      <dgm:prSet presAssocID="{5CF2495A-6D33-4C0B-8CD0-9EDA8C0E48F5}" presName="Name0" presStyleCnt="0">
        <dgm:presLayoutVars>
          <dgm:dir/>
          <dgm:animLvl val="lvl"/>
          <dgm:resizeHandles val="exact"/>
        </dgm:presLayoutVars>
      </dgm:prSet>
      <dgm:spPr/>
    </dgm:pt>
    <dgm:pt modelId="{24DCA8D6-3CCA-4505-BCDB-20F7FC6739A3}" type="pres">
      <dgm:prSet presAssocID="{8E65C779-33D7-41D2-95CD-1ED19503D2F6}" presName="linNode" presStyleCnt="0"/>
      <dgm:spPr/>
    </dgm:pt>
    <dgm:pt modelId="{59A9300D-DB13-40A0-9BE3-22A3355D4A9D}" type="pres">
      <dgm:prSet presAssocID="{8E65C779-33D7-41D2-95CD-1ED19503D2F6}" presName="parentText" presStyleLbl="node1" presStyleIdx="0" presStyleCnt="2" custScaleX="69602" custScaleY="70587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A68366-8DD6-439D-B4FE-4F55EF128C2D}" type="pres">
      <dgm:prSet presAssocID="{8E65C779-33D7-41D2-95CD-1ED19503D2F6}" presName="descendantText" presStyleLbl="alignAccFollowNode1" presStyleIdx="0" presStyleCnt="2" custScaleX="205068" custScaleY="7870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FF375C-4865-4454-849D-854521FC2CE7}" type="pres">
      <dgm:prSet presAssocID="{6B99D652-DC26-4326-8914-4CBA02FAEBF7}" presName="sp" presStyleCnt="0"/>
      <dgm:spPr/>
    </dgm:pt>
    <dgm:pt modelId="{ED1C07E0-76C3-4424-A2D4-2DC37D21C34A}" type="pres">
      <dgm:prSet presAssocID="{423F3291-2363-4F3F-BA8C-388C323367CA}" presName="linNode" presStyleCnt="0"/>
      <dgm:spPr/>
    </dgm:pt>
    <dgm:pt modelId="{829638EE-6D2E-4E71-974A-FF2C561E982B}" type="pres">
      <dgm:prSet presAssocID="{423F3291-2363-4F3F-BA8C-388C323367CA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A0C0FF76-AA9F-484E-B028-BA8C660C7E59}" type="pres">
      <dgm:prSet presAssocID="{423F3291-2363-4F3F-BA8C-388C323367CA}" presName="descendantText" presStyleLbl="alignAccFollowNode1" presStyleIdx="1" presStyleCnt="2" custScaleX="302454" custScaleY="11485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F3AC9EE-11BE-463B-BBE9-4E03C02B4E3B}" srcId="{423F3291-2363-4F3F-BA8C-388C323367CA}" destId="{6164012A-861A-4D2F-8128-CC53E97C0A0B}" srcOrd="0" destOrd="0" parTransId="{4AB6E39B-8A16-47CF-85C1-5131961B1716}" sibTransId="{6677EEF8-C888-443C-BF4E-A557782092BC}"/>
    <dgm:cxn modelId="{D0A5BA5F-FE75-493E-9BE4-6B89F0EA977F}" type="presOf" srcId="{6164012A-861A-4D2F-8128-CC53E97C0A0B}" destId="{A0C0FF76-AA9F-484E-B028-BA8C660C7E59}" srcOrd="0" destOrd="0" presId="urn:microsoft.com/office/officeart/2005/8/layout/vList5"/>
    <dgm:cxn modelId="{93CFC8C4-74F8-4C47-9BC9-355BD7CE7125}" type="presOf" srcId="{B956C237-5006-4AAE-B058-5F45B1A70C25}" destId="{A0C0FF76-AA9F-484E-B028-BA8C660C7E59}" srcOrd="0" destOrd="2" presId="urn:microsoft.com/office/officeart/2005/8/layout/vList5"/>
    <dgm:cxn modelId="{4A49383C-F21C-4BE6-93BA-424523FE5A8B}" type="presOf" srcId="{0E804CA7-FD73-4A52-9B94-FA743D0D0570}" destId="{A0C0FF76-AA9F-484E-B028-BA8C660C7E59}" srcOrd="0" destOrd="1" presId="urn:microsoft.com/office/officeart/2005/8/layout/vList5"/>
    <dgm:cxn modelId="{68739C9E-FBA9-4353-B14C-B9E7423B4A07}" type="presOf" srcId="{8B5D15A5-B3D4-434B-8754-6C2F77F4C7AC}" destId="{53A68366-8DD6-439D-B4FE-4F55EF128C2D}" srcOrd="0" destOrd="1" presId="urn:microsoft.com/office/officeart/2005/8/layout/vList5"/>
    <dgm:cxn modelId="{58986961-7354-4044-A864-DB7F5372371D}" srcId="{8E65C779-33D7-41D2-95CD-1ED19503D2F6}" destId="{00BD2C85-1F6C-45B2-A19D-B2FD6F0B9269}" srcOrd="0" destOrd="0" parTransId="{05B5F5BC-69A8-4100-A2E5-37462F989380}" sibTransId="{A53CAD34-4C6F-425C-A52D-80FC8DF02E6A}"/>
    <dgm:cxn modelId="{B2F1EC07-FEA4-4B27-B4B0-254E9BFEC192}" type="presOf" srcId="{00BD2C85-1F6C-45B2-A19D-B2FD6F0B9269}" destId="{53A68366-8DD6-439D-B4FE-4F55EF128C2D}" srcOrd="0" destOrd="0" presId="urn:microsoft.com/office/officeart/2005/8/layout/vList5"/>
    <dgm:cxn modelId="{FF099E12-3432-4C24-8ED2-11B85D6CB106}" srcId="{423F3291-2363-4F3F-BA8C-388C323367CA}" destId="{0E804CA7-FD73-4A52-9B94-FA743D0D0570}" srcOrd="1" destOrd="0" parTransId="{C6389BA8-94C6-4A98-89A4-56C1496212A4}" sibTransId="{32F247B9-A2B2-4F0B-9E27-97BE30AF5799}"/>
    <dgm:cxn modelId="{7BA09621-66EB-4772-B0AB-E0E614AF0AF4}" type="presOf" srcId="{423F3291-2363-4F3F-BA8C-388C323367CA}" destId="{829638EE-6D2E-4E71-974A-FF2C561E982B}" srcOrd="0" destOrd="0" presId="urn:microsoft.com/office/officeart/2005/8/layout/vList5"/>
    <dgm:cxn modelId="{9150A8E2-5810-4074-9781-1C4E76290BDE}" srcId="{423F3291-2363-4F3F-BA8C-388C323367CA}" destId="{DDAA0BF2-BEDC-4231-98B1-CDECA9F7E5B5}" srcOrd="3" destOrd="0" parTransId="{A2EBDFD5-19BF-4CD3-A692-3B80D7028B32}" sibTransId="{D667F7F8-1907-4FB2-B735-B73D264E192C}"/>
    <dgm:cxn modelId="{3EAE8CA5-442B-44F4-A647-4E78CEBC04A5}" srcId="{8E65C779-33D7-41D2-95CD-1ED19503D2F6}" destId="{8B5D15A5-B3D4-434B-8754-6C2F77F4C7AC}" srcOrd="1" destOrd="0" parTransId="{3CD616C2-2924-4752-B08A-D50412074912}" sibTransId="{014E9DA7-32EB-4FB5-8171-3AE74273ACA0}"/>
    <dgm:cxn modelId="{B774E363-9601-4B68-9613-587CAC5D3B2F}" type="presOf" srcId="{5CF2495A-6D33-4C0B-8CD0-9EDA8C0E48F5}" destId="{61AD506C-0AB8-494C-9703-B407E3526D24}" srcOrd="0" destOrd="0" presId="urn:microsoft.com/office/officeart/2005/8/layout/vList5"/>
    <dgm:cxn modelId="{25A11C20-82C2-4079-B16B-B15ADFC1AFBF}" srcId="{423F3291-2363-4F3F-BA8C-388C323367CA}" destId="{B956C237-5006-4AAE-B058-5F45B1A70C25}" srcOrd="2" destOrd="0" parTransId="{4857C426-1C00-4F7D-A602-3FDB80FDA4E7}" sibTransId="{8301C828-CD15-4942-8C7C-5B0B7F6788F3}"/>
    <dgm:cxn modelId="{6026B884-77C4-4D98-9D51-63ED9EA088C3}" srcId="{5CF2495A-6D33-4C0B-8CD0-9EDA8C0E48F5}" destId="{8E65C779-33D7-41D2-95CD-1ED19503D2F6}" srcOrd="0" destOrd="0" parTransId="{24875DB4-A273-4D8E-A041-43F3DA072C01}" sibTransId="{6B99D652-DC26-4326-8914-4CBA02FAEBF7}"/>
    <dgm:cxn modelId="{99CE9C65-A6AE-402D-AEE9-DADAAC24A583}" srcId="{5CF2495A-6D33-4C0B-8CD0-9EDA8C0E48F5}" destId="{423F3291-2363-4F3F-BA8C-388C323367CA}" srcOrd="1" destOrd="0" parTransId="{E8D9962E-8A62-41B6-9CEB-08AEC1441C1C}" sibTransId="{AE2AC308-C2F5-4BEF-9532-AD7DFF48D17A}"/>
    <dgm:cxn modelId="{6B5B622E-F7B1-4D1E-ACBD-10A8E718704A}" type="presOf" srcId="{8E65C779-33D7-41D2-95CD-1ED19503D2F6}" destId="{59A9300D-DB13-40A0-9BE3-22A3355D4A9D}" srcOrd="0" destOrd="0" presId="urn:microsoft.com/office/officeart/2005/8/layout/vList5"/>
    <dgm:cxn modelId="{0EFD1B8A-E558-43EC-8B35-ABEFA0D09D3F}" type="presOf" srcId="{DDAA0BF2-BEDC-4231-98B1-CDECA9F7E5B5}" destId="{A0C0FF76-AA9F-484E-B028-BA8C660C7E59}" srcOrd="0" destOrd="3" presId="urn:microsoft.com/office/officeart/2005/8/layout/vList5"/>
    <dgm:cxn modelId="{C2DF7748-439B-4E12-AA71-750A2FA848FA}" type="presParOf" srcId="{61AD506C-0AB8-494C-9703-B407E3526D24}" destId="{24DCA8D6-3CCA-4505-BCDB-20F7FC6739A3}" srcOrd="0" destOrd="0" presId="urn:microsoft.com/office/officeart/2005/8/layout/vList5"/>
    <dgm:cxn modelId="{6CF024AD-7068-4182-9487-5998BA3DEEDD}" type="presParOf" srcId="{24DCA8D6-3CCA-4505-BCDB-20F7FC6739A3}" destId="{59A9300D-DB13-40A0-9BE3-22A3355D4A9D}" srcOrd="0" destOrd="0" presId="urn:microsoft.com/office/officeart/2005/8/layout/vList5"/>
    <dgm:cxn modelId="{ABC92964-8032-4FA2-878A-03807983722D}" type="presParOf" srcId="{24DCA8D6-3CCA-4505-BCDB-20F7FC6739A3}" destId="{53A68366-8DD6-439D-B4FE-4F55EF128C2D}" srcOrd="1" destOrd="0" presId="urn:microsoft.com/office/officeart/2005/8/layout/vList5"/>
    <dgm:cxn modelId="{D811F442-464B-47D4-84EF-A7F2C735488C}" type="presParOf" srcId="{61AD506C-0AB8-494C-9703-B407E3526D24}" destId="{35FF375C-4865-4454-849D-854521FC2CE7}" srcOrd="1" destOrd="0" presId="urn:microsoft.com/office/officeart/2005/8/layout/vList5"/>
    <dgm:cxn modelId="{7BA54EB6-A492-4A44-9D5D-D31F6591C5E1}" type="presParOf" srcId="{61AD506C-0AB8-494C-9703-B407E3526D24}" destId="{ED1C07E0-76C3-4424-A2D4-2DC37D21C34A}" srcOrd="2" destOrd="0" presId="urn:microsoft.com/office/officeart/2005/8/layout/vList5"/>
    <dgm:cxn modelId="{9BDC2A9B-DD8E-49B4-9DB0-4428C78F8727}" type="presParOf" srcId="{ED1C07E0-76C3-4424-A2D4-2DC37D21C34A}" destId="{829638EE-6D2E-4E71-974A-FF2C561E982B}" srcOrd="0" destOrd="0" presId="urn:microsoft.com/office/officeart/2005/8/layout/vList5"/>
    <dgm:cxn modelId="{2D9D5D0E-9315-4D8F-A8BF-FB220A84F760}" type="presParOf" srcId="{ED1C07E0-76C3-4424-A2D4-2DC37D21C34A}" destId="{A0C0FF76-AA9F-484E-B028-BA8C660C7E5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620FF-D6A7-4AA0-A3A4-A266EC2A6D10}">
      <dsp:nvSpPr>
        <dsp:cNvPr id="0" name=""/>
        <dsp:cNvSpPr/>
      </dsp:nvSpPr>
      <dsp:spPr>
        <a:xfrm rot="16200000">
          <a:off x="-159034" y="160405"/>
          <a:ext cx="3885837" cy="3565026"/>
        </a:xfrm>
        <a:prstGeom prst="flowChartManualOperati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8212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« promouvoir l’excellence dans les enseignements d’économie  ». </a:t>
          </a:r>
          <a:endParaRPr lang="fr-FR" sz="2200" kern="1200" dirty="0"/>
        </a:p>
      </dsp:txBody>
      <dsp:txXfrm rot="5400000">
        <a:off x="1372" y="777166"/>
        <a:ext cx="3565026" cy="2331503"/>
      </dsp:txXfrm>
    </dsp:sp>
    <dsp:sp modelId="{AD6BB366-1DC7-4E41-83AE-CBAE01C7D209}">
      <dsp:nvSpPr>
        <dsp:cNvPr id="0" name=""/>
        <dsp:cNvSpPr/>
      </dsp:nvSpPr>
      <dsp:spPr>
        <a:xfrm rot="16200000">
          <a:off x="3673369" y="160405"/>
          <a:ext cx="3885837" cy="3565026"/>
        </a:xfrm>
        <a:prstGeom prst="flowChartManualOperation">
          <a:avLst/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8212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« Les copies sont évaluées et classées par une commission académique, réunissant des représentants de la Banque de France et des enseignants d’économie et gestion de l’académie. »</a:t>
          </a:r>
          <a:endParaRPr lang="fr-FR" sz="2200" kern="1200" dirty="0"/>
        </a:p>
      </dsp:txBody>
      <dsp:txXfrm rot="5400000">
        <a:off x="3833775" y="777166"/>
        <a:ext cx="3565026" cy="2331503"/>
      </dsp:txXfrm>
    </dsp:sp>
    <dsp:sp modelId="{2A187E7F-9483-4DA1-BA9F-DE7B5C4FB6B3}">
      <dsp:nvSpPr>
        <dsp:cNvPr id="0" name=""/>
        <dsp:cNvSpPr/>
      </dsp:nvSpPr>
      <dsp:spPr>
        <a:xfrm rot="16200000">
          <a:off x="7505773" y="160405"/>
          <a:ext cx="3885837" cy="3565026"/>
        </a:xfrm>
        <a:prstGeom prst="flowChartManualOperation">
          <a:avLst/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8212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/>
            <a:t>« Dans chaque académie, trois lauréats sont distingués par ordre de mérite […] et la copie du premier d’entre eux est envoyée au jury national. »</a:t>
          </a:r>
          <a:endParaRPr lang="fr-FR" sz="2200" kern="1200" dirty="0"/>
        </a:p>
      </dsp:txBody>
      <dsp:txXfrm rot="5400000">
        <a:off x="7666179" y="777166"/>
        <a:ext cx="3565026" cy="23315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64694A-3CDD-49E3-93E0-6F00D69E8957}">
      <dsp:nvSpPr>
        <dsp:cNvPr id="0" name=""/>
        <dsp:cNvSpPr/>
      </dsp:nvSpPr>
      <dsp:spPr>
        <a:xfrm rot="5400000">
          <a:off x="7137243" y="-2966391"/>
          <a:ext cx="1001817" cy="7188848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Fin Mars semaine EDUCFI </a:t>
          </a:r>
        </a:p>
      </dsp:txBody>
      <dsp:txXfrm rot="-5400000">
        <a:off x="4043728" y="176029"/>
        <a:ext cx="7139943" cy="904007"/>
      </dsp:txXfrm>
    </dsp:sp>
    <dsp:sp modelId="{9C92E3BA-2E0C-40B2-A843-CB452B31294B}">
      <dsp:nvSpPr>
        <dsp:cNvPr id="0" name=""/>
        <dsp:cNvSpPr/>
      </dsp:nvSpPr>
      <dsp:spPr>
        <a:xfrm>
          <a:off x="0" y="1897"/>
          <a:ext cx="4043727" cy="1252271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Jury national PEE </a:t>
          </a:r>
          <a:endParaRPr lang="fr-FR" sz="3500" kern="1200" dirty="0"/>
        </a:p>
      </dsp:txBody>
      <dsp:txXfrm>
        <a:off x="61131" y="63028"/>
        <a:ext cx="3921465" cy="1130009"/>
      </dsp:txXfrm>
    </dsp:sp>
    <dsp:sp modelId="{FFB8A76C-1D33-4EFA-8C9F-A190F66B7D0F}">
      <dsp:nvSpPr>
        <dsp:cNvPr id="0" name=""/>
        <dsp:cNvSpPr/>
      </dsp:nvSpPr>
      <dsp:spPr>
        <a:xfrm rot="5400000">
          <a:off x="7137243" y="-1651505"/>
          <a:ext cx="1001817" cy="7188848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 </a:t>
          </a:r>
          <a:r>
            <a:rPr lang="fr-FR" sz="25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xmlns:r="http://schemas.openxmlformats.org/officeDocument/2006/relationships" r:id="rId1"/>
            </a:rPr>
            <a:t>https://disciplines.ac-toulouse.fr/economie-gestion/conferences-banque-de-france-2021-2022</a:t>
          </a:r>
          <a:endParaRPr lang="fr-FR" sz="2500" kern="1200" dirty="0" smtClean="0">
            <a:solidFill>
              <a:schemeClr val="tx1"/>
            </a:solidFill>
            <a:effectLst/>
            <a:latin typeface="+mn-lt"/>
            <a:ea typeface="+mn-ea"/>
            <a:cs typeface="+mn-cs"/>
          </a:endParaRPr>
        </a:p>
      </dsp:txBody>
      <dsp:txXfrm rot="-5400000">
        <a:off x="4043728" y="1490915"/>
        <a:ext cx="7139943" cy="904007"/>
      </dsp:txXfrm>
    </dsp:sp>
    <dsp:sp modelId="{ED262ED1-55CF-49D7-B679-A9F0FBC916DE}">
      <dsp:nvSpPr>
        <dsp:cNvPr id="0" name=""/>
        <dsp:cNvSpPr/>
      </dsp:nvSpPr>
      <dsp:spPr>
        <a:xfrm>
          <a:off x="0" y="1316782"/>
          <a:ext cx="4043727" cy="1252271"/>
        </a:xfrm>
        <a:prstGeom prst="roundRect">
          <a:avLst/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« Mercredis de l’éco »</a:t>
          </a:r>
        </a:p>
      </dsp:txBody>
      <dsp:txXfrm>
        <a:off x="61131" y="1377913"/>
        <a:ext cx="3921465" cy="1130009"/>
      </dsp:txXfrm>
    </dsp:sp>
    <dsp:sp modelId="{EECEE1A3-7F2B-4A02-9655-029E6F583243}">
      <dsp:nvSpPr>
        <dsp:cNvPr id="0" name=""/>
        <dsp:cNvSpPr/>
      </dsp:nvSpPr>
      <dsp:spPr>
        <a:xfrm rot="5400000">
          <a:off x="7137243" y="-336620"/>
          <a:ext cx="1001817" cy="7188848"/>
        </a:xfrm>
        <a:prstGeom prst="round2SameRect">
          <a:avLst/>
        </a:prstGeom>
        <a:solidFill>
          <a:schemeClr val="accent1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500" u="sng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xmlns:r="http://schemas.openxmlformats.org/officeDocument/2006/relationships" r:id="rId2"/>
            </a:rPr>
            <a:t>https://disciplines.ac-toulouse.fr/economie-gestion/prix-generation-euro</a:t>
          </a:r>
          <a:endParaRPr lang="fr-FR" sz="2500" kern="1200" dirty="0" smtClean="0">
            <a:solidFill>
              <a:schemeClr val="tx1"/>
            </a:solidFill>
            <a:effectLst/>
            <a:latin typeface="+mn-lt"/>
            <a:ea typeface="+mn-ea"/>
            <a:cs typeface="+mn-cs"/>
          </a:endParaRPr>
        </a:p>
      </dsp:txBody>
      <dsp:txXfrm rot="-5400000">
        <a:off x="4043728" y="2805800"/>
        <a:ext cx="7139943" cy="904007"/>
      </dsp:txXfrm>
    </dsp:sp>
    <dsp:sp modelId="{BB4E0EE4-0551-4894-9266-B547BF8DAC1D}">
      <dsp:nvSpPr>
        <dsp:cNvPr id="0" name=""/>
        <dsp:cNvSpPr/>
      </dsp:nvSpPr>
      <dsp:spPr>
        <a:xfrm>
          <a:off x="0" y="2631667"/>
          <a:ext cx="4043727" cy="1252271"/>
        </a:xfrm>
        <a:prstGeom prst="roundRect">
          <a:avLst/>
        </a:prstGeom>
        <a:solidFill>
          <a:schemeClr val="accent1">
            <a:shade val="50000"/>
            <a:hueOff val="222839"/>
            <a:satOff val="5970"/>
            <a:lumOff val="26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5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rPr>
            <a:t>concours Génération Euro</a:t>
          </a:r>
        </a:p>
      </dsp:txBody>
      <dsp:txXfrm>
        <a:off x="61131" y="2692798"/>
        <a:ext cx="3921465" cy="11300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A68366-8DD6-439D-B4FE-4F55EF128C2D}">
      <dsp:nvSpPr>
        <dsp:cNvPr id="0" name=""/>
        <dsp:cNvSpPr/>
      </dsp:nvSpPr>
      <dsp:spPr>
        <a:xfrm rot="5400000">
          <a:off x="5045857" y="-3250478"/>
          <a:ext cx="2011618" cy="875803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kern="1200" dirty="0" smtClean="0"/>
            <a:t>Pensez à aérer la présentation  de votre copie (n’hésitez pas à sauter des lignes !)</a:t>
          </a:r>
          <a:endParaRPr lang="fr-FR" sz="3600" kern="1200" dirty="0" smtClean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3600" kern="1200" dirty="0" smtClean="0"/>
            <a:t>Structurez votre analyse : proposer deux ou trois grands axes, facilement repérables </a:t>
          </a:r>
          <a:endParaRPr lang="fr-FR" sz="3600" kern="1200" dirty="0"/>
        </a:p>
      </dsp:txBody>
      <dsp:txXfrm rot="-5400000">
        <a:off x="1672651" y="220927"/>
        <a:ext cx="8659832" cy="1815220"/>
      </dsp:txXfrm>
    </dsp:sp>
    <dsp:sp modelId="{59A9300D-DB13-40A0-9BE3-22A3355D4A9D}">
      <dsp:nvSpPr>
        <dsp:cNvPr id="0" name=""/>
        <dsp:cNvSpPr/>
      </dsp:nvSpPr>
      <dsp:spPr>
        <a:xfrm>
          <a:off x="587" y="898"/>
          <a:ext cx="1672063" cy="22552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Conseils sur la forme des copies  </a:t>
          </a:r>
          <a:endParaRPr lang="fr-FR" sz="2800" kern="1200" dirty="0"/>
        </a:p>
      </dsp:txBody>
      <dsp:txXfrm>
        <a:off x="82210" y="82521"/>
        <a:ext cx="1508817" cy="2092032"/>
      </dsp:txXfrm>
    </dsp:sp>
    <dsp:sp modelId="{A0C0FF76-AA9F-484E-B028-BA8C660C7E59}">
      <dsp:nvSpPr>
        <dsp:cNvPr id="0" name=""/>
        <dsp:cNvSpPr/>
      </dsp:nvSpPr>
      <dsp:spPr>
        <a:xfrm rot="5400000">
          <a:off x="4566289" y="-384314"/>
          <a:ext cx="2935673" cy="879551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Bien définir les termes du sujet </a:t>
          </a:r>
          <a:endParaRPr lang="fr-FR" sz="2400" kern="1200" dirty="0" smtClean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Evitez la recopie des documents présentés dans le sujet </a:t>
          </a:r>
          <a:endParaRPr lang="fr-FR" sz="2400" kern="1200" dirty="0" smtClean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Si vous parvenez à relier le sujet à l’actualité, c’est un vrai plus </a:t>
          </a:r>
          <a:endParaRPr lang="fr-FR" sz="2400" kern="1200" dirty="0" smtClean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smtClean="0"/>
            <a:t>Les meilleures copies sont celles qui présentent une problématique (problème lié au sujet) et qui tentent d’y apporter une réponse personnelle (avec des connaissances supplémentaires par rapport au dossier documentaire)</a:t>
          </a:r>
          <a:endParaRPr lang="fr-FR" sz="2400" kern="1200" dirty="0" smtClean="0"/>
        </a:p>
      </dsp:txBody>
      <dsp:txXfrm rot="-5400000">
        <a:off x="1636366" y="2688917"/>
        <a:ext cx="8652211" cy="2649057"/>
      </dsp:txXfrm>
    </dsp:sp>
    <dsp:sp modelId="{829638EE-6D2E-4E71-974A-FF2C561E982B}">
      <dsp:nvSpPr>
        <dsp:cNvPr id="0" name=""/>
        <dsp:cNvSpPr/>
      </dsp:nvSpPr>
      <dsp:spPr>
        <a:xfrm>
          <a:off x="587" y="2415928"/>
          <a:ext cx="1635779" cy="319503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 smtClean="0"/>
            <a:t>Conseils sur le contenu des copies</a:t>
          </a:r>
          <a:endParaRPr lang="fr-FR" sz="2800" kern="1200" dirty="0"/>
        </a:p>
      </dsp:txBody>
      <dsp:txXfrm>
        <a:off x="80439" y="2495780"/>
        <a:ext cx="1476075" cy="3035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04B05-4C65-4B43-950E-D2A648F83172}" type="datetimeFigureOut">
              <a:rPr lang="fr-FR" smtClean="0"/>
              <a:t>16/12/2022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31967-6729-4AEF-BEC4-C82F520D65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821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endParaRPr lang="fr-FR" dirty="0" smtClean="0"/>
          </a:p>
          <a:p>
            <a:pPr rtl="0" eaLnBrk="1" fontAlgn="t" latinLnBrk="0" hangingPunct="1"/>
            <a:r>
              <a:rPr lang="fr-FR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AF9BB-F0DC-4D27-AB24-AEC0C76F2591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3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31967-6729-4AEF-BEC4-C82F520D656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58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31967-6729-4AEF-BEC4-C82F520D656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79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AF9BB-F0DC-4D27-AB24-AEC0C76F2591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1566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31967-6729-4AEF-BEC4-C82F520D656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081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31967-6729-4AEF-BEC4-C82F520D656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386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AF9BB-F0DC-4D27-AB24-AEC0C76F2591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8125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Sujet d’actualité</a:t>
            </a:r>
            <a:r>
              <a:rPr lang="fr-FR" baseline="0" dirty="0" smtClean="0"/>
              <a:t> et de haut vol 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"Tant que la pauvreté, l'injustice et les inégalités flagrantes persistent dans notre monde, aucun de nous ne peut vraiment se reposer."</a:t>
            </a:r>
          </a:p>
          <a:p>
            <a:r>
              <a:rPr lang="fr-FR" dirty="0" smtClean="0"/>
              <a:t>Nelson Mandela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31967-6729-4AEF-BEC4-C82F520D656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952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31967-6729-4AEF-BEC4-C82F520D656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7138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31967-6729-4AEF-BEC4-C82F520D656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036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0FC9-D743-4F87-B038-341394022C34}" type="datetimeFigureOut">
              <a:rPr lang="fr-FR" smtClean="0"/>
              <a:t>16/12/2022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F020-BBE2-4ACA-AAAF-78B5118BB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708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0FC9-D743-4F87-B038-341394022C34}" type="datetimeFigureOut">
              <a:rPr lang="fr-FR" smtClean="0"/>
              <a:t>16/12/2022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F020-BBE2-4ACA-AAAF-78B5118BB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79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0FC9-D743-4F87-B038-341394022C34}" type="datetimeFigureOut">
              <a:rPr lang="fr-FR" smtClean="0"/>
              <a:t>16/12/2022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F020-BBE2-4ACA-AAAF-78B5118BB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0097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226529"/>
            <a:ext cx="4320000" cy="1200000"/>
          </a:xfrm>
        </p:spPr>
        <p:txBody>
          <a:bodyPr anchor="b" anchorCtr="0"/>
          <a:lstStyle>
            <a:lvl1pPr>
              <a:defRPr sz="1533"/>
            </a:lvl1pPr>
          </a:lstStyle>
          <a:p>
            <a:r>
              <a:rPr lang="fr-FR" dirty="0"/>
              <a:t>Intitulé de la direction /</a:t>
            </a:r>
            <a:br>
              <a:rPr lang="fr-FR" dirty="0"/>
            </a:br>
            <a:r>
              <a:rPr lang="fr-FR" dirty="0"/>
              <a:t>rectorat de l’académie de Toulouse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09FA0D7-366F-9342-BCCC-2BE25D8BD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242"/>
          <a:stretch/>
        </p:blipFill>
        <p:spPr>
          <a:xfrm>
            <a:off x="815413" y="240001"/>
            <a:ext cx="4339936" cy="381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8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dirty="0" smtClean="0"/>
              <a:t>16/12/2021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 / rectorat de l’académie de Toulouse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79997" y="2522624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524800"/>
            <a:ext cx="3360000" cy="3374400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814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12192000" cy="58752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dirty="0" smtClean="0"/>
              <a:t>16/12/2021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 / rectorat de l’académie de Toulouse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0369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dirty="0" smtClean="0"/>
              <a:t>16/12/2021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 / rectorat de l’académie de Toulouse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479997" y="2448000"/>
            <a:ext cx="11232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702517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0FC9-D743-4F87-B038-341394022C34}" type="datetimeFigureOut">
              <a:rPr lang="fr-FR" smtClean="0"/>
              <a:t>16/12/2022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F020-BBE2-4ACA-AAAF-78B5118BB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75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0FC9-D743-4F87-B038-341394022C34}" type="datetimeFigureOut">
              <a:rPr lang="fr-FR" smtClean="0"/>
              <a:t>16/12/2022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F020-BBE2-4ACA-AAAF-78B5118BB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78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0FC9-D743-4F87-B038-341394022C34}" type="datetimeFigureOut">
              <a:rPr lang="fr-FR" smtClean="0"/>
              <a:t>16/12/2022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F020-BBE2-4ACA-AAAF-78B5118BB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277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0FC9-D743-4F87-B038-341394022C34}" type="datetimeFigureOut">
              <a:rPr lang="fr-FR" smtClean="0"/>
              <a:t>16/12/2022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F020-BBE2-4ACA-AAAF-78B5118BB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461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0FC9-D743-4F87-B038-341394022C34}" type="datetimeFigureOut">
              <a:rPr lang="fr-FR" smtClean="0"/>
              <a:t>16/12/2022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F020-BBE2-4ACA-AAAF-78B5118BB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189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0FC9-D743-4F87-B038-341394022C34}" type="datetimeFigureOut">
              <a:rPr lang="fr-FR" smtClean="0"/>
              <a:t>16/12/2022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F020-BBE2-4ACA-AAAF-78B5118BB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52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0FC9-D743-4F87-B038-341394022C34}" type="datetimeFigureOut">
              <a:rPr lang="fr-FR" smtClean="0"/>
              <a:t>16/12/2022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F020-BBE2-4ACA-AAAF-78B5118BB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31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A0FC9-D743-4F87-B038-341394022C34}" type="datetimeFigureOut">
              <a:rPr lang="fr-FR" smtClean="0"/>
              <a:t>16/12/2022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F020-BBE2-4ACA-AAAF-78B5118BB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74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A0FC9-D743-4F87-B038-341394022C34}" type="datetimeFigureOut">
              <a:rPr lang="fr-FR" smtClean="0"/>
              <a:t>16/12/2022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F020-BBE2-4ACA-AAAF-78B5118BB4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95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XX/XX/XXXX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461819" y="5381270"/>
            <a:ext cx="5940778" cy="1226522"/>
          </a:xfrm>
        </p:spPr>
        <p:txBody>
          <a:bodyPr/>
          <a:lstStyle/>
          <a:p>
            <a:r>
              <a:rPr lang="fr-FR" dirty="0" smtClean="0"/>
              <a:t>M. BIGOT, Directeur départemental Banque de France, Tarbes</a:t>
            </a:r>
          </a:p>
          <a:p>
            <a:r>
              <a:rPr lang="fr-FR" dirty="0" smtClean="0"/>
              <a:t>Mme HERVE, IA IPR Economie Gestion </a:t>
            </a:r>
          </a:p>
          <a:p>
            <a:endParaRPr lang="fr-FR" dirty="0"/>
          </a:p>
          <a:p>
            <a:r>
              <a:rPr lang="fr-FR" cap="all" dirty="0" smtClean="0"/>
              <a:t>13/12/2022</a:t>
            </a:r>
            <a:endParaRPr lang="fr-FR" cap="all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10" name="Imag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90" y="728436"/>
            <a:ext cx="3246438" cy="2310856"/>
          </a:xfrm>
          <a:prstGeom prst="rect">
            <a:avLst/>
          </a:prstGeom>
          <a:noFill/>
        </p:spPr>
      </p:pic>
      <p:pic>
        <p:nvPicPr>
          <p:cNvPr id="11" name="Image 10" descr="LOGO-CITECO-Pantone-0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621" y="1149531"/>
            <a:ext cx="2532562" cy="876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iedom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0" t="19435" r="6422" b="18205"/>
          <a:stretch/>
        </p:blipFill>
        <p:spPr bwMode="auto">
          <a:xfrm>
            <a:off x="8900160" y="2333897"/>
            <a:ext cx="2098766" cy="14543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447580" y="4368172"/>
            <a:ext cx="9969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latin typeface="Arial Black" panose="020B0A04020102020204" pitchFamily="34" charset="0"/>
              </a:rPr>
              <a:t>Prix de l’excellence économique </a:t>
            </a:r>
            <a:endParaRPr lang="fr-FR" sz="4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150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527" y="559920"/>
            <a:ext cx="11232000" cy="960000"/>
          </a:xfrm>
        </p:spPr>
        <p:txBody>
          <a:bodyPr/>
          <a:lstStyle/>
          <a:p>
            <a:r>
              <a:rPr lang="fr-FR" dirty="0" smtClean="0"/>
              <a:t>Un dossier exigeant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70727" y="2453640"/>
            <a:ext cx="6245313" cy="335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262" y="1519920"/>
            <a:ext cx="5208347" cy="412278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67452">
            <a:off x="27019" y="4681787"/>
            <a:ext cx="10198134" cy="127320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60161">
            <a:off x="353242" y="1781268"/>
            <a:ext cx="7849695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38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33122C9-A0B9-462F-8757-0847AD287B63}" type="slidenum">
              <a:rPr lang="fr-FR">
                <a:solidFill>
                  <a:srgbClr val="000000"/>
                </a:solidFill>
                <a:latin typeface="Arial"/>
              </a:rPr>
              <a:pPr defTabSz="1219170"/>
              <a:t>11</a:t>
            </a:fld>
            <a:endParaRPr lang="fr-FR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102064"/>
              </p:ext>
            </p:extLst>
          </p:nvPr>
        </p:nvGraphicFramePr>
        <p:xfrm>
          <a:off x="1264921" y="259715"/>
          <a:ext cx="9133590" cy="646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4530">
                  <a:extLst>
                    <a:ext uri="{9D8B030D-6E8A-4147-A177-3AD203B41FA5}">
                      <a16:colId xmlns:a16="http://schemas.microsoft.com/office/drawing/2014/main" val="2982069998"/>
                    </a:ext>
                  </a:extLst>
                </a:gridCol>
                <a:gridCol w="3044530">
                  <a:extLst>
                    <a:ext uri="{9D8B030D-6E8A-4147-A177-3AD203B41FA5}">
                      <a16:colId xmlns:a16="http://schemas.microsoft.com/office/drawing/2014/main" val="2026334393"/>
                    </a:ext>
                  </a:extLst>
                </a:gridCol>
                <a:gridCol w="3044530">
                  <a:extLst>
                    <a:ext uri="{9D8B030D-6E8A-4147-A177-3AD203B41FA5}">
                      <a16:colId xmlns:a16="http://schemas.microsoft.com/office/drawing/2014/main" val="696434915"/>
                    </a:ext>
                  </a:extLst>
                </a:gridCol>
              </a:tblGrid>
              <a:tr h="952642">
                <a:tc>
                  <a:txBody>
                    <a:bodyPr/>
                    <a:lstStyle/>
                    <a:p>
                      <a:pPr lvl="0"/>
                      <a:r>
                        <a:rPr lang="fr-FR" sz="1600" dirty="0" smtClean="0"/>
                        <a:t>Proposition A : Comment l’État peut-il réduire les inégalités ?</a:t>
                      </a:r>
                    </a:p>
                    <a:p>
                      <a:pPr marL="239994" lvl="1" indent="0">
                        <a:buNone/>
                      </a:pPr>
                      <a:endParaRPr lang="fr-FR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600" dirty="0" smtClean="0"/>
                        <a:t>Proposition B : Comment la fiscalité sur les ménages les plus riches peut-elle permettre de réduire les inégalités 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600" dirty="0" smtClean="0"/>
                        <a:t>Proposition C : La politique fiscale suffit-elle à réduire les inégalités 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508880"/>
                  </a:ext>
                </a:extLst>
              </a:tr>
              <a:tr h="1945617">
                <a:tc>
                  <a:txBody>
                    <a:bodyPr/>
                    <a:lstStyle/>
                    <a:p>
                      <a:pPr lvl="0"/>
                      <a:r>
                        <a:rPr lang="fr-FR" sz="1800" dirty="0" smtClean="0"/>
                        <a:t>Taxer les ménages les plus riches</a:t>
                      </a:r>
                    </a:p>
                    <a:p>
                      <a:pPr lvl="1"/>
                      <a:r>
                        <a:rPr lang="fr-FR" sz="1800" dirty="0" smtClean="0"/>
                        <a:t>Des impôts sur le revenu, le patrimoine et les successions</a:t>
                      </a:r>
                    </a:p>
                    <a:p>
                      <a:pPr lvl="1"/>
                      <a:r>
                        <a:rPr lang="fr-FR" sz="1800" dirty="0" smtClean="0"/>
                        <a:t>Taxer en évitant les effets </a:t>
                      </a:r>
                      <a:r>
                        <a:rPr lang="fr-FR" sz="1800" dirty="0" err="1" smtClean="0"/>
                        <a:t>désincitatifs</a:t>
                      </a:r>
                      <a:r>
                        <a:rPr lang="fr-FR" sz="1800" dirty="0" smtClean="0"/>
                        <a:t>, la fraude et l’évasion fiscale</a:t>
                      </a:r>
                    </a:p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800" dirty="0" smtClean="0"/>
                        <a:t>Qu’est-ce que la richesse ?</a:t>
                      </a:r>
                    </a:p>
                    <a:p>
                      <a:pPr lvl="0"/>
                      <a:r>
                        <a:rPr lang="fr-FR" sz="1800" dirty="0" smtClean="0"/>
                        <a:t>Comment taxer les ménages les plus riches ?</a:t>
                      </a:r>
                    </a:p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fr-FR" sz="1800" dirty="0" smtClean="0"/>
                        <a:t>L’efficacité de la redistribution en France</a:t>
                      </a:r>
                    </a:p>
                    <a:p>
                      <a:pPr lvl="0"/>
                      <a:r>
                        <a:rPr lang="fr-FR" sz="1800" dirty="0" smtClean="0"/>
                        <a:t>Revoir la fiscalité et envisager d’autres politiques pour réduire les inégalités</a:t>
                      </a:r>
                    </a:p>
                    <a:p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821029"/>
                  </a:ext>
                </a:extLst>
              </a:tr>
              <a:tr h="2177929">
                <a:tc>
                  <a:txBody>
                    <a:bodyPr/>
                    <a:lstStyle/>
                    <a:p>
                      <a:pPr lvl="0"/>
                      <a:r>
                        <a:rPr lang="fr-FR" sz="1800" dirty="0" smtClean="0"/>
                        <a:t>Soutenir les ménages les plus pauvres</a:t>
                      </a:r>
                    </a:p>
                    <a:p>
                      <a:pPr lvl="1"/>
                      <a:r>
                        <a:rPr lang="fr-FR" sz="1800" dirty="0" smtClean="0"/>
                        <a:t>La protection sociale permet d’augmenter le revenu des ménages les plus pauvres</a:t>
                      </a:r>
                    </a:p>
                    <a:p>
                      <a:pPr lvl="1"/>
                      <a:r>
                        <a:rPr lang="fr-FR" sz="1800" dirty="0" smtClean="0"/>
                        <a:t>Les politiques non fiscales pour réduire les inégalités</a:t>
                      </a:r>
                    </a:p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Comment utiliser les ressources financières taxées pour réduire les inégalités ?</a:t>
                      </a:r>
                    </a:p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512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897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611305161"/>
              </p:ext>
            </p:extLst>
          </p:nvPr>
        </p:nvGraphicFramePr>
        <p:xfrm>
          <a:off x="734289" y="498765"/>
          <a:ext cx="10432473" cy="5611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9922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960000" y="43536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3. Résultats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16/12/2021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Banque de France / Rectorat de l’académie de Toulouse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3468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Rappel du palmarès 2020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Lycée Bourdelle, Montauban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Lycée Raymond Savignac, Villefranche de Rouergue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2552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Rappel du palmarès 2021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Lycée Louis </a:t>
            </a:r>
            <a:r>
              <a:rPr lang="fr-FR" dirty="0" err="1" smtClean="0"/>
              <a:t>Rascol</a:t>
            </a:r>
            <a:r>
              <a:rPr lang="fr-FR" dirty="0" smtClean="0"/>
              <a:t>, Albi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Lycée Victor Hugo, Gaillac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 smtClean="0"/>
              <a:t>Lycée Olympe de Gouges, Montech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9232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0"/>
            <a:ext cx="96242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66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40" y="152116"/>
            <a:ext cx="9373412" cy="65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89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734" y="-7387"/>
            <a:ext cx="9690866" cy="687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854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XX/XX/XXXX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10" name="Image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990" y="728436"/>
            <a:ext cx="3246438" cy="2310856"/>
          </a:xfrm>
          <a:prstGeom prst="rect">
            <a:avLst/>
          </a:prstGeom>
          <a:noFill/>
        </p:spPr>
      </p:pic>
      <p:pic>
        <p:nvPicPr>
          <p:cNvPr id="11" name="Image 10" descr="LOGO-CITECO-Pantone-0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621" y="1149531"/>
            <a:ext cx="2532562" cy="876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iedom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0" t="19435" r="6422" b="18205"/>
          <a:stretch/>
        </p:blipFill>
        <p:spPr bwMode="auto">
          <a:xfrm>
            <a:off x="8900160" y="2333897"/>
            <a:ext cx="2098766" cy="14543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447580" y="4213431"/>
            <a:ext cx="9969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latin typeface="Arial Black" panose="020B0A04020102020204" pitchFamily="34" charset="0"/>
              </a:rPr>
              <a:t>Merci pour votre engagement</a:t>
            </a:r>
            <a:endParaRPr lang="fr-FR" sz="40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598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Présentation du jury et du PEE</a:t>
            </a:r>
            <a:endParaRPr lang="fr-FR" dirty="0"/>
          </a:p>
          <a:p>
            <a:pPr marL="239994" lvl="1" indent="0">
              <a:buNone/>
            </a:pP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 startAt="2"/>
            </a:pPr>
            <a:r>
              <a:rPr lang="fr-FR" dirty="0" smtClean="0"/>
              <a:t> Réflexions sur le sujet</a:t>
            </a:r>
            <a:endParaRPr lang="fr-FR" dirty="0"/>
          </a:p>
          <a:p>
            <a:pPr marL="239994" lvl="1" indent="0">
              <a:buNone/>
            </a:pPr>
            <a:endParaRPr lang="fr-FR" dirty="0" smtClean="0"/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16/12/2021</a:t>
            </a:r>
            <a:endParaRPr lang="fr-FR" cap="all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Banque de France </a:t>
            </a:r>
            <a:r>
              <a:rPr lang="fr-FR" dirty="0"/>
              <a:t>/ </a:t>
            </a:r>
            <a:r>
              <a:rPr lang="fr-FR" dirty="0" smtClean="0"/>
              <a:t>Rectorat </a:t>
            </a:r>
            <a:r>
              <a:rPr lang="fr-FR" dirty="0"/>
              <a:t>de l’académie de Toulouse</a:t>
            </a: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9030789" y="2522624"/>
            <a:ext cx="2323011" cy="87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>
              <a:lnSpc>
                <a:spcPct val="90000"/>
              </a:lnSpc>
              <a:spcBef>
                <a:spcPts val="533"/>
              </a:spcBef>
              <a:spcAft>
                <a:spcPts val="1067"/>
              </a:spcAft>
              <a:buFont typeface="+mj-lt"/>
              <a:buAutoNum type="arabicPeriod" startAt="3"/>
            </a:pPr>
            <a:r>
              <a:rPr lang="fr-FR" sz="2600" b="1" dirty="0" smtClean="0">
                <a:solidFill>
                  <a:prstClr val="black"/>
                </a:solidFill>
              </a:rPr>
              <a:t>Résultats </a:t>
            </a:r>
            <a:endParaRPr lang="fr-FR" sz="2600" b="1" dirty="0">
              <a:solidFill>
                <a:prstClr val="black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3154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960000" y="435360"/>
            <a:ext cx="11232000" cy="5395200"/>
          </a:xfrm>
        </p:spPr>
        <p:txBody>
          <a:bodyPr/>
          <a:lstStyle/>
          <a:p>
            <a:r>
              <a:rPr lang="fr-FR" dirty="0" smtClean="0"/>
              <a:t>PEE : enjeux et perspectives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Banque de France / Rectorat de l’académie de Toulouse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7925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Règlement du PEE : enjeux 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203133976"/>
              </p:ext>
            </p:extLst>
          </p:nvPr>
        </p:nvGraphicFramePr>
        <p:xfrm>
          <a:off x="479999" y="1994263"/>
          <a:ext cx="11232576" cy="3885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fr-FR" dirty="0"/>
              <a:t>Banque de France / Rectorat de l’académie de </a:t>
            </a:r>
            <a:r>
              <a:rPr lang="fr-FR" dirty="0" smtClean="0"/>
              <a:t>Toulouse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33122C9-A0B9-462F-8757-0847AD287B63}" type="slidenum">
              <a:rPr lang="fr-FR">
                <a:solidFill>
                  <a:srgbClr val="000000"/>
                </a:solidFill>
                <a:latin typeface="Arial"/>
              </a:rPr>
              <a:pPr defTabSz="1219170"/>
              <a:t>4</a:t>
            </a:fld>
            <a:endParaRPr lang="fr-FR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3766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2295" y="578208"/>
            <a:ext cx="11232000" cy="960000"/>
          </a:xfrm>
        </p:spPr>
        <p:txBody>
          <a:bodyPr/>
          <a:lstStyle/>
          <a:p>
            <a:r>
              <a:rPr lang="fr-FR" dirty="0"/>
              <a:t>Bienvenue </a:t>
            </a:r>
            <a:r>
              <a:rPr lang="fr-FR" dirty="0" smtClean="0"/>
              <a:t>!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948537802"/>
              </p:ext>
            </p:extLst>
          </p:nvPr>
        </p:nvGraphicFramePr>
        <p:xfrm>
          <a:off x="3096489" y="2120099"/>
          <a:ext cx="6380019" cy="2638936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6380019">
                  <a:extLst>
                    <a:ext uri="{9D8B030D-6E8A-4147-A177-3AD203B41FA5}">
                      <a16:colId xmlns:a16="http://schemas.microsoft.com/office/drawing/2014/main" val="3709645344"/>
                    </a:ext>
                  </a:extLst>
                </a:gridCol>
              </a:tblGrid>
              <a:tr h="659734">
                <a:tc>
                  <a:txBody>
                    <a:bodyPr/>
                    <a:lstStyle/>
                    <a:p>
                      <a:pPr indent="1524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  <a:latin typeface="+mn-lt"/>
                        </a:rPr>
                        <a:t>Lycée Marie Curie, Tarbes</a:t>
                      </a:r>
                      <a:endParaRPr lang="fr-F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52629840"/>
                  </a:ext>
                </a:extLst>
              </a:tr>
              <a:tr h="659734">
                <a:tc>
                  <a:txBody>
                    <a:bodyPr/>
                    <a:lstStyle/>
                    <a:p>
                      <a:pPr indent="1524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Lycée Gabriel Fauré, Foix</a:t>
                      </a:r>
                      <a:endParaRPr lang="fr-F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8710765"/>
                  </a:ext>
                </a:extLst>
              </a:tr>
              <a:tr h="659734">
                <a:tc>
                  <a:txBody>
                    <a:bodyPr/>
                    <a:lstStyle/>
                    <a:p>
                      <a:pPr indent="1524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Lycée Henri Matisse, Cugnaux </a:t>
                      </a:r>
                      <a:endParaRPr lang="fr-F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2981699"/>
                  </a:ext>
                </a:extLst>
              </a:tr>
              <a:tr h="659734">
                <a:tc>
                  <a:txBody>
                    <a:bodyPr/>
                    <a:lstStyle/>
                    <a:p>
                      <a:pPr indent="1524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Lycée </a:t>
                      </a:r>
                      <a:r>
                        <a:rPr lang="fr-FR" sz="2800" dirty="0" err="1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Pardailhan</a:t>
                      </a:r>
                      <a:r>
                        <a:rPr lang="fr-FR" sz="2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Auch</a:t>
                      </a:r>
                      <a:endParaRPr lang="fr-FR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61818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475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2295" y="578208"/>
            <a:ext cx="11232000" cy="960000"/>
          </a:xfrm>
        </p:spPr>
        <p:txBody>
          <a:bodyPr/>
          <a:lstStyle/>
          <a:p>
            <a:r>
              <a:rPr lang="fr-FR" dirty="0" smtClean="0"/>
              <a:t>Une mobilisation exceptionnelle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770652196"/>
              </p:ext>
            </p:extLst>
          </p:nvPr>
        </p:nvGraphicFramePr>
        <p:xfrm>
          <a:off x="2473037" y="1538209"/>
          <a:ext cx="6587836" cy="4072880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6587836">
                  <a:extLst>
                    <a:ext uri="{9D8B030D-6E8A-4147-A177-3AD203B41FA5}">
                      <a16:colId xmlns:a16="http://schemas.microsoft.com/office/drawing/2014/main" val="3709645344"/>
                    </a:ext>
                  </a:extLst>
                </a:gridCol>
              </a:tblGrid>
              <a:tr h="649467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</a:rPr>
                        <a:t>Lycée Louis </a:t>
                      </a:r>
                      <a:r>
                        <a:rPr lang="fr-FR" sz="2800" dirty="0" err="1" smtClean="0">
                          <a:effectLst/>
                        </a:rPr>
                        <a:t>Rascol</a:t>
                      </a:r>
                      <a:r>
                        <a:rPr lang="fr-FR" sz="2800" dirty="0" smtClean="0">
                          <a:effectLst/>
                        </a:rPr>
                        <a:t>, Albi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52629840"/>
                  </a:ext>
                </a:extLst>
              </a:tr>
              <a:tr h="649467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</a:rPr>
                        <a:t>Lycée Victor Hugo, Gaillac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2981699"/>
                  </a:ext>
                </a:extLst>
              </a:tr>
              <a:tr h="825545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</a:rPr>
                        <a:t>Lycée Olympe de Gouges, Montech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61818619"/>
                  </a:ext>
                </a:extLst>
              </a:tr>
              <a:tr h="649467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</a:rPr>
                        <a:t>Lycée Henri de Toulouse Lautrec, Toulouse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01230762"/>
                  </a:ext>
                </a:extLst>
              </a:tr>
              <a:tr h="649467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 smtClean="0">
                          <a:effectLst/>
                        </a:rPr>
                        <a:t>Lycée </a:t>
                      </a:r>
                      <a:r>
                        <a:rPr lang="fr-FR" sz="2800" dirty="0">
                          <a:effectLst/>
                        </a:rPr>
                        <a:t>Les </a:t>
                      </a:r>
                      <a:r>
                        <a:rPr lang="fr-FR" sz="2800" dirty="0" smtClean="0">
                          <a:effectLst/>
                        </a:rPr>
                        <a:t>Maristes, </a:t>
                      </a:r>
                      <a:r>
                        <a:rPr lang="fr-FR" sz="2800" dirty="0">
                          <a:effectLst/>
                        </a:rPr>
                        <a:t>Toulouse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82205474"/>
                  </a:ext>
                </a:extLst>
              </a:tr>
              <a:tr h="649467">
                <a:tc>
                  <a:txBody>
                    <a:bodyPr/>
                    <a:lstStyle/>
                    <a:p>
                      <a:pPr indent="1524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effectLst/>
                        </a:rPr>
                        <a:t>Lycée </a:t>
                      </a:r>
                      <a:r>
                        <a:rPr lang="fr-FR" sz="2800" dirty="0" smtClean="0">
                          <a:effectLst/>
                        </a:rPr>
                        <a:t>Alexis Monteil, Rodez</a:t>
                      </a:r>
                      <a:endParaRPr lang="fr-F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062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742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480575" y="558013"/>
            <a:ext cx="11232000" cy="960000"/>
          </a:xfrm>
        </p:spPr>
        <p:txBody>
          <a:bodyPr/>
          <a:lstStyle/>
          <a:p>
            <a:r>
              <a:rPr lang="fr-FR" dirty="0" smtClean="0"/>
              <a:t>Perspectives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754836959"/>
              </p:ext>
            </p:extLst>
          </p:nvPr>
        </p:nvGraphicFramePr>
        <p:xfrm>
          <a:off x="479999" y="1994263"/>
          <a:ext cx="11232576" cy="3885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r>
              <a:rPr lang="fr-FR" dirty="0"/>
              <a:t>Banque de France / Rectorat de l’académie de </a:t>
            </a:r>
            <a:r>
              <a:rPr lang="fr-FR" dirty="0" smtClean="0"/>
              <a:t>Toulouse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33122C9-A0B9-462F-8757-0847AD287B63}" type="slidenum">
              <a:rPr lang="fr-FR">
                <a:solidFill>
                  <a:srgbClr val="000000"/>
                </a:solidFill>
                <a:latin typeface="Arial"/>
              </a:rPr>
              <a:pPr defTabSz="1219170"/>
              <a:t>7</a:t>
            </a:fld>
            <a:endParaRPr lang="fr-FR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6763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960000" y="435360"/>
            <a:ext cx="11232000" cy="5395200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2. </a:t>
            </a:r>
            <a:r>
              <a:rPr lang="fr-FR" dirty="0" smtClean="0"/>
              <a:t>Réflexions sur le sujet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 dirty="0" smtClean="0"/>
              <a:t>16/12/2021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Banque de France / Rectorat de l’académie de Toulouse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4861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5527" y="559920"/>
            <a:ext cx="11232000" cy="960000"/>
          </a:xfrm>
        </p:spPr>
        <p:txBody>
          <a:bodyPr/>
          <a:lstStyle/>
          <a:p>
            <a:r>
              <a:rPr lang="fr-FR" dirty="0" smtClean="0"/>
              <a:t>Sujet exigeant 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15" y="2754774"/>
            <a:ext cx="11470224" cy="183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874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615</Words>
  <Application>Microsoft Office PowerPoint</Application>
  <PresentationFormat>Grand écran</PresentationFormat>
  <Paragraphs>105</Paragraphs>
  <Slides>19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Times New Roman</vt:lpstr>
      <vt:lpstr>Thème Office</vt:lpstr>
      <vt:lpstr>Présentation PowerPoint</vt:lpstr>
      <vt:lpstr>Sommaire</vt:lpstr>
      <vt:lpstr>PEE : enjeux et perspectives</vt:lpstr>
      <vt:lpstr>Règlement du PEE : enjeux </vt:lpstr>
      <vt:lpstr>Bienvenue !</vt:lpstr>
      <vt:lpstr>Une mobilisation exceptionnelle</vt:lpstr>
      <vt:lpstr>Perspectives</vt:lpstr>
      <vt:lpstr>2. Réflexions sur le sujet </vt:lpstr>
      <vt:lpstr>Sujet exigeant </vt:lpstr>
      <vt:lpstr>Un dossier exigeant </vt:lpstr>
      <vt:lpstr>Présentation PowerPoint</vt:lpstr>
      <vt:lpstr>Présentation PowerPoint</vt:lpstr>
      <vt:lpstr>3. Résultats</vt:lpstr>
      <vt:lpstr>Rappel du palmarès 2020 </vt:lpstr>
      <vt:lpstr>Rappel du palmarès 2021 </vt:lpstr>
      <vt:lpstr>Présentation PowerPoint</vt:lpstr>
      <vt:lpstr>Présentation PowerPoint</vt:lpstr>
      <vt:lpstr>Présentation PowerPoint</vt:lpstr>
      <vt:lpstr>Présentation PowerPoint</vt:lpstr>
    </vt:vector>
  </TitlesOfParts>
  <Company>Rectorat de Toulouse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Hervé</dc:creator>
  <cp:lastModifiedBy>Fanny Hervé</cp:lastModifiedBy>
  <cp:revision>21</cp:revision>
  <dcterms:created xsi:type="dcterms:W3CDTF">2021-12-16T07:33:28Z</dcterms:created>
  <dcterms:modified xsi:type="dcterms:W3CDTF">2022-12-16T07:50:28Z</dcterms:modified>
</cp:coreProperties>
</file>