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0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9144000" cy="6858000" type="screen4x3"/>
  <p:notesSz cx="9926638" cy="6797675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DC7A1-11C2-4D1F-8475-727498BB634E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97508-4346-4322-9229-95AA10D6A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77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4E14-7A8E-4F95-A408-58239DFD2FB8}" type="datetime1">
              <a:rPr lang="fr-FR" smtClean="0"/>
              <a:pPr/>
              <a:t>08/02/2018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6292582-9FC8-4B1B-8456-B27CC842DE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35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48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49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667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0045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186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497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32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48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81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96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92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25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11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84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98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DDA12-8087-9C41-BF4E-2305A65C1308}" type="datetimeFigureOut">
              <a:rPr lang="fr-FR" smtClean="0"/>
              <a:t>08/02/2018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D21EBC-EB5A-8640-98CA-A1D256627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84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  <p:sldLayoutId id="2147484044" r:id="rId14"/>
    <p:sldLayoutId id="2147484045" r:id="rId15"/>
    <p:sldLayoutId id="21474840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pc-ash31@ac-toulouse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quetes.ac-toulouse.fr/sphinx_DEC/CAPPEI/index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2254" y="1157858"/>
            <a:ext cx="7961351" cy="3999016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</a:t>
            </a:r>
            <a:r>
              <a:rPr lang="fr-FR" sz="4400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ertificat </a:t>
            </a:r>
            <a:b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d’</a:t>
            </a:r>
            <a:r>
              <a:rPr lang="fr-FR" sz="4400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ptitude </a:t>
            </a:r>
            <a:b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fr-FR" sz="4400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rofessionnelle </a:t>
            </a:r>
            <a:r>
              <a:rPr lang="fr-FR" sz="4400" dirty="0">
                <a:solidFill>
                  <a:schemeClr val="bg2">
                    <a:lumMod val="50000"/>
                  </a:schemeClr>
                </a:solidFill>
              </a:rPr>
              <a:t>aux</a:t>
            </a: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fr-FR" sz="4400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ratiques </a:t>
            </a:r>
            <a:r>
              <a:rPr lang="fr-FR" sz="4400" dirty="0">
                <a:solidFill>
                  <a:schemeClr val="bg2">
                    <a:lumMod val="50000"/>
                  </a:schemeClr>
                </a:solidFill>
              </a:rPr>
              <a:t>de</a:t>
            </a: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l’</a:t>
            </a:r>
            <a:r>
              <a:rPr lang="fr-FR" sz="4400" dirty="0" smtClean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ducation </a:t>
            </a:r>
            <a:b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fr-FR" sz="4400" dirty="0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fr-FR" sz="4400" dirty="0" smtClean="0">
                <a:solidFill>
                  <a:schemeClr val="bg2">
                    <a:lumMod val="50000"/>
                  </a:schemeClr>
                </a:solidFill>
              </a:rPr>
              <a:t>nclusive</a:t>
            </a:r>
            <a:endParaRPr lang="fr-FR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84" y="5714936"/>
            <a:ext cx="7507817" cy="1752600"/>
          </a:xfrm>
        </p:spPr>
        <p:txBody>
          <a:bodyPr>
            <a:normAutofit/>
          </a:bodyPr>
          <a:lstStyle/>
          <a:p>
            <a:pPr algn="ctr"/>
            <a:r>
              <a:rPr lang="fr-FR" sz="1800" dirty="0" smtClean="0"/>
              <a:t>Réunion d’information organisée par le Pôle ASH31</a:t>
            </a:r>
          </a:p>
          <a:p>
            <a:pPr algn="ctr"/>
            <a:r>
              <a:rPr lang="fr-FR" sz="1800" dirty="0" smtClean="0"/>
              <a:t>Mercredi 8 novembre 2017 </a:t>
            </a:r>
            <a:endParaRPr lang="fr-FR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56" y="249358"/>
            <a:ext cx="1102056" cy="110205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649" y="249358"/>
            <a:ext cx="1526508" cy="90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8022" y="220046"/>
            <a:ext cx="7765321" cy="5368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Mesures transitoires (2)</a:t>
            </a:r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1357262" y="1261817"/>
            <a:ext cx="2998510" cy="2232414"/>
            <a:chOff x="914399" y="1806390"/>
            <a:chExt cx="1446663" cy="2232414"/>
          </a:xfrm>
        </p:grpSpPr>
        <p:sp>
          <p:nvSpPr>
            <p:cNvPr id="15" name="Ellipse 14"/>
            <p:cNvSpPr/>
            <p:nvPr/>
          </p:nvSpPr>
          <p:spPr>
            <a:xfrm>
              <a:off x="914399" y="1806390"/>
              <a:ext cx="1446663" cy="223241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037229" y="2424999"/>
              <a:ext cx="12010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u="sng" dirty="0" smtClean="0">
                  <a:solidFill>
                    <a:schemeClr val="accent1">
                      <a:lumMod val="75000"/>
                    </a:schemeClr>
                  </a:solidFill>
                </a:rPr>
                <a:t>CAPA-SH</a:t>
              </a:r>
              <a:r>
                <a:rPr lang="fr-FR" dirty="0" smtClean="0">
                  <a:solidFill>
                    <a:schemeClr val="accent1">
                      <a:lumMod val="75000"/>
                    </a:schemeClr>
                  </a:solidFill>
                </a:rPr>
                <a:t> non validé à la session 2017</a:t>
              </a:r>
            </a:p>
            <a:p>
              <a:pPr algn="ctr"/>
              <a:r>
                <a:rPr lang="fr-FR" u="sng" dirty="0" smtClean="0">
                  <a:solidFill>
                    <a:schemeClr val="accent1">
                      <a:lumMod val="75000"/>
                    </a:schemeClr>
                  </a:solidFill>
                </a:rPr>
                <a:t>(joindre attestation de l’épreuve)</a:t>
              </a:r>
              <a:endParaRPr lang="fr-FR" u="sng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1012351" y="3527650"/>
            <a:ext cx="3688332" cy="1569666"/>
            <a:chOff x="757759" y="3527650"/>
            <a:chExt cx="3688332" cy="1569666"/>
          </a:xfrm>
          <a:solidFill>
            <a:schemeClr val="bg2">
              <a:lumMod val="75000"/>
            </a:schemeClr>
          </a:solidFill>
        </p:grpSpPr>
        <p:sp>
          <p:nvSpPr>
            <p:cNvPr id="21" name="Flèche vers le bas 20"/>
            <p:cNvSpPr/>
            <p:nvPr/>
          </p:nvSpPr>
          <p:spPr>
            <a:xfrm>
              <a:off x="2459594" y="3527650"/>
              <a:ext cx="284663" cy="856497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757759" y="4450985"/>
              <a:ext cx="3688332" cy="646331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chemeClr val="accent1">
                      <a:lumMod val="75000"/>
                    </a:schemeClr>
                  </a:solidFill>
                </a:rPr>
                <a:t>Epreuves CAPPEI en 2018</a:t>
              </a:r>
            </a:p>
            <a:p>
              <a:pPr algn="ctr"/>
              <a:r>
                <a:rPr lang="fr-FR" dirty="0" smtClean="0">
                  <a:solidFill>
                    <a:schemeClr val="accent1">
                      <a:lumMod val="75000"/>
                    </a:schemeClr>
                  </a:solidFill>
                </a:rPr>
                <a:t>Ultime session CAPA-SH en 2018</a:t>
              </a:r>
              <a:endParaRPr lang="fr-FR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4970220" y="3561758"/>
            <a:ext cx="3019181" cy="1357404"/>
            <a:chOff x="4970220" y="3561758"/>
            <a:chExt cx="3019181" cy="1357404"/>
          </a:xfrm>
          <a:solidFill>
            <a:schemeClr val="bg2">
              <a:lumMod val="50000"/>
            </a:schemeClr>
          </a:solidFill>
        </p:grpSpPr>
        <p:sp>
          <p:nvSpPr>
            <p:cNvPr id="23" name="Flèche vers le bas 22"/>
            <p:cNvSpPr/>
            <p:nvPr/>
          </p:nvSpPr>
          <p:spPr>
            <a:xfrm>
              <a:off x="6347814" y="3561758"/>
              <a:ext cx="284663" cy="856497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970220" y="4549830"/>
              <a:ext cx="3019181" cy="369332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Epreuves CAPPEI en 2018</a:t>
              </a:r>
              <a:endParaRPr lang="fr-FR" dirty="0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4990891" y="1295740"/>
            <a:ext cx="2998510" cy="2231910"/>
            <a:chOff x="914399" y="1806390"/>
            <a:chExt cx="1446663" cy="2232414"/>
          </a:xfrm>
          <a:solidFill>
            <a:schemeClr val="accent1">
              <a:lumMod val="75000"/>
            </a:schemeClr>
          </a:solidFill>
        </p:grpSpPr>
        <p:sp>
          <p:nvSpPr>
            <p:cNvPr id="27" name="Ellipse 26"/>
            <p:cNvSpPr/>
            <p:nvPr/>
          </p:nvSpPr>
          <p:spPr>
            <a:xfrm>
              <a:off x="914399" y="1806390"/>
              <a:ext cx="1446663" cy="2232414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1037229" y="2668271"/>
              <a:ext cx="1201003" cy="64647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u="sng" dirty="0" smtClean="0"/>
                <a:t>2CA-SH</a:t>
              </a:r>
              <a:r>
                <a:rPr lang="fr-FR" dirty="0" smtClean="0"/>
                <a:t> non validé à la session 2017</a:t>
              </a:r>
              <a:endParaRPr lang="fr-FR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18197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Accompagnement </a:t>
            </a:r>
            <a:br>
              <a:rPr lang="fr-FR" dirty="0" smtClean="0"/>
            </a:br>
            <a:r>
              <a:rPr lang="fr-FR" dirty="0" smtClean="0"/>
              <a:t>par le pôle ASH31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candidats pourront bénéficier d’un accompagnement par les conseillers pédagogiques du pôle ASH31.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 smtClean="0"/>
              <a:t>Contact</a:t>
            </a:r>
            <a:r>
              <a:rPr lang="fr-FR" dirty="0" smtClean="0"/>
              <a:t> :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/>
              </a:rPr>
              <a:t>cpc-ash31@ac-toulouse.fr</a:t>
            </a:r>
            <a:endParaRPr lang="fr-F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912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19912"/>
            <a:ext cx="8229600" cy="799338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Textes règlementaires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9812" y="1654501"/>
            <a:ext cx="8240290" cy="4495805"/>
          </a:xfrm>
        </p:spPr>
        <p:txBody>
          <a:bodyPr>
            <a:normAutofit lnSpcReduction="10000"/>
          </a:bodyPr>
          <a:lstStyle/>
          <a:p>
            <a:r>
              <a:rPr lang="fr-FR" sz="2400" b="1" dirty="0" smtClean="0"/>
              <a:t>Décret et Circulaire n° 2017-026 et ses annexes </a:t>
            </a:r>
            <a:r>
              <a:rPr lang="fr-FR" sz="2400" dirty="0" smtClean="0"/>
              <a:t>: </a:t>
            </a:r>
            <a:r>
              <a:rPr lang="fr-FR" sz="2200" dirty="0" smtClean="0"/>
              <a:t>référentiel des compétences caractéristiques d’un enseignant spécialisé.</a:t>
            </a:r>
          </a:p>
          <a:p>
            <a:r>
              <a:rPr lang="fr-FR" sz="2400" b="1" dirty="0" smtClean="0"/>
              <a:t>Arrêté du 10 février 2017</a:t>
            </a:r>
            <a:r>
              <a:rPr lang="fr-FR" sz="2400" dirty="0" smtClean="0"/>
              <a:t> </a:t>
            </a:r>
            <a:r>
              <a:rPr lang="fr-FR" sz="2200" dirty="0" smtClean="0"/>
              <a:t>relatif à l’examen du CAPPEI</a:t>
            </a:r>
          </a:p>
          <a:p>
            <a:r>
              <a:rPr lang="fr-FR" sz="2400" b="1" dirty="0" smtClean="0"/>
              <a:t>Note académique du 10 juillet 2017</a:t>
            </a:r>
          </a:p>
          <a:p>
            <a:r>
              <a:rPr lang="fr-FR" sz="2400" b="1" dirty="0" smtClean="0"/>
              <a:t>Bulletin officiel n° 7 du 16-02-2017 et ses annexes </a:t>
            </a:r>
            <a:r>
              <a:rPr lang="fr-FR" sz="2200" dirty="0" smtClean="0"/>
              <a:t>relatifs à la formation</a:t>
            </a:r>
          </a:p>
          <a:p>
            <a:pPr marL="0" indent="0">
              <a:buNone/>
            </a:pPr>
            <a:r>
              <a:rPr lang="fr-FR" sz="2400" dirty="0" smtClean="0"/>
              <a:t>----------------------------------------------------------------------</a:t>
            </a:r>
          </a:p>
          <a:p>
            <a:r>
              <a:rPr lang="fr-FR" sz="2400" dirty="0"/>
              <a:t> </a:t>
            </a:r>
            <a:r>
              <a:rPr lang="fr-FR" sz="2400" b="1" dirty="0"/>
              <a:t>Arrêté du 1er juillet 2013 – annexe 1 </a:t>
            </a:r>
            <a:r>
              <a:rPr lang="fr-FR" sz="2400" dirty="0"/>
              <a:t>: </a:t>
            </a:r>
            <a:r>
              <a:rPr lang="fr-FR" sz="2200" dirty="0"/>
              <a:t>référentiel de </a:t>
            </a:r>
            <a:r>
              <a:rPr lang="fr-FR" sz="2200" dirty="0" smtClean="0"/>
              <a:t>compétences professionnelles des métiers du professorat et de l’éducation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40833"/>
            <a:ext cx="8229600" cy="862838"/>
          </a:xfrm>
        </p:spPr>
        <p:txBody>
          <a:bodyPr/>
          <a:lstStyle/>
          <a:p>
            <a:pPr algn="ctr"/>
            <a:r>
              <a:rPr lang="fr-FR" dirty="0" smtClean="0"/>
              <a:t>Calendrier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464"/>
            <a:ext cx="8528050" cy="4389120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fr-FR" sz="2400" u="sng" dirty="0" smtClean="0"/>
              <a:t>Inscription</a:t>
            </a:r>
            <a:r>
              <a:rPr lang="fr-FR" sz="2400" dirty="0" smtClean="0"/>
              <a:t> :  jusqu’au 16 novembre 2017</a:t>
            </a:r>
          </a:p>
          <a:p>
            <a:pPr>
              <a:buNone/>
            </a:pPr>
            <a:r>
              <a:rPr lang="fr-FR" sz="2400" dirty="0" smtClean="0">
                <a:solidFill>
                  <a:schemeClr val="tx2"/>
                </a:solidFill>
                <a:hlinkClick r:id="rId2"/>
              </a:rPr>
              <a:t>http://enquetes.ac-toulouse.fr/sphinx_DEC/CAPPEI/index.htm</a:t>
            </a:r>
            <a:endParaRPr lang="fr-FR" sz="2400" dirty="0" smtClean="0">
              <a:solidFill>
                <a:schemeClr val="tx2"/>
              </a:solidFill>
            </a:endParaRPr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fr-FR" sz="2400" u="sng" dirty="0" smtClean="0"/>
              <a:t>Date limite d’envoi du dossier pour l’épreuve 2 </a:t>
            </a:r>
            <a:r>
              <a:rPr lang="fr-FR" sz="2400" dirty="0" smtClean="0"/>
              <a:t>: 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FR" sz="2400" dirty="0" smtClean="0"/>
              <a:t>20 avril 2018</a:t>
            </a:r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fr-FR" sz="2400" u="sng" dirty="0" smtClean="0"/>
              <a:t>Epreuves </a:t>
            </a:r>
            <a:r>
              <a:rPr lang="fr-FR" sz="2400" dirty="0" smtClean="0"/>
              <a:t>: du 14 mai au 22 juin 2018</a:t>
            </a:r>
          </a:p>
          <a:p>
            <a:pPr>
              <a:buClr>
                <a:schemeClr val="accent1"/>
              </a:buClr>
              <a:buFont typeface="Wingdings" charset="2"/>
              <a:buChar char="Ø"/>
            </a:pPr>
            <a:r>
              <a:rPr lang="fr-FR" sz="2400" u="sng" dirty="0" smtClean="0"/>
              <a:t>Résultats</a:t>
            </a:r>
            <a:r>
              <a:rPr lang="fr-FR" sz="2400" dirty="0" smtClean="0"/>
              <a:t> : 4 juillet 2018</a:t>
            </a:r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346" y="-72442"/>
            <a:ext cx="7765321" cy="1326321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Epreuve 1 : </a:t>
            </a:r>
            <a:br>
              <a:rPr lang="fr-FR" sz="3200" dirty="0" smtClean="0"/>
            </a:br>
            <a:r>
              <a:rPr lang="fr-FR" sz="3200" cap="none" dirty="0" smtClean="0"/>
              <a:t>séance pédagogique</a:t>
            </a:r>
            <a:endParaRPr lang="fr-FR" sz="3200" cap="non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344" y="1238171"/>
            <a:ext cx="7765322" cy="1133644"/>
          </a:xfr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0" indent="0" defTabSz="457200">
              <a:buNone/>
            </a:pPr>
            <a:r>
              <a:rPr lang="fr-FR" sz="1700" u="sng" dirty="0">
                <a:solidFill>
                  <a:schemeClr val="accent5">
                    <a:lumMod val="75000"/>
                  </a:schemeClr>
                </a:solidFill>
              </a:rPr>
              <a:t>Modalités : </a:t>
            </a:r>
            <a:endParaRPr lang="fr-FR" sz="17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defTabSz="457200">
              <a:buNone/>
            </a:pPr>
            <a:r>
              <a:rPr lang="fr-FR" sz="1700" dirty="0" smtClean="0"/>
              <a:t>Séance </a:t>
            </a:r>
            <a:r>
              <a:rPr lang="fr-FR" sz="1700" dirty="0"/>
              <a:t>pédagogique 45’</a:t>
            </a:r>
          </a:p>
          <a:p>
            <a:pPr marL="0" indent="0" defTabSz="457200">
              <a:buNone/>
            </a:pPr>
            <a:r>
              <a:rPr lang="fr-FR" sz="1700" dirty="0"/>
              <a:t>Entretien 45</a:t>
            </a:r>
            <a:r>
              <a:rPr lang="fr-FR" sz="1700" dirty="0" smtClean="0"/>
              <a:t>’</a:t>
            </a:r>
            <a:endParaRPr lang="fr-FR" sz="1700" dirty="0"/>
          </a:p>
        </p:txBody>
      </p:sp>
      <p:sp>
        <p:nvSpPr>
          <p:cNvPr id="4" name="ZoneTexte 3"/>
          <p:cNvSpPr txBox="1"/>
          <p:nvPr/>
        </p:nvSpPr>
        <p:spPr>
          <a:xfrm>
            <a:off x="685346" y="2662049"/>
            <a:ext cx="7765322" cy="1923604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700" u="sng" dirty="0" smtClean="0">
                <a:solidFill>
                  <a:schemeClr val="accent5">
                    <a:lumMod val="75000"/>
                  </a:schemeClr>
                </a:solidFill>
              </a:rPr>
              <a:t>Objectifs</a:t>
            </a:r>
            <a:r>
              <a:rPr lang="fr-FR" sz="1700" dirty="0" smtClean="0">
                <a:solidFill>
                  <a:schemeClr val="accent5">
                    <a:lumMod val="75000"/>
                  </a:schemeClr>
                </a:solidFill>
              </a:rPr>
              <a:t> : </a:t>
            </a:r>
          </a:p>
          <a:p>
            <a:r>
              <a:rPr lang="fr-FR" sz="1700" b="1" dirty="0" smtClean="0"/>
              <a:t>- Séance pédagogique </a:t>
            </a:r>
            <a:r>
              <a:rPr lang="fr-FR" sz="1700" dirty="0" smtClean="0"/>
              <a:t>: évaluer </a:t>
            </a:r>
            <a:r>
              <a:rPr lang="fr-FR" sz="1700" b="1" dirty="0" smtClean="0"/>
              <a:t>en situation professionnelle </a:t>
            </a:r>
            <a:r>
              <a:rPr lang="fr-FR" sz="1700" dirty="0" smtClean="0"/>
              <a:t>des compétences pédagogiques spécifiques</a:t>
            </a:r>
          </a:p>
          <a:p>
            <a:endParaRPr lang="fr-FR" sz="1700" dirty="0"/>
          </a:p>
          <a:p>
            <a:r>
              <a:rPr lang="fr-FR" sz="1700" b="1" dirty="0" smtClean="0"/>
              <a:t>- Entretien</a:t>
            </a:r>
            <a:r>
              <a:rPr lang="fr-FR" sz="1700" dirty="0" smtClean="0"/>
              <a:t> : analyse de pratique par référence aux aspects théoriques et institutionnels, explicitation du contexte d’exercice, des démarches choisies pour répondre aux besoins des élèves.</a:t>
            </a:r>
            <a:endParaRPr lang="fr-FR" sz="17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85346" y="4746493"/>
            <a:ext cx="7765322" cy="180870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r>
              <a:rPr lang="fr-FR" sz="1800" u="sng" dirty="0" smtClean="0">
                <a:solidFill>
                  <a:schemeClr val="accent5">
                    <a:lumMod val="75000"/>
                  </a:schemeClr>
                </a:solidFill>
              </a:rPr>
              <a:t>Conseils </a:t>
            </a:r>
            <a:r>
              <a:rPr lang="fr-FR" sz="18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marL="0" indent="0" defTabSz="457200">
              <a:buFont typeface="Arial" panose="020B0604020202020204" pitchFamily="34" charset="0"/>
              <a:buNone/>
            </a:pPr>
            <a:r>
              <a:rPr lang="fr-FR" sz="1700" dirty="0" smtClean="0"/>
              <a:t>- Permettre au jury de </a:t>
            </a:r>
            <a:r>
              <a:rPr lang="fr-FR" sz="1700" b="1" dirty="0" smtClean="0"/>
              <a:t>situer les enjeux de la séance </a:t>
            </a:r>
            <a:r>
              <a:rPr lang="fr-FR" sz="1700" dirty="0" smtClean="0"/>
              <a:t>observée et à saisir le contexte d’exercice.</a:t>
            </a:r>
          </a:p>
          <a:p>
            <a:pPr marL="0" indent="0" defTabSz="45720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700" dirty="0" smtClean="0"/>
              <a:t>- Le jury sera attentif aux </a:t>
            </a:r>
            <a:r>
              <a:rPr lang="fr-FR" sz="1700" b="1" dirty="0" smtClean="0"/>
              <a:t>productions des élèves </a:t>
            </a:r>
            <a:r>
              <a:rPr lang="fr-FR" sz="1700" dirty="0" smtClean="0"/>
              <a:t>et aux </a:t>
            </a:r>
            <a:r>
              <a:rPr lang="fr-FR" sz="1700" b="1" dirty="0" smtClean="0"/>
              <a:t>adaptations proposées.</a:t>
            </a:r>
          </a:p>
        </p:txBody>
      </p:sp>
    </p:spTree>
    <p:extLst>
      <p:ext uri="{BB962C8B-B14F-4D97-AF65-F5344CB8AC3E}">
        <p14:creationId xmlns:p14="http://schemas.microsoft.com/office/powerpoint/2010/main" val="127979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346" y="-72442"/>
            <a:ext cx="7765321" cy="1326321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Epreuve 2 : </a:t>
            </a:r>
            <a:br>
              <a:rPr lang="fr-FR" sz="3200" dirty="0" smtClean="0"/>
            </a:br>
            <a:r>
              <a:rPr lang="fr-FR" sz="3200" cap="none" dirty="0" smtClean="0"/>
              <a:t>Entretien à partir d’un dossier</a:t>
            </a:r>
            <a:endParaRPr lang="fr-FR" sz="3200" cap="non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344" y="1238171"/>
            <a:ext cx="7765322" cy="1133644"/>
          </a:xfr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0" indent="0" defTabSz="457200">
              <a:buNone/>
            </a:pPr>
            <a:r>
              <a:rPr lang="fr-FR" sz="1700" u="sng" dirty="0">
                <a:solidFill>
                  <a:schemeClr val="accent5">
                    <a:lumMod val="75000"/>
                  </a:schemeClr>
                </a:solidFill>
              </a:rPr>
              <a:t>Modalités : </a:t>
            </a:r>
            <a:endParaRPr lang="fr-FR" sz="17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defTabSz="457200">
              <a:buNone/>
            </a:pPr>
            <a:r>
              <a:rPr lang="fr-FR" sz="1700" dirty="0" smtClean="0">
                <a:effectLst/>
              </a:rPr>
              <a:t>Présentation du dossier (documents + un texte rédigé) 15</a:t>
            </a:r>
            <a:r>
              <a:rPr lang="fr-FR" sz="1700" dirty="0">
                <a:effectLst/>
              </a:rPr>
              <a:t>’</a:t>
            </a:r>
          </a:p>
          <a:p>
            <a:pPr marL="0" indent="0" defTabSz="457200">
              <a:buNone/>
            </a:pPr>
            <a:r>
              <a:rPr lang="fr-FR" sz="1700" dirty="0">
                <a:effectLst/>
              </a:rPr>
              <a:t>Entretien 45</a:t>
            </a:r>
            <a:r>
              <a:rPr lang="fr-FR" sz="1700" dirty="0" smtClean="0">
                <a:effectLst/>
              </a:rPr>
              <a:t>’</a:t>
            </a:r>
            <a:endParaRPr lang="fr-FR" sz="1700" dirty="0">
              <a:effectLst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5344" y="2652913"/>
            <a:ext cx="7765322" cy="140038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700" u="sng" dirty="0" smtClean="0">
                <a:solidFill>
                  <a:schemeClr val="accent5">
                    <a:lumMod val="75000"/>
                  </a:schemeClr>
                </a:solidFill>
              </a:rPr>
              <a:t>Objectifs</a:t>
            </a:r>
            <a:r>
              <a:rPr lang="fr-FR" sz="1700" dirty="0" smtClean="0">
                <a:solidFill>
                  <a:schemeClr val="accent5">
                    <a:lumMod val="75000"/>
                  </a:schemeClr>
                </a:solidFill>
              </a:rPr>
              <a:t> : </a:t>
            </a:r>
            <a:r>
              <a:rPr lang="fr-FR" sz="1700" dirty="0"/>
              <a:t>é</a:t>
            </a:r>
            <a:r>
              <a:rPr lang="fr-FR" sz="1700" dirty="0" smtClean="0"/>
              <a:t>valuer la capacité du candidat à : </a:t>
            </a:r>
          </a:p>
          <a:p>
            <a:r>
              <a:rPr lang="fr-FR" sz="1700" dirty="0"/>
              <a:t>-</a:t>
            </a:r>
            <a:r>
              <a:rPr lang="fr-FR" sz="1700" dirty="0" smtClean="0"/>
              <a:t> identifier les questions ou difficultés rencontrées dans son activité professionnelle ; </a:t>
            </a:r>
          </a:p>
          <a:p>
            <a:r>
              <a:rPr lang="fr-FR" sz="1700" dirty="0" smtClean="0"/>
              <a:t>- les analyser ; </a:t>
            </a:r>
          </a:p>
          <a:p>
            <a:r>
              <a:rPr lang="fr-FR" sz="1700" dirty="0" smtClean="0"/>
              <a:t>- avoir un approche critique des réponses apportées</a:t>
            </a:r>
            <a:endParaRPr lang="fr-FR" sz="17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85346" y="4177428"/>
            <a:ext cx="7765322" cy="225087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r>
              <a:rPr lang="fr-FR" sz="1800" u="sng" dirty="0" smtClean="0">
                <a:solidFill>
                  <a:schemeClr val="accent5">
                    <a:lumMod val="75000"/>
                  </a:schemeClr>
                </a:solidFill>
              </a:rPr>
              <a:t>Conseils </a:t>
            </a:r>
            <a:r>
              <a:rPr lang="fr-FR" sz="18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defTabSz="457200">
              <a:spcBef>
                <a:spcPts val="0"/>
              </a:spcBef>
              <a:buFontTx/>
              <a:buChar char="-"/>
            </a:pPr>
            <a:r>
              <a:rPr lang="fr-FR" sz="1700" dirty="0" smtClean="0"/>
              <a:t>Les documents devront être structurés et témoigner d’une réelle analyse au regard d’une </a:t>
            </a:r>
            <a:r>
              <a:rPr lang="fr-FR" sz="1700" dirty="0"/>
              <a:t>action </a:t>
            </a:r>
            <a:r>
              <a:rPr lang="fr-FR" sz="1700" dirty="0" smtClean="0"/>
              <a:t>cohérente.</a:t>
            </a:r>
          </a:p>
          <a:p>
            <a:pPr defTabSz="457200">
              <a:buFontTx/>
              <a:buChar char="-"/>
            </a:pPr>
            <a:r>
              <a:rPr lang="fr-FR" sz="1700" dirty="0" smtClean="0"/>
              <a:t>Faire le lien avec les apprentissages des élèves et/ou leur parcours de formation.</a:t>
            </a:r>
          </a:p>
          <a:p>
            <a:pPr defTabSz="457200">
              <a:buFontTx/>
              <a:buChar char="-"/>
            </a:pPr>
            <a:r>
              <a:rPr lang="fr-FR" sz="1700" dirty="0" smtClean="0"/>
              <a:t>La présence d’annexes n’est pas recommandée.</a:t>
            </a:r>
          </a:p>
        </p:txBody>
      </p:sp>
    </p:spTree>
    <p:extLst>
      <p:ext uri="{BB962C8B-B14F-4D97-AF65-F5344CB8AC3E}">
        <p14:creationId xmlns:p14="http://schemas.microsoft.com/office/powerpoint/2010/main" val="280795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347" y="118628"/>
            <a:ext cx="7653435" cy="125811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 smtClean="0"/>
              <a:t>Epreuve 3 : </a:t>
            </a:r>
            <a:br>
              <a:rPr lang="fr-FR" sz="3200" dirty="0" smtClean="0"/>
            </a:br>
            <a:r>
              <a:rPr lang="fr-FR" sz="2400" cap="none" dirty="0" smtClean="0"/>
              <a:t>Le rôle de personne ressource </a:t>
            </a:r>
            <a:br>
              <a:rPr lang="fr-FR" sz="2400" cap="none" dirty="0" smtClean="0"/>
            </a:br>
            <a:r>
              <a:rPr lang="fr-FR" sz="2400" cap="none" dirty="0" smtClean="0"/>
              <a:t>en matière d’éducation inclusive</a:t>
            </a:r>
            <a:endParaRPr lang="fr-FR" sz="2400" cap="non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4529" y="1351677"/>
            <a:ext cx="7765322" cy="1133644"/>
          </a:xfr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0" indent="0" defTabSz="457200">
              <a:buNone/>
            </a:pPr>
            <a:r>
              <a:rPr lang="fr-FR" sz="1700" u="sng" dirty="0">
                <a:solidFill>
                  <a:schemeClr val="accent5">
                    <a:lumMod val="75000"/>
                  </a:schemeClr>
                </a:solidFill>
              </a:rPr>
              <a:t>Modalités : </a:t>
            </a:r>
            <a:endParaRPr lang="fr-FR" sz="17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defTabSz="457200">
              <a:buNone/>
            </a:pPr>
            <a:r>
              <a:rPr lang="fr-FR" sz="1700" dirty="0" smtClean="0">
                <a:effectLst/>
              </a:rPr>
              <a:t>Présentation à partir de tout support écrit ou numérique  20’</a:t>
            </a:r>
            <a:endParaRPr lang="fr-FR" sz="1700" dirty="0">
              <a:effectLst/>
            </a:endParaRPr>
          </a:p>
          <a:p>
            <a:pPr marL="0" indent="0" defTabSz="457200">
              <a:buNone/>
            </a:pPr>
            <a:r>
              <a:rPr lang="fr-FR" sz="1700" dirty="0">
                <a:effectLst/>
              </a:rPr>
              <a:t>Entretien </a:t>
            </a:r>
            <a:r>
              <a:rPr lang="fr-FR" sz="1700" dirty="0" smtClean="0">
                <a:effectLst/>
              </a:rPr>
              <a:t>10’</a:t>
            </a:r>
            <a:endParaRPr lang="fr-FR" sz="1700" dirty="0">
              <a:effectLst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94529" y="2747237"/>
            <a:ext cx="7765322" cy="1923604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fr-FR" sz="1700" u="sng" dirty="0" smtClean="0">
                <a:solidFill>
                  <a:schemeClr val="accent5">
                    <a:lumMod val="75000"/>
                  </a:schemeClr>
                </a:solidFill>
              </a:rPr>
              <a:t>Objectifs</a:t>
            </a:r>
            <a:r>
              <a:rPr lang="fr-FR" sz="1700" dirty="0" smtClean="0">
                <a:solidFill>
                  <a:schemeClr val="accent5">
                    <a:lumMod val="75000"/>
                  </a:schemeClr>
                </a:solidFill>
              </a:rPr>
              <a:t> : </a:t>
            </a:r>
            <a:r>
              <a:rPr lang="fr-FR" sz="1700" dirty="0" smtClean="0"/>
              <a:t>évaluer la capacité du candidat à : </a:t>
            </a:r>
          </a:p>
          <a:p>
            <a:r>
              <a:rPr lang="fr-FR" sz="1700" dirty="0" smtClean="0"/>
              <a:t>- présenter une action sensibilisation, d’information, de valoriser une action pédagogique à destination de professionnel de l’éducation ou de partenaires ; </a:t>
            </a:r>
          </a:p>
          <a:p>
            <a:r>
              <a:rPr lang="fr-FR" sz="1700" dirty="0" smtClean="0"/>
              <a:t>- se positionner en tant que personne ressource en matière d’éducation inclusive en s’appuyant sur sa connaissance des modalités de scolarisation des E.B.E.P.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94529" y="4775791"/>
            <a:ext cx="7765322" cy="201798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800" u="sng" dirty="0" smtClean="0">
                <a:solidFill>
                  <a:schemeClr val="accent5">
                    <a:lumMod val="75000"/>
                  </a:schemeClr>
                </a:solidFill>
              </a:rPr>
              <a:t>Conseils </a:t>
            </a:r>
            <a:r>
              <a:rPr lang="fr-FR" sz="18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defTabSz="457200">
              <a:buFontTx/>
              <a:buChar char="-"/>
            </a:pPr>
            <a:r>
              <a:rPr lang="fr-FR" sz="1700" dirty="0" smtClean="0">
                <a:effectLst/>
              </a:rPr>
              <a:t>S’appuyer une action réellement menée.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effectLst/>
              </a:rPr>
              <a:t>Dans la présentation, préciser le public touché, les modalités retenues, les objectifs visés et les retours obtenus.</a:t>
            </a:r>
          </a:p>
          <a:p>
            <a:pPr defTabSz="457200">
              <a:spcBef>
                <a:spcPts val="0"/>
              </a:spcBef>
              <a:buFontTx/>
              <a:buChar char="-"/>
            </a:pPr>
            <a:r>
              <a:rPr lang="fr-FR" sz="1700" dirty="0" smtClean="0">
                <a:effectLst/>
              </a:rPr>
              <a:t>Le jour de l’épreuve, veiller à disposer des conditions matérielles nécessaires. </a:t>
            </a:r>
          </a:p>
        </p:txBody>
      </p:sp>
    </p:spTree>
    <p:extLst>
      <p:ext uri="{BB962C8B-B14F-4D97-AF65-F5344CB8AC3E}">
        <p14:creationId xmlns:p14="http://schemas.microsoft.com/office/powerpoint/2010/main" val="89437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28" y="668662"/>
            <a:ext cx="8846282" cy="534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347" y="0"/>
            <a:ext cx="7765321" cy="1326321"/>
          </a:xfrm>
        </p:spPr>
        <p:txBody>
          <a:bodyPr/>
          <a:lstStyle/>
          <a:p>
            <a:pPr algn="ctr"/>
            <a:r>
              <a:rPr lang="fr-FR" dirty="0" smtClean="0"/>
              <a:t>Jury et notation</a:t>
            </a: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701983" y="1322517"/>
            <a:ext cx="2223084" cy="656366"/>
            <a:chOff x="1392071" y="3676413"/>
            <a:chExt cx="2223084" cy="656366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1392071" y="3676413"/>
              <a:ext cx="1528549" cy="64633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595286" y="3686448"/>
              <a:ext cx="20198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bg2"/>
                  </a:solidFill>
                </a:rPr>
                <a:t>- CT-ASH </a:t>
              </a:r>
            </a:p>
            <a:p>
              <a:r>
                <a:rPr lang="fr-FR" dirty="0" smtClean="0">
                  <a:solidFill>
                    <a:schemeClr val="bg2"/>
                  </a:solidFill>
                </a:rPr>
                <a:t>- IEN-ASH</a:t>
              </a:r>
              <a:endParaRPr lang="fr-FR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66769" y="3625478"/>
            <a:ext cx="3295936" cy="2737809"/>
            <a:chOff x="1392071" y="3676413"/>
            <a:chExt cx="2695434" cy="1480698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1392071" y="3676413"/>
              <a:ext cx="2449775" cy="64633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392071" y="3679783"/>
              <a:ext cx="269543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Tx/>
                <a:buChar char="-"/>
              </a:pPr>
              <a:r>
                <a:rPr lang="fr-FR" dirty="0" smtClean="0">
                  <a:solidFill>
                    <a:schemeClr val="bg2"/>
                  </a:solidFill>
                </a:rPr>
                <a:t>DASEN ou DAASEN</a:t>
              </a:r>
            </a:p>
            <a:p>
              <a:pPr marL="285750" indent="-285750" algn="just">
                <a:buFontTx/>
                <a:buChar char="-"/>
              </a:pPr>
              <a:r>
                <a:rPr lang="fr-FR" dirty="0" smtClean="0">
                  <a:solidFill>
                    <a:schemeClr val="bg2"/>
                  </a:solidFill>
                </a:rPr>
                <a:t>IA-IPR</a:t>
              </a:r>
            </a:p>
            <a:p>
              <a:pPr marL="285750" indent="-285750" algn="just">
                <a:buFontTx/>
                <a:buChar char="-"/>
              </a:pPr>
              <a:r>
                <a:rPr lang="fr-FR" dirty="0" smtClean="0">
                  <a:solidFill>
                    <a:schemeClr val="bg2"/>
                  </a:solidFill>
                </a:rPr>
                <a:t>IEN-ET</a:t>
              </a:r>
            </a:p>
            <a:p>
              <a:pPr marL="285750" indent="-285750" algn="just">
                <a:buFontTx/>
                <a:buChar char="-"/>
              </a:pPr>
              <a:r>
                <a:rPr lang="fr-FR" dirty="0" smtClean="0">
                  <a:solidFill>
                    <a:schemeClr val="bg2"/>
                  </a:solidFill>
                </a:rPr>
                <a:t>IEN 1</a:t>
              </a:r>
              <a:r>
                <a:rPr lang="fr-FR" baseline="30000" dirty="0" smtClean="0">
                  <a:solidFill>
                    <a:schemeClr val="bg2"/>
                  </a:solidFill>
                </a:rPr>
                <a:t>er</a:t>
              </a:r>
              <a:r>
                <a:rPr lang="fr-FR" dirty="0" smtClean="0">
                  <a:solidFill>
                    <a:schemeClr val="bg2"/>
                  </a:solidFill>
                </a:rPr>
                <a:t> degré</a:t>
              </a:r>
            </a:p>
            <a:p>
              <a:pPr algn="just"/>
              <a:endParaRPr lang="fr-FR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5040596" y="1284005"/>
            <a:ext cx="5269173" cy="926474"/>
            <a:chOff x="1392071" y="3676413"/>
            <a:chExt cx="2075767" cy="926474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1392071" y="3676413"/>
              <a:ext cx="1528549" cy="64633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447969" y="3679557"/>
              <a:ext cx="201986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bg2"/>
                  </a:solidFill>
                </a:rPr>
                <a:t>- Conseiller pédagogique ASH</a:t>
              </a:r>
            </a:p>
            <a:p>
              <a:r>
                <a:rPr lang="fr-FR" dirty="0" smtClean="0">
                  <a:solidFill>
                    <a:schemeClr val="bg2"/>
                  </a:solidFill>
                </a:rPr>
                <a:t>- Formateur CAPPEI</a:t>
              </a:r>
            </a:p>
            <a:p>
              <a:pPr algn="just"/>
              <a:endParaRPr lang="fr-FR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4985070" y="4005348"/>
            <a:ext cx="4334099" cy="435324"/>
            <a:chOff x="1146412" y="3671527"/>
            <a:chExt cx="2019869" cy="651217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1392071" y="3676413"/>
              <a:ext cx="1528549" cy="646331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146412" y="3671527"/>
              <a:ext cx="20198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chemeClr val="bg2"/>
                  </a:solidFill>
                </a:rPr>
                <a:t>Enseignant spécialisé </a:t>
              </a:r>
              <a:endParaRPr lang="fr-FR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1708194" y="1919266"/>
            <a:ext cx="5825096" cy="2086082"/>
            <a:chOff x="1708194" y="1919266"/>
            <a:chExt cx="5825096" cy="2086082"/>
          </a:xfrm>
        </p:grpSpPr>
        <p:grpSp>
          <p:nvGrpSpPr>
            <p:cNvPr id="15" name="Groupe 14"/>
            <p:cNvGrpSpPr/>
            <p:nvPr/>
          </p:nvGrpSpPr>
          <p:grpSpPr>
            <a:xfrm>
              <a:off x="2278241" y="2168162"/>
              <a:ext cx="5255049" cy="1214651"/>
              <a:chOff x="2469970" y="3140590"/>
              <a:chExt cx="5255049" cy="1214651"/>
            </a:xfrm>
          </p:grpSpPr>
          <p:sp>
            <p:nvSpPr>
              <p:cNvPr id="5" name="Ellipse 4"/>
              <p:cNvSpPr/>
              <p:nvPr/>
            </p:nvSpPr>
            <p:spPr>
              <a:xfrm>
                <a:off x="2469970" y="3140590"/>
                <a:ext cx="5063320" cy="1214651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" name="ZoneTexte 3"/>
              <p:cNvSpPr txBox="1"/>
              <p:nvPr/>
            </p:nvSpPr>
            <p:spPr>
              <a:xfrm>
                <a:off x="3153019" y="3382813"/>
                <a:ext cx="45720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ln>
                      <a:solidFill>
                        <a:schemeClr val="bg2">
                          <a:lumMod val="90000"/>
                        </a:schemeClr>
                      </a:solidFill>
                    </a:ln>
                    <a:solidFill>
                      <a:schemeClr val="bg2">
                        <a:lumMod val="75000"/>
                      </a:schemeClr>
                    </a:solidFill>
                  </a:rPr>
                  <a:t>Une commission composée de </a:t>
                </a:r>
              </a:p>
              <a:p>
                <a:r>
                  <a:rPr lang="fr-FR" sz="2000" b="1" dirty="0" smtClean="0">
                    <a:ln>
                      <a:solidFill>
                        <a:schemeClr val="bg2">
                          <a:lumMod val="90000"/>
                        </a:schemeClr>
                      </a:solidFill>
                    </a:ln>
                    <a:solidFill>
                      <a:schemeClr val="bg2">
                        <a:lumMod val="75000"/>
                      </a:schemeClr>
                    </a:solidFill>
                  </a:rPr>
                  <a:t>4 membres </a:t>
                </a:r>
                <a:r>
                  <a:rPr lang="fr-FR" sz="2000" dirty="0" smtClean="0">
                    <a:ln>
                      <a:solidFill>
                        <a:schemeClr val="bg2">
                          <a:lumMod val="90000"/>
                        </a:schemeClr>
                      </a:solidFill>
                    </a:ln>
                    <a:solidFill>
                      <a:schemeClr val="bg2">
                        <a:lumMod val="75000"/>
                      </a:schemeClr>
                    </a:solidFill>
                  </a:rPr>
                  <a:t>du jury académique</a:t>
                </a:r>
                <a:endParaRPr lang="fr-FR" sz="2000" dirty="0">
                  <a:ln>
                    <a:solidFill>
                      <a:schemeClr val="bg2">
                        <a:lumMod val="90000"/>
                      </a:schemeClr>
                    </a:solidFill>
                  </a:ln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20" name="Connecteur droit avec flèche 19"/>
            <p:cNvCxnSpPr/>
            <p:nvPr/>
          </p:nvCxnSpPr>
          <p:spPr>
            <a:xfrm flipH="1" flipV="1">
              <a:off x="1915133" y="1978884"/>
              <a:ext cx="541464" cy="557144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endCxn id="18" idx="0"/>
            </p:cNvCxnSpPr>
            <p:nvPr/>
          </p:nvCxnSpPr>
          <p:spPr>
            <a:xfrm>
              <a:off x="6394786" y="3238002"/>
              <a:ext cx="757334" cy="767346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/>
            <p:nvPr/>
          </p:nvCxnSpPr>
          <p:spPr>
            <a:xfrm flipH="1">
              <a:off x="1708194" y="3030986"/>
              <a:ext cx="739202" cy="604527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/>
            <p:nvPr/>
          </p:nvCxnSpPr>
          <p:spPr>
            <a:xfrm flipV="1">
              <a:off x="6453575" y="1919266"/>
              <a:ext cx="887986" cy="421302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ZoneTexte 32"/>
          <p:cNvSpPr txBox="1"/>
          <p:nvPr/>
        </p:nvSpPr>
        <p:spPr>
          <a:xfrm>
            <a:off x="1588892" y="5580727"/>
            <a:ext cx="6773712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Un note minimale de 10 sur 20 à chaque épreuve est exigée pour l’obtention de la certification. </a:t>
            </a:r>
            <a:endParaRPr lang="fr-FR" sz="2000" dirty="0">
              <a:ln>
                <a:solidFill>
                  <a:schemeClr val="bg2">
                    <a:lumMod val="90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9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2121" y="220046"/>
            <a:ext cx="7765321" cy="53681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Mesures transitoires (1)</a:t>
            </a:r>
            <a:endParaRPr lang="fr-FR" dirty="0"/>
          </a:p>
        </p:txBody>
      </p:sp>
      <p:grpSp>
        <p:nvGrpSpPr>
          <p:cNvPr id="22" name="Groupe 21"/>
          <p:cNvGrpSpPr/>
          <p:nvPr/>
        </p:nvGrpSpPr>
        <p:grpSpPr>
          <a:xfrm>
            <a:off x="927124" y="1126930"/>
            <a:ext cx="2521877" cy="2297877"/>
            <a:chOff x="472325" y="1292662"/>
            <a:chExt cx="2521877" cy="2297877"/>
          </a:xfrm>
        </p:grpSpPr>
        <p:grpSp>
          <p:nvGrpSpPr>
            <p:cNvPr id="6" name="Groupe 5"/>
            <p:cNvGrpSpPr/>
            <p:nvPr/>
          </p:nvGrpSpPr>
          <p:grpSpPr>
            <a:xfrm>
              <a:off x="900752" y="1292662"/>
              <a:ext cx="1665028" cy="900752"/>
              <a:chOff x="914399" y="1806391"/>
              <a:chExt cx="1446663" cy="900752"/>
            </a:xfrm>
          </p:grpSpPr>
          <p:sp>
            <p:nvSpPr>
              <p:cNvPr id="5" name="Ellipse 4"/>
              <p:cNvSpPr/>
              <p:nvPr/>
            </p:nvSpPr>
            <p:spPr>
              <a:xfrm>
                <a:off x="914399" y="1806391"/>
                <a:ext cx="1446663" cy="900752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ln>
                    <a:solidFill>
                      <a:schemeClr val="bg2">
                        <a:lumMod val="90000"/>
                      </a:schemeClr>
                    </a:solidFill>
                  </a:ln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" name="ZoneTexte 3"/>
              <p:cNvSpPr txBox="1"/>
              <p:nvPr/>
            </p:nvSpPr>
            <p:spPr>
              <a:xfrm>
                <a:off x="1037228" y="1933601"/>
                <a:ext cx="12010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 smtClean="0">
                    <a:ln>
                      <a:solidFill>
                        <a:schemeClr val="bg2">
                          <a:lumMod val="90000"/>
                        </a:schemeClr>
                      </a:solidFill>
                    </a:ln>
                    <a:solidFill>
                      <a:schemeClr val="bg2">
                        <a:lumMod val="75000"/>
                      </a:schemeClr>
                    </a:solidFill>
                  </a:rPr>
                  <a:t>Titulaires </a:t>
                </a:r>
              </a:p>
              <a:p>
                <a:pPr algn="ctr"/>
                <a:r>
                  <a:rPr lang="fr-FR" dirty="0" smtClean="0">
                    <a:ln>
                      <a:solidFill>
                        <a:schemeClr val="bg2">
                          <a:lumMod val="90000"/>
                        </a:schemeClr>
                      </a:solidFill>
                    </a:ln>
                    <a:solidFill>
                      <a:schemeClr val="bg2">
                        <a:lumMod val="75000"/>
                      </a:schemeClr>
                    </a:solidFill>
                  </a:rPr>
                  <a:t>CAPA-SH</a:t>
                </a:r>
                <a:endParaRPr lang="fr-FR" dirty="0">
                  <a:ln>
                    <a:solidFill>
                      <a:schemeClr val="bg2">
                        <a:lumMod val="90000"/>
                      </a:schemeClr>
                    </a:solidFill>
                  </a:ln>
                  <a:solidFill>
                    <a:schemeClr val="bg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7" name="Flèche vers le bas 6"/>
            <p:cNvSpPr/>
            <p:nvPr/>
          </p:nvSpPr>
          <p:spPr>
            <a:xfrm>
              <a:off x="1589964" y="2320624"/>
              <a:ext cx="286603" cy="781798"/>
            </a:xfrm>
            <a:prstGeom prst="downArrow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72325" y="3221207"/>
              <a:ext cx="2521877" cy="36933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n>
                    <a:solidFill>
                      <a:schemeClr val="bg2">
                        <a:lumMod val="90000"/>
                      </a:schemeClr>
                    </a:solidFill>
                  </a:ln>
                  <a:solidFill>
                    <a:schemeClr val="bg2">
                      <a:lumMod val="75000"/>
                    </a:schemeClr>
                  </a:solidFill>
                </a:rPr>
                <a:t>Equivalence CAPPEI</a:t>
              </a:r>
              <a:endParaRPr lang="fr-FR" dirty="0">
                <a:ln>
                  <a:solidFill>
                    <a:schemeClr val="bg2">
                      <a:lumMod val="9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5503772" y="911536"/>
            <a:ext cx="1855845" cy="1804899"/>
            <a:chOff x="5503772" y="911536"/>
            <a:chExt cx="1855845" cy="1804899"/>
          </a:xfrm>
        </p:grpSpPr>
        <p:grpSp>
          <p:nvGrpSpPr>
            <p:cNvPr id="9" name="Groupe 8"/>
            <p:cNvGrpSpPr/>
            <p:nvPr/>
          </p:nvGrpSpPr>
          <p:grpSpPr>
            <a:xfrm>
              <a:off x="5599181" y="911536"/>
              <a:ext cx="1665028" cy="900752"/>
              <a:chOff x="914399" y="1806391"/>
              <a:chExt cx="1446663" cy="900752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914399" y="1806391"/>
                <a:ext cx="1446663" cy="900752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1037229" y="2072101"/>
                <a:ext cx="12010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 smtClean="0">
                    <a:solidFill>
                      <a:schemeClr val="bg2">
                        <a:lumMod val="25000"/>
                      </a:schemeClr>
                    </a:solidFill>
                  </a:rPr>
                  <a:t>2CA-SH</a:t>
                </a:r>
                <a:endParaRPr lang="fr-FR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sp>
          <p:nvSpPr>
            <p:cNvPr id="12" name="Flèche vers le bas 11"/>
            <p:cNvSpPr/>
            <p:nvPr/>
          </p:nvSpPr>
          <p:spPr>
            <a:xfrm rot="1740000">
              <a:off x="5503772" y="1688642"/>
              <a:ext cx="275230" cy="1027793"/>
            </a:xfrm>
            <a:prstGeom prst="downArrow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lèche vers le bas 12"/>
            <p:cNvSpPr/>
            <p:nvPr/>
          </p:nvSpPr>
          <p:spPr>
            <a:xfrm rot="-1740000">
              <a:off x="7084387" y="1688642"/>
              <a:ext cx="275230" cy="1027793"/>
            </a:xfrm>
            <a:prstGeom prst="downArrow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4247551" y="2718720"/>
            <a:ext cx="1665028" cy="2232414"/>
            <a:chOff x="914399" y="1806390"/>
            <a:chExt cx="1446663" cy="2232414"/>
          </a:xfrm>
        </p:grpSpPr>
        <p:sp>
          <p:nvSpPr>
            <p:cNvPr id="15" name="Ellipse 14"/>
            <p:cNvSpPr/>
            <p:nvPr/>
          </p:nvSpPr>
          <p:spPr>
            <a:xfrm>
              <a:off x="914399" y="1806390"/>
              <a:ext cx="1446663" cy="223241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037229" y="2135165"/>
              <a:ext cx="120100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chemeClr val="bg2">
                      <a:lumMod val="25000"/>
                    </a:schemeClr>
                  </a:solidFill>
                </a:rPr>
                <a:t>Enseignant affecté </a:t>
              </a:r>
              <a:r>
                <a:rPr lang="fr-FR" sz="1600" b="1" u="sng" dirty="0" smtClean="0">
                  <a:solidFill>
                    <a:schemeClr val="bg2">
                      <a:lumMod val="25000"/>
                    </a:schemeClr>
                  </a:solidFill>
                </a:rPr>
                <a:t>sur un poste spécialisé et sans 2CA-SH</a:t>
              </a:r>
              <a:endParaRPr lang="fr-FR" sz="1600" b="1" u="sng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6866397" y="2718720"/>
            <a:ext cx="1665028" cy="2232414"/>
            <a:chOff x="914399" y="1806390"/>
            <a:chExt cx="1446663" cy="2232414"/>
          </a:xfrm>
        </p:grpSpPr>
        <p:sp>
          <p:nvSpPr>
            <p:cNvPr id="18" name="Ellipse 17"/>
            <p:cNvSpPr/>
            <p:nvPr/>
          </p:nvSpPr>
          <p:spPr>
            <a:xfrm>
              <a:off x="914399" y="1806390"/>
              <a:ext cx="1446663" cy="223241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037227" y="2487599"/>
              <a:ext cx="12010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chemeClr val="bg2">
                      <a:lumMod val="25000"/>
                    </a:schemeClr>
                  </a:solidFill>
                </a:rPr>
                <a:t>Enseignant </a:t>
              </a:r>
              <a:r>
                <a:rPr lang="fr-FR" sz="1600" b="1" u="sng" dirty="0" smtClean="0">
                  <a:solidFill>
                    <a:schemeClr val="bg2">
                      <a:lumMod val="25000"/>
                    </a:schemeClr>
                  </a:solidFill>
                </a:rPr>
                <a:t>titulaire 2CA-SH</a:t>
              </a:r>
              <a:endParaRPr lang="fr-FR" sz="1600" b="1" u="sng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1860093" y="4754067"/>
            <a:ext cx="2664209" cy="1501859"/>
            <a:chOff x="1860093" y="4754067"/>
            <a:chExt cx="2664209" cy="1501859"/>
          </a:xfrm>
          <a:solidFill>
            <a:schemeClr val="bg2">
              <a:lumMod val="75000"/>
            </a:schemeClr>
          </a:solidFill>
        </p:grpSpPr>
        <p:sp>
          <p:nvSpPr>
            <p:cNvPr id="21" name="Flèche vers le bas 20"/>
            <p:cNvSpPr/>
            <p:nvPr/>
          </p:nvSpPr>
          <p:spPr>
            <a:xfrm rot="1740000">
              <a:off x="4239639" y="4754067"/>
              <a:ext cx="284663" cy="856497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860093" y="5609595"/>
              <a:ext cx="2521877" cy="646331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chemeClr val="bg2">
                      <a:lumMod val="25000"/>
                    </a:schemeClr>
                  </a:solidFill>
                </a:rPr>
                <a:t>Pendant 5 ans, peut passer </a:t>
              </a:r>
              <a:r>
                <a:rPr lang="fr-FR" b="1" dirty="0" smtClean="0">
                  <a:solidFill>
                    <a:schemeClr val="bg2">
                      <a:lumMod val="25000"/>
                    </a:schemeClr>
                  </a:solidFill>
                </a:rPr>
                <a:t>épreuve 1</a:t>
              </a:r>
              <a:endParaRPr lang="fr-FR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6254463" y="4951134"/>
            <a:ext cx="2674083" cy="1281861"/>
            <a:chOff x="6254463" y="4951134"/>
            <a:chExt cx="2674083" cy="1281861"/>
          </a:xfrm>
          <a:solidFill>
            <a:schemeClr val="bg2">
              <a:lumMod val="75000"/>
            </a:schemeClr>
          </a:solidFill>
        </p:grpSpPr>
        <p:sp>
          <p:nvSpPr>
            <p:cNvPr id="23" name="Flèche vers le bas 22"/>
            <p:cNvSpPr/>
            <p:nvPr/>
          </p:nvSpPr>
          <p:spPr>
            <a:xfrm>
              <a:off x="7556578" y="4951134"/>
              <a:ext cx="284663" cy="856497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254463" y="5863663"/>
              <a:ext cx="2674083" cy="369332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chemeClr val="bg2">
                      <a:lumMod val="25000"/>
                    </a:schemeClr>
                  </a:solidFill>
                </a:rPr>
                <a:t>Doit  passer </a:t>
              </a:r>
              <a:r>
                <a:rPr lang="fr-FR" b="1" dirty="0" smtClean="0">
                  <a:solidFill>
                    <a:schemeClr val="bg2">
                      <a:lumMod val="25000"/>
                    </a:schemeClr>
                  </a:solidFill>
                </a:rPr>
                <a:t>épreuve 3</a:t>
              </a:r>
              <a:endParaRPr lang="fr-FR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734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253</TotalTime>
  <Words>561</Words>
  <Application>Microsoft Office PowerPoint</Application>
  <PresentationFormat>Affichage à l'écran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Brin</vt:lpstr>
      <vt:lpstr>   Certificat  d’Aptitude     Professionnelle aux     Pratiques de l’Education     Inclusive</vt:lpstr>
      <vt:lpstr>Textes règlementaires</vt:lpstr>
      <vt:lpstr>Calendrier</vt:lpstr>
      <vt:lpstr>Epreuve 1 :  séance pédagogique</vt:lpstr>
      <vt:lpstr>Epreuve 2 :  Entretien à partir d’un dossier</vt:lpstr>
      <vt:lpstr>Epreuve 3 :  Le rôle de personne ressource  en matière d’éducation inclusive</vt:lpstr>
      <vt:lpstr>Présentation PowerPoint</vt:lpstr>
      <vt:lpstr>Jury et notation</vt:lpstr>
      <vt:lpstr>Mesures transitoires (1)</vt:lpstr>
      <vt:lpstr>Mesures transitoires (2)</vt:lpstr>
      <vt:lpstr>Accompagnement  par le pôle ASH31</vt:lpstr>
    </vt:vector>
  </TitlesOfParts>
  <Company>maison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  d’Aptitude     Professionnelle aux     Pratiques de l’Education     Inclusive</dc:title>
  <dc:creator>Philippe MONTOYA</dc:creator>
  <cp:lastModifiedBy>catherine armagnac</cp:lastModifiedBy>
  <cp:revision>26</cp:revision>
  <cp:lastPrinted>2017-11-08T08:11:37Z</cp:lastPrinted>
  <dcterms:created xsi:type="dcterms:W3CDTF">2017-11-03T17:23:14Z</dcterms:created>
  <dcterms:modified xsi:type="dcterms:W3CDTF">2018-02-08T15:05:28Z</dcterms:modified>
</cp:coreProperties>
</file>