
<file path=[Content_Types].xml><?xml version="1.0" encoding="utf-8"?>
<Types xmlns="http://schemas.openxmlformats.org/package/2006/content-types">
  <Default Extension="png" ContentType="image/png"/>
  <Default Extension="tmp"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2"/>
  </p:sldMasterIdLst>
  <p:notesMasterIdLst>
    <p:notesMasterId r:id="rId82"/>
  </p:notesMasterIdLst>
  <p:handoutMasterIdLst>
    <p:handoutMasterId r:id="rId83"/>
  </p:handoutMasterIdLst>
  <p:sldIdLst>
    <p:sldId id="256" r:id="rId3"/>
    <p:sldId id="373" r:id="rId4"/>
    <p:sldId id="469" r:id="rId5"/>
    <p:sldId id="468" r:id="rId6"/>
    <p:sldId id="470" r:id="rId7"/>
    <p:sldId id="471" r:id="rId8"/>
    <p:sldId id="472" r:id="rId9"/>
    <p:sldId id="476" r:id="rId10"/>
    <p:sldId id="474" r:id="rId11"/>
    <p:sldId id="387" r:id="rId12"/>
    <p:sldId id="531" r:id="rId13"/>
    <p:sldId id="532" r:id="rId14"/>
    <p:sldId id="533" r:id="rId15"/>
    <p:sldId id="534" r:id="rId16"/>
    <p:sldId id="535" r:id="rId17"/>
    <p:sldId id="536" r:id="rId18"/>
    <p:sldId id="537" r:id="rId19"/>
    <p:sldId id="538" r:id="rId20"/>
    <p:sldId id="539" r:id="rId21"/>
    <p:sldId id="540" r:id="rId22"/>
    <p:sldId id="541" r:id="rId23"/>
    <p:sldId id="542" r:id="rId24"/>
    <p:sldId id="543" r:id="rId25"/>
    <p:sldId id="544" r:id="rId26"/>
    <p:sldId id="545" r:id="rId27"/>
    <p:sldId id="546" r:id="rId28"/>
    <p:sldId id="547" r:id="rId29"/>
    <p:sldId id="265" r:id="rId30"/>
    <p:sldId id="257" r:id="rId31"/>
    <p:sldId id="374" r:id="rId32"/>
    <p:sldId id="510" r:id="rId33"/>
    <p:sldId id="557" r:id="rId34"/>
    <p:sldId id="558" r:id="rId35"/>
    <p:sldId id="559" r:id="rId36"/>
    <p:sldId id="560" r:id="rId37"/>
    <p:sldId id="551" r:id="rId38"/>
    <p:sldId id="552" r:id="rId39"/>
    <p:sldId id="553" r:id="rId40"/>
    <p:sldId id="511" r:id="rId41"/>
    <p:sldId id="512" r:id="rId42"/>
    <p:sldId id="513" r:id="rId43"/>
    <p:sldId id="514" r:id="rId44"/>
    <p:sldId id="515" r:id="rId45"/>
    <p:sldId id="516" r:id="rId46"/>
    <p:sldId id="517" r:id="rId47"/>
    <p:sldId id="518" r:id="rId48"/>
    <p:sldId id="519" r:id="rId49"/>
    <p:sldId id="399" r:id="rId50"/>
    <p:sldId id="463" r:id="rId51"/>
    <p:sldId id="481" r:id="rId52"/>
    <p:sldId id="482" r:id="rId53"/>
    <p:sldId id="483" r:id="rId54"/>
    <p:sldId id="485" r:id="rId55"/>
    <p:sldId id="486" r:id="rId56"/>
    <p:sldId id="487" r:id="rId57"/>
    <p:sldId id="488" r:id="rId58"/>
    <p:sldId id="489" r:id="rId59"/>
    <p:sldId id="490" r:id="rId60"/>
    <p:sldId id="491" r:id="rId61"/>
    <p:sldId id="492" r:id="rId62"/>
    <p:sldId id="493" r:id="rId63"/>
    <p:sldId id="494" r:id="rId64"/>
    <p:sldId id="495" r:id="rId65"/>
    <p:sldId id="496" r:id="rId66"/>
    <p:sldId id="497" r:id="rId67"/>
    <p:sldId id="498" r:id="rId68"/>
    <p:sldId id="499" r:id="rId69"/>
    <p:sldId id="500" r:id="rId70"/>
    <p:sldId id="501" r:id="rId71"/>
    <p:sldId id="502" r:id="rId72"/>
    <p:sldId id="484" r:id="rId73"/>
    <p:sldId id="561" r:id="rId74"/>
    <p:sldId id="562" r:id="rId75"/>
    <p:sldId id="466" r:id="rId76"/>
    <p:sldId id="467" r:id="rId77"/>
    <p:sldId id="465" r:id="rId78"/>
    <p:sldId id="388" r:id="rId79"/>
    <p:sldId id="330" r:id="rId80"/>
    <p:sldId id="271" r:id="rId8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66"/>
    <a:srgbClr val="FFCC00"/>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5" autoAdjust="0"/>
    <p:restoredTop sz="94600" autoAdjust="0"/>
  </p:normalViewPr>
  <p:slideViewPr>
    <p:cSldViewPr>
      <p:cViewPr varScale="1">
        <p:scale>
          <a:sx n="70" d="100"/>
          <a:sy n="70" d="100"/>
        </p:scale>
        <p:origin x="1326" y="72"/>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presProps" Target="presProp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1.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tableStyles" Target="tableStyles.xml"/><Relationship Id="rId61" Type="http://schemas.openxmlformats.org/officeDocument/2006/relationships/slide" Target="slides/slide59.xml"/><Relationship Id="rId8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defRPr>
            </a:lvl1pPr>
          </a:lstStyle>
          <a:p>
            <a:endParaRPr lang="en-US"/>
          </a:p>
        </p:txBody>
      </p:sp>
      <p:sp>
        <p:nvSpPr>
          <p:cNvPr id="15363"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endParaRPr lang="en-US"/>
          </a:p>
        </p:txBody>
      </p:sp>
      <p:sp>
        <p:nvSpPr>
          <p:cNvPr id="15364"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defRPr>
            </a:lvl1pPr>
          </a:lstStyle>
          <a:p>
            <a:endParaRPr lang="en-US"/>
          </a:p>
        </p:txBody>
      </p:sp>
      <p:sp>
        <p:nvSpPr>
          <p:cNvPr id="15365"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defRPr>
            </a:lvl1pPr>
          </a:lstStyle>
          <a:p>
            <a:fld id="{B86AF83B-3440-4FDD-8F8D-E65D012154F8}" type="slidenum">
              <a:rPr lang="en-US"/>
              <a:pPr/>
              <a:t>‹N°›</a:t>
            </a:fld>
            <a:endParaRPr lang="en-US"/>
          </a:p>
        </p:txBody>
      </p:sp>
    </p:spTree>
    <p:extLst>
      <p:ext uri="{BB962C8B-B14F-4D97-AF65-F5344CB8AC3E}">
        <p14:creationId xmlns:p14="http://schemas.microsoft.com/office/powerpoint/2010/main" val="20165107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defRPr>
            </a:lvl1pPr>
          </a:lstStyle>
          <a:p>
            <a:endParaRPr lang="en-US"/>
          </a:p>
        </p:txBody>
      </p:sp>
      <p:sp>
        <p:nvSpPr>
          <p:cNvPr id="17411"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endParaRPr lang="en-US"/>
          </a:p>
        </p:txBody>
      </p:sp>
      <p:sp>
        <p:nvSpPr>
          <p:cNvPr id="174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17413"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Cliquer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17414"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defRPr>
            </a:lvl1pPr>
          </a:lstStyle>
          <a:p>
            <a:endParaRPr lang="en-US"/>
          </a:p>
        </p:txBody>
      </p:sp>
      <p:sp>
        <p:nvSpPr>
          <p:cNvPr id="17415"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defRPr>
            </a:lvl1pPr>
          </a:lstStyle>
          <a:p>
            <a:fld id="{B96DC20B-A322-45BA-880E-7B2DCE1C5237}" type="slidenum">
              <a:rPr lang="en-US"/>
              <a:pPr/>
              <a:t>‹N°›</a:t>
            </a:fld>
            <a:endParaRPr lang="en-US"/>
          </a:p>
        </p:txBody>
      </p:sp>
    </p:spTree>
    <p:extLst>
      <p:ext uri="{BB962C8B-B14F-4D97-AF65-F5344CB8AC3E}">
        <p14:creationId xmlns:p14="http://schemas.microsoft.com/office/powerpoint/2010/main" val="245596570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pitchFamily="18" charset="0"/>
        <a:ea typeface="+mn-ea"/>
        <a:cs typeface="+mn-cs"/>
      </a:defRPr>
    </a:lvl1pPr>
    <a:lvl2pPr marL="457200" algn="l" rtl="0" fontAlgn="base">
      <a:spcBef>
        <a:spcPct val="30000"/>
      </a:spcBef>
      <a:spcAft>
        <a:spcPct val="0"/>
      </a:spcAft>
      <a:defRPr kumimoji="1" sz="1200" kern="1200">
        <a:solidFill>
          <a:schemeClr val="tx1"/>
        </a:solidFill>
        <a:latin typeface="Times New Roman" pitchFamily="18" charset="0"/>
        <a:ea typeface="+mn-ea"/>
        <a:cs typeface="+mn-cs"/>
      </a:defRPr>
    </a:lvl2pPr>
    <a:lvl3pPr marL="914400" algn="l" rtl="0" fontAlgn="base">
      <a:spcBef>
        <a:spcPct val="30000"/>
      </a:spcBef>
      <a:spcAft>
        <a:spcPct val="0"/>
      </a:spcAft>
      <a:defRPr kumimoji="1" sz="1200" kern="1200">
        <a:solidFill>
          <a:schemeClr val="tx1"/>
        </a:solidFill>
        <a:latin typeface="Times New Roman" pitchFamily="18" charset="0"/>
        <a:ea typeface="+mn-ea"/>
        <a:cs typeface="+mn-cs"/>
      </a:defRPr>
    </a:lvl3pPr>
    <a:lvl4pPr marL="1371600" algn="l" rtl="0" fontAlgn="base">
      <a:spcBef>
        <a:spcPct val="30000"/>
      </a:spcBef>
      <a:spcAft>
        <a:spcPct val="0"/>
      </a:spcAft>
      <a:defRPr kumimoji="1" sz="1200" kern="1200">
        <a:solidFill>
          <a:schemeClr val="tx1"/>
        </a:solidFill>
        <a:latin typeface="Times New Roman" pitchFamily="18" charset="0"/>
        <a:ea typeface="+mn-ea"/>
        <a:cs typeface="+mn-cs"/>
      </a:defRPr>
    </a:lvl4pPr>
    <a:lvl5pPr marL="1828800" algn="l" rtl="0" fontAlgn="base">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Remplacé</a:t>
            </a:r>
            <a:r>
              <a:rPr lang="fr-FR" baseline="0" dirty="0" smtClean="0"/>
              <a:t> par Madame Armagnac </a:t>
            </a:r>
            <a:endParaRPr lang="fr-FR" dirty="0"/>
          </a:p>
        </p:txBody>
      </p:sp>
      <p:sp>
        <p:nvSpPr>
          <p:cNvPr id="4" name="Espace réservé du numéro de diapositive 3"/>
          <p:cNvSpPr>
            <a:spLocks noGrp="1"/>
          </p:cNvSpPr>
          <p:nvPr>
            <p:ph type="sldNum" sz="quarter" idx="10"/>
          </p:nvPr>
        </p:nvSpPr>
        <p:spPr/>
        <p:txBody>
          <a:bodyPr/>
          <a:lstStyle/>
          <a:p>
            <a:fld id="{B96DC20B-A322-45BA-880E-7B2DCE1C5237}" type="slidenum">
              <a:rPr lang="en-US" smtClean="0"/>
              <a:pPr/>
              <a:t>2</a:t>
            </a:fld>
            <a:endParaRPr lang="en-US"/>
          </a:p>
        </p:txBody>
      </p:sp>
    </p:spTree>
    <p:extLst>
      <p:ext uri="{BB962C8B-B14F-4D97-AF65-F5344CB8AC3E}">
        <p14:creationId xmlns:p14="http://schemas.microsoft.com/office/powerpoint/2010/main" val="1570713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486606" algn="l"/>
                <a:tab pos="973211" algn="l"/>
                <a:tab pos="1459817" algn="l"/>
                <a:tab pos="1946422" algn="l"/>
                <a:tab pos="2433028" algn="l"/>
                <a:tab pos="2919633" algn="l"/>
                <a:tab pos="3406239" algn="l"/>
              </a:tabLst>
              <a:defRPr sz="13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86606" algn="l"/>
                <a:tab pos="973211" algn="l"/>
                <a:tab pos="1459817" algn="l"/>
                <a:tab pos="1946422" algn="l"/>
                <a:tab pos="2433028" algn="l"/>
                <a:tab pos="2919633" algn="l"/>
                <a:tab pos="3406239" algn="l"/>
              </a:tabLst>
              <a:defRPr sz="13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86606" algn="l"/>
                <a:tab pos="973211" algn="l"/>
                <a:tab pos="1459817" algn="l"/>
                <a:tab pos="1946422" algn="l"/>
                <a:tab pos="2433028" algn="l"/>
                <a:tab pos="2919633" algn="l"/>
                <a:tab pos="3406239" algn="l"/>
              </a:tabLst>
              <a:defRPr sz="13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86606" algn="l"/>
                <a:tab pos="973211" algn="l"/>
                <a:tab pos="1459817" algn="l"/>
                <a:tab pos="1946422" algn="l"/>
                <a:tab pos="2433028" algn="l"/>
                <a:tab pos="2919633" algn="l"/>
                <a:tab pos="3406239" algn="l"/>
              </a:tabLst>
              <a:defRPr sz="13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86606" algn="l"/>
                <a:tab pos="973211" algn="l"/>
                <a:tab pos="1459817" algn="l"/>
                <a:tab pos="1946422" algn="l"/>
                <a:tab pos="2433028" algn="l"/>
                <a:tab pos="2919633" algn="l"/>
                <a:tab pos="3406239" algn="l"/>
              </a:tabLst>
              <a:defRPr sz="1300">
                <a:solidFill>
                  <a:srgbClr val="000000"/>
                </a:solidFill>
                <a:latin typeface="Times New Roman" panose="02020603050405020304" pitchFamily="18" charset="0"/>
              </a:defRPr>
            </a:lvl5pPr>
            <a:lvl6pPr marL="2723615" indent="-247602" defTabSz="486606" eaLnBrk="0" fontAlgn="base" hangingPunct="0">
              <a:spcBef>
                <a:spcPct val="30000"/>
              </a:spcBef>
              <a:spcAft>
                <a:spcPct val="0"/>
              </a:spcAft>
              <a:buClr>
                <a:srgbClr val="000000"/>
              </a:buClr>
              <a:buSzPct val="100000"/>
              <a:buFont typeface="Times New Roman" panose="02020603050405020304" pitchFamily="18" charset="0"/>
              <a:tabLst>
                <a:tab pos="486606" algn="l"/>
                <a:tab pos="973211" algn="l"/>
                <a:tab pos="1459817" algn="l"/>
                <a:tab pos="1946422" algn="l"/>
                <a:tab pos="2433028" algn="l"/>
                <a:tab pos="2919633" algn="l"/>
                <a:tab pos="3406239" algn="l"/>
              </a:tabLst>
              <a:defRPr sz="1300">
                <a:solidFill>
                  <a:srgbClr val="000000"/>
                </a:solidFill>
                <a:latin typeface="Times New Roman" panose="02020603050405020304" pitchFamily="18" charset="0"/>
              </a:defRPr>
            </a:lvl6pPr>
            <a:lvl7pPr marL="3218818" indent="-247602" defTabSz="486606" eaLnBrk="0" fontAlgn="base" hangingPunct="0">
              <a:spcBef>
                <a:spcPct val="30000"/>
              </a:spcBef>
              <a:spcAft>
                <a:spcPct val="0"/>
              </a:spcAft>
              <a:buClr>
                <a:srgbClr val="000000"/>
              </a:buClr>
              <a:buSzPct val="100000"/>
              <a:buFont typeface="Times New Roman" panose="02020603050405020304" pitchFamily="18" charset="0"/>
              <a:tabLst>
                <a:tab pos="486606" algn="l"/>
                <a:tab pos="973211" algn="l"/>
                <a:tab pos="1459817" algn="l"/>
                <a:tab pos="1946422" algn="l"/>
                <a:tab pos="2433028" algn="l"/>
                <a:tab pos="2919633" algn="l"/>
                <a:tab pos="3406239" algn="l"/>
              </a:tabLst>
              <a:defRPr sz="1300">
                <a:solidFill>
                  <a:srgbClr val="000000"/>
                </a:solidFill>
                <a:latin typeface="Times New Roman" panose="02020603050405020304" pitchFamily="18" charset="0"/>
              </a:defRPr>
            </a:lvl7pPr>
            <a:lvl8pPr marL="3714020" indent="-247602" defTabSz="486606" eaLnBrk="0" fontAlgn="base" hangingPunct="0">
              <a:spcBef>
                <a:spcPct val="30000"/>
              </a:spcBef>
              <a:spcAft>
                <a:spcPct val="0"/>
              </a:spcAft>
              <a:buClr>
                <a:srgbClr val="000000"/>
              </a:buClr>
              <a:buSzPct val="100000"/>
              <a:buFont typeface="Times New Roman" panose="02020603050405020304" pitchFamily="18" charset="0"/>
              <a:tabLst>
                <a:tab pos="486606" algn="l"/>
                <a:tab pos="973211" algn="l"/>
                <a:tab pos="1459817" algn="l"/>
                <a:tab pos="1946422" algn="l"/>
                <a:tab pos="2433028" algn="l"/>
                <a:tab pos="2919633" algn="l"/>
                <a:tab pos="3406239" algn="l"/>
              </a:tabLst>
              <a:defRPr sz="1300">
                <a:solidFill>
                  <a:srgbClr val="000000"/>
                </a:solidFill>
                <a:latin typeface="Times New Roman" panose="02020603050405020304" pitchFamily="18" charset="0"/>
              </a:defRPr>
            </a:lvl8pPr>
            <a:lvl9pPr marL="4209224" indent="-247602" defTabSz="486606" eaLnBrk="0" fontAlgn="base" hangingPunct="0">
              <a:spcBef>
                <a:spcPct val="30000"/>
              </a:spcBef>
              <a:spcAft>
                <a:spcPct val="0"/>
              </a:spcAft>
              <a:buClr>
                <a:srgbClr val="000000"/>
              </a:buClr>
              <a:buSzPct val="100000"/>
              <a:buFont typeface="Times New Roman" panose="02020603050405020304" pitchFamily="18" charset="0"/>
              <a:tabLst>
                <a:tab pos="486606" algn="l"/>
                <a:tab pos="973211" algn="l"/>
                <a:tab pos="1459817" algn="l"/>
                <a:tab pos="1946422" algn="l"/>
                <a:tab pos="2433028" algn="l"/>
                <a:tab pos="2919633" algn="l"/>
                <a:tab pos="3406239" algn="l"/>
              </a:tabLst>
              <a:defRPr sz="1300">
                <a:solidFill>
                  <a:srgbClr val="000000"/>
                </a:solidFill>
                <a:latin typeface="Times New Roman" panose="02020603050405020304" pitchFamily="18" charset="0"/>
              </a:defRPr>
            </a:lvl9pPr>
          </a:lstStyle>
          <a:p>
            <a:pPr>
              <a:spcBef>
                <a:spcPct val="0"/>
              </a:spcBef>
            </a:pPr>
            <a:fld id="{AC02CF37-57E5-4951-91F0-E3344C52EE72}" type="slidenum">
              <a:rPr lang="fr-FR" altLang="fr-FR" sz="1500"/>
              <a:pPr>
                <a:spcBef>
                  <a:spcPct val="0"/>
                </a:spcBef>
              </a:pPr>
              <a:t>19</a:t>
            </a:fld>
            <a:endParaRPr lang="fr-FR" altLang="fr-FR" sz="1500"/>
          </a:p>
        </p:txBody>
      </p:sp>
      <p:sp>
        <p:nvSpPr>
          <p:cNvPr id="4099" name="Rectangle 1"/>
          <p:cNvSpPr>
            <a:spLocks noGrp="1" noRot="1" noChangeAspect="1" noChangeArrowheads="1" noTextEdit="1"/>
          </p:cNvSpPr>
          <p:nvPr>
            <p:ph type="sldImg"/>
          </p:nvPr>
        </p:nvSpPr>
        <p:spPr>
          <a:xfrm>
            <a:off x="920750" y="909638"/>
            <a:ext cx="5983288" cy="44862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Rectangle 2"/>
          <p:cNvSpPr>
            <a:spLocks noGrp="1" noChangeArrowheads="1"/>
          </p:cNvSpPr>
          <p:nvPr>
            <p:ph type="body" idx="1"/>
          </p:nvPr>
        </p:nvSpPr>
        <p:spPr>
          <a:xfrm>
            <a:off x="782239" y="5684119"/>
            <a:ext cx="6261188" cy="5385609"/>
          </a:xfrm>
          <a:noFill/>
          <a:extLs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smtClean="0"/>
          </a:p>
        </p:txBody>
      </p:sp>
    </p:spTree>
    <p:extLst>
      <p:ext uri="{BB962C8B-B14F-4D97-AF65-F5344CB8AC3E}">
        <p14:creationId xmlns:p14="http://schemas.microsoft.com/office/powerpoint/2010/main" val="3455400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50</a:t>
            </a:fld>
            <a:endParaRPr lang="fr-FR"/>
          </a:p>
        </p:txBody>
      </p:sp>
    </p:spTree>
    <p:extLst>
      <p:ext uri="{BB962C8B-B14F-4D97-AF65-F5344CB8AC3E}">
        <p14:creationId xmlns:p14="http://schemas.microsoft.com/office/powerpoint/2010/main" val="18779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52</a:t>
            </a:fld>
            <a:endParaRPr lang="fr-FR"/>
          </a:p>
        </p:txBody>
      </p:sp>
    </p:spTree>
    <p:extLst>
      <p:ext uri="{BB962C8B-B14F-4D97-AF65-F5344CB8AC3E}">
        <p14:creationId xmlns:p14="http://schemas.microsoft.com/office/powerpoint/2010/main" val="1231681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dirty="0" smtClean="0"/>
              <a:t>Annexe I</a:t>
            </a:r>
          </a:p>
          <a:p>
            <a:r>
              <a:rPr lang="fr-FR" sz="1200" dirty="0" smtClean="0"/>
              <a:t>Référentiel des compétences caractéristiques d’un enseignant spécialisé</a:t>
            </a:r>
          </a:p>
          <a:p>
            <a:r>
              <a:rPr lang="fr-FR" sz="1200" dirty="0" smtClean="0"/>
              <a:t>L’enseignant spécialisé est un professeur du premier ou du second degré. Il maîtrise les compétences décrites par le référentiel de compétences professionnelles des métiers du professorat et de l’éducation (arrêté du 1</a:t>
            </a:r>
          </a:p>
          <a:p>
            <a:r>
              <a:rPr lang="fr-FR" sz="1200" dirty="0" smtClean="0"/>
              <a:t>Er juillet 2013, annexe 1).</a:t>
            </a:r>
          </a:p>
          <a:p>
            <a:r>
              <a:rPr lang="fr-FR" sz="1200" dirty="0" smtClean="0"/>
              <a:t>Le présent référentiel s’inscrit dans la complémentarité de celui des métiers du professorat et de l’éducation</a:t>
            </a:r>
          </a:p>
          <a:p>
            <a:r>
              <a:rPr lang="fr-FR" sz="1200" dirty="0" smtClean="0"/>
              <a:t>. Il décrit les compétences particulières et complémentaires attendues d’un enseignant qui accède à une certification spécialisée.</a:t>
            </a:r>
          </a:p>
          <a:p>
            <a:r>
              <a:rPr lang="fr-FR" sz="1200" dirty="0" smtClean="0"/>
              <a:t>Ce référentiel est conçu de telle sorte qu’il fait apparaître la spécificité des formes d’intervention des enseignants appelés à : </a:t>
            </a:r>
          </a:p>
          <a:p>
            <a:r>
              <a:rPr lang="fr-FR" sz="1200" dirty="0" smtClean="0"/>
              <a:t>- exercer dans le contexte professionnel spécifique d’un dispositif d’éducation inclusive </a:t>
            </a:r>
          </a:p>
          <a:p>
            <a:r>
              <a:rPr lang="fr-FR" sz="1200" dirty="0" smtClean="0"/>
              <a:t>- exercer une fonction d’expert de l’analyse des besoins éducatifs particuliers et des réponses à </a:t>
            </a:r>
          </a:p>
          <a:p>
            <a:r>
              <a:rPr lang="fr-FR" sz="1200" dirty="0" smtClean="0"/>
              <a:t>construire</a:t>
            </a:r>
          </a:p>
          <a:p>
            <a:r>
              <a:rPr lang="fr-FR" sz="1200" dirty="0" smtClean="0"/>
              <a:t>-exercer une fonction de personne ressource pour l’éducation inclusive dans des situations diverses.</a:t>
            </a:r>
          </a:p>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53</a:t>
            </a:fld>
            <a:endParaRPr lang="fr-FR"/>
          </a:p>
        </p:txBody>
      </p:sp>
    </p:spTree>
    <p:extLst>
      <p:ext uri="{BB962C8B-B14F-4D97-AF65-F5344CB8AC3E}">
        <p14:creationId xmlns:p14="http://schemas.microsoft.com/office/powerpoint/2010/main" val="4027267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58</a:t>
            </a:fld>
            <a:endParaRPr lang="fr-FR"/>
          </a:p>
        </p:txBody>
      </p:sp>
    </p:spTree>
    <p:extLst>
      <p:ext uri="{BB962C8B-B14F-4D97-AF65-F5344CB8AC3E}">
        <p14:creationId xmlns:p14="http://schemas.microsoft.com/office/powerpoint/2010/main" val="1403907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u="none" strike="noStrike" kern="1200" baseline="0" dirty="0" err="1" smtClean="0">
                <a:solidFill>
                  <a:schemeClr val="tx1"/>
                </a:solidFill>
                <a:latin typeface="+mn-lt"/>
                <a:ea typeface="+mn-ea"/>
                <a:cs typeface="+mn-cs"/>
              </a:rPr>
              <a:t>CEF</a:t>
            </a:r>
            <a:r>
              <a:rPr lang="fr-FR" sz="1200" b="0" i="0" u="none" strike="noStrike" kern="1200" baseline="0" dirty="0" smtClean="0">
                <a:solidFill>
                  <a:schemeClr val="tx1"/>
                </a:solidFill>
                <a:latin typeface="+mn-lt"/>
                <a:ea typeface="+mn-ea"/>
                <a:cs typeface="+mn-cs"/>
              </a:rPr>
              <a:t> : 	Centre éducatif fermé 	</a:t>
            </a:r>
            <a:r>
              <a:rPr lang="fr-FR" sz="1200" b="0" i="0" u="none" strike="noStrike" kern="1200" baseline="0" dirty="0" err="1" smtClean="0">
                <a:solidFill>
                  <a:schemeClr val="tx1"/>
                </a:solidFill>
                <a:latin typeface="+mn-lt"/>
                <a:ea typeface="+mn-ea"/>
                <a:cs typeface="+mn-cs"/>
              </a:rPr>
              <a:t>TFC</a:t>
            </a:r>
            <a:r>
              <a:rPr lang="fr-FR" sz="1200" b="0" i="0" u="none" strike="noStrike" kern="1200" baseline="0" dirty="0" smtClean="0">
                <a:solidFill>
                  <a:schemeClr val="tx1"/>
                </a:solidFill>
                <a:latin typeface="+mn-lt"/>
                <a:ea typeface="+mn-ea"/>
                <a:cs typeface="+mn-cs"/>
              </a:rPr>
              <a:t> : 	Troubles des fonctions cognitives 	</a:t>
            </a:r>
          </a:p>
          <a:p>
            <a:r>
              <a:rPr lang="fr-FR" sz="1200" b="0" i="0" u="none" strike="noStrike" kern="1200" baseline="0" dirty="0" err="1" smtClean="0">
                <a:solidFill>
                  <a:schemeClr val="tx1"/>
                </a:solidFill>
                <a:latin typeface="+mn-lt"/>
                <a:ea typeface="+mn-ea"/>
                <a:cs typeface="+mn-cs"/>
              </a:rPr>
              <a:t>GDCA</a:t>
            </a:r>
            <a:r>
              <a:rPr lang="fr-FR" sz="1200" b="0" i="0" u="none" strike="noStrike" kern="1200" baseline="0" dirty="0" smtClean="0">
                <a:solidFill>
                  <a:schemeClr val="tx1"/>
                </a:solidFill>
                <a:latin typeface="+mn-lt"/>
                <a:ea typeface="+mn-ea"/>
                <a:cs typeface="+mn-cs"/>
              </a:rPr>
              <a:t>: 	Grande difficulté de compréhension des attentes de l’école 	</a:t>
            </a:r>
          </a:p>
          <a:p>
            <a:r>
              <a:rPr lang="fr-FR" sz="1200" b="0" i="0" u="none" strike="noStrike" kern="1200" baseline="0" dirty="0" err="1" smtClean="0">
                <a:solidFill>
                  <a:schemeClr val="tx1"/>
                </a:solidFill>
                <a:latin typeface="+mn-lt"/>
                <a:ea typeface="+mn-ea"/>
                <a:cs typeface="+mn-cs"/>
              </a:rPr>
              <a:t>TFMMI</a:t>
            </a:r>
            <a:r>
              <a:rPr lang="fr-FR" sz="1200" b="0" i="0" u="none" strike="noStrike" kern="1200" baseline="0" dirty="0" smtClean="0">
                <a:solidFill>
                  <a:schemeClr val="tx1"/>
                </a:solidFill>
                <a:latin typeface="+mn-lt"/>
                <a:ea typeface="+mn-ea"/>
                <a:cs typeface="+mn-cs"/>
              </a:rPr>
              <a:t> : Troubles des fonctions motrices et maladies invalidantes 	</a:t>
            </a:r>
          </a:p>
          <a:p>
            <a:r>
              <a:rPr lang="fr-FR" sz="1200" b="0" i="0" u="none" strike="noStrike" kern="1200" baseline="0" dirty="0" err="1" smtClean="0">
                <a:solidFill>
                  <a:schemeClr val="tx1"/>
                </a:solidFill>
                <a:latin typeface="+mn-lt"/>
                <a:ea typeface="+mn-ea"/>
                <a:cs typeface="+mn-cs"/>
              </a:rPr>
              <a:t>GDS</a:t>
            </a:r>
            <a:r>
              <a:rPr lang="fr-FR" sz="1200" b="0" i="0" u="none" strike="noStrike" kern="1200" baseline="0" dirty="0" smtClean="0">
                <a:solidFill>
                  <a:schemeClr val="tx1"/>
                </a:solidFill>
                <a:latin typeface="+mn-lt"/>
                <a:ea typeface="+mn-ea"/>
                <a:cs typeface="+mn-cs"/>
              </a:rPr>
              <a:t> : 	Grande difficulté scolaire 	</a:t>
            </a:r>
            <a:r>
              <a:rPr lang="fr-FR" sz="1200" b="0" i="0" u="none" strike="noStrike" kern="1200" baseline="0" dirty="0" err="1" smtClean="0">
                <a:solidFill>
                  <a:schemeClr val="tx1"/>
                </a:solidFill>
                <a:latin typeface="+mn-lt"/>
                <a:ea typeface="+mn-ea"/>
                <a:cs typeface="+mn-cs"/>
              </a:rPr>
              <a:t>TFV</a:t>
            </a:r>
            <a:r>
              <a:rPr lang="fr-FR" sz="1200" b="0" i="0" u="none" strike="noStrike" kern="1200" baseline="0" dirty="0" smtClean="0">
                <a:solidFill>
                  <a:schemeClr val="tx1"/>
                </a:solidFill>
                <a:latin typeface="+mn-lt"/>
                <a:ea typeface="+mn-ea"/>
                <a:cs typeface="+mn-cs"/>
              </a:rPr>
              <a:t> : 	Troubles de la fonction visuelle 	</a:t>
            </a:r>
          </a:p>
          <a:p>
            <a:r>
              <a:rPr lang="fr-FR" sz="1200" b="0" i="0" u="none" strike="noStrike" kern="1200" baseline="0" dirty="0" err="1" smtClean="0">
                <a:solidFill>
                  <a:schemeClr val="tx1"/>
                </a:solidFill>
                <a:latin typeface="+mn-lt"/>
                <a:ea typeface="+mn-ea"/>
                <a:cs typeface="+mn-cs"/>
              </a:rPr>
              <a:t>LFPC</a:t>
            </a:r>
            <a:r>
              <a:rPr lang="fr-FR" sz="1200" b="0" i="0" u="none" strike="noStrike" kern="1200" baseline="0" dirty="0" smtClean="0">
                <a:solidFill>
                  <a:schemeClr val="tx1"/>
                </a:solidFill>
                <a:latin typeface="+mn-lt"/>
                <a:ea typeface="+mn-ea"/>
                <a:cs typeface="+mn-cs"/>
              </a:rPr>
              <a:t> 	Langue française Parlée Complétée 	Tr psychiques : Troubles psychiques 	</a:t>
            </a:r>
          </a:p>
          <a:p>
            <a:r>
              <a:rPr lang="fr-FR" sz="1200" b="0" i="0" u="none" strike="noStrike" kern="1200" baseline="0" dirty="0" err="1" smtClean="0">
                <a:solidFill>
                  <a:schemeClr val="tx1"/>
                </a:solidFill>
                <a:latin typeface="+mn-lt"/>
                <a:ea typeface="+mn-ea"/>
                <a:cs typeface="+mn-cs"/>
              </a:rPr>
              <a:t>LSF</a:t>
            </a:r>
            <a:r>
              <a:rPr lang="fr-FR" sz="1200" b="0" i="0" u="none" strike="noStrike" kern="1200" baseline="0" dirty="0" smtClean="0">
                <a:solidFill>
                  <a:schemeClr val="tx1"/>
                </a:solidFill>
                <a:latin typeface="+mn-lt"/>
                <a:ea typeface="+mn-ea"/>
                <a:cs typeface="+mn-cs"/>
              </a:rPr>
              <a:t> 	Langue des Signes Française 	</a:t>
            </a:r>
            <a:r>
              <a:rPr lang="fr-FR" sz="1200" b="0" i="0" u="none" strike="noStrike" kern="1200" baseline="0" dirty="0" err="1" smtClean="0">
                <a:solidFill>
                  <a:schemeClr val="tx1"/>
                </a:solidFill>
                <a:latin typeface="+mn-lt"/>
                <a:ea typeface="+mn-ea"/>
                <a:cs typeface="+mn-cs"/>
              </a:rPr>
              <a:t>TSA</a:t>
            </a:r>
            <a:r>
              <a:rPr lang="fr-FR" sz="1200" b="0" i="0" u="none" strike="noStrike" kern="1200" baseline="0" dirty="0" smtClean="0">
                <a:solidFill>
                  <a:schemeClr val="tx1"/>
                </a:solidFill>
                <a:latin typeface="+mn-lt"/>
                <a:ea typeface="+mn-ea"/>
                <a:cs typeface="+mn-cs"/>
              </a:rPr>
              <a:t> : 	Troubles du spectre autistique 	</a:t>
            </a:r>
          </a:p>
          <a:p>
            <a:r>
              <a:rPr lang="fr-FR" sz="1200" b="0" i="0" u="none" strike="noStrike" kern="1200" baseline="0" dirty="0" err="1" smtClean="0">
                <a:solidFill>
                  <a:schemeClr val="tx1"/>
                </a:solidFill>
                <a:latin typeface="+mn-lt"/>
                <a:ea typeface="+mn-ea"/>
                <a:cs typeface="+mn-cs"/>
              </a:rPr>
              <a:t>TFA</a:t>
            </a:r>
            <a:r>
              <a:rPr lang="fr-FR" sz="1200" b="0" i="0" u="none" strike="noStrike" kern="1200" baseline="0" dirty="0" smtClean="0">
                <a:solidFill>
                  <a:schemeClr val="tx1"/>
                </a:solidFill>
                <a:latin typeface="+mn-lt"/>
                <a:ea typeface="+mn-ea"/>
                <a:cs typeface="+mn-cs"/>
              </a:rPr>
              <a:t> : 	Troubles de la fonction auditive 	</a:t>
            </a:r>
            <a:r>
              <a:rPr lang="fr-FR" sz="1200" b="0" i="0" u="none" strike="noStrike" kern="1200" baseline="0" dirty="0" err="1" smtClean="0">
                <a:solidFill>
                  <a:schemeClr val="tx1"/>
                </a:solidFill>
                <a:latin typeface="+mn-lt"/>
                <a:ea typeface="+mn-ea"/>
                <a:cs typeface="+mn-cs"/>
              </a:rPr>
              <a:t>TSLA</a:t>
            </a:r>
            <a:r>
              <a:rPr lang="fr-FR" sz="1200" b="0" i="0" u="none" strike="noStrike" kern="1200" baseline="0" dirty="0" smtClean="0">
                <a:solidFill>
                  <a:schemeClr val="tx1"/>
                </a:solidFill>
                <a:latin typeface="+mn-lt"/>
                <a:ea typeface="+mn-ea"/>
                <a:cs typeface="+mn-cs"/>
              </a:rPr>
              <a:t> : 	Troubles spécifiques du langage et des apprentissages 	</a:t>
            </a:r>
          </a:p>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63</a:t>
            </a:fld>
            <a:endParaRPr lang="fr-FR"/>
          </a:p>
        </p:txBody>
      </p:sp>
    </p:spTree>
    <p:extLst>
      <p:ext uri="{BB962C8B-B14F-4D97-AF65-F5344CB8AC3E}">
        <p14:creationId xmlns:p14="http://schemas.microsoft.com/office/powerpoint/2010/main" val="55434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96DC20B-A322-45BA-880E-7B2DCE1C5237}" type="slidenum">
              <a:rPr lang="en-US" smtClean="0"/>
              <a:pPr/>
              <a:t>79</a:t>
            </a:fld>
            <a:endParaRPr lang="en-US"/>
          </a:p>
        </p:txBody>
      </p:sp>
    </p:spTree>
    <p:extLst>
      <p:ext uri="{BB962C8B-B14F-4D97-AF65-F5344CB8AC3E}">
        <p14:creationId xmlns:p14="http://schemas.microsoft.com/office/powerpoint/2010/main" val="6592827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9570" name="Rectangle 2"/>
          <p:cNvSpPr>
            <a:spLocks noGrp="1" noChangeArrowheads="1"/>
          </p:cNvSpPr>
          <p:nvPr>
            <p:ph type="ctrTitle"/>
          </p:nvPr>
        </p:nvSpPr>
        <p:spPr>
          <a:xfrm>
            <a:off x="647700" y="1447800"/>
            <a:ext cx="7848600" cy="1295400"/>
          </a:xfrm>
        </p:spPr>
        <p:txBody>
          <a:bodyPr/>
          <a:lstStyle>
            <a:lvl1pPr algn="ctr">
              <a:defRPr/>
            </a:lvl1pPr>
          </a:lstStyle>
          <a:p>
            <a:pPr lvl="0"/>
            <a:r>
              <a:rPr lang="fr-FR" noProof="0" smtClean="0"/>
              <a:t>Modifiez le style du titre</a:t>
            </a:r>
            <a:endParaRPr lang="en-US" noProof="0" smtClean="0"/>
          </a:p>
        </p:txBody>
      </p:sp>
      <p:sp>
        <p:nvSpPr>
          <p:cNvPr id="109571" name="Rectangle 3"/>
          <p:cNvSpPr>
            <a:spLocks noGrp="1" noChangeArrowheads="1"/>
          </p:cNvSpPr>
          <p:nvPr>
            <p:ph type="subTitle" idx="1"/>
          </p:nvPr>
        </p:nvSpPr>
        <p:spPr>
          <a:xfrm>
            <a:off x="533400" y="3048000"/>
            <a:ext cx="8077200" cy="635000"/>
          </a:xfrm>
        </p:spPr>
        <p:txBody>
          <a:bodyPr/>
          <a:lstStyle>
            <a:lvl1pPr marL="0" indent="0" algn="ctr">
              <a:buFontTx/>
              <a:buNone/>
              <a:defRPr sz="3600"/>
            </a:lvl1pPr>
          </a:lstStyle>
          <a:p>
            <a:pPr lvl="0"/>
            <a:r>
              <a:rPr lang="fr-FR" noProof="0" smtClean="0"/>
              <a:t>Modifiez le style des sous-titres du masque</a:t>
            </a:r>
            <a:endParaRPr lang="en-US" noProof="0" smtClean="0"/>
          </a:p>
        </p:txBody>
      </p:sp>
      <p:sp>
        <p:nvSpPr>
          <p:cNvPr id="109572" name="Rectangle 4"/>
          <p:cNvSpPr>
            <a:spLocks noGrp="1" noChangeArrowheads="1"/>
          </p:cNvSpPr>
          <p:nvPr>
            <p:ph type="dt" sz="half" idx="2"/>
          </p:nvPr>
        </p:nvSpPr>
        <p:spPr/>
        <p:txBody>
          <a:bodyPr/>
          <a:lstStyle>
            <a:lvl1pPr>
              <a:defRPr b="0">
                <a:latin typeface="+mn-lt"/>
              </a:defRPr>
            </a:lvl1pPr>
          </a:lstStyle>
          <a:p>
            <a:endParaRPr lang="en-US"/>
          </a:p>
        </p:txBody>
      </p:sp>
      <p:sp>
        <p:nvSpPr>
          <p:cNvPr id="109573" name="Rectangle 5"/>
          <p:cNvSpPr>
            <a:spLocks noGrp="1" noChangeArrowheads="1"/>
          </p:cNvSpPr>
          <p:nvPr>
            <p:ph type="ftr" sz="quarter" idx="3"/>
          </p:nvPr>
        </p:nvSpPr>
        <p:spPr/>
        <p:txBody>
          <a:bodyPr/>
          <a:lstStyle>
            <a:lvl1pPr>
              <a:defRPr b="0">
                <a:latin typeface="+mn-lt"/>
              </a:defRPr>
            </a:lvl1pPr>
          </a:lstStyle>
          <a:p>
            <a:endParaRPr lang="en-US"/>
          </a:p>
        </p:txBody>
      </p:sp>
      <p:sp>
        <p:nvSpPr>
          <p:cNvPr id="109574" name="Rectangle 6"/>
          <p:cNvSpPr>
            <a:spLocks noGrp="1" noChangeArrowheads="1"/>
          </p:cNvSpPr>
          <p:nvPr>
            <p:ph type="sldNum" sz="quarter" idx="4"/>
          </p:nvPr>
        </p:nvSpPr>
        <p:spPr/>
        <p:txBody>
          <a:bodyPr/>
          <a:lstStyle>
            <a:lvl1pPr>
              <a:defRPr b="0">
                <a:latin typeface="+mn-lt"/>
              </a:defRPr>
            </a:lvl1pPr>
          </a:lstStyle>
          <a:p>
            <a:fld id="{109E25CA-26B8-4898-B0D4-137147E5DB5B}" type="slidenum">
              <a:rPr lang="en-US"/>
              <a:pPr/>
              <a:t>‹N°›</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9D161AB-3851-442F-A6C3-4D400587786A}" type="slidenum">
              <a:rPr lang="en-US"/>
              <a:pPr/>
              <a:t>‹N°›</a:t>
            </a:fld>
            <a:endParaRPr lang="en-US"/>
          </a:p>
        </p:txBody>
      </p:sp>
    </p:spTree>
    <p:extLst>
      <p:ext uri="{BB962C8B-B14F-4D97-AF65-F5344CB8AC3E}">
        <p14:creationId xmlns:p14="http://schemas.microsoft.com/office/powerpoint/2010/main" val="8507721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2019300" cy="5715000"/>
          </a:xfrm>
        </p:spPr>
        <p:txBody>
          <a:bodyPr vert="eaVert"/>
          <a:lstStyle/>
          <a:p>
            <a:r>
              <a:rPr lang="fr-FR" smtClean="0"/>
              <a:t>Modifiez le style du titre</a:t>
            </a:r>
            <a:endParaRPr lang="en-US"/>
          </a:p>
        </p:txBody>
      </p:sp>
      <p:sp>
        <p:nvSpPr>
          <p:cNvPr id="3" name="Vertical Text Placeholder 2"/>
          <p:cNvSpPr>
            <a:spLocks noGrp="1"/>
          </p:cNvSpPr>
          <p:nvPr>
            <p:ph type="body" orient="vert" idx="1"/>
          </p:nvPr>
        </p:nvSpPr>
        <p:spPr>
          <a:xfrm>
            <a:off x="457200" y="685800"/>
            <a:ext cx="5905500" cy="57150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4A8E8E1-5CBA-4576-BC3C-9E56FE9C0345}" type="slidenum">
              <a:rPr lang="en-US"/>
              <a:pPr/>
              <a:t>‹N°›</a:t>
            </a:fld>
            <a:endParaRPr lang="en-US"/>
          </a:p>
        </p:txBody>
      </p:sp>
    </p:spTree>
    <p:extLst>
      <p:ext uri="{BB962C8B-B14F-4D97-AF65-F5344CB8AC3E}">
        <p14:creationId xmlns:p14="http://schemas.microsoft.com/office/powerpoint/2010/main" val="89201508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age de présentation ou de parti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090610" y="976321"/>
            <a:ext cx="7894637" cy="2433895"/>
          </a:xfrm>
        </p:spPr>
        <p:txBody>
          <a:bodyPr/>
          <a:lstStyle/>
          <a:p>
            <a:r>
              <a:rPr lang="fr-FR" dirty="0" smtClean="0"/>
              <a:t>CLIQUEZ ET MODIFIEZ LE TITRE</a:t>
            </a:r>
            <a:endParaRPr lang="fr-FR" dirty="0"/>
          </a:p>
        </p:txBody>
      </p:sp>
      <p:sp>
        <p:nvSpPr>
          <p:cNvPr id="3" name="Sous-titre 2"/>
          <p:cNvSpPr>
            <a:spLocks noGrp="1"/>
          </p:cNvSpPr>
          <p:nvPr>
            <p:ph type="subTitle" idx="1"/>
          </p:nvPr>
        </p:nvSpPr>
        <p:spPr>
          <a:xfrm>
            <a:off x="1090608" y="3472208"/>
            <a:ext cx="7596191" cy="1752600"/>
          </a:xfrm>
        </p:spPr>
        <p:txBody>
          <a:bodyPr/>
          <a:lstStyle>
            <a:lvl1pPr marL="0" indent="0" algn="l">
              <a:buNone/>
              <a:defRPr>
                <a:solidFill>
                  <a:srgbClr val="DA0D5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pour modifier le style des sous-titres du masque</a:t>
            </a:r>
            <a:endParaRPr lang="fr-FR" dirty="0"/>
          </a:p>
        </p:txBody>
      </p:sp>
      <p:sp>
        <p:nvSpPr>
          <p:cNvPr id="6" name="Espace réservé du numéro de diapositive 5"/>
          <p:cNvSpPr>
            <a:spLocks noGrp="1"/>
          </p:cNvSpPr>
          <p:nvPr>
            <p:ph type="sldNum" sz="quarter" idx="12"/>
          </p:nvPr>
        </p:nvSpPr>
        <p:spPr/>
        <p:txBody>
          <a:bodyPr/>
          <a:lstStyle/>
          <a:p>
            <a:fld id="{1FC8907D-B208-DC44-82F5-2940ECA1C9FA}" type="slidenum">
              <a:rPr lang="fr-FR" smtClean="0"/>
              <a:t>‹N°›</a:t>
            </a:fld>
            <a:endParaRPr lang="fr-FR"/>
          </a:p>
        </p:txBody>
      </p:sp>
    </p:spTree>
    <p:extLst>
      <p:ext uri="{BB962C8B-B14F-4D97-AF65-F5344CB8AC3E}">
        <p14:creationId xmlns:p14="http://schemas.microsoft.com/office/powerpoint/2010/main" val="18504566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‹N°›</a:t>
            </a:fld>
            <a:endParaRPr lang="fr-FR" dirty="0"/>
          </a:p>
        </p:txBody>
      </p:sp>
      <p:sp>
        <p:nvSpPr>
          <p:cNvPr id="6" name="Espace réservé du texte 6"/>
          <p:cNvSpPr>
            <a:spLocks noGrp="1"/>
          </p:cNvSpPr>
          <p:nvPr>
            <p:ph type="body" sz="quarter" idx="13" hasCustomPrompt="1"/>
          </p:nvPr>
        </p:nvSpPr>
        <p:spPr>
          <a:xfrm>
            <a:off x="804863" y="1471083"/>
            <a:ext cx="7881937" cy="4598988"/>
          </a:xfrm>
        </p:spPr>
        <p:txBody>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a:lvl1pPr>
            <a:lvl2pPr marL="627063" marR="0" indent="-169863" algn="l" defTabSz="457200" rtl="0" eaLnBrk="1" fontAlgn="auto" latinLnBrk="0" hangingPunct="1">
              <a:lnSpc>
                <a:spcPct val="100000"/>
              </a:lnSpc>
              <a:spcBef>
                <a:spcPct val="20000"/>
              </a:spcBef>
              <a:spcAft>
                <a:spcPts val="0"/>
              </a:spcAft>
              <a:buClr>
                <a:srgbClr val="DA0D57"/>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DA0D57"/>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40712747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cSld name="Titre et texte sur contenu">
    <p:spTree>
      <p:nvGrpSpPr>
        <p:cNvPr id="1" name=""/>
        <p:cNvGrpSpPr/>
        <p:nvPr/>
      </p:nvGrpSpPr>
      <p:grpSpPr>
        <a:xfrm>
          <a:off x="0" y="0"/>
          <a:ext cx="0" cy="0"/>
          <a:chOff x="0" y="0"/>
          <a:chExt cx="0" cy="0"/>
        </a:xfrm>
      </p:grpSpPr>
      <p:sp>
        <p:nvSpPr>
          <p:cNvPr id="2" name="Titre 1"/>
          <p:cNvSpPr>
            <a:spLocks noGrp="1"/>
          </p:cNvSpPr>
          <p:nvPr>
            <p:ph type="title"/>
          </p:nvPr>
        </p:nvSpPr>
        <p:spPr>
          <a:xfrm>
            <a:off x="456481" y="273629"/>
            <a:ext cx="8226719" cy="1143480"/>
          </a:xfrm>
        </p:spPr>
        <p:txBody>
          <a:bodyPr/>
          <a:lstStyle/>
          <a:p>
            <a:r>
              <a:rPr lang="fr-FR"/>
              <a:t>Modifiez le style du titre</a:t>
            </a:r>
          </a:p>
        </p:txBody>
      </p:sp>
      <p:sp>
        <p:nvSpPr>
          <p:cNvPr id="3" name="Espace réservé du texte 2"/>
          <p:cNvSpPr>
            <a:spLocks noGrp="1"/>
          </p:cNvSpPr>
          <p:nvPr>
            <p:ph type="body" sz="half" idx="1"/>
          </p:nvPr>
        </p:nvSpPr>
        <p:spPr>
          <a:xfrm>
            <a:off x="456481" y="1604330"/>
            <a:ext cx="8226719" cy="1918281"/>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56481" y="3660864"/>
            <a:ext cx="8226719" cy="191972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3">
            <a:extLst>
              <a:ext uri="{FF2B5EF4-FFF2-40B4-BE49-F238E27FC236}"/>
            </a:extLst>
          </p:cNvPr>
          <p:cNvSpPr>
            <a:spLocks noGrp="1" noChangeArrowheads="1"/>
          </p:cNvSpPr>
          <p:nvPr>
            <p:ph type="dt" idx="10"/>
          </p:nvPr>
        </p:nvSpPr>
        <p:spPr>
          <a:ln/>
        </p:spPr>
        <p:txBody>
          <a:bodyPr/>
          <a:lstStyle>
            <a:lvl1pPr>
              <a:defRPr/>
            </a:lvl1pPr>
          </a:lstStyle>
          <a:p>
            <a:pPr>
              <a:defRPr/>
            </a:pPr>
            <a:endParaRPr lang="fr-FR" altLang="fr-FR"/>
          </a:p>
        </p:txBody>
      </p:sp>
      <p:sp>
        <p:nvSpPr>
          <p:cNvPr id="6" name="Rectangle 4">
            <a:extLst>
              <a:ext uri="{FF2B5EF4-FFF2-40B4-BE49-F238E27FC236}"/>
            </a:extLst>
          </p:cNvPr>
          <p:cNvSpPr>
            <a:spLocks noGrp="1" noChangeArrowheads="1"/>
          </p:cNvSpPr>
          <p:nvPr>
            <p:ph type="ftr" idx="11"/>
          </p:nvPr>
        </p:nvSpPr>
        <p:spPr>
          <a:ln/>
        </p:spPr>
        <p:txBody>
          <a:bodyPr/>
          <a:lstStyle>
            <a:lvl1pPr>
              <a:defRPr/>
            </a:lvl1pPr>
          </a:lstStyle>
          <a:p>
            <a:pPr>
              <a:defRPr/>
            </a:pPr>
            <a:endParaRPr lang="fr-FR" altLang="fr-FR"/>
          </a:p>
        </p:txBody>
      </p:sp>
      <p:sp>
        <p:nvSpPr>
          <p:cNvPr id="7" name="Rectangle 5">
            <a:extLst>
              <a:ext uri="{FF2B5EF4-FFF2-40B4-BE49-F238E27FC236}"/>
            </a:extLst>
          </p:cNvPr>
          <p:cNvSpPr>
            <a:spLocks noGrp="1" noChangeArrowheads="1"/>
          </p:cNvSpPr>
          <p:nvPr>
            <p:ph type="sldNum" idx="12"/>
          </p:nvPr>
        </p:nvSpPr>
        <p:spPr>
          <a:ln/>
        </p:spPr>
        <p:txBody>
          <a:bodyPr/>
          <a:lstStyle>
            <a:lvl1pPr>
              <a:defRPr/>
            </a:lvl1pPr>
          </a:lstStyle>
          <a:p>
            <a:pPr>
              <a:defRPr/>
            </a:pPr>
            <a:fld id="{DDF81FE3-2476-445C-8C0E-3E9FC2C4D088}" type="slidenum">
              <a:rPr lang="fr-FR" altLang="fr-FR"/>
              <a:pPr>
                <a:defRPr/>
              </a:pPr>
              <a:t>‹N°›</a:t>
            </a:fld>
            <a:endParaRPr lang="fr-FR" altLang="fr-FR"/>
          </a:p>
        </p:txBody>
      </p:sp>
    </p:spTree>
    <p:extLst>
      <p:ext uri="{BB962C8B-B14F-4D97-AF65-F5344CB8AC3E}">
        <p14:creationId xmlns:p14="http://schemas.microsoft.com/office/powerpoint/2010/main" val="786675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5755233-098B-48CC-80C7-4C06DA7605EC}" type="slidenum">
              <a:rPr lang="en-US"/>
              <a:pPr/>
              <a:t>‹N°›</a:t>
            </a:fld>
            <a:endParaRPr lang="en-US"/>
          </a:p>
        </p:txBody>
      </p:sp>
    </p:spTree>
    <p:extLst>
      <p:ext uri="{BB962C8B-B14F-4D97-AF65-F5344CB8AC3E}">
        <p14:creationId xmlns:p14="http://schemas.microsoft.com/office/powerpoint/2010/main" val="405604832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C2A767C-929E-4867-BD1B-B4B66C9E3632}" type="slidenum">
              <a:rPr lang="en-US"/>
              <a:pPr/>
              <a:t>‹N°›</a:t>
            </a:fld>
            <a:endParaRPr lang="en-US"/>
          </a:p>
        </p:txBody>
      </p:sp>
    </p:spTree>
    <p:extLst>
      <p:ext uri="{BB962C8B-B14F-4D97-AF65-F5344CB8AC3E}">
        <p14:creationId xmlns:p14="http://schemas.microsoft.com/office/powerpoint/2010/main" val="259411756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sz="half" idx="1"/>
          </p:nvPr>
        </p:nvSpPr>
        <p:spPr>
          <a:xfrm>
            <a:off x="457200" y="1905000"/>
            <a:ext cx="39624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Content Placeholder 3"/>
          <p:cNvSpPr>
            <a:spLocks noGrp="1"/>
          </p:cNvSpPr>
          <p:nvPr>
            <p:ph sz="half" idx="2"/>
          </p:nvPr>
        </p:nvSpPr>
        <p:spPr>
          <a:xfrm>
            <a:off x="4572000" y="1905000"/>
            <a:ext cx="39624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52F2F99-73B5-476A-8751-46A5C700F65E}" type="slidenum">
              <a:rPr lang="en-US"/>
              <a:pPr/>
              <a:t>‹N°›</a:t>
            </a:fld>
            <a:endParaRPr lang="en-US"/>
          </a:p>
        </p:txBody>
      </p:sp>
    </p:spTree>
    <p:extLst>
      <p:ext uri="{BB962C8B-B14F-4D97-AF65-F5344CB8AC3E}">
        <p14:creationId xmlns:p14="http://schemas.microsoft.com/office/powerpoint/2010/main" val="201893152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EC7A476-F2C5-4613-9F54-B9199A9C31AD}" type="slidenum">
              <a:rPr lang="en-US"/>
              <a:pPr/>
              <a:t>‹N°›</a:t>
            </a:fld>
            <a:endParaRPr lang="en-US"/>
          </a:p>
        </p:txBody>
      </p:sp>
    </p:spTree>
    <p:extLst>
      <p:ext uri="{BB962C8B-B14F-4D97-AF65-F5344CB8AC3E}">
        <p14:creationId xmlns:p14="http://schemas.microsoft.com/office/powerpoint/2010/main" val="91290374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E38FB85-72F4-427A-B870-3AE2F93E3AA0}" type="slidenum">
              <a:rPr lang="en-US"/>
              <a:pPr/>
              <a:t>‹N°›</a:t>
            </a:fld>
            <a:endParaRPr lang="en-US"/>
          </a:p>
        </p:txBody>
      </p:sp>
    </p:spTree>
    <p:extLst>
      <p:ext uri="{BB962C8B-B14F-4D97-AF65-F5344CB8AC3E}">
        <p14:creationId xmlns:p14="http://schemas.microsoft.com/office/powerpoint/2010/main" val="309637685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2156E1A-B62F-422F-997B-65E4AE279FC3}" type="slidenum">
              <a:rPr lang="en-US"/>
              <a:pPr/>
              <a:t>‹N°›</a:t>
            </a:fld>
            <a:endParaRPr lang="en-US"/>
          </a:p>
        </p:txBody>
      </p:sp>
    </p:spTree>
    <p:extLst>
      <p:ext uri="{BB962C8B-B14F-4D97-AF65-F5344CB8AC3E}">
        <p14:creationId xmlns:p14="http://schemas.microsoft.com/office/powerpoint/2010/main" val="47590754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1AF905F-0FBC-44F2-A806-2E56F1B6AFFA}" type="slidenum">
              <a:rPr lang="en-US"/>
              <a:pPr/>
              <a:t>‹N°›</a:t>
            </a:fld>
            <a:endParaRPr lang="en-US"/>
          </a:p>
        </p:txBody>
      </p:sp>
    </p:spTree>
    <p:extLst>
      <p:ext uri="{BB962C8B-B14F-4D97-AF65-F5344CB8AC3E}">
        <p14:creationId xmlns:p14="http://schemas.microsoft.com/office/powerpoint/2010/main" val="83022778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46FC761-B95B-4E91-9E84-687403B14D4D}" type="slidenum">
              <a:rPr lang="en-US"/>
              <a:pPr/>
              <a:t>‹N°›</a:t>
            </a:fld>
            <a:endParaRPr lang="en-US"/>
          </a:p>
        </p:txBody>
      </p:sp>
    </p:spTree>
    <p:extLst>
      <p:ext uri="{BB962C8B-B14F-4D97-AF65-F5344CB8AC3E}">
        <p14:creationId xmlns:p14="http://schemas.microsoft.com/office/powerpoint/2010/main" val="330239181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body" idx="1"/>
          </p:nvPr>
        </p:nvSpPr>
        <p:spPr bwMode="auto">
          <a:xfrm>
            <a:off x="457200" y="1905000"/>
            <a:ext cx="8077200" cy="4495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Cliquer pour modifier les styles du texte du masque</a:t>
            </a:r>
          </a:p>
          <a:p>
            <a:pPr lvl="1"/>
            <a:r>
              <a:rPr lang="en-US" smtClean="0"/>
              <a:t>Puces de deuxième niveau</a:t>
            </a:r>
          </a:p>
          <a:p>
            <a:pPr lvl="2"/>
            <a:r>
              <a:rPr lang="en-US" smtClean="0"/>
              <a:t>Puces de troisième niveau</a:t>
            </a:r>
          </a:p>
          <a:p>
            <a:pPr lvl="3"/>
            <a:r>
              <a:rPr lang="en-US" smtClean="0"/>
              <a:t> Puces de quatrième niveau</a:t>
            </a:r>
          </a:p>
          <a:p>
            <a:pPr lvl="4"/>
            <a:r>
              <a:rPr lang="en-US" smtClean="0"/>
              <a:t>Puces de cinquième niveau</a:t>
            </a:r>
          </a:p>
          <a:p>
            <a:pPr lvl="1"/>
            <a:endParaRPr lang="en-US" smtClean="0"/>
          </a:p>
          <a:p>
            <a:pPr lvl="2"/>
            <a:endParaRPr lang="en-US" smtClean="0"/>
          </a:p>
        </p:txBody>
      </p:sp>
      <p:sp>
        <p:nvSpPr>
          <p:cNvPr id="108547" name="Rectangle 3"/>
          <p:cNvSpPr>
            <a:spLocks noGrp="1" noChangeArrowheads="1"/>
          </p:cNvSpPr>
          <p:nvPr>
            <p:ph type="title"/>
          </p:nvPr>
        </p:nvSpPr>
        <p:spPr bwMode="auto">
          <a:xfrm>
            <a:off x="457200" y="685800"/>
            <a:ext cx="8077200" cy="914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Cliquer pour modifier le style du titre du masque</a:t>
            </a:r>
          </a:p>
        </p:txBody>
      </p:sp>
      <p:sp>
        <p:nvSpPr>
          <p:cNvPr id="108548" name="Rectangle 4"/>
          <p:cNvSpPr>
            <a:spLocks noGrp="1" noChangeArrowheads="1"/>
          </p:cNvSpPr>
          <p:nvPr>
            <p:ph type="dt" sz="half" idx="2"/>
          </p:nvPr>
        </p:nvSpPr>
        <p:spPr bwMode="auto">
          <a:xfrm>
            <a:off x="0" y="6629400"/>
            <a:ext cx="1905000" cy="228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1"/>
            </a:lvl1pPr>
          </a:lstStyle>
          <a:p>
            <a:endParaRPr lang="en-US"/>
          </a:p>
        </p:txBody>
      </p:sp>
      <p:sp>
        <p:nvSpPr>
          <p:cNvPr id="108549" name="Rectangle 5"/>
          <p:cNvSpPr>
            <a:spLocks noGrp="1" noChangeArrowheads="1"/>
          </p:cNvSpPr>
          <p:nvPr>
            <p:ph type="ftr" sz="quarter" idx="3"/>
          </p:nvPr>
        </p:nvSpPr>
        <p:spPr bwMode="auto">
          <a:xfrm>
            <a:off x="3124200" y="6629400"/>
            <a:ext cx="2895600" cy="228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b="1"/>
            </a:lvl1pPr>
          </a:lstStyle>
          <a:p>
            <a:endParaRPr lang="en-US"/>
          </a:p>
        </p:txBody>
      </p:sp>
      <p:sp>
        <p:nvSpPr>
          <p:cNvPr id="108550" name="Rectangle 6"/>
          <p:cNvSpPr>
            <a:spLocks noGrp="1" noChangeArrowheads="1"/>
          </p:cNvSpPr>
          <p:nvPr>
            <p:ph type="sldNum" sz="quarter" idx="4"/>
          </p:nvPr>
        </p:nvSpPr>
        <p:spPr bwMode="auto">
          <a:xfrm>
            <a:off x="7239000" y="6629400"/>
            <a:ext cx="1905000" cy="228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1"/>
            </a:lvl1pPr>
          </a:lstStyle>
          <a:p>
            <a:fld id="{1B8DB0AF-7147-4DCF-BCD9-2B7527146E70}" type="slidenum">
              <a:rPr lang="en-US"/>
              <a:pPr/>
              <a:t>‹N°›</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Lst>
  <p:transition/>
  <p:txStyles>
    <p:titleStyle>
      <a:lvl1pPr algn="l" rtl="0" eaLnBrk="1" fontAlgn="base" hangingPunct="1">
        <a:spcBef>
          <a:spcPct val="0"/>
        </a:spcBef>
        <a:spcAft>
          <a:spcPct val="0"/>
        </a:spcAft>
        <a:defRPr sz="4400">
          <a:solidFill>
            <a:srgbClr val="284C6A"/>
          </a:solidFill>
          <a:latin typeface="+mj-lt"/>
          <a:ea typeface="+mj-ea"/>
          <a:cs typeface="+mj-cs"/>
        </a:defRPr>
      </a:lvl1pPr>
      <a:lvl2pPr algn="l" rtl="0" eaLnBrk="1" fontAlgn="base" hangingPunct="1">
        <a:spcBef>
          <a:spcPct val="0"/>
        </a:spcBef>
        <a:spcAft>
          <a:spcPct val="0"/>
        </a:spcAft>
        <a:defRPr sz="4400">
          <a:solidFill>
            <a:srgbClr val="284C6A"/>
          </a:solidFill>
          <a:latin typeface="Trebuchet MS" pitchFamily="34" charset="0"/>
        </a:defRPr>
      </a:lvl2pPr>
      <a:lvl3pPr algn="l" rtl="0" eaLnBrk="1" fontAlgn="base" hangingPunct="1">
        <a:spcBef>
          <a:spcPct val="0"/>
        </a:spcBef>
        <a:spcAft>
          <a:spcPct val="0"/>
        </a:spcAft>
        <a:defRPr sz="4400">
          <a:solidFill>
            <a:srgbClr val="284C6A"/>
          </a:solidFill>
          <a:latin typeface="Trebuchet MS" pitchFamily="34" charset="0"/>
        </a:defRPr>
      </a:lvl3pPr>
      <a:lvl4pPr algn="l" rtl="0" eaLnBrk="1" fontAlgn="base" hangingPunct="1">
        <a:spcBef>
          <a:spcPct val="0"/>
        </a:spcBef>
        <a:spcAft>
          <a:spcPct val="0"/>
        </a:spcAft>
        <a:defRPr sz="4400">
          <a:solidFill>
            <a:srgbClr val="284C6A"/>
          </a:solidFill>
          <a:latin typeface="Trebuchet MS" pitchFamily="34" charset="0"/>
        </a:defRPr>
      </a:lvl4pPr>
      <a:lvl5pPr algn="l" rtl="0" eaLnBrk="1" fontAlgn="base" hangingPunct="1">
        <a:spcBef>
          <a:spcPct val="0"/>
        </a:spcBef>
        <a:spcAft>
          <a:spcPct val="0"/>
        </a:spcAft>
        <a:defRPr sz="4400">
          <a:solidFill>
            <a:srgbClr val="284C6A"/>
          </a:solidFill>
          <a:latin typeface="Trebuchet MS" pitchFamily="34" charset="0"/>
        </a:defRPr>
      </a:lvl5pPr>
      <a:lvl6pPr marL="457200" algn="l" rtl="0" eaLnBrk="1" fontAlgn="base" hangingPunct="1">
        <a:spcBef>
          <a:spcPct val="0"/>
        </a:spcBef>
        <a:spcAft>
          <a:spcPct val="0"/>
        </a:spcAft>
        <a:defRPr sz="4400">
          <a:solidFill>
            <a:srgbClr val="284C6A"/>
          </a:solidFill>
          <a:latin typeface="Trebuchet MS" pitchFamily="34" charset="0"/>
        </a:defRPr>
      </a:lvl6pPr>
      <a:lvl7pPr marL="914400" algn="l" rtl="0" eaLnBrk="1" fontAlgn="base" hangingPunct="1">
        <a:spcBef>
          <a:spcPct val="0"/>
        </a:spcBef>
        <a:spcAft>
          <a:spcPct val="0"/>
        </a:spcAft>
        <a:defRPr sz="4400">
          <a:solidFill>
            <a:srgbClr val="284C6A"/>
          </a:solidFill>
          <a:latin typeface="Trebuchet MS" pitchFamily="34" charset="0"/>
        </a:defRPr>
      </a:lvl7pPr>
      <a:lvl8pPr marL="1371600" algn="l" rtl="0" eaLnBrk="1" fontAlgn="base" hangingPunct="1">
        <a:spcBef>
          <a:spcPct val="0"/>
        </a:spcBef>
        <a:spcAft>
          <a:spcPct val="0"/>
        </a:spcAft>
        <a:defRPr sz="4400">
          <a:solidFill>
            <a:srgbClr val="284C6A"/>
          </a:solidFill>
          <a:latin typeface="Trebuchet MS" pitchFamily="34" charset="0"/>
        </a:defRPr>
      </a:lvl8pPr>
      <a:lvl9pPr marL="1828800" algn="l" rtl="0" eaLnBrk="1" fontAlgn="base" hangingPunct="1">
        <a:spcBef>
          <a:spcPct val="0"/>
        </a:spcBef>
        <a:spcAft>
          <a:spcPct val="0"/>
        </a:spcAft>
        <a:defRPr sz="4400">
          <a:solidFill>
            <a:srgbClr val="284C6A"/>
          </a:solidFill>
          <a:latin typeface="Trebuchet MS" pitchFamily="34" charset="0"/>
        </a:defRPr>
      </a:lvl9pPr>
    </p:titleStyle>
    <p:bodyStyle>
      <a:lvl1pPr marL="342900" indent="-342900" algn="l" rtl="0" eaLnBrk="1" fontAlgn="base" hangingPunct="1">
        <a:lnSpc>
          <a:spcPct val="125000"/>
        </a:lnSpc>
        <a:spcBef>
          <a:spcPct val="20000"/>
        </a:spcBef>
        <a:spcAft>
          <a:spcPct val="0"/>
        </a:spcAft>
        <a:buClr>
          <a:schemeClr val="bg2"/>
        </a:buClr>
        <a:buChar char="•"/>
        <a:defRPr sz="3200">
          <a:solidFill>
            <a:srgbClr val="284C6A"/>
          </a:solidFill>
          <a:latin typeface="+mn-lt"/>
          <a:ea typeface="+mn-ea"/>
          <a:cs typeface="+mn-cs"/>
        </a:defRPr>
      </a:lvl1pPr>
      <a:lvl2pPr marL="742950" indent="-285750" algn="l" rtl="0" eaLnBrk="1" fontAlgn="base" hangingPunct="1">
        <a:spcBef>
          <a:spcPct val="20000"/>
        </a:spcBef>
        <a:spcAft>
          <a:spcPct val="0"/>
        </a:spcAft>
        <a:buFont typeface="Trebuchet MS" pitchFamily="34" charset="0"/>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Font typeface="Trebuchet MS" pitchFamily="34" charset="0"/>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hyperlink" Target="mailto:marie.toullec-thery@univ-nantes.fr" TargetMode="Externa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Document%20d'aide%20&#224;%20la%20validation%20du%20socle%20cycle%204.doc"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1.emf"/></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ctrTitle"/>
          </p:nvPr>
        </p:nvSpPr>
        <p:spPr>
          <a:xfrm>
            <a:off x="647700" y="1447800"/>
            <a:ext cx="7848600" cy="2845296"/>
          </a:xfrm>
        </p:spPr>
        <p:txBody>
          <a:bodyPr/>
          <a:lstStyle/>
          <a:p>
            <a:r>
              <a:rPr lang="en-US" sz="5400" dirty="0" smtClean="0"/>
              <a:t>Séminaire EGPA </a:t>
            </a:r>
            <a:endParaRPr lang="en-US" sz="5400" dirty="0"/>
          </a:p>
        </p:txBody>
      </p:sp>
      <p:sp>
        <p:nvSpPr>
          <p:cNvPr id="4101" name="Rectangle 5"/>
          <p:cNvSpPr>
            <a:spLocks noGrp="1" noChangeArrowheads="1"/>
          </p:cNvSpPr>
          <p:nvPr>
            <p:ph type="subTitle" idx="1"/>
          </p:nvPr>
        </p:nvSpPr>
        <p:spPr>
          <a:xfrm>
            <a:off x="533400" y="5157192"/>
            <a:ext cx="8077200" cy="864096"/>
          </a:xfrm>
        </p:spPr>
        <p:txBody>
          <a:bodyPr/>
          <a:lstStyle/>
          <a:p>
            <a:r>
              <a:rPr lang="en-US" sz="4000" dirty="0" smtClean="0"/>
              <a:t>          LP Renée Bonnet  Toulouse       </a:t>
            </a:r>
          </a:p>
          <a:p>
            <a:r>
              <a:rPr lang="en-US" dirty="0" smtClean="0"/>
              <a:t>             </a:t>
            </a:r>
            <a:r>
              <a:rPr lang="en-US" sz="3200" dirty="0" smtClean="0"/>
              <a:t>9h-16h      18 mai 2018</a:t>
            </a:r>
            <a:r>
              <a:rPr lang="en-US" dirty="0" smtClean="0"/>
              <a:t>    </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Séminaire EGPA </a:t>
            </a:r>
            <a:endParaRPr lang="fr-FR" dirty="0"/>
          </a:p>
        </p:txBody>
      </p:sp>
      <p:sp>
        <p:nvSpPr>
          <p:cNvPr id="3" name="Espace réservé du contenu 2"/>
          <p:cNvSpPr>
            <a:spLocks noGrp="1"/>
          </p:cNvSpPr>
          <p:nvPr>
            <p:ph idx="1"/>
          </p:nvPr>
        </p:nvSpPr>
        <p:spPr>
          <a:xfrm>
            <a:off x="827584" y="1844824"/>
            <a:ext cx="8316416" cy="4495800"/>
          </a:xfrm>
        </p:spPr>
        <p:txBody>
          <a:bodyPr/>
          <a:lstStyle/>
          <a:p>
            <a:pPr marL="0" indent="0">
              <a:buNone/>
            </a:pPr>
            <a:r>
              <a:rPr lang="fr-FR" dirty="0" smtClean="0">
                <a:solidFill>
                  <a:schemeClr val="tx1"/>
                </a:solidFill>
              </a:rPr>
              <a:t> </a:t>
            </a:r>
          </a:p>
          <a:p>
            <a:pPr marL="0" indent="0">
              <a:buNone/>
            </a:pPr>
            <a:r>
              <a:rPr lang="fr-FR" dirty="0" smtClean="0">
                <a:solidFill>
                  <a:schemeClr val="tx1"/>
                </a:solidFill>
              </a:rPr>
              <a:t>Interventions de Mme </a:t>
            </a:r>
            <a:r>
              <a:rPr lang="fr-FR" dirty="0">
                <a:solidFill>
                  <a:schemeClr val="tx1"/>
                </a:solidFill>
              </a:rPr>
              <a:t>Christine Papy CPC </a:t>
            </a:r>
            <a:r>
              <a:rPr lang="fr-FR" dirty="0" smtClean="0">
                <a:solidFill>
                  <a:schemeClr val="tx1"/>
                </a:solidFill>
              </a:rPr>
              <a:t>ASH 31 et M. Paul </a:t>
            </a:r>
            <a:r>
              <a:rPr lang="fr-FR" dirty="0" err="1" smtClean="0">
                <a:solidFill>
                  <a:schemeClr val="tx1"/>
                </a:solidFill>
              </a:rPr>
              <a:t>Montjauze</a:t>
            </a:r>
            <a:r>
              <a:rPr lang="fr-FR" dirty="0" smtClean="0">
                <a:solidFill>
                  <a:schemeClr val="tx1"/>
                </a:solidFill>
              </a:rPr>
              <a:t> et Mme Valérie Caprin  IEN ET STI </a:t>
            </a:r>
            <a:endParaRPr lang="fr-FR" dirty="0">
              <a:solidFill>
                <a:schemeClr val="tx1"/>
              </a:solidFill>
            </a:endParaRPr>
          </a:p>
        </p:txBody>
      </p:sp>
    </p:spTree>
    <p:extLst>
      <p:ext uri="{BB962C8B-B14F-4D97-AF65-F5344CB8AC3E}">
        <p14:creationId xmlns:p14="http://schemas.microsoft.com/office/powerpoint/2010/main" val="305808498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01336" y="1834104"/>
            <a:ext cx="7897091" cy="2327455"/>
          </a:xfrm>
        </p:spPr>
        <p:txBody>
          <a:bodyPr>
            <a:normAutofit fontScale="90000"/>
          </a:bodyPr>
          <a:lstStyle/>
          <a:p>
            <a:r>
              <a:rPr lang="fr-FR" dirty="0" smtClean="0"/>
              <a:t>i</a:t>
            </a:r>
            <a:r>
              <a:rPr lang="fr-FR" sz="4500" dirty="0"/>
              <a:t>nclusion- intégration- </a:t>
            </a:r>
            <a:br>
              <a:rPr lang="fr-FR" sz="4500" dirty="0"/>
            </a:br>
            <a:r>
              <a:rPr lang="fr-FR" sz="4500" dirty="0"/>
              <a:t>co enseignement-co intervention</a:t>
            </a:r>
            <a:r>
              <a:rPr lang="fr-FR" dirty="0" smtClean="0"/>
              <a:t/>
            </a:r>
            <a:br>
              <a:rPr lang="fr-FR" dirty="0" smtClean="0"/>
            </a:br>
            <a:endParaRPr lang="fr-FR" dirty="0"/>
          </a:p>
        </p:txBody>
      </p:sp>
      <p:sp>
        <p:nvSpPr>
          <p:cNvPr id="3" name="Sous-titre 2"/>
          <p:cNvSpPr>
            <a:spLocks noGrp="1"/>
          </p:cNvSpPr>
          <p:nvPr>
            <p:ph type="subTitle" idx="1"/>
          </p:nvPr>
        </p:nvSpPr>
        <p:spPr>
          <a:xfrm>
            <a:off x="602673" y="3496433"/>
            <a:ext cx="6858000" cy="519653"/>
          </a:xfrm>
        </p:spPr>
        <p:txBody>
          <a:bodyPr>
            <a:normAutofit fontScale="70000" lnSpcReduction="20000"/>
          </a:bodyPr>
          <a:lstStyle/>
          <a:p>
            <a:r>
              <a:rPr lang="fr-FR" dirty="0"/>
              <a:t>Terminologie explicitée </a:t>
            </a:r>
            <a:r>
              <a:rPr lang="fr-FR" dirty="0" smtClean="0"/>
              <a:t> </a:t>
            </a:r>
          </a:p>
          <a:p>
            <a:endParaRPr lang="fr-FR" dirty="0"/>
          </a:p>
        </p:txBody>
      </p:sp>
    </p:spTree>
    <p:extLst>
      <p:ext uri="{BB962C8B-B14F-4D97-AF65-F5344CB8AC3E}">
        <p14:creationId xmlns:p14="http://schemas.microsoft.com/office/powerpoint/2010/main" val="170081280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2"/>
          <a:stretch>
            <a:fillRect/>
          </a:stretch>
        </p:blipFill>
        <p:spPr>
          <a:xfrm>
            <a:off x="1444338" y="857251"/>
            <a:ext cx="6212027" cy="4177145"/>
          </a:xfrm>
          <a:prstGeom prst="rect">
            <a:avLst/>
          </a:prstGeom>
        </p:spPr>
      </p:pic>
    </p:spTree>
    <p:extLst>
      <p:ext uri="{BB962C8B-B14F-4D97-AF65-F5344CB8AC3E}">
        <p14:creationId xmlns:p14="http://schemas.microsoft.com/office/powerpoint/2010/main" val="146164943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stretch>
            <a:fillRect/>
          </a:stretch>
        </p:blipFill>
        <p:spPr>
          <a:xfrm>
            <a:off x="1341451" y="1511878"/>
            <a:ext cx="7088390" cy="3522518"/>
          </a:xfrm>
          <a:prstGeom prst="rect">
            <a:avLst/>
          </a:prstGeom>
        </p:spPr>
      </p:pic>
    </p:spTree>
    <p:extLst>
      <p:ext uri="{BB962C8B-B14F-4D97-AF65-F5344CB8AC3E}">
        <p14:creationId xmlns:p14="http://schemas.microsoft.com/office/powerpoint/2010/main" val="314164165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sz="quarter" idx="4294967295"/>
          </p:nvPr>
        </p:nvPicPr>
        <p:blipFill>
          <a:blip r:embed="rId2"/>
          <a:stretch>
            <a:fillRect/>
          </a:stretch>
        </p:blipFill>
        <p:spPr>
          <a:xfrm>
            <a:off x="799768" y="1002724"/>
            <a:ext cx="6754424" cy="4062845"/>
          </a:xfrm>
          <a:prstGeom prst="rect">
            <a:avLst/>
          </a:prstGeom>
        </p:spPr>
      </p:pic>
    </p:spTree>
    <p:extLst>
      <p:ext uri="{BB962C8B-B14F-4D97-AF65-F5344CB8AC3E}">
        <p14:creationId xmlns:p14="http://schemas.microsoft.com/office/powerpoint/2010/main" val="422914944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251520" y="476672"/>
            <a:ext cx="8712967" cy="6120680"/>
          </a:xfrm>
          <a:prstGeom prst="rect">
            <a:avLst/>
          </a:prstGeom>
        </p:spPr>
      </p:pic>
    </p:spTree>
    <p:extLst>
      <p:ext uri="{BB962C8B-B14F-4D97-AF65-F5344CB8AC3E}">
        <p14:creationId xmlns:p14="http://schemas.microsoft.com/office/powerpoint/2010/main" val="261814748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79513" y="857250"/>
            <a:ext cx="8712968" cy="5812110"/>
          </a:xfrm>
          <a:prstGeom prst="rect">
            <a:avLst/>
          </a:prstGeom>
        </p:spPr>
      </p:pic>
    </p:spTree>
    <p:extLst>
      <p:ext uri="{BB962C8B-B14F-4D97-AF65-F5344CB8AC3E}">
        <p14:creationId xmlns:p14="http://schemas.microsoft.com/office/powerpoint/2010/main" val="180805971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Ã©sultat de recherche d'images pour &quot;CAPPEI&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8217" y="1129015"/>
            <a:ext cx="3374665" cy="6962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AutoShape 4" descr="RÃ©sultat de recherche d'images pour &quot;CAPPEI&quot;"/>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a:p>
        </p:txBody>
      </p:sp>
      <p:pic>
        <p:nvPicPr>
          <p:cNvPr id="1030" name="Picture 6" descr="RÃ©sultat de recherche d'images pour &quot;CAPPEI&quot;"/>
          <p:cNvPicPr>
            <a:picLocks noChangeAspect="1" noChangeArrowheads="1"/>
          </p:cNvPicPr>
          <p:nvPr/>
        </p:nvPicPr>
        <p:blipFill rotWithShape="1">
          <a:blip r:embed="rId3">
            <a:extLst>
              <a:ext uri="{28A0092B-C50C-407E-A947-70E740481C1C}">
                <a14:useLocalDpi xmlns:a14="http://schemas.microsoft.com/office/drawing/2010/main" val="0"/>
              </a:ext>
            </a:extLst>
          </a:blip>
          <a:srcRect l="796" b="60155"/>
          <a:stretch/>
        </p:blipFill>
        <p:spPr bwMode="auto">
          <a:xfrm>
            <a:off x="1789710" y="3565794"/>
            <a:ext cx="4892984" cy="1464500"/>
          </a:xfrm>
          <a:prstGeom prst="rect">
            <a:avLst/>
          </a:prstGeom>
          <a:noFill/>
          <a:extLst>
            <a:ext uri="{909E8E84-426E-40DD-AFC4-6F175D3DCCD1}">
              <a14:hiddenFill xmlns:a14="http://schemas.microsoft.com/office/drawing/2010/main">
                <a:solidFill>
                  <a:srgbClr val="FFFFFF"/>
                </a:solidFill>
              </a14:hiddenFill>
            </a:ext>
          </a:extLst>
        </p:spPr>
      </p:pic>
      <p:sp>
        <p:nvSpPr>
          <p:cNvPr id="3" name="Flèche vers le bas 2"/>
          <p:cNvSpPr/>
          <p:nvPr/>
        </p:nvSpPr>
        <p:spPr>
          <a:xfrm>
            <a:off x="3545159" y="3109622"/>
            <a:ext cx="935182" cy="696810"/>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6" name="Rectangle 8"/>
          <p:cNvSpPr>
            <a:spLocks noGrp="1" noChangeArrowheads="1"/>
          </p:cNvSpPr>
          <p:nvPr>
            <p:ph type="title"/>
          </p:nvPr>
        </p:nvSpPr>
        <p:spPr bwMode="auto">
          <a:xfrm>
            <a:off x="1169822" y="2494747"/>
            <a:ext cx="5831330" cy="692497"/>
          </a:xfrm>
          <a:prstGeom prst="rect">
            <a:avLst/>
          </a:prstGeom>
          <a:solidFill>
            <a:schemeClr val="accent6">
              <a:lumMod val="40000"/>
              <a:lumOff val="60000"/>
            </a:schemeClr>
          </a:solidFill>
          <a:ln w="57150">
            <a:solidFill>
              <a:srgbClr val="FF0000"/>
            </a:solidFill>
          </a:ln>
          <a:effec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fr-FR" altLang="fr-FR" sz="1350" b="1" dirty="0">
                <a:solidFill>
                  <a:srgbClr val="545454"/>
                </a:solidFill>
                <a:latin typeface="Arial Black" panose="020B0A04020102020204" pitchFamily="34" charset="0"/>
                <a:cs typeface="Arial" panose="020B0604020202020204" pitchFamily="34" charset="0"/>
              </a:rPr>
              <a:t>Le certificat d'aptitude professionnelle pour les aides spécialisées,  les enseignements adaptés et la scolarisation des élèves en situation de handicap (ou </a:t>
            </a:r>
            <a:r>
              <a:rPr lang="fr-FR" altLang="fr-FR" sz="1350" b="1" dirty="0">
                <a:solidFill>
                  <a:srgbClr val="6A6A6A"/>
                </a:solidFill>
                <a:latin typeface="Arial Black" panose="020B0A04020102020204" pitchFamily="34" charset="0"/>
                <a:cs typeface="Arial" panose="020B0604020202020204" pitchFamily="34" charset="0"/>
              </a:rPr>
              <a:t>CAPA</a:t>
            </a:r>
            <a:r>
              <a:rPr lang="fr-FR" altLang="fr-FR" sz="1350" b="1" dirty="0">
                <a:solidFill>
                  <a:srgbClr val="545454"/>
                </a:solidFill>
                <a:latin typeface="Arial Black" panose="020B0A04020102020204" pitchFamily="34" charset="0"/>
                <a:cs typeface="Arial" panose="020B0604020202020204" pitchFamily="34" charset="0"/>
              </a:rPr>
              <a:t>-</a:t>
            </a:r>
            <a:r>
              <a:rPr lang="fr-FR" altLang="fr-FR" sz="1350" b="1" dirty="0">
                <a:solidFill>
                  <a:srgbClr val="6A6A6A"/>
                </a:solidFill>
                <a:latin typeface="Arial Black" panose="020B0A04020102020204" pitchFamily="34" charset="0"/>
                <a:cs typeface="Arial" panose="020B0604020202020204" pitchFamily="34" charset="0"/>
              </a:rPr>
              <a:t>SH</a:t>
            </a:r>
            <a:r>
              <a:rPr lang="fr-FR" altLang="fr-FR" sz="1350" b="1" dirty="0">
                <a:solidFill>
                  <a:srgbClr val="545454"/>
                </a:solidFill>
                <a:latin typeface="Arial Black" panose="020B0A04020102020204" pitchFamily="34" charset="0"/>
                <a:cs typeface="Arial" panose="020B0604020202020204" pitchFamily="34" charset="0"/>
              </a:rPr>
              <a:t>)</a:t>
            </a:r>
            <a:r>
              <a:rPr lang="fr-FR" altLang="fr-FR" sz="1350" b="1" dirty="0">
                <a:latin typeface="Arial Black" panose="020B0A04020102020204" pitchFamily="34" charset="0"/>
              </a:rPr>
              <a:t> </a:t>
            </a:r>
          </a:p>
        </p:txBody>
      </p:sp>
    </p:spTree>
    <p:extLst>
      <p:ext uri="{BB962C8B-B14F-4D97-AF65-F5344CB8AC3E}">
        <p14:creationId xmlns:p14="http://schemas.microsoft.com/office/powerpoint/2010/main" val="78284800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75608" y="2278883"/>
            <a:ext cx="6047509" cy="1569660"/>
          </a:xfrm>
          <a:prstGeom prst="rect">
            <a:avLst/>
          </a:prstGeom>
        </p:spPr>
        <p:txBody>
          <a:bodyPr wrap="square">
            <a:spAutoFit/>
          </a:bodyPr>
          <a:lstStyle/>
          <a:p>
            <a:r>
              <a:rPr lang="fr-FR" sz="2400" b="1" dirty="0">
                <a:latin typeface="Goudy Stout" panose="0202090407030B020401" pitchFamily="18" charset="0"/>
              </a:rPr>
              <a:t>Enseignement</a:t>
            </a:r>
          </a:p>
          <a:p>
            <a:r>
              <a:rPr lang="fr-FR" sz="2400" b="1" dirty="0">
                <a:latin typeface="Goudy Stout" panose="0202090407030B020401" pitchFamily="18" charset="0"/>
              </a:rPr>
              <a:t>  ou</a:t>
            </a:r>
          </a:p>
          <a:p>
            <a:r>
              <a:rPr lang="fr-FR" sz="2400" b="1" dirty="0">
                <a:latin typeface="Goudy Stout" panose="0202090407030B020401" pitchFamily="18" charset="0"/>
              </a:rPr>
              <a:t>intervention</a:t>
            </a:r>
            <a:br>
              <a:rPr lang="fr-FR" sz="2400" b="1" dirty="0">
                <a:latin typeface="Goudy Stout" panose="0202090407030B020401" pitchFamily="18" charset="0"/>
              </a:rPr>
            </a:br>
            <a:endParaRPr lang="fr-FR" sz="2400" b="1" dirty="0">
              <a:latin typeface="Goudy Stout" panose="0202090407030B020401" pitchFamily="18" charset="0"/>
            </a:endParaRPr>
          </a:p>
        </p:txBody>
      </p:sp>
      <p:sp>
        <p:nvSpPr>
          <p:cNvPr id="3" name="ZoneTexte 2"/>
          <p:cNvSpPr txBox="1"/>
          <p:nvPr/>
        </p:nvSpPr>
        <p:spPr>
          <a:xfrm>
            <a:off x="654627" y="2457450"/>
            <a:ext cx="1828800" cy="784830"/>
          </a:xfrm>
          <a:prstGeom prst="rect">
            <a:avLst/>
          </a:prstGeom>
          <a:noFill/>
        </p:spPr>
        <p:txBody>
          <a:bodyPr wrap="square" rtlCol="0">
            <a:spAutoFit/>
          </a:bodyPr>
          <a:lstStyle/>
          <a:p>
            <a:r>
              <a:rPr lang="fr-FR" sz="4500" b="1" dirty="0">
                <a:effectLst>
                  <a:outerShdw blurRad="38100" dist="38100" dir="2700000" algn="tl">
                    <a:srgbClr val="000000">
                      <a:alpha val="43137"/>
                    </a:srgbClr>
                  </a:outerShdw>
                </a:effectLst>
                <a:latin typeface="Goudy Stout" panose="0202090407030B020401" pitchFamily="18" charset="0"/>
              </a:rPr>
              <a:t>CO</a:t>
            </a:r>
          </a:p>
        </p:txBody>
      </p:sp>
    </p:spTree>
    <p:extLst>
      <p:ext uri="{BB962C8B-B14F-4D97-AF65-F5344CB8AC3E}">
        <p14:creationId xmlns:p14="http://schemas.microsoft.com/office/powerpoint/2010/main" val="121084369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7"/>
          <p:cNvPicPr>
            <a:picLocks noGrp="1" noChangeAspect="1" noChangeArrowheads="1"/>
          </p:cNvPicPr>
          <p:nvPr>
            <p:ph type="title"/>
          </p:nvPr>
        </p:nvPicPr>
        <p:blipFill>
          <a:blip r:embed="rId3" cstate="print">
            <a:extLst>
              <a:ext uri="{28A0092B-C50C-407E-A947-70E740481C1C}">
                <a14:useLocalDpi xmlns:a14="http://schemas.microsoft.com/office/drawing/2010/main" val="0"/>
              </a:ext>
            </a:extLst>
          </a:blip>
          <a:srcRect/>
          <a:stretch>
            <a:fillRect/>
          </a:stretch>
        </p:blipFill>
        <p:spPr>
          <a:xfrm>
            <a:off x="6434117" y="1126199"/>
            <a:ext cx="1139519" cy="692352"/>
          </a:xfrm>
          <a:noFill/>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5" name="Rectangle 1"/>
          <p:cNvSpPr>
            <a:spLocks noGrp="1" noChangeArrowheads="1"/>
          </p:cNvSpPr>
          <p:nvPr>
            <p:ph type="body" sz="half" idx="1"/>
          </p:nvPr>
        </p:nvSpPr>
        <p:spPr>
          <a:xfrm>
            <a:off x="1485037" y="2302443"/>
            <a:ext cx="6170687" cy="1438711"/>
          </a:xfrm>
          <a:extLst>
            <a:ext uri="{91240B29-F687-4F45-9708-019B960494DF}">
              <a14:hiddenLine xmlns:a14="http://schemas.microsoft.com/office/drawing/2010/main" w="9525" cap="flat">
                <a:solidFill>
                  <a:srgbClr val="3465AF"/>
                </a:solidFill>
                <a:round/>
                <a:headEnd/>
                <a:tailEnd/>
              </a14:hiddenLine>
            </a:ext>
          </a:extLst>
        </p:spPr>
        <p:txBody>
          <a:bodyPr vert="horz" wrap="square" lIns="68580" tIns="21775" rIns="68580" bIns="34290" numCol="1" rtlCol="0" anchor="t" anchorCtr="0" compatLnSpc="1">
            <a:prstTxWarp prst="textNoShape">
              <a:avLst/>
            </a:prstTxWarp>
            <a:normAutofit/>
          </a:bodyPr>
          <a:lstStyle/>
          <a:p>
            <a:pPr marL="0" indent="0" algn="ctr">
              <a:lnSpc>
                <a:spcPct val="100000"/>
              </a:lnSpc>
              <a:tabLst>
                <a:tab pos="305678" algn="l"/>
                <a:tab pos="611357" algn="l"/>
                <a:tab pos="917035" algn="l"/>
                <a:tab pos="1222713" algn="l"/>
                <a:tab pos="1528391" algn="l"/>
                <a:tab pos="1834070" algn="l"/>
                <a:tab pos="2139748" algn="l"/>
                <a:tab pos="2445426" algn="l"/>
                <a:tab pos="2751104" algn="l"/>
                <a:tab pos="3056782" algn="l"/>
                <a:tab pos="3362461" algn="l"/>
                <a:tab pos="3668138" algn="l"/>
                <a:tab pos="3973817" algn="l"/>
                <a:tab pos="4279495" algn="l"/>
                <a:tab pos="4585174" algn="l"/>
                <a:tab pos="4890851" algn="l"/>
                <a:tab pos="5196530" algn="l"/>
                <a:tab pos="5502208" algn="l"/>
                <a:tab pos="5807886" algn="l"/>
                <a:tab pos="6113564" algn="l"/>
              </a:tabLst>
            </a:pPr>
            <a:r>
              <a:rPr lang="fr-FR" altLang="fr-FR" sz="2449" b="1" dirty="0">
                <a:solidFill>
                  <a:srgbClr val="0000CC"/>
                </a:solidFill>
                <a:latin typeface="Times New Roman" panose="02020603050405020304" pitchFamily="18" charset="0"/>
              </a:rPr>
              <a:t>Dispositif plus de maîtres que de classes</a:t>
            </a:r>
          </a:p>
          <a:p>
            <a:pPr marL="0" indent="0" algn="ctr">
              <a:lnSpc>
                <a:spcPct val="100000"/>
              </a:lnSpc>
              <a:tabLst>
                <a:tab pos="305678" algn="l"/>
                <a:tab pos="611357" algn="l"/>
                <a:tab pos="917035" algn="l"/>
                <a:tab pos="1222713" algn="l"/>
                <a:tab pos="1528391" algn="l"/>
                <a:tab pos="1834070" algn="l"/>
                <a:tab pos="2139748" algn="l"/>
                <a:tab pos="2445426" algn="l"/>
                <a:tab pos="2751104" algn="l"/>
                <a:tab pos="3056782" algn="l"/>
                <a:tab pos="3362461" algn="l"/>
                <a:tab pos="3668138" algn="l"/>
                <a:tab pos="3973817" algn="l"/>
                <a:tab pos="4279495" algn="l"/>
                <a:tab pos="4585174" algn="l"/>
                <a:tab pos="4890851" algn="l"/>
                <a:tab pos="5196530" algn="l"/>
                <a:tab pos="5502208" algn="l"/>
                <a:tab pos="5807886" algn="l"/>
                <a:tab pos="6113564" algn="l"/>
              </a:tabLst>
            </a:pPr>
            <a:r>
              <a:rPr lang="fr-FR" altLang="fr-FR" sz="2449" b="1" i="1" dirty="0">
                <a:solidFill>
                  <a:srgbClr val="0000CC"/>
                </a:solidFill>
                <a:latin typeface="Times New Roman" panose="02020603050405020304" pitchFamily="18" charset="0"/>
              </a:rPr>
              <a:t>Quelles réalités dans l’école et les établissements ?</a:t>
            </a:r>
            <a:endParaRPr lang="fr-FR" altLang="fr-FR" dirty="0" smtClean="0">
              <a:latin typeface="Times New Roman" panose="02020603050405020304" pitchFamily="18" charset="0"/>
            </a:endParaRPr>
          </a:p>
        </p:txBody>
      </p:sp>
      <p:pic>
        <p:nvPicPr>
          <p:cNvPr id="3077" name="Picture 4"/>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1534722" y="1077593"/>
            <a:ext cx="2175349" cy="799284"/>
          </a:xfrm>
          <a:noFill/>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4" name="Espace réservé du numéro de diapositive 6"/>
          <p:cNvSpPr>
            <a:spLocks noGrp="1"/>
          </p:cNvSpPr>
          <p:nvPr>
            <p:ph type="sldNum" idx="12"/>
          </p:nvPr>
        </p:nvSpPr>
        <p:spPr>
          <a:noFill/>
        </p:spPr>
        <p:txBody>
          <a:bodyPr/>
          <a:lstStyle>
            <a:lvl1pPr>
              <a:lnSpc>
                <a:spcPct val="93000"/>
              </a:lnSpc>
              <a:spcAft>
                <a:spcPts val="970"/>
              </a:spcAft>
              <a:buClr>
                <a:srgbClr val="000000"/>
              </a:buClr>
              <a:buSzPct val="100000"/>
              <a:buFont typeface="Times New Roman" panose="02020603050405020304" pitchFamily="18" charset="0"/>
              <a:tabLst>
                <a:tab pos="305678" algn="l"/>
                <a:tab pos="611357" algn="l"/>
                <a:tab pos="917035" algn="l"/>
                <a:tab pos="1222713" algn="l"/>
                <a:tab pos="1528391" algn="l"/>
              </a:tabLst>
              <a:defRPr sz="2177">
                <a:solidFill>
                  <a:srgbClr val="000000"/>
                </a:solidFill>
                <a:latin typeface="Arial" panose="020B0604020202020204" pitchFamily="34" charset="0"/>
                <a:ea typeface="Microsoft YaHei" panose="020B0503020204020204" pitchFamily="34" charset="-122"/>
              </a:defRPr>
            </a:lvl1pPr>
            <a:lvl2pPr>
              <a:lnSpc>
                <a:spcPct val="93000"/>
              </a:lnSpc>
              <a:spcAft>
                <a:spcPts val="774"/>
              </a:spcAft>
              <a:buClr>
                <a:srgbClr val="000000"/>
              </a:buClr>
              <a:buSzPct val="100000"/>
              <a:buFont typeface="Times New Roman" panose="02020603050405020304" pitchFamily="18" charset="0"/>
              <a:tabLst>
                <a:tab pos="305678" algn="l"/>
                <a:tab pos="611357" algn="l"/>
                <a:tab pos="917035" algn="l"/>
                <a:tab pos="1222713" algn="l"/>
                <a:tab pos="1528391" algn="l"/>
              </a:tabLst>
              <a:defRPr sz="1905">
                <a:solidFill>
                  <a:srgbClr val="000000"/>
                </a:solidFill>
                <a:latin typeface="Arial" panose="020B0604020202020204" pitchFamily="34" charset="0"/>
                <a:ea typeface="Microsoft YaHei" panose="020B0503020204020204" pitchFamily="34" charset="-122"/>
              </a:defRPr>
            </a:lvl2pPr>
            <a:lvl3pPr>
              <a:lnSpc>
                <a:spcPct val="93000"/>
              </a:lnSpc>
              <a:spcAft>
                <a:spcPts val="578"/>
              </a:spcAft>
              <a:buClr>
                <a:srgbClr val="000000"/>
              </a:buClr>
              <a:buSzPct val="100000"/>
              <a:buFont typeface="Times New Roman" panose="02020603050405020304" pitchFamily="18" charset="0"/>
              <a:tabLst>
                <a:tab pos="305678" algn="l"/>
                <a:tab pos="611357" algn="l"/>
                <a:tab pos="917035" algn="l"/>
                <a:tab pos="1222713" algn="l"/>
                <a:tab pos="1528391" algn="l"/>
              </a:tabLst>
              <a:defRPr sz="1633">
                <a:solidFill>
                  <a:srgbClr val="000000"/>
                </a:solidFill>
                <a:latin typeface="Arial" panose="020B0604020202020204" pitchFamily="34" charset="0"/>
                <a:ea typeface="Microsoft YaHei" panose="020B0503020204020204" pitchFamily="34" charset="-122"/>
              </a:defRPr>
            </a:lvl3pPr>
            <a:lvl4pPr>
              <a:lnSpc>
                <a:spcPct val="93000"/>
              </a:lnSpc>
              <a:spcAft>
                <a:spcPts val="392"/>
              </a:spcAft>
              <a:buClr>
                <a:srgbClr val="000000"/>
              </a:buClr>
              <a:buSzPct val="100000"/>
              <a:buFont typeface="Times New Roman" panose="02020603050405020304" pitchFamily="18" charset="0"/>
              <a:tabLst>
                <a:tab pos="305678" algn="l"/>
                <a:tab pos="611357" algn="l"/>
                <a:tab pos="917035" algn="l"/>
                <a:tab pos="1222713" algn="l"/>
                <a:tab pos="1528391" algn="l"/>
              </a:tabLst>
              <a:defRPr sz="1361">
                <a:solidFill>
                  <a:srgbClr val="000000"/>
                </a:solidFill>
                <a:latin typeface="Arial" panose="020B0604020202020204" pitchFamily="34" charset="0"/>
                <a:ea typeface="Microsoft YaHei" panose="020B0503020204020204" pitchFamily="34" charset="-122"/>
              </a:defRPr>
            </a:lvl4pPr>
            <a:lvl5pPr>
              <a:lnSpc>
                <a:spcPct val="93000"/>
              </a:lnSpc>
              <a:spcAft>
                <a:spcPts val="196"/>
              </a:spcAft>
              <a:buClr>
                <a:srgbClr val="000000"/>
              </a:buClr>
              <a:buSzPct val="100000"/>
              <a:buFont typeface="Times New Roman" panose="02020603050405020304" pitchFamily="18" charset="0"/>
              <a:tabLst>
                <a:tab pos="305678" algn="l"/>
                <a:tab pos="611357" algn="l"/>
                <a:tab pos="917035" algn="l"/>
                <a:tab pos="1222713" algn="l"/>
                <a:tab pos="1528391" algn="l"/>
              </a:tabLst>
              <a:defRPr sz="1361">
                <a:solidFill>
                  <a:srgbClr val="000000"/>
                </a:solidFill>
                <a:latin typeface="Arial" panose="020B0604020202020204" pitchFamily="34" charset="0"/>
                <a:ea typeface="Microsoft YaHei" panose="020B0503020204020204" pitchFamily="34" charset="-122"/>
              </a:defRPr>
            </a:lvl5pPr>
            <a:lvl6pPr marL="1710934" indent="-155540" defTabSz="305678" eaLnBrk="0" fontAlgn="base" hangingPunct="0">
              <a:lnSpc>
                <a:spcPct val="93000"/>
              </a:lnSpc>
              <a:spcBef>
                <a:spcPct val="0"/>
              </a:spcBef>
              <a:spcAft>
                <a:spcPts val="196"/>
              </a:spcAft>
              <a:buClr>
                <a:srgbClr val="000000"/>
              </a:buClr>
              <a:buSzPct val="100000"/>
              <a:buFont typeface="Times New Roman" panose="02020603050405020304" pitchFamily="18" charset="0"/>
              <a:tabLst>
                <a:tab pos="305678" algn="l"/>
                <a:tab pos="611357" algn="l"/>
                <a:tab pos="917035" algn="l"/>
                <a:tab pos="1222713" algn="l"/>
                <a:tab pos="1528391" algn="l"/>
              </a:tabLst>
              <a:defRPr sz="1361">
                <a:solidFill>
                  <a:srgbClr val="000000"/>
                </a:solidFill>
                <a:latin typeface="Arial" panose="020B0604020202020204" pitchFamily="34" charset="0"/>
                <a:ea typeface="Microsoft YaHei" panose="020B0503020204020204" pitchFamily="34" charset="-122"/>
              </a:defRPr>
            </a:lvl6pPr>
            <a:lvl7pPr marL="2022013" indent="-155540" defTabSz="305678" eaLnBrk="0" fontAlgn="base" hangingPunct="0">
              <a:lnSpc>
                <a:spcPct val="93000"/>
              </a:lnSpc>
              <a:spcBef>
                <a:spcPct val="0"/>
              </a:spcBef>
              <a:spcAft>
                <a:spcPts val="196"/>
              </a:spcAft>
              <a:buClr>
                <a:srgbClr val="000000"/>
              </a:buClr>
              <a:buSzPct val="100000"/>
              <a:buFont typeface="Times New Roman" panose="02020603050405020304" pitchFamily="18" charset="0"/>
              <a:tabLst>
                <a:tab pos="305678" algn="l"/>
                <a:tab pos="611357" algn="l"/>
                <a:tab pos="917035" algn="l"/>
                <a:tab pos="1222713" algn="l"/>
                <a:tab pos="1528391" algn="l"/>
              </a:tabLst>
              <a:defRPr sz="1361">
                <a:solidFill>
                  <a:srgbClr val="000000"/>
                </a:solidFill>
                <a:latin typeface="Arial" panose="020B0604020202020204" pitchFamily="34" charset="0"/>
                <a:ea typeface="Microsoft YaHei" panose="020B0503020204020204" pitchFamily="34" charset="-122"/>
              </a:defRPr>
            </a:lvl7pPr>
            <a:lvl8pPr marL="2333092" indent="-155540" defTabSz="305678" eaLnBrk="0" fontAlgn="base" hangingPunct="0">
              <a:lnSpc>
                <a:spcPct val="93000"/>
              </a:lnSpc>
              <a:spcBef>
                <a:spcPct val="0"/>
              </a:spcBef>
              <a:spcAft>
                <a:spcPts val="196"/>
              </a:spcAft>
              <a:buClr>
                <a:srgbClr val="000000"/>
              </a:buClr>
              <a:buSzPct val="100000"/>
              <a:buFont typeface="Times New Roman" panose="02020603050405020304" pitchFamily="18" charset="0"/>
              <a:tabLst>
                <a:tab pos="305678" algn="l"/>
                <a:tab pos="611357" algn="l"/>
                <a:tab pos="917035" algn="l"/>
                <a:tab pos="1222713" algn="l"/>
                <a:tab pos="1528391" algn="l"/>
              </a:tabLst>
              <a:defRPr sz="1361">
                <a:solidFill>
                  <a:srgbClr val="000000"/>
                </a:solidFill>
                <a:latin typeface="Arial" panose="020B0604020202020204" pitchFamily="34" charset="0"/>
                <a:ea typeface="Microsoft YaHei" panose="020B0503020204020204" pitchFamily="34" charset="-122"/>
              </a:defRPr>
            </a:lvl8pPr>
            <a:lvl9pPr marL="2644171" indent="-155540" defTabSz="305678" eaLnBrk="0" fontAlgn="base" hangingPunct="0">
              <a:lnSpc>
                <a:spcPct val="93000"/>
              </a:lnSpc>
              <a:spcBef>
                <a:spcPct val="0"/>
              </a:spcBef>
              <a:spcAft>
                <a:spcPts val="196"/>
              </a:spcAft>
              <a:buClr>
                <a:srgbClr val="000000"/>
              </a:buClr>
              <a:buSzPct val="100000"/>
              <a:buFont typeface="Times New Roman" panose="02020603050405020304" pitchFamily="18" charset="0"/>
              <a:tabLst>
                <a:tab pos="305678" algn="l"/>
                <a:tab pos="611357" algn="l"/>
                <a:tab pos="917035" algn="l"/>
                <a:tab pos="1222713" algn="l"/>
                <a:tab pos="1528391" algn="l"/>
              </a:tabLst>
              <a:defRPr sz="1361">
                <a:solidFill>
                  <a:srgbClr val="000000"/>
                </a:solidFill>
                <a:latin typeface="Arial" panose="020B0604020202020204" pitchFamily="34" charset="0"/>
                <a:ea typeface="Microsoft YaHei" panose="020B0503020204020204" pitchFamily="34" charset="-122"/>
              </a:defRPr>
            </a:lvl9pPr>
          </a:lstStyle>
          <a:p>
            <a:pPr>
              <a:lnSpc>
                <a:spcPct val="95000"/>
              </a:lnSpc>
              <a:spcAft>
                <a:spcPct val="0"/>
              </a:spcAft>
            </a:pPr>
            <a:fld id="{19D81955-1610-487E-AE1F-F348C6BA0042}" type="slidenum">
              <a:rPr lang="fr-FR" altLang="fr-FR" sz="953">
                <a:latin typeface="Times New Roman" panose="02020603050405020304" pitchFamily="18" charset="0"/>
                <a:ea typeface="Arial Unicode MS" panose="020B0604020202020204" pitchFamily="34" charset="-128"/>
              </a:rPr>
              <a:pPr>
                <a:lnSpc>
                  <a:spcPct val="95000"/>
                </a:lnSpc>
                <a:spcAft>
                  <a:spcPct val="0"/>
                </a:spcAft>
              </a:pPr>
              <a:t>19</a:t>
            </a:fld>
            <a:endParaRPr lang="fr-FR" altLang="fr-FR" sz="953">
              <a:latin typeface="Times New Roman" panose="02020603050405020304" pitchFamily="18" charset="0"/>
              <a:ea typeface="Arial Unicode MS" panose="020B0604020202020204" pitchFamily="34" charset="-128"/>
            </a:endParaRPr>
          </a:p>
        </p:txBody>
      </p:sp>
      <p:sp>
        <p:nvSpPr>
          <p:cNvPr id="3076" name="Text Box 2"/>
          <p:cNvSpPr txBox="1">
            <a:spLocks noChangeArrowheads="1"/>
          </p:cNvSpPr>
          <p:nvPr/>
        </p:nvSpPr>
        <p:spPr bwMode="auto">
          <a:xfrm>
            <a:off x="1534722" y="4406277"/>
            <a:ext cx="6171768" cy="95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2098" rIns="0" bIns="0"/>
          <a:lstStyle>
            <a:lvl1pPr>
              <a:lnSpc>
                <a:spcPct val="93000"/>
              </a:lnSpc>
              <a:spcAft>
                <a:spcPts val="1425"/>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000">
                <a:solidFill>
                  <a:srgbClr val="000000"/>
                </a:solidFill>
                <a:latin typeface="Arial" panose="020B0604020202020204" pitchFamily="34" charset="0"/>
                <a:ea typeface="Microsoft YaHei" panose="020B0503020204020204" pitchFamily="34" charset="-122"/>
              </a:defRPr>
            </a:lvl9pPr>
          </a:lstStyle>
          <a:p>
            <a:pPr eaLnBrk="1"/>
            <a:r>
              <a:rPr lang="fr-FR" altLang="fr-FR" sz="1361" b="1" dirty="0"/>
              <a:t>Marie </a:t>
            </a:r>
            <a:r>
              <a:rPr lang="fr-FR" altLang="fr-FR" sz="1361" b="1" dirty="0" err="1"/>
              <a:t>Toullec</a:t>
            </a:r>
            <a:r>
              <a:rPr lang="fr-FR" altLang="fr-FR" sz="1361" b="1" dirty="0"/>
              <a:t>-Théry,</a:t>
            </a:r>
          </a:p>
          <a:p>
            <a:pPr eaLnBrk="1"/>
            <a:r>
              <a:rPr lang="fr-FR" altLang="fr-FR" sz="1361" b="1" dirty="0"/>
              <a:t>Maître de conférences, Université de Nantes (</a:t>
            </a:r>
            <a:r>
              <a:rPr lang="fr-FR" altLang="fr-FR" sz="1361" b="1" dirty="0" err="1"/>
              <a:t>CREN</a:t>
            </a:r>
            <a:r>
              <a:rPr lang="fr-FR" altLang="fr-FR" sz="1361" b="1" dirty="0"/>
              <a:t>) et </a:t>
            </a:r>
            <a:r>
              <a:rPr lang="fr-FR" altLang="fr-FR" sz="1361" b="1" dirty="0" err="1"/>
              <a:t>Espé</a:t>
            </a:r>
            <a:endParaRPr lang="fr-FR" altLang="fr-FR" sz="1361" b="1" dirty="0"/>
          </a:p>
          <a:p>
            <a:pPr eaLnBrk="1"/>
            <a:r>
              <a:rPr lang="fr-FR" altLang="fr-FR" sz="1361" dirty="0">
                <a:solidFill>
                  <a:schemeClr val="tx1"/>
                </a:solidFill>
                <a:hlinkClick r:id="rId5"/>
              </a:rPr>
              <a:t>marie.toullec-thery@univ-nantes.fr</a:t>
            </a:r>
            <a:endParaRPr lang="fr-FR" altLang="fr-FR" sz="1361" dirty="0">
              <a:solidFill>
                <a:schemeClr val="tx1"/>
              </a:solidFill>
            </a:endParaRPr>
          </a:p>
          <a:p>
            <a:pPr eaLnBrk="1"/>
            <a:r>
              <a:rPr lang="fr-FR" altLang="fr-FR" sz="1361" dirty="0">
                <a:solidFill>
                  <a:schemeClr val="tx1"/>
                </a:solidFill>
              </a:rPr>
              <a:t>Présentation faite avec Lucie Gillet et Julie Meunier, maîtres +</a:t>
            </a:r>
          </a:p>
          <a:p>
            <a:pPr eaLnBrk="1"/>
            <a:endParaRPr lang="fr-FR" altLang="fr-FR" sz="1361" dirty="0">
              <a:solidFill>
                <a:schemeClr val="tx1"/>
              </a:solidFill>
            </a:endParaRPr>
          </a:p>
          <a:p>
            <a:pPr eaLnBrk="1"/>
            <a:endParaRPr lang="fr-FR" altLang="fr-FR" sz="1361" dirty="0">
              <a:solidFill>
                <a:schemeClr val="tx1"/>
              </a:solidFill>
            </a:endParaRPr>
          </a:p>
          <a:p>
            <a:pPr eaLnBrk="1"/>
            <a:endParaRPr lang="fr-FR" altLang="fr-FR" sz="1361" dirty="0">
              <a:solidFill>
                <a:schemeClr val="tx1"/>
              </a:solidFill>
            </a:endParaRPr>
          </a:p>
          <a:p>
            <a:pPr eaLnBrk="1"/>
            <a:endParaRPr lang="fr-FR" altLang="fr-FR" sz="1361" dirty="0">
              <a:solidFill>
                <a:schemeClr val="tx1"/>
              </a:solidFill>
              <a:hlinkClick r:id="rId5"/>
            </a:endParaRPr>
          </a:p>
        </p:txBody>
      </p:sp>
    </p:spTree>
    <p:extLst>
      <p:ext uri="{BB962C8B-B14F-4D97-AF65-F5344CB8AC3E}">
        <p14:creationId xmlns:p14="http://schemas.microsoft.com/office/powerpoint/2010/main" val="355729391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Séminaire EGPA </a:t>
            </a:r>
            <a:endParaRPr lang="fr-FR" dirty="0"/>
          </a:p>
        </p:txBody>
      </p:sp>
      <p:sp>
        <p:nvSpPr>
          <p:cNvPr id="3" name="Espace réservé du contenu 2"/>
          <p:cNvSpPr>
            <a:spLocks noGrp="1"/>
          </p:cNvSpPr>
          <p:nvPr>
            <p:ph idx="1"/>
          </p:nvPr>
        </p:nvSpPr>
        <p:spPr/>
        <p:txBody>
          <a:bodyPr/>
          <a:lstStyle/>
          <a:p>
            <a:pPr marL="0" indent="0" algn="ctr">
              <a:buNone/>
            </a:pPr>
            <a:endParaRPr lang="fr-FR" dirty="0"/>
          </a:p>
          <a:p>
            <a:pPr marL="0" indent="0" algn="ctr">
              <a:buNone/>
            </a:pPr>
            <a:r>
              <a:rPr lang="fr-FR" dirty="0" smtClean="0">
                <a:solidFill>
                  <a:schemeClr val="tx1"/>
                </a:solidFill>
              </a:rPr>
              <a:t>Intervention de Monsieur AUMAGE</a:t>
            </a:r>
          </a:p>
          <a:p>
            <a:pPr marL="0" indent="0">
              <a:buNone/>
            </a:pPr>
            <a:endParaRPr lang="fr-FR" dirty="0" smtClean="0">
              <a:solidFill>
                <a:schemeClr val="tx1"/>
              </a:solidFill>
            </a:endParaRPr>
          </a:p>
          <a:p>
            <a:pPr marL="0" indent="0" algn="ctr">
              <a:buNone/>
            </a:pPr>
            <a:r>
              <a:rPr lang="fr-FR" dirty="0" smtClean="0">
                <a:solidFill>
                  <a:schemeClr val="tx1"/>
                </a:solidFill>
              </a:rPr>
              <a:t>IA DASEN du 65 </a:t>
            </a:r>
          </a:p>
          <a:p>
            <a:pPr marL="0" indent="0" algn="ctr">
              <a:buNone/>
            </a:pPr>
            <a:r>
              <a:rPr lang="fr-FR" dirty="0" smtClean="0">
                <a:solidFill>
                  <a:schemeClr val="tx1"/>
                </a:solidFill>
              </a:rPr>
              <a:t>Pilote du groupe EGPA</a:t>
            </a:r>
            <a:endParaRPr lang="fr-FR" dirty="0">
              <a:solidFill>
                <a:schemeClr val="tx1"/>
              </a:solidFill>
            </a:endParaRPr>
          </a:p>
        </p:txBody>
      </p:sp>
    </p:spTree>
    <p:extLst>
      <p:ext uri="{BB962C8B-B14F-4D97-AF65-F5344CB8AC3E}">
        <p14:creationId xmlns:p14="http://schemas.microsoft.com/office/powerpoint/2010/main" val="1986968737"/>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683568" y="548680"/>
            <a:ext cx="7704856" cy="6048672"/>
          </a:xfrm>
          <a:prstGeom prst="rect">
            <a:avLst/>
          </a:prstGeom>
        </p:spPr>
      </p:pic>
    </p:spTree>
    <p:extLst>
      <p:ext uri="{BB962C8B-B14F-4D97-AF65-F5344CB8AC3E}">
        <p14:creationId xmlns:p14="http://schemas.microsoft.com/office/powerpoint/2010/main" val="205801755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611560" y="2183606"/>
            <a:ext cx="7488831" cy="328731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80000"/>
              </a:lnSpc>
            </a:pPr>
            <a:r>
              <a:rPr lang="fr-FR" altLang="fr-FR" sz="2100" dirty="0">
                <a:latin typeface="Times New Roman" panose="02020603050405020304" pitchFamily="18" charset="0"/>
              </a:rPr>
              <a:t>"</a:t>
            </a:r>
            <a:r>
              <a:rPr lang="fr-FR" altLang="fr-FR" sz="2100" i="1" dirty="0">
                <a:latin typeface="Times New Roman" panose="02020603050405020304" pitchFamily="18" charset="0"/>
              </a:rPr>
              <a:t>La co-intervention ne constitue pas une différenciation de l'enseignement et n'en favorise pas l'apparition</a:t>
            </a:r>
            <a:r>
              <a:rPr lang="fr-FR" altLang="fr-FR" sz="2100" dirty="0">
                <a:latin typeface="Times New Roman" panose="02020603050405020304" pitchFamily="18" charset="0"/>
              </a:rPr>
              <a:t>" </a:t>
            </a:r>
            <a:r>
              <a:rPr lang="fr-FR" altLang="fr-FR" sz="2100" dirty="0">
                <a:solidFill>
                  <a:schemeClr val="accent2"/>
                </a:solidFill>
                <a:latin typeface="Times New Roman" panose="02020603050405020304" pitchFamily="18" charset="0"/>
              </a:rPr>
              <a:t>(Tremblay, 2017).</a:t>
            </a:r>
          </a:p>
          <a:p>
            <a:pPr algn="ctr">
              <a:lnSpc>
                <a:spcPct val="80000"/>
              </a:lnSpc>
            </a:pPr>
            <a:r>
              <a:rPr lang="fr-FR" altLang="fr-FR" sz="2100" b="1" dirty="0">
                <a:latin typeface="Times New Roman" panose="02020603050405020304" pitchFamily="18" charset="0"/>
              </a:rPr>
              <a:t>C’est la différence notoire avec le co-enseignement</a:t>
            </a:r>
          </a:p>
          <a:p>
            <a:pPr algn="just">
              <a:lnSpc>
                <a:spcPct val="80000"/>
              </a:lnSpc>
            </a:pPr>
            <a:r>
              <a:rPr lang="fr-FR" altLang="fr-FR" sz="2100" dirty="0">
                <a:latin typeface="Times New Roman" panose="02020603050405020304" pitchFamily="18" charset="0"/>
              </a:rPr>
              <a:t>"</a:t>
            </a:r>
            <a:r>
              <a:rPr lang="fr-FR" altLang="fr-FR" sz="2100" i="1" dirty="0">
                <a:latin typeface="Times New Roman" panose="02020603050405020304" pitchFamily="18" charset="0"/>
              </a:rPr>
              <a:t>Un travail de co enseignement favorisera l'utilisation de pratiques  destinées à tous tout en étant efficace auprès des élèves en difficultés alors que la co-intervention  favorisera  l'utilisation de pratiques </a:t>
            </a:r>
            <a:r>
              <a:rPr lang="fr-FR" altLang="fr-FR" sz="2100" i="1" dirty="0" err="1">
                <a:latin typeface="Times New Roman" panose="02020603050405020304" pitchFamily="18" charset="0"/>
              </a:rPr>
              <a:t>individualisante</a:t>
            </a:r>
            <a:r>
              <a:rPr lang="fr-FR" altLang="fr-FR" sz="2100" i="1" dirty="0">
                <a:latin typeface="Times New Roman" panose="02020603050405020304" pitchFamily="18" charset="0"/>
              </a:rPr>
              <a:t> et </a:t>
            </a:r>
            <a:r>
              <a:rPr lang="fr-FR" altLang="fr-FR" sz="2100" i="1" dirty="0" err="1">
                <a:latin typeface="Times New Roman" panose="02020603050405020304" pitchFamily="18" charset="0"/>
              </a:rPr>
              <a:t>remédiatrices</a:t>
            </a:r>
            <a:r>
              <a:rPr lang="fr-FR" altLang="fr-FR" sz="2100" dirty="0">
                <a:latin typeface="Times New Roman" panose="02020603050405020304" pitchFamily="18" charset="0"/>
              </a:rPr>
              <a:t>'" </a:t>
            </a:r>
            <a:r>
              <a:rPr lang="fr-FR" altLang="fr-FR" sz="2100" dirty="0">
                <a:solidFill>
                  <a:schemeClr val="accent2"/>
                </a:solidFill>
                <a:latin typeface="Times New Roman" panose="02020603050405020304" pitchFamily="18" charset="0"/>
              </a:rPr>
              <a:t>(Tremblay, 2017).</a:t>
            </a:r>
          </a:p>
        </p:txBody>
      </p:sp>
      <p:sp>
        <p:nvSpPr>
          <p:cNvPr id="3" name="Rectangle 2"/>
          <p:cNvSpPr txBox="1">
            <a:spLocks noChangeArrowheads="1"/>
          </p:cNvSpPr>
          <p:nvPr/>
        </p:nvSpPr>
        <p:spPr>
          <a:xfrm>
            <a:off x="1020799" y="1044286"/>
            <a:ext cx="6804422" cy="64293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altLang="fr-FR" sz="3000" dirty="0"/>
              <a:t>Co intervention, co-enseignement</a:t>
            </a:r>
          </a:p>
        </p:txBody>
      </p:sp>
    </p:spTree>
    <p:extLst>
      <p:ext uri="{BB962C8B-B14F-4D97-AF65-F5344CB8AC3E}">
        <p14:creationId xmlns:p14="http://schemas.microsoft.com/office/powerpoint/2010/main" val="22194715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924792" y="2405496"/>
            <a:ext cx="1163782" cy="2618509"/>
          </a:xfrm>
        </p:spPr>
        <p:txBody>
          <a:bodyPr vert="vert270">
            <a:normAutofit fontScale="90000"/>
          </a:bodyPr>
          <a:lstStyle/>
          <a:p>
            <a:pPr defTabSz="685800"/>
            <a:r>
              <a:rPr lang="fr-FR" altLang="fr-FR" sz="3000" dirty="0"/>
              <a:t>Co intervention : plus-value</a:t>
            </a:r>
          </a:p>
        </p:txBody>
      </p:sp>
      <p:sp>
        <p:nvSpPr>
          <p:cNvPr id="7" name="Rectangle 3"/>
          <p:cNvSpPr>
            <a:spLocks noGrp="1" noChangeArrowheads="1"/>
          </p:cNvSpPr>
          <p:nvPr>
            <p:ph sz="quarter" idx="4294967295"/>
          </p:nvPr>
        </p:nvSpPr>
        <p:spPr>
          <a:xfrm>
            <a:off x="2327563" y="2636912"/>
            <a:ext cx="6187787" cy="3312368"/>
          </a:xfrm>
          <a:prstGeom prst="rect">
            <a:avLst/>
          </a:prstGeom>
        </p:spPr>
        <p:txBody>
          <a:bodyPr>
            <a:normAutofit fontScale="70000" lnSpcReduction="20000"/>
          </a:bodyPr>
          <a:lstStyle/>
          <a:p>
            <a:pPr marL="0" indent="0" defTabSz="685800">
              <a:lnSpc>
                <a:spcPct val="90000"/>
              </a:lnSpc>
            </a:pPr>
            <a:endParaRPr lang="fr-FR" altLang="fr-FR" sz="2100" b="1" dirty="0">
              <a:latin typeface="Times New Roman" panose="02020603050405020304" pitchFamily="18" charset="0"/>
            </a:endParaRPr>
          </a:p>
          <a:p>
            <a:pPr marL="0" indent="0" algn="just" defTabSz="685800">
              <a:lnSpc>
                <a:spcPct val="90000"/>
              </a:lnSpc>
              <a:buFont typeface="Times New Roman" panose="02020603050405020304" pitchFamily="18" charset="0"/>
              <a:buChar char="•"/>
            </a:pPr>
            <a:r>
              <a:rPr lang="fr-FR" altLang="fr-FR" dirty="0" smtClean="0">
                <a:latin typeface="Times New Roman" panose="02020603050405020304" pitchFamily="18" charset="0"/>
              </a:rPr>
              <a:t>L'intervention individuelle ou en petit groupe avec un enseignant a des effets positifs sur les élèves </a:t>
            </a:r>
            <a:r>
              <a:rPr lang="fr-FR" altLang="fr-FR" sz="2100" dirty="0">
                <a:solidFill>
                  <a:schemeClr val="accent2"/>
                </a:solidFill>
                <a:latin typeface="Times New Roman" panose="02020603050405020304" pitchFamily="18" charset="0"/>
              </a:rPr>
              <a:t>(</a:t>
            </a:r>
            <a:r>
              <a:rPr lang="fr-FR" altLang="fr-FR" sz="2100" dirty="0" err="1">
                <a:solidFill>
                  <a:schemeClr val="accent2"/>
                </a:solidFill>
                <a:latin typeface="Times New Roman" panose="02020603050405020304" pitchFamily="18" charset="0"/>
              </a:rPr>
              <a:t>Slavin</a:t>
            </a:r>
            <a:r>
              <a:rPr lang="fr-FR" altLang="fr-FR" sz="2100" dirty="0">
                <a:solidFill>
                  <a:schemeClr val="accent2"/>
                </a:solidFill>
                <a:latin typeface="Times New Roman" panose="02020603050405020304" pitchFamily="18" charset="0"/>
              </a:rPr>
              <a:t>, </a:t>
            </a:r>
            <a:r>
              <a:rPr lang="fr-FR" altLang="fr-FR" sz="2100" dirty="0" err="1">
                <a:solidFill>
                  <a:schemeClr val="accent2"/>
                </a:solidFill>
                <a:latin typeface="Times New Roman" panose="02020603050405020304" pitchFamily="18" charset="0"/>
              </a:rPr>
              <a:t>Make</a:t>
            </a:r>
            <a:r>
              <a:rPr lang="fr-FR" altLang="fr-FR" sz="2100" dirty="0">
                <a:solidFill>
                  <a:schemeClr val="accent2"/>
                </a:solidFill>
                <a:latin typeface="Times New Roman" panose="02020603050405020304" pitchFamily="18" charset="0"/>
              </a:rPr>
              <a:t>, Davis &amp; Madden, 2010; </a:t>
            </a:r>
            <a:r>
              <a:rPr lang="fr-FR" altLang="fr-FR" sz="2100" dirty="0" err="1">
                <a:solidFill>
                  <a:schemeClr val="accent2"/>
                </a:solidFill>
                <a:latin typeface="Times New Roman" panose="02020603050405020304" pitchFamily="18" charset="0"/>
              </a:rPr>
              <a:t>Elbaum</a:t>
            </a:r>
            <a:r>
              <a:rPr lang="fr-FR" altLang="fr-FR" sz="2100" dirty="0">
                <a:solidFill>
                  <a:schemeClr val="accent2"/>
                </a:solidFill>
                <a:latin typeface="Times New Roman" panose="02020603050405020304" pitchFamily="18" charset="0"/>
              </a:rPr>
              <a:t>, </a:t>
            </a:r>
            <a:r>
              <a:rPr lang="fr-FR" altLang="fr-FR" sz="2100" dirty="0" err="1">
                <a:solidFill>
                  <a:schemeClr val="accent2"/>
                </a:solidFill>
                <a:latin typeface="Times New Roman" panose="02020603050405020304" pitchFamily="18" charset="0"/>
              </a:rPr>
              <a:t>Vaughn</a:t>
            </a:r>
            <a:r>
              <a:rPr lang="fr-FR" altLang="fr-FR" sz="2100" dirty="0">
                <a:solidFill>
                  <a:schemeClr val="accent2"/>
                </a:solidFill>
                <a:latin typeface="Times New Roman" panose="02020603050405020304" pitchFamily="18" charset="0"/>
              </a:rPr>
              <a:t>, Hughes &amp; Moody, 2000; Bissonnette, Richard, Gauthier &amp; Bouchard, 2010).</a:t>
            </a:r>
          </a:p>
          <a:p>
            <a:pPr marL="0" indent="0" algn="just" defTabSz="685800">
              <a:lnSpc>
                <a:spcPct val="90000"/>
              </a:lnSpc>
              <a:buFont typeface="Times New Roman" panose="02020603050405020304" pitchFamily="18" charset="0"/>
              <a:buChar char="•"/>
            </a:pPr>
            <a:r>
              <a:rPr lang="fr-FR" altLang="fr-FR" dirty="0" smtClean="0">
                <a:latin typeface="Times New Roman" panose="02020603050405020304" pitchFamily="18" charset="0"/>
              </a:rPr>
              <a:t>L’enseignement individuel ne produit pas d'effets supérieurs au travail en petits groupes (2 à 6 élèves) </a:t>
            </a:r>
            <a:r>
              <a:rPr lang="fr-FR" altLang="fr-FR" sz="2100" dirty="0">
                <a:solidFill>
                  <a:schemeClr val="accent2"/>
                </a:solidFill>
                <a:latin typeface="Times New Roman" panose="02020603050405020304" pitchFamily="18" charset="0"/>
              </a:rPr>
              <a:t>(</a:t>
            </a:r>
            <a:r>
              <a:rPr lang="fr-FR" altLang="fr-FR" sz="2100" dirty="0" err="1">
                <a:solidFill>
                  <a:schemeClr val="accent2"/>
                </a:solidFill>
                <a:latin typeface="Times New Roman" panose="02020603050405020304" pitchFamily="18" charset="0"/>
              </a:rPr>
              <a:t>Elbaum</a:t>
            </a:r>
            <a:r>
              <a:rPr lang="fr-FR" altLang="fr-FR" sz="2100" dirty="0">
                <a:solidFill>
                  <a:schemeClr val="accent2"/>
                </a:solidFill>
                <a:latin typeface="Times New Roman" panose="02020603050405020304" pitchFamily="18" charset="0"/>
              </a:rPr>
              <a:t>, </a:t>
            </a:r>
            <a:r>
              <a:rPr lang="fr-FR" altLang="fr-FR" sz="2100" dirty="0" err="1">
                <a:solidFill>
                  <a:schemeClr val="accent2"/>
                </a:solidFill>
                <a:latin typeface="Times New Roman" panose="02020603050405020304" pitchFamily="18" charset="0"/>
              </a:rPr>
              <a:t>Vaughn</a:t>
            </a:r>
            <a:r>
              <a:rPr lang="fr-FR" altLang="fr-FR" sz="2100" dirty="0">
                <a:solidFill>
                  <a:schemeClr val="accent2"/>
                </a:solidFill>
                <a:latin typeface="Times New Roman" panose="02020603050405020304" pitchFamily="18" charset="0"/>
              </a:rPr>
              <a:t>, Hughes &amp; Moody, 2000)</a:t>
            </a:r>
            <a:r>
              <a:rPr lang="fr-FR" altLang="fr-FR" dirty="0" smtClean="0">
                <a:latin typeface="Times New Roman" panose="02020603050405020304" pitchFamily="18" charset="0"/>
              </a:rPr>
              <a:t> </a:t>
            </a:r>
          </a:p>
          <a:p>
            <a:pPr marL="0" indent="0" algn="just" defTabSz="685800">
              <a:lnSpc>
                <a:spcPct val="90000"/>
              </a:lnSpc>
              <a:buFont typeface="Times New Roman" panose="02020603050405020304" pitchFamily="18" charset="0"/>
              <a:buChar char="•"/>
            </a:pPr>
            <a:r>
              <a:rPr lang="fr-FR" altLang="fr-FR" dirty="0" smtClean="0">
                <a:latin typeface="Times New Roman" panose="02020603050405020304" pitchFamily="18" charset="0"/>
              </a:rPr>
              <a:t>Mais basée sur</a:t>
            </a:r>
            <a:r>
              <a:rPr lang="fr-FR" altLang="fr-FR" b="1" dirty="0" smtClean="0">
                <a:latin typeface="Times New Roman" panose="02020603050405020304" pitchFamily="18" charset="0"/>
              </a:rPr>
              <a:t> DES PRATIQUES AYANT FAIT LEURS PREUVES, au moins 6 heures/ semaine</a:t>
            </a:r>
            <a:r>
              <a:rPr lang="fr-FR" altLang="fr-FR" dirty="0" smtClean="0">
                <a:latin typeface="Times New Roman" panose="02020603050405020304" pitchFamily="18" charset="0"/>
              </a:rPr>
              <a:t> </a:t>
            </a:r>
            <a:r>
              <a:rPr lang="fr-FR" altLang="fr-FR" b="1" dirty="0" smtClean="0">
                <a:latin typeface="Times New Roman" panose="02020603050405020304" pitchFamily="18" charset="0"/>
              </a:rPr>
              <a:t>et UNE FORMATION SOLIDE DES ENSEIGNANTS.</a:t>
            </a:r>
            <a:endParaRPr lang="fr-FR" altLang="fr-FR" dirty="0" smtClean="0">
              <a:latin typeface="Times New Roman" panose="02020603050405020304" pitchFamily="18" charset="0"/>
            </a:endParaRPr>
          </a:p>
        </p:txBody>
      </p:sp>
      <p:pic>
        <p:nvPicPr>
          <p:cNvPr id="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5517"/>
          <a:stretch/>
        </p:blipFill>
        <p:spPr bwMode="auto">
          <a:xfrm>
            <a:off x="311604" y="332657"/>
            <a:ext cx="2604211" cy="20728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80662499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529936" y="2187504"/>
            <a:ext cx="1114426" cy="2846026"/>
          </a:xfrm>
        </p:spPr>
        <p:txBody>
          <a:bodyPr vert="vert270">
            <a:noAutofit/>
          </a:bodyPr>
          <a:lstStyle/>
          <a:p>
            <a:pPr defTabSz="685800"/>
            <a:r>
              <a:rPr lang="fr-FR" altLang="fr-FR" sz="3000" dirty="0"/>
              <a:t>Co-intervention: Les limites</a:t>
            </a:r>
            <a:br>
              <a:rPr lang="fr-FR" altLang="fr-FR" sz="3000" dirty="0"/>
            </a:br>
            <a:endParaRPr lang="fr-FR" altLang="fr-FR" sz="3000" dirty="0"/>
          </a:p>
        </p:txBody>
      </p:sp>
      <p:sp>
        <p:nvSpPr>
          <p:cNvPr id="4" name="Espace réservé du contenu 3"/>
          <p:cNvSpPr>
            <a:spLocks noGrp="1" noChangeArrowheads="1"/>
          </p:cNvSpPr>
          <p:nvPr>
            <p:ph sz="quarter" idx="4294967295"/>
          </p:nvPr>
        </p:nvSpPr>
        <p:spPr>
          <a:xfrm>
            <a:off x="2192483" y="2708920"/>
            <a:ext cx="6627989" cy="4032448"/>
          </a:xfrm>
          <a:prstGeom prst="rect">
            <a:avLst/>
          </a:prstGeom>
        </p:spPr>
        <p:txBody>
          <a:bodyPr>
            <a:normAutofit/>
          </a:bodyPr>
          <a:lstStyle/>
          <a:p>
            <a:pPr defTabSz="685800">
              <a:lnSpc>
                <a:spcPct val="80000"/>
              </a:lnSpc>
            </a:pPr>
            <a:r>
              <a:rPr lang="fr-FR" altLang="fr-FR" sz="1800" dirty="0">
                <a:latin typeface="Times New Roman" panose="02020603050405020304" pitchFamily="18" charset="0"/>
              </a:rPr>
              <a:t>Efficience: rapport coût/ bénéfice</a:t>
            </a:r>
          </a:p>
          <a:p>
            <a:pPr defTabSz="685800">
              <a:lnSpc>
                <a:spcPct val="80000"/>
              </a:lnSpc>
            </a:pPr>
            <a:r>
              <a:rPr lang="fr-FR" altLang="fr-FR" sz="1800" dirty="0">
                <a:latin typeface="Times New Roman" panose="02020603050405020304" pitchFamily="18" charset="0"/>
              </a:rPr>
              <a:t>Constitution de systèmes parallèles et déconnexion des temps didactiques </a:t>
            </a:r>
            <a:r>
              <a:rPr lang="fr-FR" altLang="fr-FR" sz="1800" dirty="0">
                <a:solidFill>
                  <a:schemeClr val="accent2"/>
                </a:solidFill>
                <a:latin typeface="Times New Roman" panose="02020603050405020304" pitchFamily="18" charset="0"/>
              </a:rPr>
              <a:t>(</a:t>
            </a:r>
            <a:r>
              <a:rPr lang="fr-FR" altLang="fr-FR" sz="1800" dirty="0" err="1">
                <a:solidFill>
                  <a:schemeClr val="accent2"/>
                </a:solidFill>
                <a:latin typeface="Times New Roman" panose="02020603050405020304" pitchFamily="18" charset="0"/>
              </a:rPr>
              <a:t>Toullec</a:t>
            </a:r>
            <a:r>
              <a:rPr lang="fr-FR" altLang="fr-FR" sz="1800" dirty="0">
                <a:solidFill>
                  <a:schemeClr val="accent2"/>
                </a:solidFill>
                <a:latin typeface="Times New Roman" panose="02020603050405020304" pitchFamily="18" charset="0"/>
              </a:rPr>
              <a:t>-Théry &amp; </a:t>
            </a:r>
            <a:r>
              <a:rPr lang="fr-FR" altLang="fr-FR" sz="1800" dirty="0" err="1">
                <a:solidFill>
                  <a:schemeClr val="accent2"/>
                </a:solidFill>
                <a:latin typeface="Times New Roman" panose="02020603050405020304" pitchFamily="18" charset="0"/>
              </a:rPr>
              <a:t>Marlot</a:t>
            </a:r>
            <a:r>
              <a:rPr lang="fr-FR" altLang="fr-FR" sz="1800" dirty="0">
                <a:solidFill>
                  <a:schemeClr val="accent2"/>
                </a:solidFill>
                <a:latin typeface="Times New Roman" panose="02020603050405020304" pitchFamily="18" charset="0"/>
              </a:rPr>
              <a:t>, 2013, 2014, 2015)</a:t>
            </a:r>
          </a:p>
          <a:p>
            <a:pPr defTabSz="685800">
              <a:lnSpc>
                <a:spcPct val="80000"/>
              </a:lnSpc>
            </a:pPr>
            <a:r>
              <a:rPr lang="fr-FR" altLang="fr-FR" sz="1800" dirty="0">
                <a:latin typeface="Times New Roman" panose="02020603050405020304" pitchFamily="18" charset="0"/>
              </a:rPr>
              <a:t>Transférabilité des savoirs dans la classe difficile: les élèves en difficulté ont surtout du mal à savoir quand utiliser les savoirs nouveaux </a:t>
            </a:r>
            <a:r>
              <a:rPr lang="fr-FR" altLang="fr-FR" sz="1800" dirty="0">
                <a:solidFill>
                  <a:schemeClr val="accent2"/>
                </a:solidFill>
                <a:latin typeface="Times New Roman" panose="02020603050405020304" pitchFamily="18" charset="0"/>
              </a:rPr>
              <a:t>(Saint-Laurent, 2007) </a:t>
            </a:r>
          </a:p>
          <a:p>
            <a:pPr defTabSz="685800">
              <a:lnSpc>
                <a:spcPct val="80000"/>
              </a:lnSpc>
            </a:pPr>
            <a:r>
              <a:rPr lang="fr-FR" altLang="fr-FR" sz="1800" dirty="0">
                <a:latin typeface="Times New Roman" panose="02020603050405020304" pitchFamily="18" charset="0"/>
              </a:rPr>
              <a:t>Lieux d'enseignement différents et perte de contenus d'apprentissage </a:t>
            </a:r>
            <a:r>
              <a:rPr lang="fr-FR" altLang="fr-FR" sz="1800" dirty="0">
                <a:solidFill>
                  <a:schemeClr val="accent2"/>
                </a:solidFill>
                <a:latin typeface="Times New Roman" panose="02020603050405020304" pitchFamily="18" charset="0"/>
              </a:rPr>
              <a:t>(</a:t>
            </a:r>
            <a:r>
              <a:rPr lang="fr-FR" altLang="fr-FR" sz="1800" dirty="0" err="1">
                <a:solidFill>
                  <a:schemeClr val="accent2"/>
                </a:solidFill>
                <a:latin typeface="Times New Roman" panose="02020603050405020304" pitchFamily="18" charset="0"/>
              </a:rPr>
              <a:t>Vianin</a:t>
            </a:r>
            <a:r>
              <a:rPr lang="fr-FR" altLang="fr-FR" sz="1800" dirty="0">
                <a:solidFill>
                  <a:schemeClr val="accent2"/>
                </a:solidFill>
                <a:latin typeface="Times New Roman" panose="02020603050405020304" pitchFamily="18" charset="0"/>
              </a:rPr>
              <a:t>, 2009)</a:t>
            </a:r>
          </a:p>
          <a:p>
            <a:pPr defTabSz="685800">
              <a:lnSpc>
                <a:spcPct val="80000"/>
              </a:lnSpc>
            </a:pPr>
            <a:r>
              <a:rPr lang="fr-FR" altLang="fr-FR" sz="1800" dirty="0">
                <a:latin typeface="Times New Roman" panose="02020603050405020304" pitchFamily="18" charset="0"/>
              </a:rPr>
              <a:t>Les contenus sont souvent moins élaborés que ceux développés en classe. Or une utilisation maximale d’être à 2 est de présenter une situation nouvelle </a:t>
            </a:r>
            <a:r>
              <a:rPr lang="fr-FR" altLang="fr-FR" sz="1800" dirty="0">
                <a:solidFill>
                  <a:schemeClr val="accent2"/>
                </a:solidFill>
                <a:latin typeface="Times New Roman" panose="02020603050405020304" pitchFamily="18" charset="0"/>
              </a:rPr>
              <a:t>(Tremblay, 2012);</a:t>
            </a:r>
          </a:p>
          <a:p>
            <a:pPr defTabSz="685800">
              <a:lnSpc>
                <a:spcPct val="80000"/>
              </a:lnSpc>
            </a:pPr>
            <a:r>
              <a:rPr lang="fr-FR" altLang="fr-FR" sz="1800" dirty="0">
                <a:latin typeface="Times New Roman" panose="02020603050405020304" pitchFamily="18" charset="0"/>
              </a:rPr>
              <a:t>Parfois perte de temps importante en classe </a:t>
            </a:r>
            <a:r>
              <a:rPr lang="fr-FR" altLang="fr-FR" sz="1800" dirty="0">
                <a:solidFill>
                  <a:schemeClr val="accent2"/>
                </a:solidFill>
                <a:latin typeface="Times New Roman" panose="02020603050405020304" pitchFamily="18" charset="0"/>
              </a:rPr>
              <a:t>(Tremblay, 2012);</a:t>
            </a:r>
          </a:p>
          <a:p>
            <a:pPr defTabSz="685800">
              <a:lnSpc>
                <a:spcPct val="80000"/>
              </a:lnSpc>
            </a:pPr>
            <a:r>
              <a:rPr lang="fr-FR" altLang="fr-FR" sz="1800" dirty="0">
                <a:latin typeface="Times New Roman" panose="02020603050405020304" pitchFamily="18" charset="0"/>
              </a:rPr>
              <a:t>On ne peut offrir que 10% de temps par élève à l'extérieur de la classe. Donc trop peu. </a:t>
            </a:r>
            <a:r>
              <a:rPr lang="fr-FR" altLang="fr-FR" sz="1800" dirty="0">
                <a:solidFill>
                  <a:schemeClr val="accent2"/>
                </a:solidFill>
                <a:latin typeface="Times New Roman" panose="02020603050405020304" pitchFamily="18" charset="0"/>
              </a:rPr>
              <a:t>(Saint-Laurent, Dionne, </a:t>
            </a:r>
            <a:r>
              <a:rPr lang="fr-FR" altLang="fr-FR" sz="1800" dirty="0" err="1">
                <a:solidFill>
                  <a:schemeClr val="accent2"/>
                </a:solidFill>
                <a:latin typeface="Times New Roman" panose="02020603050405020304" pitchFamily="18" charset="0"/>
              </a:rPr>
              <a:t>Giasson</a:t>
            </a:r>
            <a:r>
              <a:rPr lang="fr-FR" altLang="fr-FR" sz="1800" dirty="0">
                <a:solidFill>
                  <a:schemeClr val="accent2"/>
                </a:solidFill>
                <a:latin typeface="Times New Roman" panose="02020603050405020304" pitchFamily="18" charset="0"/>
              </a:rPr>
              <a:t>, Royer, Simard, </a:t>
            </a:r>
            <a:r>
              <a:rPr lang="fr-FR" altLang="fr-FR" sz="1800" dirty="0" err="1">
                <a:solidFill>
                  <a:schemeClr val="accent2"/>
                </a:solidFill>
                <a:latin typeface="Times New Roman" panose="02020603050405020304" pitchFamily="18" charset="0"/>
              </a:rPr>
              <a:t>Piérard</a:t>
            </a:r>
            <a:r>
              <a:rPr lang="fr-FR" altLang="fr-FR" sz="1800" dirty="0">
                <a:solidFill>
                  <a:schemeClr val="accent2"/>
                </a:solidFill>
                <a:latin typeface="Times New Roman" panose="02020603050405020304" pitchFamily="18" charset="0"/>
              </a:rPr>
              <a:t>, 1998);</a:t>
            </a:r>
            <a:r>
              <a:rPr lang="fr-FR" altLang="fr-FR" sz="1800" dirty="0">
                <a:latin typeface="Times New Roman" panose="02020603050405020304" pitchFamily="18" charset="0"/>
              </a:rPr>
              <a:t> </a:t>
            </a:r>
          </a:p>
          <a:p>
            <a:pPr defTabSz="685800">
              <a:lnSpc>
                <a:spcPct val="80000"/>
              </a:lnSpc>
            </a:pPr>
            <a:r>
              <a:rPr lang="fr-FR" altLang="fr-FR" sz="1800" dirty="0">
                <a:latin typeface="Times New Roman" panose="02020603050405020304" pitchFamily="18" charset="0"/>
              </a:rPr>
              <a:t>Stigmatisation.</a:t>
            </a:r>
          </a:p>
        </p:txBody>
      </p:sp>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5517"/>
          <a:stretch/>
        </p:blipFill>
        <p:spPr bwMode="auto">
          <a:xfrm>
            <a:off x="529936" y="548680"/>
            <a:ext cx="2601904" cy="170551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882348123"/>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9445"/>
          <a:stretch/>
        </p:blipFill>
        <p:spPr bwMode="auto">
          <a:xfrm>
            <a:off x="60396" y="318768"/>
            <a:ext cx="2567388" cy="12888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Rectangle 3"/>
          <p:cNvSpPr txBox="1">
            <a:spLocks noChangeArrowheads="1"/>
          </p:cNvSpPr>
          <p:nvPr/>
        </p:nvSpPr>
        <p:spPr>
          <a:xfrm>
            <a:off x="2123728" y="1196752"/>
            <a:ext cx="7020273" cy="54726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endParaRPr lang="fr-FR" altLang="fr-FR" sz="1800" dirty="0" smtClean="0"/>
          </a:p>
          <a:p>
            <a:pPr>
              <a:lnSpc>
                <a:spcPct val="80000"/>
              </a:lnSpc>
            </a:pPr>
            <a:r>
              <a:rPr lang="fr-FR" altLang="fr-FR" sz="1800" dirty="0" smtClean="0"/>
              <a:t>+ </a:t>
            </a:r>
            <a:r>
              <a:rPr lang="fr-FR" altLang="fr-FR" sz="1800" dirty="0"/>
              <a:t>d'interactions, d'enseignement différencié, + individualisé et intensif </a:t>
            </a:r>
            <a:r>
              <a:rPr lang="fr-FR" altLang="fr-FR" sz="1500" dirty="0">
                <a:solidFill>
                  <a:schemeClr val="accent2"/>
                </a:solidFill>
              </a:rPr>
              <a:t>(</a:t>
            </a:r>
            <a:r>
              <a:rPr lang="fr-FR" altLang="fr-FR" sz="1500" dirty="0" err="1">
                <a:solidFill>
                  <a:schemeClr val="accent2"/>
                </a:solidFill>
              </a:rPr>
              <a:t>Friend</a:t>
            </a:r>
            <a:r>
              <a:rPr lang="fr-FR" altLang="fr-FR" sz="1500" dirty="0">
                <a:solidFill>
                  <a:schemeClr val="accent2"/>
                </a:solidFill>
              </a:rPr>
              <a:t> &amp; Cook, 2007);</a:t>
            </a:r>
          </a:p>
          <a:p>
            <a:pPr>
              <a:lnSpc>
                <a:spcPct val="80000"/>
              </a:lnSpc>
            </a:pPr>
            <a:r>
              <a:rPr lang="fr-FR" altLang="fr-FR" sz="1800" dirty="0"/>
              <a:t>Moins stigmatisant </a:t>
            </a:r>
            <a:r>
              <a:rPr lang="fr-FR" altLang="fr-FR" sz="1500" dirty="0">
                <a:solidFill>
                  <a:schemeClr val="accent2"/>
                </a:solidFill>
              </a:rPr>
              <a:t>(</a:t>
            </a:r>
            <a:r>
              <a:rPr lang="fr-FR" altLang="fr-FR" sz="1500" dirty="0" err="1">
                <a:solidFill>
                  <a:schemeClr val="accent2"/>
                </a:solidFill>
              </a:rPr>
              <a:t>Murawski</a:t>
            </a:r>
            <a:r>
              <a:rPr lang="fr-FR" altLang="fr-FR" sz="1500" dirty="0">
                <a:solidFill>
                  <a:schemeClr val="accent2"/>
                </a:solidFill>
              </a:rPr>
              <a:t> &amp; Hughes, 2009);</a:t>
            </a:r>
          </a:p>
          <a:p>
            <a:pPr>
              <a:lnSpc>
                <a:spcPct val="80000"/>
              </a:lnSpc>
            </a:pPr>
            <a:r>
              <a:rPr lang="fr-FR" altLang="fr-FR" sz="1800" dirty="0"/>
              <a:t>Le co enseignement concerne l'ensemble des tâches d'une enseignant (planification, correction, gestion de classe) donc développement professionnel </a:t>
            </a:r>
            <a:r>
              <a:rPr lang="fr-FR" altLang="fr-FR" sz="1350" dirty="0">
                <a:solidFill>
                  <a:schemeClr val="accent2"/>
                </a:solidFill>
              </a:rPr>
              <a:t>(</a:t>
            </a:r>
            <a:r>
              <a:rPr lang="fr-FR" altLang="fr-FR" sz="1350" dirty="0" err="1">
                <a:solidFill>
                  <a:schemeClr val="accent2"/>
                </a:solidFill>
              </a:rPr>
              <a:t>Scruggs</a:t>
            </a:r>
            <a:r>
              <a:rPr lang="fr-FR" altLang="fr-FR" sz="1350" dirty="0">
                <a:solidFill>
                  <a:schemeClr val="accent2"/>
                </a:solidFill>
              </a:rPr>
              <a:t>, </a:t>
            </a:r>
            <a:r>
              <a:rPr lang="fr-FR" altLang="fr-FR" sz="1350" dirty="0" err="1">
                <a:solidFill>
                  <a:schemeClr val="accent2"/>
                </a:solidFill>
              </a:rPr>
              <a:t>Mastropieri</a:t>
            </a:r>
            <a:r>
              <a:rPr lang="fr-FR" altLang="fr-FR" sz="1350" dirty="0">
                <a:solidFill>
                  <a:schemeClr val="accent2"/>
                </a:solidFill>
              </a:rPr>
              <a:t> et </a:t>
            </a:r>
            <a:r>
              <a:rPr lang="fr-FR" altLang="fr-FR" sz="1350" dirty="0" err="1">
                <a:solidFill>
                  <a:schemeClr val="accent2"/>
                </a:solidFill>
              </a:rPr>
              <a:t>McDuffie</a:t>
            </a:r>
            <a:r>
              <a:rPr lang="fr-FR" altLang="fr-FR" sz="1350" dirty="0">
                <a:solidFill>
                  <a:schemeClr val="accent2"/>
                </a:solidFill>
              </a:rPr>
              <a:t> (2007);</a:t>
            </a:r>
            <a:endParaRPr lang="fr-FR" altLang="fr-FR" sz="1350" dirty="0"/>
          </a:p>
          <a:p>
            <a:pPr>
              <a:lnSpc>
                <a:spcPct val="80000"/>
              </a:lnSpc>
            </a:pPr>
            <a:r>
              <a:rPr lang="fr-FR" altLang="fr-FR" sz="1800" dirty="0"/>
              <a:t>les élèves en difficulté reçoivent significativement plus d'aide individuelle (</a:t>
            </a:r>
            <a:r>
              <a:rPr lang="fr-FR" altLang="fr-FR" sz="1500" dirty="0" err="1">
                <a:solidFill>
                  <a:schemeClr val="accent2"/>
                </a:solidFill>
              </a:rPr>
              <a:t>Mageria</a:t>
            </a:r>
            <a:r>
              <a:rPr lang="fr-FR" altLang="fr-FR" sz="1500" dirty="0">
                <a:solidFill>
                  <a:schemeClr val="accent2"/>
                </a:solidFill>
              </a:rPr>
              <a:t> &amp; </a:t>
            </a:r>
            <a:r>
              <a:rPr lang="fr-FR" altLang="fr-FR" sz="1500" dirty="0" err="1">
                <a:solidFill>
                  <a:schemeClr val="accent2"/>
                </a:solidFill>
              </a:rPr>
              <a:t>Zigmond</a:t>
            </a:r>
            <a:r>
              <a:rPr lang="fr-FR" altLang="fr-FR" sz="1500" dirty="0">
                <a:solidFill>
                  <a:schemeClr val="accent2"/>
                </a:solidFill>
              </a:rPr>
              <a:t> (2005)</a:t>
            </a:r>
            <a:r>
              <a:rPr lang="fr-FR" altLang="fr-FR" sz="1800" dirty="0"/>
              <a:t>. </a:t>
            </a:r>
            <a:r>
              <a:rPr lang="fr-FR" altLang="fr-FR" sz="1500" dirty="0" err="1">
                <a:solidFill>
                  <a:schemeClr val="accent2"/>
                </a:solidFill>
              </a:rPr>
              <a:t>McDuffie</a:t>
            </a:r>
            <a:r>
              <a:rPr lang="fr-FR" altLang="fr-FR" sz="1500" dirty="0">
                <a:solidFill>
                  <a:schemeClr val="accent2"/>
                </a:solidFill>
              </a:rPr>
              <a:t> et coll. (2009)</a:t>
            </a:r>
            <a:r>
              <a:rPr lang="fr-FR" altLang="fr-FR" sz="1800" dirty="0"/>
              <a:t> montrent le contraire.</a:t>
            </a:r>
          </a:p>
          <a:p>
            <a:pPr>
              <a:lnSpc>
                <a:spcPct val="80000"/>
              </a:lnSpc>
            </a:pPr>
            <a:r>
              <a:rPr lang="fr-FR" altLang="fr-FR" sz="1800" dirty="0"/>
              <a:t>Un effet d'ampleur statistiquement modérément important (.40) </a:t>
            </a:r>
            <a:r>
              <a:rPr lang="fr-FR" altLang="fr-FR" sz="1500" dirty="0">
                <a:solidFill>
                  <a:schemeClr val="accent2"/>
                </a:solidFill>
              </a:rPr>
              <a:t>(</a:t>
            </a:r>
            <a:r>
              <a:rPr lang="fr-FR" altLang="fr-FR" sz="1500" dirty="0" err="1">
                <a:solidFill>
                  <a:schemeClr val="accent2"/>
                </a:solidFill>
              </a:rPr>
              <a:t>Murawski</a:t>
            </a:r>
            <a:r>
              <a:rPr lang="fr-FR" altLang="fr-FR" sz="1500" dirty="0">
                <a:solidFill>
                  <a:schemeClr val="accent2"/>
                </a:solidFill>
              </a:rPr>
              <a:t> &amp; </a:t>
            </a:r>
            <a:r>
              <a:rPr lang="fr-FR" altLang="fr-FR" sz="1500" dirty="0" err="1">
                <a:solidFill>
                  <a:schemeClr val="accent2"/>
                </a:solidFill>
              </a:rPr>
              <a:t>Swanson</a:t>
            </a:r>
            <a:r>
              <a:rPr lang="fr-FR" altLang="fr-FR" sz="1500" dirty="0">
                <a:solidFill>
                  <a:schemeClr val="accent2"/>
                </a:solidFill>
              </a:rPr>
              <a:t>, 2001)</a:t>
            </a:r>
            <a:r>
              <a:rPr lang="fr-FR" altLang="fr-FR" sz="1800" dirty="0"/>
              <a:t> </a:t>
            </a:r>
          </a:p>
          <a:p>
            <a:pPr>
              <a:lnSpc>
                <a:spcPct val="80000"/>
              </a:lnSpc>
            </a:pPr>
            <a:r>
              <a:rPr lang="fr-FR" altLang="fr-FR" sz="1800" dirty="0"/>
              <a:t>Comparaison de deux dispositifs l'un avec du co enseignement, l'autre séparé</a:t>
            </a:r>
          </a:p>
          <a:p>
            <a:pPr>
              <a:lnSpc>
                <a:spcPct val="80000"/>
              </a:lnSpc>
              <a:buFontTx/>
              <a:buNone/>
            </a:pPr>
            <a:r>
              <a:rPr lang="fr-FR" altLang="fr-FR" sz="1800" dirty="0"/>
              <a:t>meilleurs résultats pour le co enseignement, en langue et en mathématiques, et une plus grande assiduité scolaire (</a:t>
            </a:r>
            <a:r>
              <a:rPr lang="fr-FR" altLang="fr-FR" sz="1500" dirty="0">
                <a:solidFill>
                  <a:schemeClr val="accent2"/>
                </a:solidFill>
              </a:rPr>
              <a:t>Fontana, 2005; Hang &amp; </a:t>
            </a:r>
            <a:r>
              <a:rPr lang="fr-FR" altLang="fr-FR" sz="1500" dirty="0" err="1">
                <a:solidFill>
                  <a:schemeClr val="accent2"/>
                </a:solidFill>
              </a:rPr>
              <a:t>Rabben</a:t>
            </a:r>
            <a:r>
              <a:rPr lang="fr-FR" altLang="fr-FR" sz="1500" dirty="0">
                <a:solidFill>
                  <a:schemeClr val="accent2"/>
                </a:solidFill>
              </a:rPr>
              <a:t>, 2006), </a:t>
            </a:r>
            <a:r>
              <a:rPr lang="fr-FR" altLang="fr-FR" sz="1800" dirty="0"/>
              <a:t>en lecture écriture et les écarts s'agrandissent d'année en année.</a:t>
            </a:r>
          </a:p>
          <a:p>
            <a:pPr>
              <a:lnSpc>
                <a:spcPct val="80000"/>
              </a:lnSpc>
              <a:buFontTx/>
              <a:buNone/>
            </a:pPr>
            <a:r>
              <a:rPr lang="fr-FR" altLang="fr-FR" sz="1500" dirty="0">
                <a:solidFill>
                  <a:schemeClr val="accent2"/>
                </a:solidFill>
              </a:rPr>
              <a:t>(Tremblay, 2012, 2013).</a:t>
            </a:r>
            <a:r>
              <a:rPr lang="fr-FR" altLang="fr-FR" sz="1800" dirty="0"/>
              <a:t> Aucune différence en maîtrise de l'anglais et sur les exclusions (</a:t>
            </a:r>
            <a:r>
              <a:rPr lang="fr-FR" altLang="fr-FR" sz="1500" dirty="0">
                <a:solidFill>
                  <a:schemeClr val="accent2"/>
                </a:solidFill>
              </a:rPr>
              <a:t>Réa, </a:t>
            </a:r>
            <a:r>
              <a:rPr lang="fr-FR" altLang="fr-FR" sz="1500" dirty="0" err="1">
                <a:solidFill>
                  <a:schemeClr val="accent2"/>
                </a:solidFill>
              </a:rPr>
              <a:t>Maclaughlin</a:t>
            </a:r>
            <a:r>
              <a:rPr lang="fr-FR" altLang="fr-FR" sz="1500" dirty="0">
                <a:solidFill>
                  <a:schemeClr val="accent2"/>
                </a:solidFill>
              </a:rPr>
              <a:t>, &amp; Walter-Thomas, 2002)</a:t>
            </a:r>
            <a:r>
              <a:rPr lang="fr-FR" altLang="fr-FR" sz="1800" dirty="0"/>
              <a:t>.</a:t>
            </a:r>
          </a:p>
        </p:txBody>
      </p:sp>
      <p:sp>
        <p:nvSpPr>
          <p:cNvPr id="4" name="Rectangle 2"/>
          <p:cNvSpPr txBox="1">
            <a:spLocks noChangeArrowheads="1"/>
          </p:cNvSpPr>
          <p:nvPr/>
        </p:nvSpPr>
        <p:spPr>
          <a:xfrm>
            <a:off x="484017" y="2031424"/>
            <a:ext cx="475492" cy="3002972"/>
          </a:xfrm>
          <a:prstGeom prst="rect">
            <a:avLst/>
          </a:prstGeom>
        </p:spPr>
        <p:txBody>
          <a:bodyPr vert="vert27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altLang="fr-FR" sz="3000" dirty="0"/>
              <a:t>Co-enseignement: plus-value</a:t>
            </a:r>
          </a:p>
        </p:txBody>
      </p:sp>
    </p:spTree>
    <p:extLst>
      <p:ext uri="{BB962C8B-B14F-4D97-AF65-F5344CB8AC3E}">
        <p14:creationId xmlns:p14="http://schemas.microsoft.com/office/powerpoint/2010/main" val="1622388969"/>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812564" y="2009260"/>
            <a:ext cx="7007907" cy="46601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altLang="fr-FR" sz="1800" dirty="0" smtClean="0">
              <a:latin typeface="Times New Roman" panose="02020603050405020304" pitchFamily="18" charset="0"/>
            </a:endParaRPr>
          </a:p>
          <a:p>
            <a:r>
              <a:rPr lang="fr-FR" altLang="fr-FR" sz="2000" dirty="0" smtClean="0">
                <a:latin typeface="Times New Roman" panose="02020603050405020304" pitchFamily="18" charset="0"/>
              </a:rPr>
              <a:t>Difficulté </a:t>
            </a:r>
            <a:r>
              <a:rPr lang="fr-FR" altLang="fr-FR" sz="2000" dirty="0">
                <a:latin typeface="Times New Roman" panose="02020603050405020304" pitchFamily="18" charset="0"/>
              </a:rPr>
              <a:t>de rassembler les principaux participants;</a:t>
            </a:r>
          </a:p>
          <a:p>
            <a:r>
              <a:rPr lang="fr-FR" altLang="fr-FR" sz="2000" dirty="0">
                <a:latin typeface="Times New Roman" panose="02020603050405020304" pitchFamily="18" charset="0"/>
              </a:rPr>
              <a:t>Difficulté de communiquer au travers de pratiques qui nécessitent de s'adapter à toute une série d'approches et de personnalités;</a:t>
            </a:r>
          </a:p>
          <a:p>
            <a:r>
              <a:rPr lang="fr-FR" altLang="fr-FR" sz="2000" dirty="0">
                <a:latin typeface="Times New Roman" panose="02020603050405020304" pitchFamily="18" charset="0"/>
              </a:rPr>
              <a:t>Manque d'objectifs clairs pour la collaboration;</a:t>
            </a:r>
          </a:p>
          <a:p>
            <a:r>
              <a:rPr lang="fr-FR" altLang="fr-FR" sz="2000" dirty="0">
                <a:latin typeface="Times New Roman" panose="02020603050405020304" pitchFamily="18" charset="0"/>
              </a:rPr>
              <a:t>Manque de soutien de la part de la direction;</a:t>
            </a:r>
          </a:p>
          <a:p>
            <a:r>
              <a:rPr lang="fr-FR" altLang="fr-FR" sz="2000" dirty="0">
                <a:latin typeface="Times New Roman" panose="02020603050405020304" pitchFamily="18" charset="0"/>
              </a:rPr>
              <a:t>Manque de préparation </a:t>
            </a:r>
            <a:r>
              <a:rPr lang="fr-FR" altLang="fr-FR" sz="2000" dirty="0">
                <a:solidFill>
                  <a:schemeClr val="accent2"/>
                </a:solidFill>
                <a:latin typeface="Times New Roman" panose="02020603050405020304" pitchFamily="18" charset="0"/>
              </a:rPr>
              <a:t>(Mitchell, 2008);</a:t>
            </a:r>
          </a:p>
          <a:p>
            <a:r>
              <a:rPr lang="fr-FR" altLang="fr-FR" sz="2000" dirty="0">
                <a:latin typeface="Times New Roman" panose="02020603050405020304" pitchFamily="18" charset="0"/>
              </a:rPr>
              <a:t>Pb de facteurs institutionnels, mais aussi sociaux et identitaires. </a:t>
            </a:r>
          </a:p>
          <a:p>
            <a:r>
              <a:rPr lang="fr-FR" altLang="fr-FR" sz="2000" dirty="0">
                <a:latin typeface="Times New Roman" panose="02020603050405020304" pitchFamily="18" charset="0"/>
              </a:rPr>
              <a:t>Les pratiques </a:t>
            </a:r>
            <a:r>
              <a:rPr lang="fr-FR" altLang="fr-FR" sz="2000" b="1" dirty="0">
                <a:latin typeface="Times New Roman" panose="02020603050405020304" pitchFamily="18" charset="0"/>
              </a:rPr>
              <a:t>d'adaptation de l'enseignement</a:t>
            </a:r>
            <a:r>
              <a:rPr lang="fr-FR" altLang="fr-FR" sz="2000" dirty="0">
                <a:latin typeface="Times New Roman" panose="02020603050405020304" pitchFamily="18" charset="0"/>
              </a:rPr>
              <a:t> produisent des effets d'ampleur fort tandis que les pratiques de co intervention externe obtiennent une note moyenne </a:t>
            </a:r>
            <a:r>
              <a:rPr lang="fr-FR" altLang="fr-FR" sz="2000" dirty="0">
                <a:solidFill>
                  <a:schemeClr val="accent2"/>
                </a:solidFill>
                <a:latin typeface="Times New Roman" panose="02020603050405020304" pitchFamily="18" charset="0"/>
              </a:rPr>
              <a:t>(</a:t>
            </a:r>
            <a:r>
              <a:rPr lang="fr-FR" altLang="fr-FR" sz="2000" dirty="0" err="1">
                <a:solidFill>
                  <a:schemeClr val="accent2"/>
                </a:solidFill>
                <a:latin typeface="Times New Roman" panose="02020603050405020304" pitchFamily="18" charset="0"/>
              </a:rPr>
              <a:t>Forness</a:t>
            </a:r>
            <a:r>
              <a:rPr lang="fr-FR" altLang="fr-FR" sz="2000" dirty="0">
                <a:solidFill>
                  <a:schemeClr val="accent2"/>
                </a:solidFill>
                <a:latin typeface="Times New Roman" panose="02020603050405020304" pitchFamily="18" charset="0"/>
              </a:rPr>
              <a:t>, 2001</a:t>
            </a:r>
            <a:r>
              <a:rPr lang="fr-FR" altLang="fr-FR" sz="1800" dirty="0">
                <a:solidFill>
                  <a:schemeClr val="accent2"/>
                </a:solidFill>
                <a:latin typeface="Times New Roman" panose="02020603050405020304" pitchFamily="18" charset="0"/>
              </a:rPr>
              <a:t>).</a:t>
            </a:r>
            <a:r>
              <a:rPr lang="fr-FR" altLang="fr-FR" sz="1800" dirty="0">
                <a:latin typeface="Times New Roman" panose="02020603050405020304" pitchFamily="18" charset="0"/>
              </a:rPr>
              <a:t> </a:t>
            </a:r>
          </a:p>
        </p:txBody>
      </p:sp>
      <p:sp>
        <p:nvSpPr>
          <p:cNvPr id="4" name="Rectangle 2"/>
          <p:cNvSpPr txBox="1">
            <a:spLocks noChangeArrowheads="1"/>
          </p:cNvSpPr>
          <p:nvPr/>
        </p:nvSpPr>
        <p:spPr>
          <a:xfrm>
            <a:off x="493163" y="1875559"/>
            <a:ext cx="475492" cy="3179618"/>
          </a:xfrm>
          <a:prstGeom prst="rect">
            <a:avLst/>
          </a:prstGeom>
        </p:spPr>
        <p:txBody>
          <a:bodyPr vert="vert27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altLang="fr-FR" sz="3000" dirty="0"/>
              <a:t>Co-enseignement: les limites</a:t>
            </a:r>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9445"/>
          <a:stretch/>
        </p:blipFill>
        <p:spPr bwMode="auto">
          <a:xfrm>
            <a:off x="251520" y="332656"/>
            <a:ext cx="2777816" cy="167660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64963691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45472" y="476672"/>
            <a:ext cx="8602991" cy="61206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endParaRPr lang="fr-FR" altLang="fr-FR" sz="2100" u="sng" dirty="0" smtClean="0"/>
          </a:p>
          <a:p>
            <a:pPr>
              <a:lnSpc>
                <a:spcPct val="80000"/>
              </a:lnSpc>
            </a:pPr>
            <a:r>
              <a:rPr lang="fr-FR" altLang="fr-FR" sz="2400" u="sng" dirty="0" smtClean="0"/>
              <a:t>Ce </a:t>
            </a:r>
            <a:r>
              <a:rPr lang="fr-FR" altLang="fr-FR" sz="2400" u="sng" dirty="0"/>
              <a:t>que disent les élèves</a:t>
            </a:r>
            <a:r>
              <a:rPr lang="fr-FR" altLang="fr-FR" sz="2400" b="1" dirty="0"/>
              <a:t>:</a:t>
            </a:r>
          </a:p>
          <a:p>
            <a:pPr>
              <a:lnSpc>
                <a:spcPct val="80000"/>
              </a:lnSpc>
              <a:buFontTx/>
              <a:buNone/>
            </a:pPr>
            <a:r>
              <a:rPr lang="fr-FR" altLang="fr-FR" sz="2400" dirty="0"/>
              <a:t>Ils estiment recevoir plus d'aide, bénéficier d'approches et de styles d'enseignement différents et ainsi obtenir de meilleurs résultats </a:t>
            </a:r>
            <a:r>
              <a:rPr lang="fr-FR" altLang="fr-FR" sz="2400" dirty="0">
                <a:solidFill>
                  <a:schemeClr val="accent2"/>
                </a:solidFill>
              </a:rPr>
              <a:t>(Wilson &amp; Michael, 2006).</a:t>
            </a:r>
          </a:p>
          <a:p>
            <a:pPr>
              <a:lnSpc>
                <a:spcPct val="80000"/>
              </a:lnSpc>
            </a:pPr>
            <a:r>
              <a:rPr lang="fr-FR" altLang="fr-FR" sz="2400" u="sng" dirty="0"/>
              <a:t>Ce que disent les enseignants:</a:t>
            </a:r>
          </a:p>
          <a:p>
            <a:pPr>
              <a:lnSpc>
                <a:spcPct val="80000"/>
              </a:lnSpc>
              <a:buFontTx/>
              <a:buNone/>
            </a:pPr>
            <a:r>
              <a:rPr lang="fr-FR" altLang="fr-FR" sz="2400" dirty="0"/>
              <a:t>les enseignants soutiennent le co-enseignement, mais besoins importants identifiés (temps de planification, ,évaluation des élèves, formation des co-enseignants) (</a:t>
            </a:r>
            <a:r>
              <a:rPr lang="fr-FR" altLang="fr-FR" sz="2400" dirty="0" err="1">
                <a:solidFill>
                  <a:schemeClr val="accent2"/>
                </a:solidFill>
              </a:rPr>
              <a:t>Scruggs</a:t>
            </a:r>
            <a:r>
              <a:rPr lang="fr-FR" altLang="fr-FR" sz="2400" dirty="0">
                <a:solidFill>
                  <a:schemeClr val="accent2"/>
                </a:solidFill>
              </a:rPr>
              <a:t>, </a:t>
            </a:r>
            <a:r>
              <a:rPr lang="fr-FR" altLang="fr-FR" sz="2400" dirty="0" err="1">
                <a:solidFill>
                  <a:schemeClr val="accent2"/>
                </a:solidFill>
              </a:rPr>
              <a:t>Mastropieri</a:t>
            </a:r>
            <a:r>
              <a:rPr lang="fr-FR" altLang="fr-FR" sz="2400" dirty="0">
                <a:solidFill>
                  <a:schemeClr val="accent2"/>
                </a:solidFill>
              </a:rPr>
              <a:t> et </a:t>
            </a:r>
            <a:r>
              <a:rPr lang="fr-FR" altLang="fr-FR" sz="2400" dirty="0" err="1">
                <a:solidFill>
                  <a:schemeClr val="accent2"/>
                </a:solidFill>
              </a:rPr>
              <a:t>McDuffie</a:t>
            </a:r>
            <a:r>
              <a:rPr lang="fr-FR" altLang="fr-FR" sz="2400" dirty="0">
                <a:solidFill>
                  <a:schemeClr val="accent2"/>
                </a:solidFill>
              </a:rPr>
              <a:t> (2007);</a:t>
            </a:r>
          </a:p>
          <a:p>
            <a:pPr>
              <a:lnSpc>
                <a:spcPct val="80000"/>
              </a:lnSpc>
              <a:buFontTx/>
              <a:buNone/>
            </a:pPr>
            <a:r>
              <a:rPr lang="fr-FR" altLang="fr-FR" sz="2400" dirty="0"/>
              <a:t>Soutien administratif nécessaire </a:t>
            </a:r>
            <a:r>
              <a:rPr lang="fr-FR" altLang="fr-FR" sz="2400" dirty="0">
                <a:solidFill>
                  <a:schemeClr val="accent2"/>
                </a:solidFill>
              </a:rPr>
              <a:t>(</a:t>
            </a:r>
            <a:r>
              <a:rPr lang="fr-FR" altLang="fr-FR" sz="2400" dirty="0" err="1">
                <a:solidFill>
                  <a:schemeClr val="accent2"/>
                </a:solidFill>
              </a:rPr>
              <a:t>Arguelles</a:t>
            </a:r>
            <a:r>
              <a:rPr lang="fr-FR" altLang="fr-FR" sz="2400" dirty="0">
                <a:solidFill>
                  <a:schemeClr val="accent2"/>
                </a:solidFill>
              </a:rPr>
              <a:t>, Hughes et </a:t>
            </a:r>
            <a:r>
              <a:rPr lang="fr-FR" altLang="fr-FR" sz="2400" dirty="0" err="1">
                <a:solidFill>
                  <a:schemeClr val="accent2"/>
                </a:solidFill>
              </a:rPr>
              <a:t>Schumm</a:t>
            </a:r>
            <a:r>
              <a:rPr lang="fr-FR" altLang="fr-FR" sz="2400" dirty="0">
                <a:solidFill>
                  <a:schemeClr val="accent2"/>
                </a:solidFill>
              </a:rPr>
              <a:t>, 2000). </a:t>
            </a:r>
          </a:p>
          <a:p>
            <a:pPr>
              <a:lnSpc>
                <a:spcPct val="80000"/>
              </a:lnSpc>
            </a:pPr>
            <a:r>
              <a:rPr lang="fr-FR" altLang="fr-FR" sz="2400" dirty="0"/>
              <a:t>- Augmentation des connaissances concernant les contenus à enseigner, les adaptations, la gestion de classe </a:t>
            </a:r>
            <a:r>
              <a:rPr lang="fr-FR" altLang="fr-FR" sz="2400" dirty="0">
                <a:solidFill>
                  <a:schemeClr val="accent2"/>
                </a:solidFill>
              </a:rPr>
              <a:t>(Austin, 2001, Tremblay, 2010). </a:t>
            </a:r>
          </a:p>
          <a:p>
            <a:pPr>
              <a:lnSpc>
                <a:spcPct val="80000"/>
              </a:lnSpc>
            </a:pPr>
            <a:r>
              <a:rPr lang="fr-FR" altLang="fr-FR" sz="2400" dirty="0"/>
              <a:t>- améliore leurs possibilités de différenciation  </a:t>
            </a:r>
            <a:r>
              <a:rPr lang="fr-FR" altLang="fr-FR" sz="2400" dirty="0">
                <a:solidFill>
                  <a:schemeClr val="accent2"/>
                </a:solidFill>
              </a:rPr>
              <a:t>(</a:t>
            </a:r>
            <a:r>
              <a:rPr lang="fr-FR" altLang="fr-FR" sz="2400" dirty="0" err="1">
                <a:solidFill>
                  <a:schemeClr val="accent2"/>
                </a:solidFill>
              </a:rPr>
              <a:t>Murawski</a:t>
            </a:r>
            <a:r>
              <a:rPr lang="fr-FR" altLang="fr-FR" sz="2400" dirty="0">
                <a:solidFill>
                  <a:schemeClr val="accent2"/>
                </a:solidFill>
              </a:rPr>
              <a:t> &amp; Hughes, 2009, Tremblay, 2010).</a:t>
            </a:r>
          </a:p>
          <a:p>
            <a:pPr>
              <a:lnSpc>
                <a:spcPct val="80000"/>
              </a:lnSpc>
            </a:pPr>
            <a:endParaRPr lang="fr-FR" altLang="fr-FR" sz="1500" dirty="0">
              <a:solidFill>
                <a:schemeClr val="accent2"/>
              </a:solidFill>
            </a:endParaRPr>
          </a:p>
        </p:txBody>
      </p:sp>
    </p:spTree>
    <p:extLst>
      <p:ext uri="{BB962C8B-B14F-4D97-AF65-F5344CB8AC3E}">
        <p14:creationId xmlns:p14="http://schemas.microsoft.com/office/powerpoint/2010/main" val="3342616239"/>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77982" y="1039522"/>
            <a:ext cx="8032173" cy="5557829"/>
          </a:xfrm>
          <a:prstGeom prst="rect">
            <a:avLst/>
          </a:prstGeom>
          <a:extLst>
            <a:ext uri="{91240B29-F687-4F45-9708-019B960494DF}">
              <a14:hiddenLine xmlns:a14="http://schemas.microsoft.com/office/drawing/2010/main" w="9525" cap="flat">
                <a:solidFill>
                  <a:srgbClr val="3465AF"/>
                </a:solidFill>
                <a:round/>
                <a:headEnd/>
                <a:tailEnd/>
              </a14:hiddenLine>
            </a:ext>
          </a:extLst>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tabLst>
                <a:tab pos="336947" algn="l"/>
                <a:tab pos="673894" algn="l"/>
                <a:tab pos="1010841" algn="l"/>
                <a:tab pos="1347788" algn="l"/>
                <a:tab pos="1684735" algn="l"/>
                <a:tab pos="2021681" algn="l"/>
                <a:tab pos="2358629" algn="l"/>
                <a:tab pos="2695575" algn="l"/>
                <a:tab pos="3032522" algn="l"/>
                <a:tab pos="3369469" algn="l"/>
                <a:tab pos="3706416" algn="l"/>
                <a:tab pos="4043363" algn="l"/>
                <a:tab pos="4380310" algn="l"/>
                <a:tab pos="4717256" algn="l"/>
                <a:tab pos="5054204" algn="l"/>
                <a:tab pos="5391150" algn="l"/>
                <a:tab pos="5728097" algn="l"/>
                <a:tab pos="6065044" algn="l"/>
                <a:tab pos="6401991" algn="l"/>
                <a:tab pos="6738938" algn="l"/>
                <a:tab pos="7075885" algn="l"/>
              </a:tabLst>
            </a:pPr>
            <a:endParaRPr lang="fr-FR" altLang="fr-FR" sz="2100" dirty="0" smtClean="0"/>
          </a:p>
          <a:p>
            <a:pPr marL="0" indent="0" algn="ctr">
              <a:tabLst>
                <a:tab pos="336947" algn="l"/>
                <a:tab pos="673894" algn="l"/>
                <a:tab pos="1010841" algn="l"/>
                <a:tab pos="1347788" algn="l"/>
                <a:tab pos="1684735" algn="l"/>
                <a:tab pos="2021681" algn="l"/>
                <a:tab pos="2358629" algn="l"/>
                <a:tab pos="2695575" algn="l"/>
                <a:tab pos="3032522" algn="l"/>
                <a:tab pos="3369469" algn="l"/>
                <a:tab pos="3706416" algn="l"/>
                <a:tab pos="4043363" algn="l"/>
                <a:tab pos="4380310" algn="l"/>
                <a:tab pos="4717256" algn="l"/>
                <a:tab pos="5054204" algn="l"/>
                <a:tab pos="5391150" algn="l"/>
                <a:tab pos="5728097" algn="l"/>
                <a:tab pos="6065044" algn="l"/>
                <a:tab pos="6401991" algn="l"/>
                <a:tab pos="6738938" algn="l"/>
                <a:tab pos="7075885" algn="l"/>
              </a:tabLst>
            </a:pPr>
            <a:endParaRPr lang="fr-FR" altLang="fr-FR" sz="2100" dirty="0"/>
          </a:p>
          <a:p>
            <a:pPr marL="0" indent="0" algn="ctr">
              <a:tabLst>
                <a:tab pos="336947" algn="l"/>
                <a:tab pos="673894" algn="l"/>
                <a:tab pos="1010841" algn="l"/>
                <a:tab pos="1347788" algn="l"/>
                <a:tab pos="1684735" algn="l"/>
                <a:tab pos="2021681" algn="l"/>
                <a:tab pos="2358629" algn="l"/>
                <a:tab pos="2695575" algn="l"/>
                <a:tab pos="3032522" algn="l"/>
                <a:tab pos="3369469" algn="l"/>
                <a:tab pos="3706416" algn="l"/>
                <a:tab pos="4043363" algn="l"/>
                <a:tab pos="4380310" algn="l"/>
                <a:tab pos="4717256" algn="l"/>
                <a:tab pos="5054204" algn="l"/>
                <a:tab pos="5391150" algn="l"/>
                <a:tab pos="5728097" algn="l"/>
                <a:tab pos="6065044" algn="l"/>
                <a:tab pos="6401991" algn="l"/>
                <a:tab pos="6738938" algn="l"/>
                <a:tab pos="7075885" algn="l"/>
              </a:tabLst>
            </a:pPr>
            <a:endParaRPr lang="fr-FR" altLang="fr-FR" sz="2100" dirty="0" smtClean="0"/>
          </a:p>
          <a:p>
            <a:pPr marL="0" indent="0" algn="ctr">
              <a:tabLst>
                <a:tab pos="336947" algn="l"/>
                <a:tab pos="673894" algn="l"/>
                <a:tab pos="1010841" algn="l"/>
                <a:tab pos="1347788" algn="l"/>
                <a:tab pos="1684735" algn="l"/>
                <a:tab pos="2021681" algn="l"/>
                <a:tab pos="2358629" algn="l"/>
                <a:tab pos="2695575" algn="l"/>
                <a:tab pos="3032522" algn="l"/>
                <a:tab pos="3369469" algn="l"/>
                <a:tab pos="3706416" algn="l"/>
                <a:tab pos="4043363" algn="l"/>
                <a:tab pos="4380310" algn="l"/>
                <a:tab pos="4717256" algn="l"/>
                <a:tab pos="5054204" algn="l"/>
                <a:tab pos="5391150" algn="l"/>
                <a:tab pos="5728097" algn="l"/>
                <a:tab pos="6065044" algn="l"/>
                <a:tab pos="6401991" algn="l"/>
                <a:tab pos="6738938" algn="l"/>
                <a:tab pos="7075885" algn="l"/>
              </a:tabLst>
            </a:pPr>
            <a:r>
              <a:rPr lang="fr-FR" altLang="fr-FR" sz="2100" dirty="0" smtClean="0">
                <a:latin typeface="Arial" panose="020B0604020202020204" pitchFamily="34" charset="0"/>
                <a:cs typeface="Arial" panose="020B0604020202020204" pitchFamily="34" charset="0"/>
              </a:rPr>
              <a:t>Ce </a:t>
            </a:r>
            <a:r>
              <a:rPr lang="fr-FR" altLang="fr-FR" sz="2100" dirty="0">
                <a:latin typeface="Arial" panose="020B0604020202020204" pitchFamily="34" charset="0"/>
                <a:cs typeface="Arial" panose="020B0604020202020204" pitchFamily="34" charset="0"/>
              </a:rPr>
              <a:t>qu’en disent les professeurs </a:t>
            </a:r>
            <a:r>
              <a:rPr lang="fr-FR" altLang="fr-FR" sz="2100" b="1" dirty="0">
                <a:latin typeface="Arial" panose="020B0604020202020204" pitchFamily="34" charset="0"/>
                <a:cs typeface="Arial" panose="020B0604020202020204" pitchFamily="34" charset="0"/>
              </a:rPr>
              <a:t>:</a:t>
            </a:r>
          </a:p>
          <a:p>
            <a:pPr marL="0" indent="0" algn="ctr">
              <a:tabLst>
                <a:tab pos="336947" algn="l"/>
                <a:tab pos="673894" algn="l"/>
                <a:tab pos="1010841" algn="l"/>
                <a:tab pos="1347788" algn="l"/>
                <a:tab pos="1684735" algn="l"/>
                <a:tab pos="2021681" algn="l"/>
                <a:tab pos="2358629" algn="l"/>
                <a:tab pos="2695575" algn="l"/>
                <a:tab pos="3032522" algn="l"/>
                <a:tab pos="3369469" algn="l"/>
                <a:tab pos="3706416" algn="l"/>
                <a:tab pos="4043363" algn="l"/>
                <a:tab pos="4380310" algn="l"/>
                <a:tab pos="4717256" algn="l"/>
                <a:tab pos="5054204" algn="l"/>
                <a:tab pos="5391150" algn="l"/>
                <a:tab pos="5728097" algn="l"/>
                <a:tab pos="6065044" algn="l"/>
                <a:tab pos="6401991" algn="l"/>
                <a:tab pos="6738938" algn="l"/>
                <a:tab pos="7075885" algn="l"/>
              </a:tabLst>
            </a:pPr>
            <a:endParaRPr lang="fr-FR" altLang="fr-FR" sz="2100" dirty="0">
              <a:latin typeface="Arial" panose="020B0604020202020204" pitchFamily="34" charset="0"/>
              <a:cs typeface="Arial" panose="020B0604020202020204" pitchFamily="34" charset="0"/>
            </a:endParaRPr>
          </a:p>
          <a:p>
            <a:pPr marL="0" indent="0" algn="just">
              <a:tabLst>
                <a:tab pos="336947" algn="l"/>
                <a:tab pos="673894" algn="l"/>
                <a:tab pos="1010841" algn="l"/>
                <a:tab pos="1347788" algn="l"/>
                <a:tab pos="1684735" algn="l"/>
                <a:tab pos="2021681" algn="l"/>
                <a:tab pos="2358629" algn="l"/>
                <a:tab pos="2695575" algn="l"/>
                <a:tab pos="3032522" algn="l"/>
                <a:tab pos="3369469" algn="l"/>
                <a:tab pos="3706416" algn="l"/>
                <a:tab pos="4043363" algn="l"/>
                <a:tab pos="4380310" algn="l"/>
                <a:tab pos="4717256" algn="l"/>
                <a:tab pos="5054204" algn="l"/>
                <a:tab pos="5391150" algn="l"/>
                <a:tab pos="5728097" algn="l"/>
                <a:tab pos="6065044" algn="l"/>
                <a:tab pos="6401991" algn="l"/>
                <a:tab pos="6738938" algn="l"/>
                <a:tab pos="7075885" algn="l"/>
              </a:tabLst>
            </a:pPr>
            <a:r>
              <a:rPr lang="fr-FR" altLang="fr-FR" sz="2100" dirty="0">
                <a:latin typeface="Arial" panose="020B0604020202020204" pitchFamily="34" charset="0"/>
                <a:cs typeface="Arial" panose="020B0604020202020204" pitchFamily="34" charset="0"/>
              </a:rPr>
              <a:t>«</a:t>
            </a:r>
            <a:r>
              <a:rPr lang="fr-FR" altLang="fr-FR" sz="2100" i="1" dirty="0">
                <a:latin typeface="Arial" panose="020B0604020202020204" pitchFamily="34" charset="0"/>
                <a:cs typeface="Arial" panose="020B0604020202020204" pitchFamily="34" charset="0"/>
              </a:rPr>
              <a:t> Bonne préparation au préalable obligatoire pour que la séance soit efficace </a:t>
            </a:r>
            <a:r>
              <a:rPr lang="fr-FR" altLang="fr-FR" sz="2100" dirty="0">
                <a:latin typeface="Arial" panose="020B0604020202020204" pitchFamily="34" charset="0"/>
                <a:cs typeface="Arial" panose="020B0604020202020204" pitchFamily="34" charset="0"/>
              </a:rPr>
              <a:t>»</a:t>
            </a:r>
          </a:p>
          <a:p>
            <a:pPr marL="0" indent="0" algn="just">
              <a:tabLst>
                <a:tab pos="336947" algn="l"/>
                <a:tab pos="673894" algn="l"/>
                <a:tab pos="1010841" algn="l"/>
                <a:tab pos="1347788" algn="l"/>
                <a:tab pos="1684735" algn="l"/>
                <a:tab pos="2021681" algn="l"/>
                <a:tab pos="2358629" algn="l"/>
                <a:tab pos="2695575" algn="l"/>
                <a:tab pos="3032522" algn="l"/>
                <a:tab pos="3369469" algn="l"/>
                <a:tab pos="3706416" algn="l"/>
                <a:tab pos="4043363" algn="l"/>
                <a:tab pos="4380310" algn="l"/>
                <a:tab pos="4717256" algn="l"/>
                <a:tab pos="5054204" algn="l"/>
                <a:tab pos="5391150" algn="l"/>
                <a:tab pos="5728097" algn="l"/>
                <a:tab pos="6065044" algn="l"/>
                <a:tab pos="6401991" algn="l"/>
                <a:tab pos="6738938" algn="l"/>
                <a:tab pos="7075885" algn="l"/>
              </a:tabLst>
            </a:pPr>
            <a:r>
              <a:rPr lang="fr-FR" altLang="fr-FR" sz="2100" dirty="0">
                <a:latin typeface="Arial" panose="020B0604020202020204" pitchFamily="34" charset="0"/>
                <a:cs typeface="Arial" panose="020B0604020202020204" pitchFamily="34" charset="0"/>
              </a:rPr>
              <a:t>« </a:t>
            </a:r>
            <a:r>
              <a:rPr lang="fr-FR" altLang="fr-FR" sz="2100" i="1" dirty="0">
                <a:latin typeface="Arial" panose="020B0604020202020204" pitchFamily="34" charset="0"/>
                <a:cs typeface="Arial" panose="020B0604020202020204" pitchFamily="34" charset="0"/>
              </a:rPr>
              <a:t>on se met au clair sur les objectifs, sur la manière dont on intervient au cours de la séance »</a:t>
            </a:r>
            <a:r>
              <a:rPr lang="fr-FR" altLang="fr-FR" sz="2100" dirty="0">
                <a:latin typeface="Arial" panose="020B0604020202020204" pitchFamily="34" charset="0"/>
                <a:cs typeface="Arial" panose="020B0604020202020204" pitchFamily="34" charset="0"/>
              </a:rPr>
              <a:t>.</a:t>
            </a:r>
          </a:p>
          <a:p>
            <a:pPr marL="0" indent="0" algn="just">
              <a:tabLst>
                <a:tab pos="336947" algn="l"/>
                <a:tab pos="673894" algn="l"/>
                <a:tab pos="1010841" algn="l"/>
                <a:tab pos="1347788" algn="l"/>
                <a:tab pos="1684735" algn="l"/>
                <a:tab pos="2021681" algn="l"/>
                <a:tab pos="2358629" algn="l"/>
                <a:tab pos="2695575" algn="l"/>
                <a:tab pos="3032522" algn="l"/>
                <a:tab pos="3369469" algn="l"/>
                <a:tab pos="3706416" algn="l"/>
                <a:tab pos="4043363" algn="l"/>
                <a:tab pos="4380310" algn="l"/>
                <a:tab pos="4717256" algn="l"/>
                <a:tab pos="5054204" algn="l"/>
                <a:tab pos="5391150" algn="l"/>
                <a:tab pos="5728097" algn="l"/>
                <a:tab pos="6065044" algn="l"/>
                <a:tab pos="6401991" algn="l"/>
                <a:tab pos="6738938" algn="l"/>
                <a:tab pos="7075885" algn="l"/>
              </a:tabLst>
            </a:pPr>
            <a:r>
              <a:rPr lang="fr-FR" altLang="fr-FR" sz="2100" dirty="0">
                <a:latin typeface="Arial" panose="020B0604020202020204" pitchFamily="34" charset="0"/>
                <a:cs typeface="Arial" panose="020B0604020202020204" pitchFamily="34" charset="0"/>
              </a:rPr>
              <a:t>« </a:t>
            </a:r>
            <a:r>
              <a:rPr lang="fr-FR" altLang="fr-FR" sz="2100" i="1" dirty="0">
                <a:latin typeface="Arial" panose="020B0604020202020204" pitchFamily="34" charset="0"/>
                <a:cs typeface="Arial" panose="020B0604020202020204" pitchFamily="34" charset="0"/>
              </a:rPr>
              <a:t>Ca permet de croiser les regards avec les autres enseignants, de s'enrichir de leurs pratiques, d'oser proposer des activités aux élèves qu'on aurait peut être pas proposées si on était tout seul »</a:t>
            </a:r>
          </a:p>
          <a:p>
            <a:pPr marL="0" indent="0" algn="just">
              <a:tabLst>
                <a:tab pos="336947" algn="l"/>
                <a:tab pos="673894" algn="l"/>
                <a:tab pos="1010841" algn="l"/>
                <a:tab pos="1347788" algn="l"/>
                <a:tab pos="1684735" algn="l"/>
                <a:tab pos="2021681" algn="l"/>
                <a:tab pos="2358629" algn="l"/>
                <a:tab pos="2695575" algn="l"/>
                <a:tab pos="3032522" algn="l"/>
                <a:tab pos="3369469" algn="l"/>
                <a:tab pos="3706416" algn="l"/>
                <a:tab pos="4043363" algn="l"/>
                <a:tab pos="4380310" algn="l"/>
                <a:tab pos="4717256" algn="l"/>
                <a:tab pos="5054204" algn="l"/>
                <a:tab pos="5391150" algn="l"/>
                <a:tab pos="5728097" algn="l"/>
                <a:tab pos="6065044" algn="l"/>
                <a:tab pos="6401991" algn="l"/>
                <a:tab pos="6738938" algn="l"/>
                <a:tab pos="7075885" algn="l"/>
              </a:tabLst>
            </a:pPr>
            <a:r>
              <a:rPr lang="fr-FR" altLang="fr-FR" sz="2100" i="1" dirty="0">
                <a:latin typeface="Arial" panose="020B0604020202020204" pitchFamily="34" charset="0"/>
                <a:cs typeface="Arial" panose="020B0604020202020204" pitchFamily="34" charset="0"/>
              </a:rPr>
              <a:t>« Les activités sont plus complexes permet aux élèves d'être plus valorisés, de les mettre en confiance. Ce n'est que du positif ».</a:t>
            </a:r>
          </a:p>
          <a:p>
            <a:pPr marL="0" indent="0" algn="ctr">
              <a:tabLst>
                <a:tab pos="336947" algn="l"/>
                <a:tab pos="673894" algn="l"/>
                <a:tab pos="1010841" algn="l"/>
                <a:tab pos="1347788" algn="l"/>
                <a:tab pos="1684735" algn="l"/>
                <a:tab pos="2021681" algn="l"/>
                <a:tab pos="2358629" algn="l"/>
                <a:tab pos="2695575" algn="l"/>
                <a:tab pos="3032522" algn="l"/>
                <a:tab pos="3369469" algn="l"/>
                <a:tab pos="3706416" algn="l"/>
                <a:tab pos="4043363" algn="l"/>
                <a:tab pos="4380310" algn="l"/>
                <a:tab pos="4717256" algn="l"/>
                <a:tab pos="5054204" algn="l"/>
                <a:tab pos="5391150" algn="l"/>
                <a:tab pos="5728097" algn="l"/>
                <a:tab pos="6065044" algn="l"/>
                <a:tab pos="6401991" algn="l"/>
                <a:tab pos="6738938" algn="l"/>
                <a:tab pos="7075885" algn="l"/>
              </a:tabLst>
            </a:pPr>
            <a:endParaRPr lang="fr-FR" altLang="fr-FR" sz="2100" i="1" dirty="0">
              <a:latin typeface="Arial" panose="020B0604020202020204" pitchFamily="34" charset="0"/>
              <a:cs typeface="Arial" panose="020B0604020202020204" pitchFamily="34" charset="0"/>
            </a:endParaRPr>
          </a:p>
          <a:p>
            <a:pPr marL="0" indent="0" algn="ctr">
              <a:tabLst>
                <a:tab pos="336947" algn="l"/>
                <a:tab pos="673894" algn="l"/>
                <a:tab pos="1010841" algn="l"/>
                <a:tab pos="1347788" algn="l"/>
                <a:tab pos="1684735" algn="l"/>
                <a:tab pos="2021681" algn="l"/>
                <a:tab pos="2358629" algn="l"/>
                <a:tab pos="2695575" algn="l"/>
                <a:tab pos="3032522" algn="l"/>
                <a:tab pos="3369469" algn="l"/>
                <a:tab pos="3706416" algn="l"/>
                <a:tab pos="4043363" algn="l"/>
                <a:tab pos="4380310" algn="l"/>
                <a:tab pos="4717256" algn="l"/>
                <a:tab pos="5054204" algn="l"/>
                <a:tab pos="5391150" algn="l"/>
                <a:tab pos="5728097" algn="l"/>
                <a:tab pos="6065044" algn="l"/>
                <a:tab pos="6401991" algn="l"/>
                <a:tab pos="6738938" algn="l"/>
                <a:tab pos="7075885" algn="l"/>
              </a:tabLst>
            </a:pPr>
            <a:endParaRPr lang="fr-FR" altLang="fr-FR" sz="2100" dirty="0"/>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7982" y="332656"/>
            <a:ext cx="2941890" cy="149886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4296576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additive="repl">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additive="repl">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additive="repl">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additive="repl">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76672"/>
            <a:ext cx="8077200" cy="1123528"/>
          </a:xfrm>
        </p:spPr>
        <p:txBody>
          <a:bodyPr/>
          <a:lstStyle/>
          <a:p>
            <a:pPr algn="ctr"/>
            <a:r>
              <a:rPr lang="fr-FR" sz="4000" dirty="0" smtClean="0"/>
              <a:t>Séminaire EGPA </a:t>
            </a:r>
            <a:endParaRPr lang="fr-FR" sz="4000" dirty="0"/>
          </a:p>
        </p:txBody>
      </p:sp>
      <p:sp>
        <p:nvSpPr>
          <p:cNvPr id="3" name="Espace réservé du contenu 2"/>
          <p:cNvSpPr>
            <a:spLocks noGrp="1"/>
          </p:cNvSpPr>
          <p:nvPr>
            <p:ph idx="1"/>
          </p:nvPr>
        </p:nvSpPr>
        <p:spPr>
          <a:xfrm>
            <a:off x="457200" y="1772816"/>
            <a:ext cx="8686799" cy="5257800"/>
          </a:xfrm>
        </p:spPr>
        <p:txBody>
          <a:bodyPr/>
          <a:lstStyle/>
          <a:p>
            <a:pPr marL="0" indent="0">
              <a:buNone/>
            </a:pPr>
            <a:r>
              <a:rPr lang="fr-FR" dirty="0" smtClean="0"/>
              <a:t>Les objectifs de travail du groupe EGPA :</a:t>
            </a:r>
          </a:p>
          <a:p>
            <a:pPr marL="0" indent="0">
              <a:buNone/>
            </a:pPr>
            <a:r>
              <a:rPr lang="fr-FR" dirty="0">
                <a:solidFill>
                  <a:schemeClr val="tx1"/>
                </a:solidFill>
                <a:latin typeface="Arial" panose="020B0604020202020204" pitchFamily="34" charset="0"/>
                <a:cs typeface="Arial" panose="020B0604020202020204" pitchFamily="34" charset="0"/>
              </a:rPr>
              <a:t>►</a:t>
            </a:r>
            <a:r>
              <a:rPr lang="fr-FR" dirty="0" smtClean="0"/>
              <a:t> </a:t>
            </a:r>
            <a:r>
              <a:rPr lang="fr-FR" sz="2400" dirty="0" smtClean="0">
                <a:solidFill>
                  <a:schemeClr val="tx1"/>
                </a:solidFill>
              </a:rPr>
              <a:t>Comment faciliter la mise en œuvre de l’inclusion notamment en classes de 6</a:t>
            </a:r>
            <a:r>
              <a:rPr lang="fr-FR" sz="2400" baseline="30000" dirty="0" smtClean="0">
                <a:solidFill>
                  <a:schemeClr val="tx1"/>
                </a:solidFill>
              </a:rPr>
              <a:t>ème </a:t>
            </a:r>
            <a:r>
              <a:rPr lang="fr-FR" sz="2400" dirty="0">
                <a:solidFill>
                  <a:schemeClr val="tx1"/>
                </a:solidFill>
              </a:rPr>
              <a:t>? </a:t>
            </a:r>
            <a:endParaRPr lang="fr-FR" sz="2400" dirty="0" smtClean="0">
              <a:solidFill>
                <a:schemeClr val="tx1"/>
              </a:solidFill>
            </a:endParaRPr>
          </a:p>
          <a:p>
            <a:pPr marL="0" indent="0">
              <a:buNone/>
            </a:pPr>
            <a:endParaRPr lang="fr-FR" sz="2400" b="1" dirty="0" smtClean="0">
              <a:solidFill>
                <a:schemeClr val="tx1"/>
              </a:solidFill>
              <a:latin typeface="Arial" panose="020B0604020202020204" pitchFamily="34" charset="0"/>
              <a:cs typeface="Arial" panose="020B0604020202020204" pitchFamily="34" charset="0"/>
            </a:endParaRPr>
          </a:p>
          <a:p>
            <a:pPr marL="0" indent="0">
              <a:buNone/>
            </a:pPr>
            <a:r>
              <a:rPr lang="fr-FR" sz="2400" dirty="0">
                <a:solidFill>
                  <a:schemeClr val="tx1"/>
                </a:solidFill>
                <a:latin typeface="Arial" panose="020B0604020202020204" pitchFamily="34" charset="0"/>
                <a:cs typeface="Arial" panose="020B0604020202020204" pitchFamily="34" charset="0"/>
              </a:rPr>
              <a:t>► </a:t>
            </a:r>
            <a:r>
              <a:rPr lang="fr-FR" sz="2400" dirty="0" smtClean="0">
                <a:solidFill>
                  <a:schemeClr val="tx1"/>
                </a:solidFill>
                <a:cs typeface="Arial" panose="020B0604020202020204" pitchFamily="34" charset="0"/>
              </a:rPr>
              <a:t>Comment inclure les élèves de 6</a:t>
            </a:r>
            <a:r>
              <a:rPr lang="fr-FR" sz="2400" baseline="30000" dirty="0" smtClean="0">
                <a:solidFill>
                  <a:schemeClr val="tx1"/>
                </a:solidFill>
                <a:cs typeface="Arial" panose="020B0604020202020204" pitchFamily="34" charset="0"/>
              </a:rPr>
              <a:t>ème</a:t>
            </a:r>
            <a:r>
              <a:rPr lang="fr-FR" sz="2400" dirty="0" smtClean="0">
                <a:solidFill>
                  <a:schemeClr val="tx1"/>
                </a:solidFill>
                <a:cs typeface="Arial" panose="020B0604020202020204" pitchFamily="34" charset="0"/>
              </a:rPr>
              <a:t> en classe ordinaire </a:t>
            </a:r>
            <a:r>
              <a:rPr lang="fr-FR" sz="2400" dirty="0" smtClean="0">
                <a:solidFill>
                  <a:schemeClr val="tx1"/>
                </a:solidFill>
              </a:rPr>
              <a:t>en </a:t>
            </a:r>
            <a:r>
              <a:rPr lang="fr-FR" sz="2400" dirty="0">
                <a:solidFill>
                  <a:schemeClr val="tx1"/>
                </a:solidFill>
              </a:rPr>
              <a:t>respectant le rythme et l’autonomie de </a:t>
            </a:r>
            <a:r>
              <a:rPr lang="fr-FR" sz="2400" dirty="0" smtClean="0">
                <a:solidFill>
                  <a:schemeClr val="tx1"/>
                </a:solidFill>
              </a:rPr>
              <a:t>chacun? Comment faire réussir </a:t>
            </a:r>
            <a:r>
              <a:rPr lang="fr-FR" sz="2400" b="1" dirty="0" smtClean="0">
                <a:solidFill>
                  <a:schemeClr val="tx1"/>
                </a:solidFill>
              </a:rPr>
              <a:t>tous</a:t>
            </a:r>
            <a:r>
              <a:rPr lang="fr-FR" sz="2400" dirty="0" smtClean="0">
                <a:solidFill>
                  <a:schemeClr val="tx1"/>
                </a:solidFill>
              </a:rPr>
              <a:t> les élèves ? </a:t>
            </a:r>
          </a:p>
          <a:p>
            <a:pPr marL="0" indent="0">
              <a:buNone/>
            </a:pPr>
            <a:endParaRPr lang="fr-FR" sz="2400" dirty="0" smtClean="0">
              <a:solidFill>
                <a:schemeClr val="tx1"/>
              </a:solidFill>
            </a:endParaRPr>
          </a:p>
          <a:p>
            <a:pPr marL="0" indent="0">
              <a:buNone/>
            </a:pPr>
            <a:r>
              <a:rPr lang="fr-FR" sz="2400" dirty="0" smtClean="0">
                <a:solidFill>
                  <a:schemeClr val="tx1"/>
                </a:solidFill>
                <a:latin typeface="Arial" panose="020B0604020202020204" pitchFamily="34" charset="0"/>
                <a:cs typeface="Arial" panose="020B0604020202020204" pitchFamily="34" charset="0"/>
              </a:rPr>
              <a:t>► Comment</a:t>
            </a:r>
            <a:r>
              <a:rPr lang="fr-FR" sz="2400" dirty="0" smtClean="0">
                <a:solidFill>
                  <a:schemeClr val="tx1"/>
                </a:solidFill>
              </a:rPr>
              <a:t> </a:t>
            </a:r>
            <a:r>
              <a:rPr lang="fr-FR" sz="2400" dirty="0" smtClean="0">
                <a:solidFill>
                  <a:schemeClr val="tx1"/>
                </a:solidFill>
                <a:cs typeface="Arial" panose="020B0604020202020204" pitchFamily="34" charset="0"/>
              </a:rPr>
              <a:t>accompagner les équipes ? </a:t>
            </a:r>
          </a:p>
          <a:p>
            <a:pPr>
              <a:buFontTx/>
              <a:buChar char="-"/>
            </a:pPr>
            <a:endParaRPr lang="fr-FR" dirty="0"/>
          </a:p>
        </p:txBody>
      </p:sp>
    </p:spTree>
    <p:extLst>
      <p:ext uri="{BB962C8B-B14F-4D97-AF65-F5344CB8AC3E}">
        <p14:creationId xmlns:p14="http://schemas.microsoft.com/office/powerpoint/2010/main" val="4143905120"/>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Grp="1" noChangeArrowheads="1"/>
          </p:cNvSpPr>
          <p:nvPr>
            <p:ph type="title"/>
          </p:nvPr>
        </p:nvSpPr>
        <p:spPr>
          <a:xfrm>
            <a:off x="522596" y="486823"/>
            <a:ext cx="8002587" cy="942156"/>
          </a:xfrm>
        </p:spPr>
        <p:txBody>
          <a:bodyPr/>
          <a:lstStyle/>
          <a:p>
            <a:r>
              <a:rPr lang="en-US" sz="4000" u="sng" dirty="0" smtClean="0"/>
              <a:t/>
            </a:r>
            <a:br>
              <a:rPr lang="en-US" sz="4000" u="sng" dirty="0" smtClean="0"/>
            </a:br>
            <a:r>
              <a:rPr lang="en-US" sz="4000" dirty="0" smtClean="0"/>
              <a:t>              </a:t>
            </a:r>
            <a:r>
              <a:rPr lang="en-US" sz="4000" u="sng" dirty="0" smtClean="0"/>
              <a:t>Séminaire EGPA </a:t>
            </a:r>
            <a:r>
              <a:rPr lang="en-US" sz="4000" u="sng" dirty="0"/>
              <a:t/>
            </a:r>
            <a:br>
              <a:rPr lang="en-US" sz="4000" u="sng" dirty="0"/>
            </a:br>
            <a:endParaRPr lang="en-US" sz="4000" u="sng" dirty="0"/>
          </a:p>
        </p:txBody>
      </p:sp>
      <p:sp>
        <p:nvSpPr>
          <p:cNvPr id="5125" name="Rectangle 5"/>
          <p:cNvSpPr>
            <a:spLocks noGrp="1" noChangeArrowheads="1"/>
          </p:cNvSpPr>
          <p:nvPr>
            <p:ph type="body" idx="1"/>
          </p:nvPr>
        </p:nvSpPr>
        <p:spPr>
          <a:xfrm>
            <a:off x="522596" y="1428750"/>
            <a:ext cx="8513900" cy="5600649"/>
          </a:xfrm>
        </p:spPr>
        <p:txBody>
          <a:bodyPr/>
          <a:lstStyle/>
          <a:p>
            <a:pPr marL="0" indent="0">
              <a:buNone/>
            </a:pPr>
            <a:endParaRPr lang="en-US" sz="2000" u="sng" dirty="0" smtClean="0">
              <a:solidFill>
                <a:schemeClr val="tx1"/>
              </a:solidFill>
              <a:latin typeface="Arial Unicode MS" panose="020B0604020202020204" pitchFamily="34" charset="-128"/>
            </a:endParaRPr>
          </a:p>
          <a:p>
            <a:pPr marL="0" indent="0">
              <a:buNone/>
            </a:pPr>
            <a:endParaRPr lang="en-US" sz="2000" u="sng" dirty="0" smtClean="0">
              <a:solidFill>
                <a:schemeClr val="tx1"/>
              </a:solidFill>
              <a:latin typeface="Arial Unicode MS" panose="020B0604020202020204" pitchFamily="34" charset="-128"/>
            </a:endParaRPr>
          </a:p>
          <a:p>
            <a:pPr marL="0" indent="0">
              <a:buNone/>
            </a:pPr>
            <a:r>
              <a:rPr lang="en-US" dirty="0" smtClean="0">
                <a:solidFill>
                  <a:schemeClr val="tx1"/>
                </a:solidFill>
              </a:rPr>
              <a:t>Intervention de Michel de la Cruz IEN ASH 09</a:t>
            </a:r>
          </a:p>
          <a:p>
            <a:pPr marL="0" indent="0">
              <a:buNone/>
            </a:pPr>
            <a:endParaRPr lang="en-US" u="sng" dirty="0">
              <a:solidFill>
                <a:schemeClr val="tx1"/>
              </a:solidFill>
            </a:endParaRPr>
          </a:p>
          <a:p>
            <a:pPr marL="0" indent="0">
              <a:buNone/>
            </a:pPr>
            <a:r>
              <a:rPr lang="en-US" sz="2800" dirty="0" smtClean="0">
                <a:solidFill>
                  <a:schemeClr val="tx1"/>
                </a:solidFill>
                <a:sym typeface="Wingdings" panose="05000000000000000000" pitchFamily="2" charset="2"/>
              </a:rPr>
              <a:t>   </a:t>
            </a:r>
            <a:r>
              <a:rPr lang="en-US" sz="2800" dirty="0" smtClean="0">
                <a:solidFill>
                  <a:schemeClr val="tx1"/>
                </a:solidFill>
              </a:rPr>
              <a:t>Bilan des réunions à destination des principaux</a:t>
            </a:r>
          </a:p>
          <a:p>
            <a:pPr marL="0" indent="0">
              <a:buNone/>
            </a:pPr>
            <a:r>
              <a:rPr lang="en-US" sz="2800" dirty="0">
                <a:solidFill>
                  <a:schemeClr val="tx1"/>
                </a:solidFill>
              </a:rPr>
              <a:t> </a:t>
            </a:r>
            <a:r>
              <a:rPr lang="en-US" sz="2800" dirty="0" smtClean="0">
                <a:solidFill>
                  <a:schemeClr val="tx1"/>
                </a:solidFill>
              </a:rPr>
              <a:t>    de collège et des directeurs adjoints </a:t>
            </a:r>
          </a:p>
          <a:p>
            <a:pPr marL="0" indent="0">
              <a:buNone/>
            </a:pPr>
            <a:endParaRPr lang="en-US" sz="2800" dirty="0" smtClean="0">
              <a:solidFill>
                <a:schemeClr val="tx1"/>
              </a:solidFill>
            </a:endParaRPr>
          </a:p>
          <a:p>
            <a:pPr marL="0" indent="0">
              <a:buNone/>
            </a:pPr>
            <a:r>
              <a:rPr lang="en-US" sz="2800" dirty="0" smtClean="0">
                <a:solidFill>
                  <a:schemeClr val="tx1"/>
                </a:solidFill>
                <a:sym typeface="Wingdings" panose="05000000000000000000" pitchFamily="2" charset="2"/>
              </a:rPr>
              <a:t>   </a:t>
            </a:r>
            <a:r>
              <a:rPr lang="en-US" sz="2800" dirty="0" smtClean="0">
                <a:solidFill>
                  <a:schemeClr val="tx1"/>
                </a:solidFill>
              </a:rPr>
              <a:t>Bilan des visites de 3 SEGPA (09, 31, 65) </a:t>
            </a:r>
            <a:endParaRPr lang="en-US" sz="2800" dirty="0">
              <a:solidFill>
                <a:schemeClr val="tx1"/>
              </a:solidFill>
            </a:endParaRPr>
          </a:p>
        </p:txBody>
      </p:sp>
      <p:sp>
        <p:nvSpPr>
          <p:cNvPr id="2" name="Rectangle 1"/>
          <p:cNvSpPr>
            <a:spLocks noChangeArrowheads="1"/>
          </p:cNvSpPr>
          <p:nvPr/>
        </p:nvSpPr>
        <p:spPr bwMode="auto">
          <a:xfrm>
            <a:off x="0" y="105489"/>
            <a:ext cx="219932" cy="2462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000" b="0" i="0" u="none" strike="noStrike" cap="none" normalizeH="0" baseline="0" dirty="0" smtClean="0">
                <a:ln>
                  <a:noFill/>
                </a:ln>
                <a:solidFill>
                  <a:schemeClr val="tx1"/>
                </a:solidFill>
                <a:effectLst/>
                <a:latin typeface="Arial Unicode MS" panose="020B0604020202020204" pitchFamily="34" charset="-128"/>
              </a:rPr>
              <a:t> </a:t>
            </a:r>
            <a:endParaRPr kumimoji="0" lang="fr-FR" sz="1800" b="0" i="0" u="none" strike="noStrike" cap="none" normalizeH="0" baseline="0" dirty="0" smtClean="0">
              <a:ln>
                <a:noFill/>
              </a:ln>
              <a:solidFill>
                <a:schemeClr val="tx1"/>
              </a:solidFill>
              <a:effectLst/>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Séminaire EGPA </a:t>
            </a:r>
            <a:endParaRPr lang="fr-FR" dirty="0"/>
          </a:p>
        </p:txBody>
      </p:sp>
      <p:sp>
        <p:nvSpPr>
          <p:cNvPr id="3" name="Espace réservé du contenu 2"/>
          <p:cNvSpPr>
            <a:spLocks noGrp="1"/>
          </p:cNvSpPr>
          <p:nvPr>
            <p:ph idx="1"/>
          </p:nvPr>
        </p:nvSpPr>
        <p:spPr>
          <a:xfrm>
            <a:off x="179512" y="1905000"/>
            <a:ext cx="8856984" cy="4495800"/>
          </a:xfrm>
        </p:spPr>
        <p:txBody>
          <a:bodyPr/>
          <a:lstStyle/>
          <a:p>
            <a:pPr marL="0" indent="0">
              <a:buNone/>
            </a:pPr>
            <a:r>
              <a:rPr lang="fr-FR" dirty="0" smtClean="0"/>
              <a:t>Les objectifs du groupe EGPA cette année et sans doute les années suivantes :</a:t>
            </a:r>
            <a:endParaRPr lang="fr-FR" dirty="0"/>
          </a:p>
          <a:p>
            <a:pPr marL="0" indent="0">
              <a:buNone/>
            </a:pPr>
            <a:r>
              <a:rPr lang="fr-FR" b="1" dirty="0" smtClean="0">
                <a:sym typeface="Wingdings" panose="05000000000000000000" pitchFamily="2" charset="2"/>
              </a:rPr>
              <a:t></a:t>
            </a:r>
            <a:r>
              <a:rPr lang="fr-FR" sz="2800" b="1" dirty="0" smtClean="0"/>
              <a:t>Accompagner </a:t>
            </a:r>
            <a:r>
              <a:rPr lang="fr-FR" sz="2800" b="1" dirty="0"/>
              <a:t>l</a:t>
            </a:r>
            <a:r>
              <a:rPr lang="fr-FR" sz="2800" b="1" dirty="0" smtClean="0"/>
              <a:t>es équipes </a:t>
            </a:r>
          </a:p>
          <a:p>
            <a:pPr marL="0" indent="0">
              <a:buNone/>
            </a:pPr>
            <a:r>
              <a:rPr lang="fr-FR" sz="2800" b="1" dirty="0" smtClean="0"/>
              <a:t>- pour que le collège fonctionne sur un mode plus inclusif </a:t>
            </a:r>
          </a:p>
          <a:p>
            <a:pPr marL="0" indent="0">
              <a:buNone/>
            </a:pPr>
            <a:r>
              <a:rPr lang="fr-FR" sz="2800" b="1" dirty="0" smtClean="0"/>
              <a:t>- </a:t>
            </a:r>
            <a:r>
              <a:rPr lang="fr-FR" sz="2800" b="1" dirty="0"/>
              <a:t>p</a:t>
            </a:r>
            <a:r>
              <a:rPr lang="fr-FR" sz="2800" b="1" dirty="0" smtClean="0"/>
              <a:t>our que l’enseignement soit adapté à la diversité des besoins élèves </a:t>
            </a:r>
          </a:p>
          <a:p>
            <a:endParaRPr lang="fr-FR" b="1" dirty="0"/>
          </a:p>
          <a:p>
            <a:endParaRPr lang="fr-FR" b="1" dirty="0" smtClean="0"/>
          </a:p>
          <a:p>
            <a:endParaRPr lang="fr-FR" b="1" dirty="0"/>
          </a:p>
        </p:txBody>
      </p:sp>
    </p:spTree>
    <p:extLst>
      <p:ext uri="{BB962C8B-B14F-4D97-AF65-F5344CB8AC3E}">
        <p14:creationId xmlns:p14="http://schemas.microsoft.com/office/powerpoint/2010/main" val="3349251983"/>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32656"/>
            <a:ext cx="8077200" cy="1008112"/>
          </a:xfrm>
        </p:spPr>
        <p:txBody>
          <a:bodyPr/>
          <a:lstStyle/>
          <a:p>
            <a:pPr algn="ctr"/>
            <a:r>
              <a:rPr lang="fr-FR" dirty="0" smtClean="0"/>
              <a:t>SEMINAIRE EGPA   </a:t>
            </a:r>
            <a:endParaRPr lang="fr-FR" dirty="0"/>
          </a:p>
        </p:txBody>
      </p:sp>
      <p:sp>
        <p:nvSpPr>
          <p:cNvPr id="3" name="Espace réservé du contenu 2"/>
          <p:cNvSpPr>
            <a:spLocks noGrp="1"/>
          </p:cNvSpPr>
          <p:nvPr>
            <p:ph idx="1"/>
          </p:nvPr>
        </p:nvSpPr>
        <p:spPr>
          <a:xfrm>
            <a:off x="423795" y="1340768"/>
            <a:ext cx="8704217" cy="5517232"/>
          </a:xfrm>
        </p:spPr>
        <p:txBody>
          <a:bodyPr/>
          <a:lstStyle/>
          <a:p>
            <a:pPr marL="0" lvl="0" indent="0" eaLnBrk="0" hangingPunct="0">
              <a:lnSpc>
                <a:spcPct val="100000"/>
              </a:lnSpc>
              <a:spcBef>
                <a:spcPct val="0"/>
              </a:spcBef>
              <a:buClrTx/>
              <a:buNone/>
            </a:pPr>
            <a:endParaRPr lang="fr-FR" altLang="fr-FR" sz="2000" dirty="0" smtClean="0">
              <a:solidFill>
                <a:schemeClr val="tx1"/>
              </a:solidFill>
              <a:latin typeface="Arial" panose="020B0604020202020204" pitchFamily="34" charset="0"/>
              <a:cs typeface="Arial" panose="020B0604020202020204" pitchFamily="34" charset="0"/>
            </a:endParaRPr>
          </a:p>
          <a:p>
            <a:r>
              <a:rPr lang="fr-FR" sz="2800" dirty="0" smtClean="0">
                <a:solidFill>
                  <a:schemeClr val="tx1"/>
                </a:solidFill>
                <a:latin typeface="Arial" panose="020B0604020202020204" pitchFamily="34" charset="0"/>
                <a:cs typeface="Arial" panose="020B0604020202020204" pitchFamily="34" charset="0"/>
              </a:rPr>
              <a:t>Interventions de Madame </a:t>
            </a:r>
            <a:r>
              <a:rPr lang="fr-FR" sz="2800" dirty="0" err="1" smtClean="0">
                <a:solidFill>
                  <a:schemeClr val="tx1"/>
                </a:solidFill>
                <a:latin typeface="Arial" panose="020B0604020202020204" pitchFamily="34" charset="0"/>
                <a:cs typeface="Arial" panose="020B0604020202020204" pitchFamily="34" charset="0"/>
              </a:rPr>
              <a:t>Plet</a:t>
            </a:r>
            <a:r>
              <a:rPr lang="fr-FR" sz="2800" dirty="0" smtClean="0">
                <a:solidFill>
                  <a:schemeClr val="tx1"/>
                </a:solidFill>
                <a:latin typeface="Arial" panose="020B0604020202020204" pitchFamily="34" charset="0"/>
                <a:cs typeface="Arial" panose="020B0604020202020204" pitchFamily="34" charset="0"/>
              </a:rPr>
              <a:t>, Proviseur Vie Scolaire, témoignages de Madame Coste Rostagni et M. Gineste, Principaux adjoints de collège   </a:t>
            </a:r>
          </a:p>
          <a:p>
            <a:pPr marL="0" indent="0">
              <a:buNone/>
            </a:pPr>
            <a:r>
              <a:rPr lang="fr-FR" sz="2800" dirty="0" smtClean="0">
                <a:solidFill>
                  <a:schemeClr val="tx1"/>
                </a:solidFill>
                <a:latin typeface="Arial" panose="020B0604020202020204" pitchFamily="34" charset="0"/>
                <a:cs typeface="Arial" panose="020B0604020202020204" pitchFamily="34" charset="0"/>
              </a:rPr>
              <a:t>                   avec  Echanges avec la salle </a:t>
            </a:r>
          </a:p>
          <a:p>
            <a:pPr marL="0" indent="0">
              <a:buNone/>
            </a:pPr>
            <a:endParaRPr lang="fr-FR" sz="2800" dirty="0">
              <a:solidFill>
                <a:schemeClr val="tx1"/>
              </a:solidFill>
              <a:latin typeface="Arial" panose="020B0604020202020204" pitchFamily="34" charset="0"/>
              <a:cs typeface="Arial" panose="020B0604020202020204" pitchFamily="34" charset="0"/>
            </a:endParaRPr>
          </a:p>
          <a:p>
            <a:r>
              <a:rPr lang="fr-FR" sz="2400" dirty="0" smtClean="0">
                <a:solidFill>
                  <a:schemeClr val="tx1"/>
                </a:solidFill>
                <a:latin typeface="Arial" panose="020B0604020202020204" pitchFamily="34" charset="0"/>
                <a:cs typeface="Arial" panose="020B0604020202020204" pitchFamily="34" charset="0"/>
              </a:rPr>
              <a:t>Comment répondre aux différents obstacles repérés durant ces rencontres ? </a:t>
            </a:r>
          </a:p>
          <a:p>
            <a:r>
              <a:rPr lang="fr-FR" sz="2400" dirty="0" smtClean="0">
                <a:solidFill>
                  <a:schemeClr val="tx1"/>
                </a:solidFill>
                <a:latin typeface="Arial" panose="020B0604020202020204" pitchFamily="34" charset="0"/>
                <a:cs typeface="Arial" panose="020B0604020202020204" pitchFamily="34" charset="0"/>
              </a:rPr>
              <a:t>Quels points de vigilance adopter? Quelles remédiations? Quels outils? </a:t>
            </a:r>
          </a:p>
          <a:p>
            <a:endParaRPr lang="fr-FR" sz="2800" dirty="0">
              <a:solidFill>
                <a:schemeClr val="tx1"/>
              </a:solidFill>
              <a:latin typeface="Arial" panose="020B0604020202020204" pitchFamily="34" charset="0"/>
              <a:cs typeface="Arial" panose="020B0604020202020204" pitchFamily="34" charset="0"/>
            </a:endParaRPr>
          </a:p>
          <a:p>
            <a:endParaRPr lang="fr-FR" sz="2800" dirty="0" smtClean="0">
              <a:solidFill>
                <a:schemeClr val="tx1"/>
              </a:solidFill>
              <a:latin typeface="Arial" panose="020B0604020202020204" pitchFamily="34" charset="0"/>
              <a:cs typeface="Arial" panose="020B0604020202020204" pitchFamily="34" charset="0"/>
            </a:endParaRPr>
          </a:p>
          <a:p>
            <a:endParaRPr lang="fr-FR" dirty="0">
              <a:solidFill>
                <a:schemeClr val="tx1"/>
              </a:solidFill>
            </a:endParaRPr>
          </a:p>
          <a:p>
            <a:endParaRPr lang="fr-FR" dirty="0" smtClean="0">
              <a:solidFill>
                <a:schemeClr val="tx1"/>
              </a:solidFill>
            </a:endParaRPr>
          </a:p>
          <a:p>
            <a:pPr marL="0" indent="0">
              <a:buNone/>
            </a:pPr>
            <a:endParaRPr lang="fr-FR" dirty="0"/>
          </a:p>
        </p:txBody>
      </p:sp>
    </p:spTree>
    <p:extLst>
      <p:ext uri="{BB962C8B-B14F-4D97-AF65-F5344CB8AC3E}">
        <p14:creationId xmlns:p14="http://schemas.microsoft.com/office/powerpoint/2010/main" val="2267030096"/>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19672" y="2276872"/>
            <a:ext cx="6108101" cy="1475801"/>
          </a:xfrm>
        </p:spPr>
        <p:txBody>
          <a:bodyPr/>
          <a:lstStyle/>
          <a:p>
            <a:pPr algn="ctr"/>
            <a:r>
              <a:rPr lang="fr-FR" sz="3600" b="1" dirty="0"/>
              <a:t>Mise en œuvre de L’inclusion au Collège : rôle du Chef </a:t>
            </a:r>
            <a:r>
              <a:rPr lang="fr-FR" sz="3600" b="1" dirty="0" smtClean="0"/>
              <a:t>d’établissement</a:t>
            </a:r>
            <a:br>
              <a:rPr lang="fr-FR" sz="3600" b="1" dirty="0" smtClean="0"/>
            </a:br>
            <a:endParaRPr lang="fr-FR" sz="3600" dirty="0"/>
          </a:p>
        </p:txBody>
      </p:sp>
      <p:sp>
        <p:nvSpPr>
          <p:cNvPr id="3" name="Sous-titre 2"/>
          <p:cNvSpPr>
            <a:spLocks noGrp="1"/>
          </p:cNvSpPr>
          <p:nvPr>
            <p:ph type="subTitle" idx="1"/>
          </p:nvPr>
        </p:nvSpPr>
        <p:spPr>
          <a:xfrm>
            <a:off x="510241" y="4152780"/>
            <a:ext cx="7572401" cy="838265"/>
          </a:xfrm>
        </p:spPr>
        <p:txBody>
          <a:bodyPr>
            <a:noAutofit/>
          </a:bodyPr>
          <a:lstStyle/>
          <a:p>
            <a:endParaRPr lang="fr-FR" sz="3000" dirty="0" smtClean="0"/>
          </a:p>
          <a:p>
            <a:r>
              <a:rPr lang="fr-FR" sz="3000" dirty="0" smtClean="0"/>
              <a:t>Séminaire </a:t>
            </a:r>
            <a:r>
              <a:rPr lang="fr-FR" sz="3000" dirty="0"/>
              <a:t>EGPA du Vendredi 18 Mai 2018</a:t>
            </a:r>
          </a:p>
        </p:txBody>
      </p:sp>
    </p:spTree>
    <p:extLst>
      <p:ext uri="{BB962C8B-B14F-4D97-AF65-F5344CB8AC3E}">
        <p14:creationId xmlns:p14="http://schemas.microsoft.com/office/powerpoint/2010/main" val="891894406"/>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200" b="1" dirty="0" smtClean="0"/>
              <a:t>Exemple établissement 1: freins/atouts</a:t>
            </a:r>
            <a:endParaRPr lang="fr-FR" sz="3200" b="1" dirty="0"/>
          </a:p>
        </p:txBody>
      </p:sp>
      <p:sp>
        <p:nvSpPr>
          <p:cNvPr id="3" name="Espace réservé du contenu 2"/>
          <p:cNvSpPr>
            <a:spLocks noGrp="1"/>
          </p:cNvSpPr>
          <p:nvPr>
            <p:ph idx="1"/>
          </p:nvPr>
        </p:nvSpPr>
        <p:spPr/>
        <p:txBody>
          <a:bodyPr/>
          <a:lstStyle/>
          <a:p>
            <a:r>
              <a:rPr lang="fr-FR" sz="1600" dirty="0" smtClean="0"/>
              <a:t>H/E : 1.08. 6</a:t>
            </a:r>
            <a:r>
              <a:rPr lang="fr-FR" sz="1600" baseline="30000" dirty="0" smtClean="0"/>
              <a:t>ème</a:t>
            </a:r>
            <a:r>
              <a:rPr lang="fr-FR" sz="1600" dirty="0" smtClean="0"/>
              <a:t> : 27.7 E/D; 5</a:t>
            </a:r>
            <a:r>
              <a:rPr lang="fr-FR" sz="1600" baseline="30000" dirty="0" smtClean="0"/>
              <a:t>ème</a:t>
            </a:r>
            <a:r>
              <a:rPr lang="fr-FR" sz="1600" dirty="0" smtClean="0"/>
              <a:t> : 28.6 E/D;  4</a:t>
            </a:r>
            <a:r>
              <a:rPr lang="fr-FR" sz="1600" baseline="30000" dirty="0" smtClean="0"/>
              <a:t>ème</a:t>
            </a:r>
            <a:r>
              <a:rPr lang="fr-FR" sz="1600" dirty="0" smtClean="0"/>
              <a:t> : 29.6 E/D;  3</a:t>
            </a:r>
            <a:r>
              <a:rPr lang="fr-FR" sz="1600" baseline="30000" dirty="0" smtClean="0"/>
              <a:t>ème</a:t>
            </a:r>
            <a:r>
              <a:rPr lang="fr-FR" sz="1600" dirty="0" smtClean="0"/>
              <a:t> 26 E/D;</a:t>
            </a:r>
          </a:p>
          <a:p>
            <a:r>
              <a:rPr lang="fr-FR" sz="1600" dirty="0" smtClean="0"/>
              <a:t>Collège: 20 Div. 558. ULIS : 10. UPE2A : 10. Avec AVS : 13 .</a:t>
            </a:r>
            <a:r>
              <a:rPr lang="fr-FR" sz="1600" dirty="0" err="1" smtClean="0"/>
              <a:t>Segpa</a:t>
            </a:r>
            <a:r>
              <a:rPr lang="fr-FR" sz="1600" dirty="0" smtClean="0"/>
              <a:t> : 61 (53% MDPH). Inclusion IME : 12 élèves tous niveaux en </a:t>
            </a:r>
            <a:r>
              <a:rPr lang="fr-FR" sz="1600" dirty="0" err="1" smtClean="0"/>
              <a:t>Segpa</a:t>
            </a:r>
            <a:endParaRPr lang="fr-FR" sz="1600" dirty="0" smtClean="0"/>
          </a:p>
          <a:p>
            <a:r>
              <a:rPr lang="fr-FR" sz="1600" dirty="0" smtClean="0"/>
              <a:t>Secteur PRE. PCS </a:t>
            </a:r>
            <a:r>
              <a:rPr lang="fr-FR" sz="1600" dirty="0" err="1" smtClean="0"/>
              <a:t>def</a:t>
            </a:r>
            <a:r>
              <a:rPr lang="fr-FR" sz="1600" dirty="0" smtClean="0"/>
              <a:t>/Boursiers importants.</a:t>
            </a:r>
          </a:p>
          <a:p>
            <a:pPr>
              <a:buNone/>
            </a:pPr>
            <a:r>
              <a:rPr lang="fr-FR" sz="1600" b="1" u="sng" dirty="0" smtClean="0"/>
              <a:t>Freins:</a:t>
            </a:r>
          </a:p>
          <a:p>
            <a:r>
              <a:rPr lang="fr-FR" sz="1600" dirty="0" smtClean="0"/>
              <a:t>Inquiétudes fortes des  équipes du collège/public </a:t>
            </a:r>
            <a:r>
              <a:rPr lang="fr-FR" sz="1600" dirty="0" err="1" smtClean="0"/>
              <a:t>Segpa</a:t>
            </a:r>
            <a:r>
              <a:rPr lang="fr-FR" sz="1600" dirty="0" smtClean="0"/>
              <a:t> (refus d’effectuer 4h d’anglais en 6</a:t>
            </a:r>
            <a:r>
              <a:rPr lang="fr-FR" sz="1600" baseline="30000" dirty="0" smtClean="0"/>
              <a:t>ème</a:t>
            </a:r>
            <a:r>
              <a:rPr lang="fr-FR" sz="1600" dirty="0" smtClean="0"/>
              <a:t> </a:t>
            </a:r>
            <a:r>
              <a:rPr lang="fr-FR" sz="1600" dirty="0" err="1" smtClean="0"/>
              <a:t>Segpa</a:t>
            </a:r>
            <a:r>
              <a:rPr lang="fr-FR" sz="1600" dirty="0" smtClean="0"/>
              <a:t>, propositions d’évitement de l’équipe de langue,…).</a:t>
            </a:r>
          </a:p>
          <a:p>
            <a:r>
              <a:rPr lang="fr-FR" sz="1600" dirty="0" smtClean="0"/>
              <a:t>Locaux distants, salle des professeurs séparée, pas de représentants </a:t>
            </a:r>
            <a:r>
              <a:rPr lang="fr-FR" sz="1600" dirty="0" err="1" smtClean="0"/>
              <a:t>Segpa</a:t>
            </a:r>
            <a:r>
              <a:rPr lang="fr-FR" sz="1600" dirty="0" smtClean="0"/>
              <a:t> en CA.</a:t>
            </a:r>
          </a:p>
          <a:p>
            <a:r>
              <a:rPr lang="fr-FR" sz="1600" dirty="0" smtClean="0"/>
              <a:t>Peu de projets communs</a:t>
            </a:r>
          </a:p>
          <a:p>
            <a:r>
              <a:rPr lang="fr-FR" sz="1600" dirty="0" smtClean="0"/>
              <a:t>Equipe </a:t>
            </a:r>
            <a:r>
              <a:rPr lang="fr-FR" sz="1600" dirty="0" err="1" smtClean="0"/>
              <a:t>Segpa</a:t>
            </a:r>
            <a:r>
              <a:rPr lang="fr-FR" sz="1600" dirty="0" smtClean="0"/>
              <a:t> non stabilisée. Pas de direction </a:t>
            </a:r>
            <a:r>
              <a:rPr lang="fr-FR" sz="1600" dirty="0" err="1" smtClean="0"/>
              <a:t>Segpa</a:t>
            </a:r>
            <a:r>
              <a:rPr lang="fr-FR" sz="1600" dirty="0" smtClean="0"/>
              <a:t>.</a:t>
            </a:r>
          </a:p>
          <a:p>
            <a:pPr>
              <a:buNone/>
            </a:pPr>
            <a:r>
              <a:rPr lang="fr-FR" sz="1600" b="1" u="sng" dirty="0" smtClean="0"/>
              <a:t>Atouts: </a:t>
            </a:r>
          </a:p>
          <a:p>
            <a:r>
              <a:rPr lang="fr-FR" sz="1600" dirty="0" smtClean="0"/>
              <a:t>Attachement des titulaires </a:t>
            </a:r>
            <a:r>
              <a:rPr lang="fr-FR" sz="1600" dirty="0" err="1" smtClean="0"/>
              <a:t>Segpa</a:t>
            </a:r>
            <a:r>
              <a:rPr lang="fr-FR" sz="1600" dirty="0" smtClean="0"/>
              <a:t> aux élèves et à l’établissement.</a:t>
            </a:r>
          </a:p>
          <a:p>
            <a:r>
              <a:rPr lang="fr-FR" sz="1600" dirty="0" smtClean="0"/>
              <a:t>Equipe EPS impliquée Collège </a:t>
            </a:r>
            <a:r>
              <a:rPr lang="fr-FR" sz="1600" b="1" u="sng" dirty="0" smtClean="0"/>
              <a:t>et</a:t>
            </a:r>
            <a:r>
              <a:rPr lang="fr-FR" sz="1600" dirty="0" smtClean="0"/>
              <a:t> </a:t>
            </a:r>
            <a:r>
              <a:rPr lang="fr-FR" sz="1600" dirty="0" err="1" smtClean="0"/>
              <a:t>Segpa</a:t>
            </a:r>
            <a:endParaRPr lang="fr-FR" sz="1600" dirty="0" smtClean="0"/>
          </a:p>
          <a:p>
            <a:endParaRPr lang="fr-FR" sz="1600" dirty="0" smtClean="0"/>
          </a:p>
          <a:p>
            <a:endParaRPr lang="fr-FR" sz="1600" dirty="0" smtClean="0"/>
          </a:p>
          <a:p>
            <a:pPr>
              <a:buNone/>
            </a:pPr>
            <a:endParaRPr lang="fr-FR" dirty="0"/>
          </a:p>
        </p:txBody>
      </p:sp>
    </p:spTree>
    <p:extLst>
      <p:ext uri="{BB962C8B-B14F-4D97-AF65-F5344CB8AC3E}">
        <p14:creationId xmlns:p14="http://schemas.microsoft.com/office/powerpoint/2010/main" val="3653641339"/>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200" b="1" dirty="0" smtClean="0"/>
              <a:t>Développer les inclusions et le lien </a:t>
            </a:r>
            <a:r>
              <a:rPr lang="fr-FR" sz="3200" b="1" dirty="0" err="1" smtClean="0"/>
              <a:t>Segpa</a:t>
            </a:r>
            <a:r>
              <a:rPr lang="fr-FR" sz="3200" b="1" dirty="0" smtClean="0"/>
              <a:t> collège (année 1)</a:t>
            </a:r>
            <a:endParaRPr lang="fr-FR" sz="3200" b="1" dirty="0"/>
          </a:p>
        </p:txBody>
      </p:sp>
      <p:sp>
        <p:nvSpPr>
          <p:cNvPr id="3" name="Espace réservé du contenu 2"/>
          <p:cNvSpPr>
            <a:spLocks noGrp="1"/>
          </p:cNvSpPr>
          <p:nvPr>
            <p:ph idx="1"/>
          </p:nvPr>
        </p:nvSpPr>
        <p:spPr/>
        <p:txBody>
          <a:bodyPr/>
          <a:lstStyle/>
          <a:p>
            <a:pPr>
              <a:buNone/>
            </a:pPr>
            <a:r>
              <a:rPr lang="fr-FR" sz="1600" b="1" dirty="0" smtClean="0"/>
              <a:t>Inclusion en EPS 6</a:t>
            </a:r>
            <a:r>
              <a:rPr lang="fr-FR" sz="1600" b="1" baseline="30000" dirty="0" smtClean="0"/>
              <a:t>ème</a:t>
            </a:r>
            <a:r>
              <a:rPr lang="fr-FR" sz="1600" b="1" dirty="0" smtClean="0"/>
              <a:t> et 5</a:t>
            </a:r>
            <a:r>
              <a:rPr lang="fr-FR" sz="1600" b="1" baseline="30000" dirty="0" smtClean="0"/>
              <a:t>ème</a:t>
            </a:r>
            <a:r>
              <a:rPr lang="fr-FR" sz="1600" b="1" dirty="0" smtClean="0"/>
              <a:t> : (installée depuis plusieurs années).</a:t>
            </a:r>
          </a:p>
          <a:p>
            <a:r>
              <a:rPr lang="fr-FR" sz="1600" dirty="0" smtClean="0"/>
              <a:t>2 classes de 6</a:t>
            </a:r>
            <a:r>
              <a:rPr lang="fr-FR" sz="1600" baseline="30000" dirty="0" smtClean="0"/>
              <a:t>ème</a:t>
            </a:r>
            <a:r>
              <a:rPr lang="fr-FR" sz="1600" dirty="0" smtClean="0"/>
              <a:t> générales et 1 classe </a:t>
            </a:r>
            <a:r>
              <a:rPr lang="fr-FR" sz="1600" dirty="0" err="1" smtClean="0"/>
              <a:t>Segpa</a:t>
            </a:r>
            <a:r>
              <a:rPr lang="fr-FR" sz="1600" dirty="0" smtClean="0"/>
              <a:t>: forment trois groupes d’EPS </a:t>
            </a:r>
          </a:p>
          <a:p>
            <a:pPr>
              <a:buNone/>
            </a:pPr>
            <a:r>
              <a:rPr lang="fr-FR" sz="1600" dirty="0" smtClean="0"/>
              <a:t>Gains enseignants : 	Effectifs réduits par groupes.</a:t>
            </a:r>
          </a:p>
          <a:p>
            <a:pPr>
              <a:buNone/>
            </a:pPr>
            <a:r>
              <a:rPr lang="fr-FR" sz="1600" dirty="0" smtClean="0"/>
              <a:t>			Liens entre PLC EPS et équipe </a:t>
            </a:r>
            <a:r>
              <a:rPr lang="fr-FR" sz="1600" dirty="0" err="1" smtClean="0"/>
              <a:t>Segpa</a:t>
            </a:r>
            <a:r>
              <a:rPr lang="fr-FR" sz="1600" dirty="0" smtClean="0"/>
              <a:t>.</a:t>
            </a:r>
          </a:p>
          <a:p>
            <a:pPr>
              <a:buNone/>
            </a:pPr>
            <a:r>
              <a:rPr lang="fr-FR" sz="1600" dirty="0" smtClean="0"/>
              <a:t>Gains élèves : mélange des publics. Inclusions sur l’année scolaire.</a:t>
            </a:r>
          </a:p>
          <a:p>
            <a:pPr>
              <a:buNone/>
            </a:pPr>
            <a:endParaRPr lang="fr-FR" sz="1600" dirty="0" smtClean="0"/>
          </a:p>
          <a:p>
            <a:pPr>
              <a:buNone/>
            </a:pPr>
            <a:r>
              <a:rPr lang="fr-FR" sz="1600" b="1" dirty="0" smtClean="0"/>
              <a:t>Premières inclusions en utilisant le PAFI (élèves de 3</a:t>
            </a:r>
            <a:r>
              <a:rPr lang="fr-FR" sz="1600" b="1" baseline="30000" dirty="0" smtClean="0"/>
              <a:t>ème</a:t>
            </a:r>
            <a:r>
              <a:rPr lang="fr-FR" sz="1600" b="1" dirty="0" smtClean="0"/>
              <a:t> </a:t>
            </a:r>
            <a:r>
              <a:rPr lang="fr-FR" sz="1600" b="1" dirty="0" err="1" smtClean="0"/>
              <a:t>Segpa</a:t>
            </a:r>
            <a:r>
              <a:rPr lang="fr-FR" sz="1600" b="1" dirty="0" smtClean="0"/>
              <a:t>, puis 4</a:t>
            </a:r>
            <a:r>
              <a:rPr lang="fr-FR" sz="1600" b="1" baseline="30000" dirty="0" smtClean="0"/>
              <a:t>ème</a:t>
            </a:r>
            <a:r>
              <a:rPr lang="fr-FR" sz="1600" b="1" dirty="0" smtClean="0"/>
              <a:t> </a:t>
            </a:r>
            <a:r>
              <a:rPr lang="fr-FR" sz="1600" b="1" dirty="0" err="1" smtClean="0"/>
              <a:t>segpa</a:t>
            </a:r>
            <a:r>
              <a:rPr lang="fr-FR" sz="1600" b="1" dirty="0" smtClean="0"/>
              <a:t>) :</a:t>
            </a:r>
          </a:p>
          <a:p>
            <a:r>
              <a:rPr lang="fr-FR" sz="1600" dirty="0" smtClean="0"/>
              <a:t>Organisation de PAFI 3</a:t>
            </a:r>
            <a:r>
              <a:rPr lang="fr-FR" sz="1600" baseline="30000" dirty="0" smtClean="0"/>
              <a:t>ème</a:t>
            </a:r>
            <a:r>
              <a:rPr lang="fr-FR" sz="1600" dirty="0" smtClean="0"/>
              <a:t> </a:t>
            </a:r>
            <a:r>
              <a:rPr lang="fr-FR" sz="1600" dirty="0" err="1" smtClean="0"/>
              <a:t>Segpa</a:t>
            </a:r>
            <a:r>
              <a:rPr lang="fr-FR" sz="1600" dirty="0" smtClean="0"/>
              <a:t> (cadre DNB Prof). Elèves ciblés, valorisés donc motivés. Contrat clair : investissement élève. </a:t>
            </a:r>
          </a:p>
          <a:p>
            <a:r>
              <a:rPr lang="fr-FR" sz="1600" dirty="0" smtClean="0"/>
              <a:t>Premiers liens entre PP, enseignants de matière (ciblés), équipe </a:t>
            </a:r>
            <a:r>
              <a:rPr lang="fr-FR" sz="1600" dirty="0" err="1" smtClean="0"/>
              <a:t>Segpa</a:t>
            </a:r>
            <a:r>
              <a:rPr lang="fr-FR" sz="1600" dirty="0" smtClean="0"/>
              <a:t>.</a:t>
            </a:r>
          </a:p>
          <a:p>
            <a:r>
              <a:rPr lang="fr-FR" sz="1600" dirty="0" smtClean="0"/>
              <a:t>Choix de la classe d’inclusion avec équipe </a:t>
            </a:r>
            <a:r>
              <a:rPr lang="fr-FR" sz="1600" dirty="0" err="1" smtClean="0"/>
              <a:t>Segpa</a:t>
            </a:r>
            <a:r>
              <a:rPr lang="fr-FR" sz="1600" dirty="0" smtClean="0"/>
              <a:t> et le PP.</a:t>
            </a:r>
          </a:p>
          <a:p>
            <a:r>
              <a:rPr lang="fr-FR" sz="1600" dirty="0" smtClean="0"/>
              <a:t>Gain élèves/enseignants : valorisation des élèves, de la classe et des équipes pédagogiques. Début changement regards sur élèves </a:t>
            </a:r>
            <a:r>
              <a:rPr lang="fr-FR" sz="1600" dirty="0" err="1" smtClean="0"/>
              <a:t>Segpa</a:t>
            </a:r>
            <a:r>
              <a:rPr lang="fr-FR" sz="1600" dirty="0" smtClean="0"/>
              <a:t>.</a:t>
            </a:r>
          </a:p>
          <a:p>
            <a:pPr>
              <a:buNone/>
            </a:pPr>
            <a:endParaRPr lang="fr-FR" sz="1600" dirty="0"/>
          </a:p>
        </p:txBody>
      </p:sp>
    </p:spTree>
    <p:extLst>
      <p:ext uri="{BB962C8B-B14F-4D97-AF65-F5344CB8AC3E}">
        <p14:creationId xmlns:p14="http://schemas.microsoft.com/office/powerpoint/2010/main" val="2746346298"/>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642918"/>
            <a:ext cx="8077200" cy="914400"/>
          </a:xfrm>
        </p:spPr>
        <p:txBody>
          <a:bodyPr/>
          <a:lstStyle/>
          <a:p>
            <a:r>
              <a:rPr lang="fr-FR" sz="3200" b="1" dirty="0" smtClean="0"/>
              <a:t>Développer les inclusions et le lien </a:t>
            </a:r>
            <a:r>
              <a:rPr lang="fr-FR" sz="3200" b="1" dirty="0" err="1" smtClean="0"/>
              <a:t>Segpa</a:t>
            </a:r>
            <a:r>
              <a:rPr lang="fr-FR" sz="3200" b="1" dirty="0" smtClean="0"/>
              <a:t> collège (année 2)	</a:t>
            </a:r>
            <a:endParaRPr lang="fr-FR" sz="3200" b="1" dirty="0"/>
          </a:p>
        </p:txBody>
      </p:sp>
      <p:sp>
        <p:nvSpPr>
          <p:cNvPr id="3" name="Espace réservé du contenu 2"/>
          <p:cNvSpPr>
            <a:spLocks noGrp="1"/>
          </p:cNvSpPr>
          <p:nvPr>
            <p:ph idx="1"/>
          </p:nvPr>
        </p:nvSpPr>
        <p:spPr>
          <a:xfrm>
            <a:off x="457200" y="1571612"/>
            <a:ext cx="8077200" cy="5072098"/>
          </a:xfrm>
        </p:spPr>
        <p:txBody>
          <a:bodyPr/>
          <a:lstStyle/>
          <a:p>
            <a:pPr>
              <a:buNone/>
            </a:pPr>
            <a:r>
              <a:rPr lang="fr-FR" sz="1600" b="1" dirty="0" smtClean="0"/>
              <a:t>Elargissement des inclusions aux niveaux 6</a:t>
            </a:r>
            <a:r>
              <a:rPr lang="fr-FR" sz="1600" b="1" baseline="30000" dirty="0" smtClean="0"/>
              <a:t>ème</a:t>
            </a:r>
            <a:r>
              <a:rPr lang="fr-FR" sz="1600" b="1" dirty="0" smtClean="0"/>
              <a:t>, 5</a:t>
            </a:r>
            <a:r>
              <a:rPr lang="fr-FR" sz="1600" b="1" baseline="30000" dirty="0" smtClean="0"/>
              <a:t>ème</a:t>
            </a:r>
            <a:r>
              <a:rPr lang="fr-FR" sz="1600" b="1" dirty="0" smtClean="0"/>
              <a:t> et 4</a:t>
            </a:r>
            <a:r>
              <a:rPr lang="fr-FR" sz="1600" b="1" baseline="30000" dirty="0" smtClean="0"/>
              <a:t>ème</a:t>
            </a:r>
            <a:r>
              <a:rPr lang="fr-FR" sz="1600" b="1" dirty="0" smtClean="0"/>
              <a:t> </a:t>
            </a:r>
          </a:p>
          <a:p>
            <a:r>
              <a:rPr lang="fr-FR" sz="1400" b="1" dirty="0" smtClean="0"/>
              <a:t>Gains: </a:t>
            </a:r>
            <a:r>
              <a:rPr lang="fr-FR" sz="1400" dirty="0" smtClean="0"/>
              <a:t>- Multiplication des liens avec PP ciblés du collège et différentes matières. Elèves ciblés, valorisés donc motivés. Contrat clair : investissement élèves pour inclusion. </a:t>
            </a:r>
          </a:p>
          <a:p>
            <a:pPr>
              <a:buNone/>
            </a:pPr>
            <a:r>
              <a:rPr lang="fr-FR" sz="1400" dirty="0" smtClean="0"/>
              <a:t> 		- Développement des liens entre équipes du collège et de la </a:t>
            </a:r>
            <a:r>
              <a:rPr lang="fr-FR" sz="1400" dirty="0" err="1" smtClean="0"/>
              <a:t>Segpa</a:t>
            </a:r>
            <a:r>
              <a:rPr lang="fr-FR" sz="1400" dirty="0" smtClean="0"/>
              <a:t>.</a:t>
            </a:r>
          </a:p>
          <a:p>
            <a:pPr>
              <a:buNone/>
            </a:pPr>
            <a:r>
              <a:rPr lang="fr-FR" sz="1400" dirty="0" smtClean="0"/>
              <a:t>		- Valorisation des équipes, sentiment de réussite.</a:t>
            </a:r>
          </a:p>
          <a:p>
            <a:pPr>
              <a:buNone/>
            </a:pPr>
            <a:r>
              <a:rPr lang="fr-FR" sz="1400" dirty="0" smtClean="0"/>
              <a:t>		- Valorisation des élèves. Changement regards sur élèves </a:t>
            </a:r>
            <a:r>
              <a:rPr lang="fr-FR" sz="1400" dirty="0" err="1" smtClean="0"/>
              <a:t>Segpa</a:t>
            </a:r>
            <a:r>
              <a:rPr lang="fr-FR" sz="1400" dirty="0" smtClean="0"/>
              <a:t>.</a:t>
            </a:r>
          </a:p>
          <a:p>
            <a:pPr>
              <a:buNone/>
            </a:pPr>
            <a:endParaRPr lang="fr-FR" sz="600" b="1" dirty="0" smtClean="0"/>
          </a:p>
          <a:p>
            <a:pPr>
              <a:buNone/>
            </a:pPr>
            <a:r>
              <a:rPr lang="fr-FR" sz="1800" b="1" dirty="0" smtClean="0"/>
              <a:t>Instances établissement:</a:t>
            </a:r>
          </a:p>
          <a:p>
            <a:r>
              <a:rPr lang="fr-FR" sz="1400" dirty="0" smtClean="0"/>
              <a:t>Implication des enseignants </a:t>
            </a:r>
            <a:r>
              <a:rPr lang="fr-FR" sz="1400" dirty="0" err="1" smtClean="0"/>
              <a:t>Segpa</a:t>
            </a:r>
            <a:r>
              <a:rPr lang="fr-FR" sz="1400" dirty="0" smtClean="0"/>
              <a:t> dans les instances (CA, CP, Cons </a:t>
            </a:r>
            <a:r>
              <a:rPr lang="fr-FR" sz="1400" dirty="0" err="1" smtClean="0"/>
              <a:t>Peda</a:t>
            </a:r>
            <a:r>
              <a:rPr lang="fr-FR" sz="1400" dirty="0" smtClean="0"/>
              <a:t>,…)</a:t>
            </a:r>
          </a:p>
          <a:p>
            <a:r>
              <a:rPr lang="fr-FR" sz="1400" dirty="0" smtClean="0"/>
              <a:t>Reconnaissances mutuelles, échanges, écoute, …</a:t>
            </a:r>
          </a:p>
          <a:p>
            <a:pPr>
              <a:buNone/>
            </a:pPr>
            <a:r>
              <a:rPr lang="fr-FR" sz="1800" b="1" dirty="0" smtClean="0"/>
              <a:t>Devoirs faits:</a:t>
            </a:r>
          </a:p>
          <a:p>
            <a:r>
              <a:rPr lang="fr-FR" sz="1400" dirty="0" smtClean="0"/>
              <a:t>Interventions des enseignants </a:t>
            </a:r>
            <a:r>
              <a:rPr lang="fr-FR" sz="1400" dirty="0" err="1" smtClean="0"/>
              <a:t>Segpa</a:t>
            </a:r>
            <a:r>
              <a:rPr lang="fr-FR" sz="1400" dirty="0" smtClean="0"/>
              <a:t> avec des élèves collège (augmentation des exigences </a:t>
            </a:r>
            <a:r>
              <a:rPr lang="fr-FR" sz="1400" dirty="0" err="1" smtClean="0"/>
              <a:t>Segpa</a:t>
            </a:r>
            <a:r>
              <a:rPr lang="fr-FR" sz="1400" dirty="0" smtClean="0"/>
              <a:t>, liens avec les enseignants collège et reconnaissances mutuelles)</a:t>
            </a:r>
          </a:p>
          <a:p>
            <a:pPr>
              <a:buNone/>
            </a:pPr>
            <a:r>
              <a:rPr lang="fr-FR" sz="1600" b="1" dirty="0" smtClean="0"/>
              <a:t>Projet pédagogique SEGPA /Collège:</a:t>
            </a:r>
          </a:p>
          <a:p>
            <a:r>
              <a:rPr lang="fr-FR" sz="1400" dirty="0" smtClean="0"/>
              <a:t>Projet STRONG : PP 6</a:t>
            </a:r>
            <a:r>
              <a:rPr lang="fr-FR" sz="1400" baseline="30000" dirty="0" smtClean="0"/>
              <a:t>ème</a:t>
            </a:r>
            <a:r>
              <a:rPr lang="fr-FR" sz="1400" dirty="0" smtClean="0"/>
              <a:t> &amp; </a:t>
            </a:r>
            <a:r>
              <a:rPr lang="fr-FR" sz="1400" dirty="0" err="1" smtClean="0"/>
              <a:t>PP</a:t>
            </a:r>
            <a:r>
              <a:rPr lang="fr-FR" sz="1400" baseline="30000" dirty="0" err="1" smtClean="0"/>
              <a:t>ème</a:t>
            </a:r>
            <a:r>
              <a:rPr lang="fr-FR" sz="1400" baseline="30000" dirty="0" smtClean="0"/>
              <a:t>/5ème</a:t>
            </a:r>
            <a:r>
              <a:rPr lang="fr-FR" sz="1400" dirty="0" smtClean="0"/>
              <a:t> SEGPA. Réunions et activités communes. Echanges pédagogiques. Reconnaissance mutuelle qui se développe.</a:t>
            </a:r>
          </a:p>
          <a:p>
            <a:pPr>
              <a:buNone/>
            </a:pPr>
            <a:endParaRPr lang="fr-FR" sz="1600" dirty="0"/>
          </a:p>
        </p:txBody>
      </p:sp>
    </p:spTree>
    <p:extLst>
      <p:ext uri="{BB962C8B-B14F-4D97-AF65-F5344CB8AC3E}">
        <p14:creationId xmlns:p14="http://schemas.microsoft.com/office/powerpoint/2010/main" val="1642127667"/>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200" b="1" dirty="0" smtClean="0"/>
              <a:t>Développer les inclusions et le lien </a:t>
            </a:r>
            <a:r>
              <a:rPr lang="fr-FR" sz="3200" b="1" dirty="0" err="1" smtClean="0"/>
              <a:t>Segpa</a:t>
            </a:r>
            <a:r>
              <a:rPr lang="fr-FR" sz="3200" b="1" dirty="0" smtClean="0"/>
              <a:t> collège (année 3 - à venir)</a:t>
            </a:r>
            <a:endParaRPr lang="fr-FR" sz="3200" b="1" dirty="0"/>
          </a:p>
        </p:txBody>
      </p:sp>
      <p:sp>
        <p:nvSpPr>
          <p:cNvPr id="3" name="Espace réservé du contenu 2"/>
          <p:cNvSpPr>
            <a:spLocks noGrp="1"/>
          </p:cNvSpPr>
          <p:nvPr>
            <p:ph idx="1"/>
          </p:nvPr>
        </p:nvSpPr>
        <p:spPr/>
        <p:txBody>
          <a:bodyPr/>
          <a:lstStyle/>
          <a:p>
            <a:pPr>
              <a:buNone/>
            </a:pPr>
            <a:r>
              <a:rPr lang="fr-FR" sz="1600" b="1" dirty="0" smtClean="0"/>
              <a:t>Année 3 : Anticipation des inclusions.</a:t>
            </a:r>
          </a:p>
          <a:p>
            <a:r>
              <a:rPr lang="fr-FR" sz="1400" dirty="0" smtClean="0"/>
              <a:t>Réflexion des équipes sur des parties d’EDT communes 6</a:t>
            </a:r>
            <a:r>
              <a:rPr lang="fr-FR" sz="1400" baseline="30000" dirty="0" smtClean="0"/>
              <a:t>ème</a:t>
            </a:r>
            <a:r>
              <a:rPr lang="fr-FR" sz="1400" dirty="0" smtClean="0"/>
              <a:t> SEGPA/6</a:t>
            </a:r>
            <a:r>
              <a:rPr lang="fr-FR" sz="1400" baseline="30000" dirty="0" smtClean="0"/>
              <a:t>ème</a:t>
            </a:r>
            <a:r>
              <a:rPr lang="fr-FR" sz="1400" dirty="0" smtClean="0"/>
              <a:t> Générale, barrettes en langues, en AP,…</a:t>
            </a:r>
          </a:p>
          <a:p>
            <a:r>
              <a:rPr lang="fr-FR" sz="1400" dirty="0" smtClean="0"/>
              <a:t>Réflexion sur l’apport des enseignants spécialisés pour les élèves collèges en difficulté.</a:t>
            </a:r>
          </a:p>
          <a:p>
            <a:pPr>
              <a:buNone/>
            </a:pPr>
            <a:endParaRPr lang="fr-FR" sz="1600" dirty="0" smtClean="0"/>
          </a:p>
          <a:p>
            <a:pPr>
              <a:buNone/>
            </a:pPr>
            <a:r>
              <a:rPr lang="fr-FR" sz="1600" b="1" dirty="0" smtClean="0"/>
              <a:t>Gains attendus</a:t>
            </a:r>
          </a:p>
          <a:p>
            <a:r>
              <a:rPr lang="fr-FR" sz="1400" dirty="0" smtClean="0"/>
              <a:t>Réflexion pédagogique développée collège/</a:t>
            </a:r>
            <a:r>
              <a:rPr lang="fr-FR" sz="1400" dirty="0" err="1" smtClean="0"/>
              <a:t>Segpa</a:t>
            </a:r>
            <a:endParaRPr lang="fr-FR" sz="1400" dirty="0" smtClean="0"/>
          </a:p>
          <a:p>
            <a:r>
              <a:rPr lang="fr-FR" sz="1400" dirty="0" smtClean="0"/>
              <a:t>Travail sur évolution positive de l’image élèves en </a:t>
            </a:r>
            <a:r>
              <a:rPr lang="fr-FR" sz="1400" dirty="0" err="1" smtClean="0"/>
              <a:t>segpa</a:t>
            </a:r>
            <a:endParaRPr lang="fr-FR" sz="1400" dirty="0" smtClean="0"/>
          </a:p>
          <a:p>
            <a:r>
              <a:rPr lang="fr-FR" sz="1400" dirty="0" smtClean="0"/>
              <a:t>Développement des échanges pédagogiques.</a:t>
            </a:r>
          </a:p>
          <a:p>
            <a:r>
              <a:rPr lang="fr-FR" sz="1400" dirty="0" smtClean="0"/>
              <a:t>Liens développés entre enseignants spécialisés intervenant pour </a:t>
            </a:r>
            <a:r>
              <a:rPr lang="fr-FR" sz="1400" dirty="0" err="1" smtClean="0"/>
              <a:t>Segpa</a:t>
            </a:r>
            <a:r>
              <a:rPr lang="fr-FR" sz="1400" dirty="0" smtClean="0"/>
              <a:t>/ULIS/IME avec le collège. </a:t>
            </a:r>
          </a:p>
          <a:p>
            <a:pPr>
              <a:buNone/>
            </a:pPr>
            <a:r>
              <a:rPr lang="fr-FR" sz="1400" dirty="0" smtClean="0"/>
              <a:t>			</a:t>
            </a:r>
          </a:p>
          <a:p>
            <a:pPr>
              <a:buNone/>
            </a:pPr>
            <a:endParaRPr lang="fr-FR" sz="1600" dirty="0"/>
          </a:p>
        </p:txBody>
      </p:sp>
    </p:spTree>
    <p:extLst>
      <p:ext uri="{BB962C8B-B14F-4D97-AF65-F5344CB8AC3E}">
        <p14:creationId xmlns:p14="http://schemas.microsoft.com/office/powerpoint/2010/main" val="766544946"/>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000" b="1" dirty="0" smtClean="0"/>
              <a:t>Exemple établissement 2: frein/atouts</a:t>
            </a:r>
            <a:endParaRPr lang="fr-FR" sz="3000" b="1" dirty="0"/>
          </a:p>
        </p:txBody>
      </p:sp>
      <p:sp>
        <p:nvSpPr>
          <p:cNvPr id="3" name="Espace réservé du contenu 2"/>
          <p:cNvSpPr>
            <a:spLocks noGrp="1"/>
          </p:cNvSpPr>
          <p:nvPr>
            <p:ph idx="1"/>
          </p:nvPr>
        </p:nvSpPr>
        <p:spPr/>
        <p:txBody>
          <a:bodyPr/>
          <a:lstStyle/>
          <a:p>
            <a:r>
              <a:rPr lang="fr-FR" sz="1600" dirty="0" smtClean="0"/>
              <a:t>H/E : 1.16. 6</a:t>
            </a:r>
            <a:r>
              <a:rPr lang="fr-FR" sz="1600" baseline="30000" dirty="0" smtClean="0"/>
              <a:t>ème</a:t>
            </a:r>
            <a:r>
              <a:rPr lang="fr-FR" sz="1600" dirty="0" smtClean="0"/>
              <a:t> : 28.8 E/D; 5</a:t>
            </a:r>
            <a:r>
              <a:rPr lang="fr-FR" sz="1600" baseline="30000" dirty="0" smtClean="0"/>
              <a:t>ème</a:t>
            </a:r>
            <a:r>
              <a:rPr lang="fr-FR" sz="1600" dirty="0" smtClean="0"/>
              <a:t> : 26.1 E/D;  4</a:t>
            </a:r>
            <a:r>
              <a:rPr lang="fr-FR" sz="1600" baseline="30000" dirty="0" smtClean="0"/>
              <a:t>ème</a:t>
            </a:r>
            <a:r>
              <a:rPr lang="fr-FR" sz="1600" dirty="0" smtClean="0"/>
              <a:t> : 28.2 E/D;  3</a:t>
            </a:r>
            <a:r>
              <a:rPr lang="fr-FR" sz="1600" baseline="30000" dirty="0" smtClean="0"/>
              <a:t>ème</a:t>
            </a:r>
            <a:r>
              <a:rPr lang="fr-FR" sz="1600" dirty="0" smtClean="0"/>
              <a:t> 25.8 E/D;</a:t>
            </a:r>
          </a:p>
          <a:p>
            <a:r>
              <a:rPr lang="fr-FR" sz="1600" dirty="0" smtClean="0"/>
              <a:t>Collège: 22 Div. 609. ULIS : 12. </a:t>
            </a:r>
            <a:r>
              <a:rPr lang="fr-FR" sz="1600" dirty="0" err="1" smtClean="0"/>
              <a:t>Segpa</a:t>
            </a:r>
            <a:r>
              <a:rPr lang="fr-FR" sz="1600" dirty="0" smtClean="0"/>
              <a:t> : 60</a:t>
            </a:r>
          </a:p>
          <a:p>
            <a:r>
              <a:rPr lang="fr-FR" sz="1600" dirty="0" smtClean="0"/>
              <a:t>Secteur PRE. PCS </a:t>
            </a:r>
            <a:r>
              <a:rPr lang="fr-FR" sz="1600" dirty="0" err="1" smtClean="0"/>
              <a:t>def</a:t>
            </a:r>
            <a:r>
              <a:rPr lang="fr-FR" sz="1600" dirty="0" smtClean="0"/>
              <a:t>/Boursiers importants.</a:t>
            </a:r>
          </a:p>
          <a:p>
            <a:pPr>
              <a:buNone/>
            </a:pPr>
            <a:r>
              <a:rPr lang="fr-FR" sz="1600" u="sng" dirty="0" smtClean="0"/>
              <a:t>Freins:</a:t>
            </a:r>
          </a:p>
          <a:p>
            <a:r>
              <a:rPr lang="fr-FR" sz="1600" dirty="0" smtClean="0"/>
              <a:t>Inquiétudes fortes des  équipes du collège/public </a:t>
            </a:r>
            <a:r>
              <a:rPr lang="fr-FR" sz="1600" dirty="0" err="1" smtClean="0"/>
              <a:t>Segpa</a:t>
            </a:r>
            <a:r>
              <a:rPr lang="fr-FR" sz="1600" dirty="0" smtClean="0"/>
              <a:t> (peu de liens).</a:t>
            </a:r>
          </a:p>
          <a:p>
            <a:r>
              <a:rPr lang="fr-FR" sz="1600" dirty="0" smtClean="0"/>
              <a:t>Locaux distants, salle des professeurs séparée, pas de représentants </a:t>
            </a:r>
            <a:r>
              <a:rPr lang="fr-FR" sz="1600" dirty="0" err="1" smtClean="0"/>
              <a:t>Segpa</a:t>
            </a:r>
            <a:r>
              <a:rPr lang="fr-FR" sz="1600" dirty="0" smtClean="0"/>
              <a:t> en CA.</a:t>
            </a:r>
          </a:p>
          <a:p>
            <a:r>
              <a:rPr lang="fr-FR" sz="1600" dirty="0" smtClean="0"/>
              <a:t>Peu de projets communs</a:t>
            </a:r>
          </a:p>
          <a:p>
            <a:r>
              <a:rPr lang="fr-FR" sz="1600" dirty="0" smtClean="0"/>
              <a:t>Equipe </a:t>
            </a:r>
            <a:r>
              <a:rPr lang="fr-FR" sz="1600" dirty="0" err="1" smtClean="0"/>
              <a:t>Segpa</a:t>
            </a:r>
            <a:r>
              <a:rPr lang="fr-FR" sz="1600" dirty="0" smtClean="0"/>
              <a:t> stabilisée. Pas de direction </a:t>
            </a:r>
            <a:r>
              <a:rPr lang="fr-FR" sz="1600" dirty="0" err="1" smtClean="0"/>
              <a:t>Segpa</a:t>
            </a:r>
            <a:r>
              <a:rPr lang="fr-FR" sz="1600" dirty="0" smtClean="0"/>
              <a:t>.</a:t>
            </a:r>
          </a:p>
          <a:p>
            <a:pPr>
              <a:buNone/>
            </a:pPr>
            <a:r>
              <a:rPr lang="fr-FR" sz="1600" u="sng" dirty="0" smtClean="0"/>
              <a:t>Atouts: </a:t>
            </a:r>
          </a:p>
          <a:p>
            <a:r>
              <a:rPr lang="fr-FR" sz="1600" dirty="0" smtClean="0"/>
              <a:t>Attachement des titulaires </a:t>
            </a:r>
            <a:r>
              <a:rPr lang="fr-FR" sz="1600" dirty="0" err="1" smtClean="0"/>
              <a:t>Segpa</a:t>
            </a:r>
            <a:r>
              <a:rPr lang="fr-FR" sz="1600" dirty="0" smtClean="0"/>
              <a:t> aux élèves et à l’établissement.</a:t>
            </a:r>
          </a:p>
          <a:p>
            <a:r>
              <a:rPr lang="fr-FR" sz="1600" dirty="0" smtClean="0"/>
              <a:t>Equipe EPS impliquée Collège </a:t>
            </a:r>
            <a:r>
              <a:rPr lang="fr-FR" sz="1600" b="1" u="sng" dirty="0" smtClean="0"/>
              <a:t>et</a:t>
            </a:r>
            <a:r>
              <a:rPr lang="fr-FR" sz="1600" dirty="0" smtClean="0"/>
              <a:t> </a:t>
            </a:r>
            <a:r>
              <a:rPr lang="fr-FR" sz="1600" dirty="0" err="1" smtClean="0"/>
              <a:t>Segpa</a:t>
            </a:r>
            <a:r>
              <a:rPr lang="fr-FR" sz="1600" dirty="0" smtClean="0"/>
              <a:t>. 1h éducation musicale par PLC en </a:t>
            </a:r>
            <a:r>
              <a:rPr lang="fr-FR" sz="1600" dirty="0" err="1" smtClean="0"/>
              <a:t>segpa</a:t>
            </a:r>
            <a:r>
              <a:rPr lang="fr-FR" sz="1600" dirty="0" smtClean="0"/>
              <a:t>.</a:t>
            </a:r>
          </a:p>
          <a:p>
            <a:r>
              <a:rPr lang="fr-FR" sz="1400" b="1" dirty="0" smtClean="0"/>
              <a:t>Contrat objectif établissement: </a:t>
            </a:r>
            <a:r>
              <a:rPr lang="fr-FR" sz="1800" dirty="0" smtClean="0"/>
              <a:t> </a:t>
            </a:r>
            <a:r>
              <a:rPr lang="fr-FR" sz="1600" dirty="0" smtClean="0"/>
              <a:t>Prévenir les difficultés scolaires pour réduire le décrochage et pour améliorer la maitrise des savoirs fondamentaux</a:t>
            </a:r>
          </a:p>
          <a:p>
            <a:endParaRPr lang="fr-FR" sz="1600" dirty="0" smtClean="0"/>
          </a:p>
          <a:p>
            <a:endParaRPr lang="fr-FR" sz="1600" dirty="0" smtClean="0"/>
          </a:p>
          <a:p>
            <a:pPr>
              <a:buNone/>
            </a:pPr>
            <a:endParaRPr lang="fr-FR" dirty="0"/>
          </a:p>
        </p:txBody>
      </p:sp>
    </p:spTree>
    <p:extLst>
      <p:ext uri="{BB962C8B-B14F-4D97-AF65-F5344CB8AC3E}">
        <p14:creationId xmlns:p14="http://schemas.microsoft.com/office/powerpoint/2010/main" val="2005248260"/>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200" b="1" dirty="0" smtClean="0"/>
              <a:t>Relier </a:t>
            </a:r>
            <a:r>
              <a:rPr lang="fr-FR" sz="3200" b="1" dirty="0" err="1" smtClean="0"/>
              <a:t>Segpa</a:t>
            </a:r>
            <a:r>
              <a:rPr lang="fr-FR" sz="3200" b="1" dirty="0" smtClean="0"/>
              <a:t> et Collège à travers l’AP sur le niveau 6</a:t>
            </a:r>
            <a:r>
              <a:rPr lang="fr-FR" sz="3200" b="1" baseline="30000" dirty="0" smtClean="0"/>
              <a:t>ème</a:t>
            </a:r>
            <a:r>
              <a:rPr lang="fr-FR" sz="3200" b="1" dirty="0" smtClean="0"/>
              <a:t> . </a:t>
            </a:r>
            <a:endParaRPr lang="fr-FR" dirty="0"/>
          </a:p>
        </p:txBody>
      </p:sp>
      <p:sp>
        <p:nvSpPr>
          <p:cNvPr id="3" name="Espace réservé du contenu 2"/>
          <p:cNvSpPr>
            <a:spLocks noGrp="1"/>
          </p:cNvSpPr>
          <p:nvPr>
            <p:ph idx="1"/>
          </p:nvPr>
        </p:nvSpPr>
        <p:spPr>
          <a:xfrm>
            <a:off x="457200" y="1690686"/>
            <a:ext cx="8077200" cy="2595570"/>
          </a:xfrm>
        </p:spPr>
        <p:txBody>
          <a:bodyPr/>
          <a:lstStyle/>
          <a:p>
            <a:pPr>
              <a:buNone/>
            </a:pPr>
            <a:r>
              <a:rPr lang="fr-FR" sz="1600" b="1" u="sng" dirty="0" smtClean="0"/>
              <a:t>AP 6</a:t>
            </a:r>
            <a:r>
              <a:rPr lang="fr-FR" sz="1600" b="1" u="sng" baseline="30000" dirty="0" smtClean="0"/>
              <a:t>ème</a:t>
            </a:r>
            <a:r>
              <a:rPr lang="fr-FR" sz="1600" b="1" u="sng" dirty="0" smtClean="0"/>
              <a:t> :</a:t>
            </a:r>
          </a:p>
          <a:p>
            <a:r>
              <a:rPr lang="fr-FR" sz="1400" b="1" dirty="0" smtClean="0"/>
              <a:t>L‘AP s'adresse aux élèves de 6</a:t>
            </a:r>
            <a:r>
              <a:rPr lang="fr-FR" sz="1400" b="1" baseline="30000" dirty="0" smtClean="0"/>
              <a:t>ème</a:t>
            </a:r>
            <a:r>
              <a:rPr lang="fr-FR" sz="1400" b="1" dirty="0" smtClean="0"/>
              <a:t> à travers 2 heures intégrées dans leur emploi du temps et en barrettes.</a:t>
            </a:r>
          </a:p>
          <a:p>
            <a:r>
              <a:rPr lang="fr-FR" sz="1400" dirty="0" smtClean="0"/>
              <a:t>S'appuie sur les programmes de collège et sur les compétences attendues au palier 2.</a:t>
            </a:r>
          </a:p>
          <a:p>
            <a:pPr>
              <a:buNone/>
            </a:pPr>
            <a:r>
              <a:rPr lang="fr-FR" sz="1600" b="1" u="sng" dirty="0" smtClean="0"/>
              <a:t>Elèves concernés:</a:t>
            </a:r>
            <a:endParaRPr lang="fr-FR" sz="1600" u="sng" dirty="0" smtClean="0"/>
          </a:p>
          <a:p>
            <a:r>
              <a:rPr lang="fr-FR" sz="1400" b="1" dirty="0" smtClean="0"/>
              <a:t>6</a:t>
            </a:r>
            <a:r>
              <a:rPr lang="fr-FR" sz="1400" b="1" baseline="30000" dirty="0" smtClean="0"/>
              <a:t>ème</a:t>
            </a:r>
            <a:r>
              <a:rPr lang="fr-FR" sz="1400" b="1" dirty="0" smtClean="0"/>
              <a:t> : 114 élèves dont 24 PPRE. (</a:t>
            </a:r>
            <a:r>
              <a:rPr lang="fr-FR" sz="1400" dirty="0" smtClean="0"/>
              <a:t>Hors dispositif </a:t>
            </a:r>
            <a:r>
              <a:rPr lang="fr-FR" sz="1400" dirty="0" err="1" smtClean="0"/>
              <a:t>bilangues</a:t>
            </a:r>
            <a:r>
              <a:rPr lang="fr-FR" sz="1400" dirty="0" smtClean="0"/>
              <a:t> : 42). 121 fin d’année.</a:t>
            </a:r>
          </a:p>
          <a:p>
            <a:pPr>
              <a:buNone/>
            </a:pPr>
            <a:r>
              <a:rPr lang="fr-FR" sz="1600" b="1" u="sng" dirty="0" smtClean="0"/>
              <a:t>Enseignants intervenants</a:t>
            </a:r>
            <a:r>
              <a:rPr lang="fr-FR" sz="1600" b="1" dirty="0" smtClean="0"/>
              <a:t>		    </a:t>
            </a:r>
            <a:r>
              <a:rPr lang="fr-FR" sz="1600" b="1" u="sng" dirty="0" smtClean="0"/>
              <a:t>1</a:t>
            </a:r>
            <a:r>
              <a:rPr lang="fr-FR" sz="1600" b="1" u="sng" baseline="30000" dirty="0" smtClean="0"/>
              <a:t>ère</a:t>
            </a:r>
            <a:r>
              <a:rPr lang="fr-FR" sz="1600" b="1" u="sng" dirty="0" smtClean="0"/>
              <a:t> répartition des élèves en groupes: </a:t>
            </a:r>
          </a:p>
          <a:p>
            <a:endParaRPr lang="fr-FR" sz="1600" dirty="0" smtClean="0"/>
          </a:p>
          <a:p>
            <a:endParaRPr lang="fr-FR" sz="1600" dirty="0" smtClean="0"/>
          </a:p>
          <a:p>
            <a:pPr>
              <a:buNone/>
            </a:pPr>
            <a:endParaRPr lang="fr-FR" sz="1600" dirty="0"/>
          </a:p>
        </p:txBody>
      </p:sp>
      <p:graphicFrame>
        <p:nvGraphicFramePr>
          <p:cNvPr id="5" name="Tableau 4"/>
          <p:cNvGraphicFramePr>
            <a:graphicFrameLocks noGrp="1"/>
          </p:cNvGraphicFramePr>
          <p:nvPr/>
        </p:nvGraphicFramePr>
        <p:xfrm>
          <a:off x="500034" y="4143380"/>
          <a:ext cx="3194050" cy="1665732"/>
        </p:xfrm>
        <a:graphic>
          <a:graphicData uri="http://schemas.openxmlformats.org/drawingml/2006/table">
            <a:tbl>
              <a:tblPr/>
              <a:tblGrid>
                <a:gridCol w="990600"/>
                <a:gridCol w="358140"/>
                <a:gridCol w="269875"/>
                <a:gridCol w="1082040"/>
                <a:gridCol w="493395"/>
              </a:tblGrid>
              <a:tr h="182880">
                <a:tc>
                  <a:txBody>
                    <a:bodyPr/>
                    <a:lstStyle/>
                    <a:p>
                      <a:pPr algn="ctr">
                        <a:lnSpc>
                          <a:spcPct val="115000"/>
                        </a:lnSpc>
                        <a:spcAft>
                          <a:spcPts val="0"/>
                        </a:spcAft>
                      </a:pPr>
                      <a:r>
                        <a:rPr lang="fr-FR" sz="1000" b="1" dirty="0">
                          <a:solidFill>
                            <a:srgbClr val="000000"/>
                          </a:solidFill>
                          <a:latin typeface="Calibri"/>
                          <a:ea typeface="Times New Roman"/>
                          <a:cs typeface="Times New Roman"/>
                        </a:rPr>
                        <a:t>Jeudi 16h-17h</a:t>
                      </a:r>
                      <a:endParaRPr lang="fr-FR" sz="1100" dirty="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a:ea typeface="Times New Roman"/>
                          <a:cs typeface="Times New Roman"/>
                        </a:rPr>
                        <a:t>Salle</a:t>
                      </a:r>
                      <a:endParaRPr lang="fr-F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9">
                  <a:txBody>
                    <a:bodyPr/>
                    <a:lstStyle/>
                    <a:p>
                      <a:pPr algn="ctr">
                        <a:lnSpc>
                          <a:spcPct val="115000"/>
                        </a:lnSpc>
                        <a:spcAft>
                          <a:spcPts val="0"/>
                        </a:spcAft>
                      </a:pPr>
                      <a:endParaRPr lang="fr-FR" sz="1000">
                        <a:solidFill>
                          <a:srgbClr val="000000"/>
                        </a:solidFill>
                        <a:latin typeface="Calibri"/>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fr-FR" sz="1000" b="1">
                          <a:solidFill>
                            <a:srgbClr val="000000"/>
                          </a:solidFill>
                          <a:latin typeface="Calibri"/>
                          <a:ea typeface="Times New Roman"/>
                          <a:cs typeface="Times New Roman"/>
                        </a:rPr>
                        <a:t>Vendredi 11h-12h</a:t>
                      </a:r>
                      <a:endParaRPr lang="fr-FR" sz="11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a:ea typeface="Times New Roman"/>
                          <a:cs typeface="Times New Roman"/>
                        </a:rPr>
                        <a:t>Salle</a:t>
                      </a:r>
                      <a:endParaRPr lang="fr-F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880">
                <a:tc>
                  <a:txBody>
                    <a:bodyPr/>
                    <a:lstStyle/>
                    <a:p>
                      <a:pPr algn="r">
                        <a:lnSpc>
                          <a:spcPct val="115000"/>
                        </a:lnSpc>
                        <a:spcAft>
                          <a:spcPts val="0"/>
                        </a:spcAft>
                      </a:pPr>
                      <a:r>
                        <a:rPr lang="fr-FR" sz="1000" b="1" dirty="0" smtClean="0">
                          <a:solidFill>
                            <a:srgbClr val="000000"/>
                          </a:solidFill>
                          <a:latin typeface="Calibri"/>
                          <a:ea typeface="Times New Roman"/>
                          <a:cs typeface="Times New Roman"/>
                        </a:rPr>
                        <a:t>(ULIS)  Option </a:t>
                      </a:r>
                      <a:r>
                        <a:rPr lang="fr-FR" sz="1000" b="1" dirty="0">
                          <a:solidFill>
                            <a:srgbClr val="000000"/>
                          </a:solidFill>
                          <a:latin typeface="Calibri"/>
                          <a:ea typeface="Times New Roman"/>
                          <a:cs typeface="Times New Roman"/>
                        </a:rPr>
                        <a:t>D</a:t>
                      </a:r>
                      <a:endParaRPr lang="fr-FR" sz="1100" b="1" dirty="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000" dirty="0">
                          <a:solidFill>
                            <a:srgbClr val="000000"/>
                          </a:solidFill>
                          <a:latin typeface="Calibri"/>
                          <a:ea typeface="Times New Roman"/>
                          <a:cs typeface="Times New Roman"/>
                        </a:rPr>
                        <a:t>206</a:t>
                      </a:r>
                      <a:endParaRPr lang="fr-FR"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r">
                        <a:lnSpc>
                          <a:spcPct val="115000"/>
                        </a:lnSpc>
                        <a:spcAft>
                          <a:spcPts val="0"/>
                        </a:spcAft>
                      </a:pPr>
                      <a:r>
                        <a:rPr lang="fr-FR" sz="1000" b="1" dirty="0" smtClean="0">
                          <a:solidFill>
                            <a:srgbClr val="000000"/>
                          </a:solidFill>
                          <a:latin typeface="Calibri"/>
                          <a:ea typeface="Times New Roman"/>
                          <a:cs typeface="Times New Roman"/>
                        </a:rPr>
                        <a:t>(ULIS) Option </a:t>
                      </a:r>
                      <a:r>
                        <a:rPr lang="fr-FR" sz="1000" b="1" dirty="0">
                          <a:solidFill>
                            <a:srgbClr val="000000"/>
                          </a:solidFill>
                          <a:latin typeface="Calibri"/>
                          <a:ea typeface="Times New Roman"/>
                          <a:cs typeface="Times New Roman"/>
                        </a:rPr>
                        <a:t>D</a:t>
                      </a:r>
                      <a:endParaRPr lang="fr-FR" sz="1100" b="1" dirty="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000">
                          <a:solidFill>
                            <a:srgbClr val="000000"/>
                          </a:solidFill>
                          <a:latin typeface="Calibri"/>
                          <a:ea typeface="Times New Roman"/>
                          <a:cs typeface="Times New Roman"/>
                        </a:rPr>
                        <a:t>204</a:t>
                      </a:r>
                      <a:endParaRPr lang="fr-F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880">
                <a:tc>
                  <a:txBody>
                    <a:bodyPr/>
                    <a:lstStyle/>
                    <a:p>
                      <a:pPr algn="r">
                        <a:lnSpc>
                          <a:spcPct val="115000"/>
                        </a:lnSpc>
                        <a:spcAft>
                          <a:spcPts val="0"/>
                        </a:spcAft>
                      </a:pPr>
                      <a:r>
                        <a:rPr lang="fr-FR" sz="1000" b="1" dirty="0" smtClean="0">
                          <a:solidFill>
                            <a:srgbClr val="000000"/>
                          </a:solidFill>
                          <a:latin typeface="Calibri"/>
                          <a:ea typeface="Times New Roman"/>
                          <a:cs typeface="Times New Roman"/>
                        </a:rPr>
                        <a:t>(</a:t>
                      </a:r>
                      <a:r>
                        <a:rPr lang="fr-FR" sz="1000" b="1" dirty="0" err="1" smtClean="0">
                          <a:solidFill>
                            <a:srgbClr val="000000"/>
                          </a:solidFill>
                          <a:latin typeface="Calibri"/>
                          <a:ea typeface="Times New Roman"/>
                          <a:cs typeface="Times New Roman"/>
                        </a:rPr>
                        <a:t>Segpa</a:t>
                      </a:r>
                      <a:r>
                        <a:rPr lang="fr-FR" sz="1000" b="1" dirty="0" smtClean="0">
                          <a:solidFill>
                            <a:srgbClr val="000000"/>
                          </a:solidFill>
                          <a:latin typeface="Calibri"/>
                          <a:ea typeface="Times New Roman"/>
                          <a:cs typeface="Times New Roman"/>
                        </a:rPr>
                        <a:t>) Option </a:t>
                      </a:r>
                      <a:r>
                        <a:rPr lang="fr-FR" sz="1000" b="1" dirty="0">
                          <a:solidFill>
                            <a:srgbClr val="000000"/>
                          </a:solidFill>
                          <a:latin typeface="Calibri"/>
                          <a:ea typeface="Times New Roman"/>
                          <a:cs typeface="Times New Roman"/>
                        </a:rPr>
                        <a:t>F</a:t>
                      </a:r>
                      <a:endParaRPr lang="fr-FR" sz="1100" b="1" dirty="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000" dirty="0">
                          <a:solidFill>
                            <a:srgbClr val="000000"/>
                          </a:solidFill>
                          <a:latin typeface="Calibri"/>
                          <a:ea typeface="Times New Roman"/>
                          <a:cs typeface="Times New Roman"/>
                        </a:rPr>
                        <a:t>303</a:t>
                      </a:r>
                      <a:endParaRPr lang="fr-FR"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r">
                        <a:lnSpc>
                          <a:spcPct val="115000"/>
                        </a:lnSpc>
                        <a:spcAft>
                          <a:spcPts val="0"/>
                        </a:spcAft>
                      </a:pPr>
                      <a:r>
                        <a:rPr lang="fr-FR" sz="1000" b="1" dirty="0" smtClean="0">
                          <a:solidFill>
                            <a:srgbClr val="000000"/>
                          </a:solidFill>
                          <a:latin typeface="Calibri"/>
                          <a:ea typeface="Times New Roman"/>
                          <a:cs typeface="Times New Roman"/>
                        </a:rPr>
                        <a:t>(</a:t>
                      </a:r>
                      <a:r>
                        <a:rPr lang="fr-FR" sz="1000" b="1" dirty="0" err="1" smtClean="0">
                          <a:solidFill>
                            <a:srgbClr val="000000"/>
                          </a:solidFill>
                          <a:latin typeface="Calibri"/>
                          <a:ea typeface="Times New Roman"/>
                          <a:cs typeface="Times New Roman"/>
                        </a:rPr>
                        <a:t>Segpa</a:t>
                      </a:r>
                      <a:r>
                        <a:rPr lang="fr-FR" sz="1000" b="1" dirty="0" smtClean="0">
                          <a:solidFill>
                            <a:srgbClr val="000000"/>
                          </a:solidFill>
                          <a:latin typeface="Calibri"/>
                          <a:ea typeface="Times New Roman"/>
                          <a:cs typeface="Times New Roman"/>
                        </a:rPr>
                        <a:t>) Option </a:t>
                      </a:r>
                      <a:r>
                        <a:rPr lang="fr-FR" sz="1000" b="1" dirty="0">
                          <a:solidFill>
                            <a:srgbClr val="000000"/>
                          </a:solidFill>
                          <a:latin typeface="Calibri"/>
                          <a:ea typeface="Times New Roman"/>
                          <a:cs typeface="Times New Roman"/>
                        </a:rPr>
                        <a:t>F</a:t>
                      </a:r>
                      <a:endParaRPr lang="fr-FR" sz="1100" b="1" dirty="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000">
                          <a:solidFill>
                            <a:srgbClr val="000000"/>
                          </a:solidFill>
                          <a:latin typeface="Calibri"/>
                          <a:ea typeface="Times New Roman"/>
                          <a:cs typeface="Times New Roman"/>
                        </a:rPr>
                        <a:t>303</a:t>
                      </a:r>
                      <a:endParaRPr lang="fr-F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880">
                <a:tc>
                  <a:txBody>
                    <a:bodyPr/>
                    <a:lstStyle/>
                    <a:p>
                      <a:pPr algn="r">
                        <a:lnSpc>
                          <a:spcPct val="115000"/>
                        </a:lnSpc>
                        <a:spcAft>
                          <a:spcPts val="0"/>
                        </a:spcAft>
                      </a:pPr>
                      <a:r>
                        <a:rPr lang="fr-FR" sz="1000" b="1" dirty="0" smtClean="0">
                          <a:solidFill>
                            <a:srgbClr val="000000"/>
                          </a:solidFill>
                          <a:latin typeface="Calibri"/>
                          <a:ea typeface="Times New Roman"/>
                          <a:cs typeface="Times New Roman"/>
                        </a:rPr>
                        <a:t>(</a:t>
                      </a:r>
                      <a:r>
                        <a:rPr lang="fr-FR" sz="1000" b="1" dirty="0" err="1" smtClean="0">
                          <a:solidFill>
                            <a:srgbClr val="000000"/>
                          </a:solidFill>
                          <a:latin typeface="Calibri"/>
                          <a:ea typeface="Times New Roman"/>
                          <a:cs typeface="Times New Roman"/>
                        </a:rPr>
                        <a:t>Segpa</a:t>
                      </a:r>
                      <a:r>
                        <a:rPr lang="fr-FR" sz="1000" b="1" dirty="0" smtClean="0">
                          <a:solidFill>
                            <a:srgbClr val="000000"/>
                          </a:solidFill>
                          <a:latin typeface="Calibri"/>
                          <a:ea typeface="Times New Roman"/>
                          <a:cs typeface="Times New Roman"/>
                        </a:rPr>
                        <a:t>) Option </a:t>
                      </a:r>
                      <a:r>
                        <a:rPr lang="fr-FR" sz="1000" b="1" dirty="0">
                          <a:solidFill>
                            <a:srgbClr val="000000"/>
                          </a:solidFill>
                          <a:latin typeface="Calibri"/>
                          <a:ea typeface="Times New Roman"/>
                          <a:cs typeface="Times New Roman"/>
                        </a:rPr>
                        <a:t>F</a:t>
                      </a:r>
                      <a:endParaRPr lang="fr-FR" sz="1100" b="1" dirty="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000">
                          <a:solidFill>
                            <a:srgbClr val="000000"/>
                          </a:solidFill>
                          <a:latin typeface="Calibri"/>
                          <a:ea typeface="Times New Roman"/>
                          <a:cs typeface="Times New Roman"/>
                        </a:rPr>
                        <a:t>202</a:t>
                      </a:r>
                      <a:endParaRPr lang="fr-F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r">
                        <a:lnSpc>
                          <a:spcPct val="115000"/>
                        </a:lnSpc>
                        <a:spcAft>
                          <a:spcPts val="0"/>
                        </a:spcAft>
                      </a:pPr>
                      <a:r>
                        <a:rPr lang="fr-FR" sz="1000" b="1" dirty="0" smtClean="0">
                          <a:solidFill>
                            <a:srgbClr val="000000"/>
                          </a:solidFill>
                          <a:latin typeface="Calibri"/>
                          <a:ea typeface="Times New Roman"/>
                          <a:cs typeface="Times New Roman"/>
                        </a:rPr>
                        <a:t>(</a:t>
                      </a:r>
                      <a:r>
                        <a:rPr lang="fr-FR" sz="1000" b="1" dirty="0" err="1" smtClean="0">
                          <a:solidFill>
                            <a:srgbClr val="000000"/>
                          </a:solidFill>
                          <a:latin typeface="Calibri"/>
                          <a:ea typeface="Times New Roman"/>
                          <a:cs typeface="Times New Roman"/>
                        </a:rPr>
                        <a:t>Segpa</a:t>
                      </a:r>
                      <a:r>
                        <a:rPr lang="fr-FR" sz="1000" b="1" dirty="0" smtClean="0">
                          <a:solidFill>
                            <a:srgbClr val="000000"/>
                          </a:solidFill>
                          <a:latin typeface="Calibri"/>
                          <a:ea typeface="Times New Roman"/>
                          <a:cs typeface="Times New Roman"/>
                        </a:rPr>
                        <a:t>) Option </a:t>
                      </a:r>
                      <a:r>
                        <a:rPr lang="fr-FR" sz="1000" b="1" dirty="0">
                          <a:solidFill>
                            <a:srgbClr val="000000"/>
                          </a:solidFill>
                          <a:latin typeface="Calibri"/>
                          <a:ea typeface="Times New Roman"/>
                          <a:cs typeface="Times New Roman"/>
                        </a:rPr>
                        <a:t>F</a:t>
                      </a:r>
                      <a:endParaRPr lang="fr-FR" sz="1100" b="1" dirty="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000" dirty="0">
                          <a:solidFill>
                            <a:srgbClr val="000000"/>
                          </a:solidFill>
                          <a:latin typeface="Calibri"/>
                          <a:ea typeface="Times New Roman"/>
                          <a:cs typeface="Times New Roman"/>
                        </a:rPr>
                        <a:t>202</a:t>
                      </a:r>
                      <a:endParaRPr lang="fr-FR"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880">
                <a:tc>
                  <a:txBody>
                    <a:bodyPr/>
                    <a:lstStyle/>
                    <a:p>
                      <a:pPr algn="r">
                        <a:lnSpc>
                          <a:spcPct val="115000"/>
                        </a:lnSpc>
                        <a:spcAft>
                          <a:spcPts val="0"/>
                        </a:spcAft>
                      </a:pPr>
                      <a:r>
                        <a:rPr lang="fr-FR" sz="1000">
                          <a:solidFill>
                            <a:srgbClr val="000000"/>
                          </a:solidFill>
                          <a:latin typeface="Calibri"/>
                          <a:ea typeface="Times New Roman"/>
                          <a:cs typeface="Times New Roman"/>
                        </a:rPr>
                        <a:t>Agreg Let. Mod.</a:t>
                      </a:r>
                      <a:endParaRPr lang="fr-FR" sz="11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000">
                          <a:solidFill>
                            <a:srgbClr val="000000"/>
                          </a:solidFill>
                          <a:latin typeface="Calibri"/>
                          <a:ea typeface="Times New Roman"/>
                          <a:cs typeface="Times New Roman"/>
                        </a:rPr>
                        <a:t>304</a:t>
                      </a:r>
                      <a:endParaRPr lang="fr-F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r">
                        <a:lnSpc>
                          <a:spcPct val="115000"/>
                        </a:lnSpc>
                        <a:spcAft>
                          <a:spcPts val="0"/>
                        </a:spcAft>
                      </a:pPr>
                      <a:r>
                        <a:rPr lang="fr-FR" sz="1000" dirty="0" err="1">
                          <a:solidFill>
                            <a:srgbClr val="000000"/>
                          </a:solidFill>
                          <a:latin typeface="Calibri"/>
                          <a:ea typeface="Times New Roman"/>
                          <a:cs typeface="Times New Roman"/>
                        </a:rPr>
                        <a:t>Cert</a:t>
                      </a:r>
                      <a:r>
                        <a:rPr lang="fr-FR" sz="1000" dirty="0">
                          <a:solidFill>
                            <a:srgbClr val="000000"/>
                          </a:solidFill>
                          <a:latin typeface="Calibri"/>
                          <a:ea typeface="Times New Roman"/>
                          <a:cs typeface="Times New Roman"/>
                        </a:rPr>
                        <a:t> Math.</a:t>
                      </a:r>
                      <a:endParaRPr lang="fr-FR" sz="1100" dirty="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000">
                          <a:solidFill>
                            <a:srgbClr val="000000"/>
                          </a:solidFill>
                          <a:latin typeface="Calibri"/>
                          <a:ea typeface="Times New Roman"/>
                          <a:cs typeface="Times New Roman"/>
                        </a:rPr>
                        <a:t>211</a:t>
                      </a:r>
                      <a:endParaRPr lang="fr-F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880">
                <a:tc>
                  <a:txBody>
                    <a:bodyPr/>
                    <a:lstStyle/>
                    <a:p>
                      <a:pPr algn="r">
                        <a:lnSpc>
                          <a:spcPct val="115000"/>
                        </a:lnSpc>
                        <a:spcAft>
                          <a:spcPts val="0"/>
                        </a:spcAft>
                      </a:pPr>
                      <a:r>
                        <a:rPr lang="fr-FR" sz="1000">
                          <a:solidFill>
                            <a:srgbClr val="000000"/>
                          </a:solidFill>
                          <a:latin typeface="Calibri"/>
                          <a:ea typeface="Times New Roman"/>
                          <a:cs typeface="Times New Roman"/>
                        </a:rPr>
                        <a:t>Cert Math.</a:t>
                      </a:r>
                      <a:endParaRPr lang="fr-FR" sz="11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000">
                          <a:solidFill>
                            <a:srgbClr val="000000"/>
                          </a:solidFill>
                          <a:latin typeface="Calibri"/>
                          <a:ea typeface="Times New Roman"/>
                          <a:cs typeface="Times New Roman"/>
                        </a:rPr>
                        <a:t>306</a:t>
                      </a:r>
                      <a:endParaRPr lang="fr-F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r">
                        <a:lnSpc>
                          <a:spcPct val="115000"/>
                        </a:lnSpc>
                        <a:spcAft>
                          <a:spcPts val="0"/>
                        </a:spcAft>
                      </a:pPr>
                      <a:r>
                        <a:rPr lang="fr-FR" sz="1000">
                          <a:solidFill>
                            <a:srgbClr val="000000"/>
                          </a:solidFill>
                          <a:latin typeface="Calibri"/>
                          <a:ea typeface="Times New Roman"/>
                          <a:cs typeface="Times New Roman"/>
                        </a:rPr>
                        <a:t>Cert Let. Mod.</a:t>
                      </a:r>
                      <a:endParaRPr lang="fr-FR" sz="11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000" dirty="0">
                          <a:solidFill>
                            <a:srgbClr val="000000"/>
                          </a:solidFill>
                          <a:latin typeface="Calibri"/>
                          <a:ea typeface="Times New Roman"/>
                          <a:cs typeface="Times New Roman"/>
                        </a:rPr>
                        <a:t>306</a:t>
                      </a:r>
                      <a:endParaRPr lang="fr-FR"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880">
                <a:tc>
                  <a:txBody>
                    <a:bodyPr/>
                    <a:lstStyle/>
                    <a:p>
                      <a:pPr algn="r">
                        <a:lnSpc>
                          <a:spcPct val="115000"/>
                        </a:lnSpc>
                        <a:spcAft>
                          <a:spcPts val="0"/>
                        </a:spcAft>
                      </a:pPr>
                      <a:r>
                        <a:rPr lang="fr-FR" sz="1000">
                          <a:solidFill>
                            <a:srgbClr val="000000"/>
                          </a:solidFill>
                          <a:latin typeface="Calibri"/>
                          <a:ea typeface="Times New Roman"/>
                          <a:cs typeface="Times New Roman"/>
                        </a:rPr>
                        <a:t>Cert Ang.</a:t>
                      </a:r>
                      <a:endParaRPr lang="fr-FR" sz="11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000">
                          <a:solidFill>
                            <a:srgbClr val="000000"/>
                          </a:solidFill>
                          <a:latin typeface="Calibri"/>
                          <a:ea typeface="Times New Roman"/>
                          <a:cs typeface="Times New Roman"/>
                        </a:rPr>
                        <a:t>305</a:t>
                      </a:r>
                      <a:endParaRPr lang="fr-F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r">
                        <a:lnSpc>
                          <a:spcPct val="115000"/>
                        </a:lnSpc>
                        <a:spcAft>
                          <a:spcPts val="0"/>
                        </a:spcAft>
                      </a:pPr>
                      <a:r>
                        <a:rPr lang="fr-FR" sz="1000">
                          <a:solidFill>
                            <a:srgbClr val="000000"/>
                          </a:solidFill>
                          <a:latin typeface="Calibri"/>
                          <a:ea typeface="Times New Roman"/>
                          <a:cs typeface="Times New Roman"/>
                        </a:rPr>
                        <a:t>Agreg Hist. Géo.</a:t>
                      </a:r>
                      <a:endParaRPr lang="fr-FR" sz="11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000">
                          <a:solidFill>
                            <a:srgbClr val="000000"/>
                          </a:solidFill>
                          <a:latin typeface="Calibri"/>
                          <a:ea typeface="Times New Roman"/>
                          <a:cs typeface="Times New Roman"/>
                        </a:rPr>
                        <a:t>207</a:t>
                      </a:r>
                      <a:endParaRPr lang="fr-F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880">
                <a:tc>
                  <a:txBody>
                    <a:bodyPr/>
                    <a:lstStyle/>
                    <a:p>
                      <a:pPr algn="r">
                        <a:lnSpc>
                          <a:spcPct val="115000"/>
                        </a:lnSpc>
                        <a:spcAft>
                          <a:spcPts val="0"/>
                        </a:spcAft>
                      </a:pPr>
                      <a:endParaRPr lang="fr-FR" sz="11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pPr>
                      <a:endParaRPr lang="fr-FR" sz="1100">
                        <a:latin typeface="Calibri"/>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vMerge="1">
                  <a:txBody>
                    <a:bodyPr/>
                    <a:lstStyle/>
                    <a:p>
                      <a:endParaRPr lang="fr-FR"/>
                    </a:p>
                  </a:txBody>
                  <a:tcPr/>
                </a:tc>
                <a:tc>
                  <a:txBody>
                    <a:bodyPr/>
                    <a:lstStyle/>
                    <a:p>
                      <a:pPr algn="r">
                        <a:lnSpc>
                          <a:spcPct val="115000"/>
                        </a:lnSpc>
                        <a:spcAft>
                          <a:spcPts val="0"/>
                        </a:spcAft>
                      </a:pPr>
                      <a:endParaRPr lang="fr-FR" sz="11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a:lnSpc>
                          <a:spcPct val="115000"/>
                        </a:lnSpc>
                        <a:spcAft>
                          <a:spcPts val="0"/>
                        </a:spcAft>
                      </a:pPr>
                      <a:endParaRPr lang="fr-F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82880">
                <a:tc>
                  <a:txBody>
                    <a:bodyPr/>
                    <a:lstStyle/>
                    <a:p>
                      <a:pPr algn="r">
                        <a:lnSpc>
                          <a:spcPct val="115000"/>
                        </a:lnSpc>
                        <a:spcAft>
                          <a:spcPts val="0"/>
                        </a:spcAft>
                      </a:pPr>
                      <a:r>
                        <a:rPr lang="fr-FR" sz="1000" i="1">
                          <a:solidFill>
                            <a:srgbClr val="000000"/>
                          </a:solidFill>
                          <a:latin typeface="Calibri"/>
                          <a:ea typeface="Times New Roman"/>
                          <a:cs typeface="Times New Roman"/>
                        </a:rPr>
                        <a:t>Cert Let. Mod</a:t>
                      </a:r>
                      <a:endParaRPr lang="fr-FR" sz="11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fr-FR" sz="1100">
                        <a:latin typeface="Calibri"/>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r">
                        <a:lnSpc>
                          <a:spcPct val="115000"/>
                        </a:lnSpc>
                        <a:spcAft>
                          <a:spcPts val="0"/>
                        </a:spcAft>
                      </a:pPr>
                      <a:r>
                        <a:rPr lang="fr-FR" sz="1000" i="1">
                          <a:solidFill>
                            <a:srgbClr val="000000"/>
                          </a:solidFill>
                          <a:latin typeface="Calibri"/>
                          <a:ea typeface="Times New Roman"/>
                          <a:cs typeface="Times New Roman"/>
                        </a:rPr>
                        <a:t>Cert Let. Mod</a:t>
                      </a:r>
                      <a:endParaRPr lang="fr-FR" sz="11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fr-FR"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6" name="Tableau 5"/>
          <p:cNvGraphicFramePr>
            <a:graphicFrameLocks noGrp="1"/>
          </p:cNvGraphicFramePr>
          <p:nvPr/>
        </p:nvGraphicFramePr>
        <p:xfrm>
          <a:off x="4497398" y="4071942"/>
          <a:ext cx="2717808" cy="2369820"/>
        </p:xfrm>
        <a:graphic>
          <a:graphicData uri="http://schemas.openxmlformats.org/drawingml/2006/table">
            <a:tbl>
              <a:tblPr/>
              <a:tblGrid>
                <a:gridCol w="905936"/>
                <a:gridCol w="905936"/>
                <a:gridCol w="905936"/>
              </a:tblGrid>
              <a:tr h="205740">
                <a:tc>
                  <a:txBody>
                    <a:bodyPr/>
                    <a:lstStyle/>
                    <a:p>
                      <a:pPr algn="ctr" fontAlgn="b"/>
                      <a:r>
                        <a:rPr lang="fr-FR" sz="1200" b="0" i="0" u="none" strike="noStrike" dirty="0" smtClean="0">
                          <a:solidFill>
                            <a:srgbClr val="000000"/>
                          </a:solidFill>
                          <a:latin typeface="Calibri"/>
                        </a:rPr>
                        <a:t>Effectifs/gr</a:t>
                      </a:r>
                    </a:p>
                    <a:p>
                      <a:pPr algn="ctr" fontAlgn="b"/>
                      <a:endParaRPr lang="fr-FR" sz="1200" b="0" i="0" u="none" strike="noStrike" dirty="0">
                        <a:solidFill>
                          <a:srgbClr val="000000"/>
                        </a:solidFill>
                        <a:latin typeface="Calibri"/>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1200" b="0" i="0" u="none" strike="noStrike" dirty="0" smtClean="0">
                          <a:solidFill>
                            <a:srgbClr val="000000"/>
                          </a:solidFill>
                          <a:latin typeface="Calibri"/>
                        </a:rPr>
                        <a:t>Effectifs/gr</a:t>
                      </a:r>
                    </a:p>
                    <a:p>
                      <a:pPr algn="ctr" fontAlgn="b"/>
                      <a:endParaRPr lang="fr-FR" sz="1200" b="0" i="0" u="none" strike="noStrike" dirty="0">
                        <a:solidFill>
                          <a:srgbClr val="000000"/>
                        </a:solidFill>
                        <a:latin typeface="Calibri"/>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1200" b="0" i="0" u="none" strike="noStrike" dirty="0" err="1" smtClean="0">
                          <a:solidFill>
                            <a:srgbClr val="000000"/>
                          </a:solidFill>
                          <a:latin typeface="Calibri"/>
                        </a:rPr>
                        <a:t>Nbres</a:t>
                      </a:r>
                      <a:r>
                        <a:rPr lang="fr-FR" sz="1200" b="0" i="0" u="none" strike="noStrike" dirty="0" smtClean="0">
                          <a:solidFill>
                            <a:srgbClr val="000000"/>
                          </a:solidFill>
                          <a:latin typeface="Calibri"/>
                        </a:rPr>
                        <a:t> séances</a:t>
                      </a:r>
                    </a:p>
                    <a:p>
                      <a:pPr algn="ctr" fontAlgn="b"/>
                      <a:r>
                        <a:rPr lang="fr-FR" sz="1200" b="0" i="0" u="none" strike="noStrike" dirty="0" smtClean="0">
                          <a:solidFill>
                            <a:srgbClr val="000000"/>
                          </a:solidFill>
                          <a:latin typeface="Calibri"/>
                        </a:rPr>
                        <a:t>élèves</a:t>
                      </a:r>
                      <a:endParaRPr lang="fr-FR" sz="1200" b="0" i="0" u="none" strike="noStrike" dirty="0">
                        <a:solidFill>
                          <a:srgbClr val="000000"/>
                        </a:solidFill>
                        <a:latin typeface="Calibri"/>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120">
                <a:tc>
                  <a:txBody>
                    <a:bodyPr/>
                    <a:lstStyle/>
                    <a:p>
                      <a:pPr algn="ctr" fontAlgn="b"/>
                      <a:r>
                        <a:rPr lang="fr-FR" sz="1200" b="1" i="0" u="none" strike="noStrike" dirty="0">
                          <a:solidFill>
                            <a:srgbClr val="000000"/>
                          </a:solidFill>
                          <a:latin typeface="Calibri"/>
                        </a:rPr>
                        <a:t>6</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1" i="0" u="none" strike="noStrike" dirty="0" smtClean="0">
                          <a:solidFill>
                            <a:srgbClr val="000000"/>
                          </a:solidFill>
                          <a:latin typeface="Calibri"/>
                        </a:rPr>
                        <a:t>6</a:t>
                      </a:r>
                      <a:endParaRPr lang="fr-FR" sz="1200" b="1" i="0" u="none" strike="noStrike" dirty="0">
                        <a:solidFill>
                          <a:srgbClr val="000000"/>
                        </a:solidFill>
                        <a:latin typeface="Calibri"/>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1" i="0" u="none" strike="noStrike" dirty="0" smtClean="0">
                          <a:solidFill>
                            <a:srgbClr val="000000"/>
                          </a:solidFill>
                          <a:latin typeface="Calibri"/>
                        </a:rPr>
                        <a:t>2</a:t>
                      </a:r>
                      <a:endParaRPr lang="fr-FR" sz="1200" b="1" i="0" u="none" strike="noStrike" dirty="0">
                        <a:solidFill>
                          <a:srgbClr val="000000"/>
                        </a:solidFill>
                        <a:latin typeface="Calibri"/>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8120">
                <a:tc>
                  <a:txBody>
                    <a:bodyPr/>
                    <a:lstStyle/>
                    <a:p>
                      <a:pPr algn="ctr" fontAlgn="b"/>
                      <a:r>
                        <a:rPr lang="fr-FR" sz="1200" b="1" i="0" u="none" strike="noStrike" dirty="0">
                          <a:solidFill>
                            <a:srgbClr val="000000"/>
                          </a:solidFill>
                          <a:latin typeface="Calibri"/>
                        </a:rPr>
                        <a:t>6</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1" i="0" u="none" strike="noStrike" dirty="0">
                          <a:solidFill>
                            <a:srgbClr val="000000"/>
                          </a:solidFill>
                          <a:latin typeface="Calibri"/>
                        </a:rPr>
                        <a:t>6</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1" i="0" u="none" strike="noStrike" dirty="0" smtClean="0">
                          <a:solidFill>
                            <a:srgbClr val="000000"/>
                          </a:solidFill>
                          <a:latin typeface="Calibri"/>
                        </a:rPr>
                        <a:t>2</a:t>
                      </a:r>
                      <a:endParaRPr lang="fr-FR" sz="1200" b="1" i="0" u="none" strike="noStrike" dirty="0">
                        <a:solidFill>
                          <a:srgbClr val="000000"/>
                        </a:solidFill>
                        <a:latin typeface="Calibri"/>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8120">
                <a:tc>
                  <a:txBody>
                    <a:bodyPr/>
                    <a:lstStyle/>
                    <a:p>
                      <a:pPr algn="ctr" fontAlgn="b"/>
                      <a:r>
                        <a:rPr lang="fr-FR" sz="1200" b="1" i="0" u="none" strike="noStrike" dirty="0">
                          <a:solidFill>
                            <a:srgbClr val="000000"/>
                          </a:solidFill>
                          <a:latin typeface="Calibri"/>
                        </a:rPr>
                        <a:t>6</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1" i="0" u="none" strike="noStrike" dirty="0">
                          <a:solidFill>
                            <a:srgbClr val="000000"/>
                          </a:solidFill>
                          <a:latin typeface="Calibri"/>
                        </a:rPr>
                        <a:t>6</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1" i="0" u="none" strike="noStrike" dirty="0" smtClean="0">
                          <a:solidFill>
                            <a:srgbClr val="000000"/>
                          </a:solidFill>
                          <a:latin typeface="Calibri"/>
                        </a:rPr>
                        <a:t>2</a:t>
                      </a:r>
                      <a:endParaRPr lang="fr-FR" sz="1200" b="1" i="0" u="none" strike="noStrike" dirty="0">
                        <a:solidFill>
                          <a:srgbClr val="000000"/>
                        </a:solidFill>
                        <a:latin typeface="Calibri"/>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8120">
                <a:tc>
                  <a:txBody>
                    <a:bodyPr/>
                    <a:lstStyle/>
                    <a:p>
                      <a:pPr algn="ctr" fontAlgn="b"/>
                      <a:r>
                        <a:rPr lang="fr-FR" sz="1200" b="0" i="0" u="none" strike="noStrike">
                          <a:solidFill>
                            <a:srgbClr val="000000"/>
                          </a:solidFill>
                          <a:latin typeface="Calibri"/>
                        </a:rPr>
                        <a:t>13</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dirty="0">
                          <a:solidFill>
                            <a:srgbClr val="000000"/>
                          </a:solidFill>
                          <a:latin typeface="Calibri"/>
                        </a:rPr>
                        <a:t>12</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dirty="0" smtClean="0">
                          <a:solidFill>
                            <a:srgbClr val="000000"/>
                          </a:solidFill>
                          <a:latin typeface="Calibri"/>
                        </a:rPr>
                        <a:t>1</a:t>
                      </a:r>
                      <a:endParaRPr lang="fr-FR" sz="1200" b="0" i="0" u="none" strike="noStrike" dirty="0">
                        <a:solidFill>
                          <a:srgbClr val="000000"/>
                        </a:solidFill>
                        <a:latin typeface="Calibri"/>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8120">
                <a:tc>
                  <a:txBody>
                    <a:bodyPr/>
                    <a:lstStyle/>
                    <a:p>
                      <a:pPr algn="ctr" fontAlgn="b"/>
                      <a:r>
                        <a:rPr lang="fr-FR" sz="1200" b="0" i="0" u="none" strike="noStrike">
                          <a:solidFill>
                            <a:srgbClr val="000000"/>
                          </a:solidFill>
                          <a:latin typeface="Calibri"/>
                        </a:rPr>
                        <a:t>13</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dirty="0">
                          <a:solidFill>
                            <a:srgbClr val="000000"/>
                          </a:solidFill>
                          <a:latin typeface="Calibri"/>
                        </a:rPr>
                        <a:t>12</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dirty="0" smtClean="0">
                          <a:solidFill>
                            <a:srgbClr val="000000"/>
                          </a:solidFill>
                          <a:latin typeface="Calibri"/>
                        </a:rPr>
                        <a:t>1</a:t>
                      </a:r>
                      <a:endParaRPr lang="fr-FR" sz="1200" b="0" i="0" u="none" strike="noStrike" dirty="0">
                        <a:solidFill>
                          <a:srgbClr val="000000"/>
                        </a:solidFill>
                        <a:latin typeface="Calibri"/>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8120">
                <a:tc>
                  <a:txBody>
                    <a:bodyPr/>
                    <a:lstStyle/>
                    <a:p>
                      <a:pPr algn="ctr" fontAlgn="b"/>
                      <a:r>
                        <a:rPr lang="fr-FR" sz="1200" b="0" i="0" u="none" strike="noStrike">
                          <a:solidFill>
                            <a:srgbClr val="000000"/>
                          </a:solidFill>
                          <a:latin typeface="Calibri"/>
                        </a:rPr>
                        <a:t>13</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dirty="0">
                          <a:solidFill>
                            <a:srgbClr val="000000"/>
                          </a:solidFill>
                          <a:latin typeface="Calibri"/>
                        </a:rPr>
                        <a:t>12</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dirty="0" smtClean="0">
                          <a:solidFill>
                            <a:srgbClr val="000000"/>
                          </a:solidFill>
                          <a:latin typeface="Calibri"/>
                        </a:rPr>
                        <a:t>1</a:t>
                      </a:r>
                      <a:endParaRPr lang="fr-FR" sz="1200" b="0" i="0" u="none" strike="noStrike" dirty="0">
                        <a:solidFill>
                          <a:srgbClr val="000000"/>
                        </a:solidFill>
                        <a:latin typeface="Calibri"/>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8120">
                <a:tc>
                  <a:txBody>
                    <a:bodyPr/>
                    <a:lstStyle/>
                    <a:p>
                      <a:pPr algn="ctr" fontAlgn="b"/>
                      <a:r>
                        <a:rPr lang="fr-FR" sz="1200" b="0" i="0" u="none" strike="noStrike">
                          <a:solidFill>
                            <a:srgbClr val="000000"/>
                          </a:solidFill>
                          <a:latin typeface="Calibri"/>
                        </a:rPr>
                        <a:t>13</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dirty="0">
                          <a:solidFill>
                            <a:srgbClr val="000000"/>
                          </a:solidFill>
                          <a:latin typeface="Calibri"/>
                        </a:rPr>
                        <a:t>20</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dirty="0" smtClean="0">
                          <a:solidFill>
                            <a:srgbClr val="000000"/>
                          </a:solidFill>
                          <a:latin typeface="Calibri"/>
                        </a:rPr>
                        <a:t>1</a:t>
                      </a:r>
                      <a:endParaRPr lang="fr-FR" sz="1200" b="0" i="0" u="none" strike="noStrike" dirty="0">
                        <a:solidFill>
                          <a:srgbClr val="000000"/>
                        </a:solidFill>
                        <a:latin typeface="Calibri"/>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8120">
                <a:tc>
                  <a:txBody>
                    <a:bodyPr/>
                    <a:lstStyle/>
                    <a:p>
                      <a:pPr algn="ctr" fontAlgn="b"/>
                      <a:r>
                        <a:rPr lang="fr-FR" sz="1200" b="0" i="0" u="none" strike="noStrike">
                          <a:solidFill>
                            <a:srgbClr val="000000"/>
                          </a:solidFill>
                          <a:latin typeface="Calibri"/>
                        </a:rPr>
                        <a:t>22</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dirty="0">
                          <a:solidFill>
                            <a:srgbClr val="000000"/>
                          </a:solidFill>
                          <a:latin typeface="Calibri"/>
                        </a:rPr>
                        <a:t>20</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dirty="0" smtClean="0">
                          <a:solidFill>
                            <a:srgbClr val="000000"/>
                          </a:solidFill>
                          <a:latin typeface="Calibri"/>
                        </a:rPr>
                        <a:t>1</a:t>
                      </a:r>
                      <a:endParaRPr lang="fr-FR" sz="1200" b="0" i="0" u="none" strike="noStrike" dirty="0">
                        <a:solidFill>
                          <a:srgbClr val="000000"/>
                        </a:solidFill>
                        <a:latin typeface="Calibri"/>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5740">
                <a:tc>
                  <a:txBody>
                    <a:bodyPr/>
                    <a:lstStyle/>
                    <a:p>
                      <a:pPr algn="ctr" fontAlgn="b"/>
                      <a:r>
                        <a:rPr lang="fr-FR" sz="1200" b="0" i="0" u="none" strike="noStrike">
                          <a:solidFill>
                            <a:srgbClr val="000000"/>
                          </a:solidFill>
                          <a:latin typeface="Calibri"/>
                        </a:rPr>
                        <a:t>22</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1200" b="0" i="0" u="none" strike="noStrike" dirty="0">
                          <a:solidFill>
                            <a:srgbClr val="000000"/>
                          </a:solidFill>
                          <a:latin typeface="Calibri"/>
                        </a:rPr>
                        <a:t>20</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1200" b="0" i="0" u="none" strike="noStrike" dirty="0" smtClean="0">
                          <a:solidFill>
                            <a:srgbClr val="000000"/>
                          </a:solidFill>
                          <a:latin typeface="Calibri"/>
                        </a:rPr>
                        <a:t>1</a:t>
                      </a:r>
                      <a:endParaRPr lang="fr-FR" sz="1200" b="0" i="0" u="none" strike="noStrike" dirty="0">
                        <a:solidFill>
                          <a:srgbClr val="000000"/>
                        </a:solidFill>
                        <a:latin typeface="Calibri"/>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740">
                <a:tc>
                  <a:txBody>
                    <a:bodyPr/>
                    <a:lstStyle/>
                    <a:p>
                      <a:pPr algn="ctr" fontAlgn="b"/>
                      <a:r>
                        <a:rPr lang="fr-FR" sz="1200" b="0" i="0" u="none" strike="noStrike" dirty="0">
                          <a:solidFill>
                            <a:srgbClr val="000000"/>
                          </a:solidFill>
                          <a:latin typeface="Calibri"/>
                        </a:rPr>
                        <a:t>114</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1200" b="0" i="0" u="none" strike="noStrike" dirty="0">
                          <a:solidFill>
                            <a:srgbClr val="000000"/>
                          </a:solidFill>
                          <a:latin typeface="Calibri"/>
                        </a:rPr>
                        <a:t>114</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1200" b="0" i="0" u="none" strike="noStrike" dirty="0" smtClean="0">
                          <a:solidFill>
                            <a:srgbClr val="000000"/>
                          </a:solidFill>
                          <a:latin typeface="Calibri"/>
                        </a:rPr>
                        <a:t>12 séances</a:t>
                      </a:r>
                      <a:endParaRPr lang="fr-FR" sz="1200" b="0" i="0" u="none" strike="noStrike" dirty="0">
                        <a:solidFill>
                          <a:srgbClr val="000000"/>
                        </a:solidFill>
                        <a:latin typeface="Calibri"/>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ZoneTexte 7"/>
          <p:cNvSpPr txBox="1"/>
          <p:nvPr/>
        </p:nvSpPr>
        <p:spPr>
          <a:xfrm>
            <a:off x="7286644" y="4071942"/>
            <a:ext cx="1500198" cy="1569660"/>
          </a:xfrm>
          <a:prstGeom prst="rect">
            <a:avLst/>
          </a:prstGeom>
          <a:noFill/>
        </p:spPr>
        <p:txBody>
          <a:bodyPr wrap="square" rtlCol="0">
            <a:spAutoFit/>
          </a:bodyPr>
          <a:lstStyle/>
          <a:p>
            <a:pPr lvl="0"/>
            <a:r>
              <a:rPr lang="fr-FR" sz="1200" dirty="0" smtClean="0"/>
              <a:t>Selon évaluations-diagnostic des élèves de 6</a:t>
            </a:r>
            <a:r>
              <a:rPr lang="fr-FR" sz="1200" baseline="30000" dirty="0" smtClean="0"/>
              <a:t>ème</a:t>
            </a:r>
            <a:r>
              <a:rPr lang="fr-FR" sz="1200" dirty="0" smtClean="0"/>
              <a:t> </a:t>
            </a:r>
          </a:p>
          <a:p>
            <a:pPr lvl="0"/>
            <a:endParaRPr lang="fr-FR" sz="1200" dirty="0" smtClean="0"/>
          </a:p>
          <a:p>
            <a:pPr lvl="0"/>
            <a:r>
              <a:rPr lang="fr-FR" sz="1200" dirty="0" smtClean="0"/>
              <a:t>(compétences mathématiques</a:t>
            </a:r>
            <a:br>
              <a:rPr lang="fr-FR" sz="1200" dirty="0" smtClean="0"/>
            </a:br>
            <a:r>
              <a:rPr lang="fr-FR" sz="1200" dirty="0" smtClean="0"/>
              <a:t> et français).</a:t>
            </a:r>
          </a:p>
          <a:p>
            <a:r>
              <a:rPr lang="fr-FR" sz="1200" dirty="0" smtClean="0"/>
              <a:t> </a:t>
            </a:r>
            <a:endParaRPr lang="fr-FR" sz="1200" dirty="0"/>
          </a:p>
        </p:txBody>
      </p:sp>
    </p:spTree>
    <p:extLst>
      <p:ext uri="{BB962C8B-B14F-4D97-AF65-F5344CB8AC3E}">
        <p14:creationId xmlns:p14="http://schemas.microsoft.com/office/powerpoint/2010/main" val="1166563573"/>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642918"/>
            <a:ext cx="8077200" cy="914400"/>
          </a:xfrm>
        </p:spPr>
        <p:txBody>
          <a:bodyPr/>
          <a:lstStyle/>
          <a:p>
            <a:r>
              <a:rPr lang="fr-FR" sz="3200" b="1" dirty="0" smtClean="0"/>
              <a:t>Bilan établissement 2</a:t>
            </a:r>
            <a:endParaRPr lang="fr-FR" sz="3200" b="1" dirty="0"/>
          </a:p>
        </p:txBody>
      </p:sp>
      <p:sp>
        <p:nvSpPr>
          <p:cNvPr id="3" name="Espace réservé du contenu 2"/>
          <p:cNvSpPr>
            <a:spLocks noGrp="1"/>
          </p:cNvSpPr>
          <p:nvPr>
            <p:ph idx="1"/>
          </p:nvPr>
        </p:nvSpPr>
        <p:spPr>
          <a:xfrm>
            <a:off x="428596" y="1928802"/>
            <a:ext cx="8077200" cy="4000528"/>
          </a:xfrm>
        </p:spPr>
        <p:txBody>
          <a:bodyPr/>
          <a:lstStyle/>
          <a:p>
            <a:pPr>
              <a:buNone/>
            </a:pPr>
            <a:r>
              <a:rPr lang="fr-FR" sz="1600" b="1" u="sng" dirty="0" smtClean="0"/>
              <a:t>Etapes :</a:t>
            </a:r>
            <a:endParaRPr lang="fr-FR" sz="1600" dirty="0" smtClean="0"/>
          </a:p>
          <a:p>
            <a:pPr lvl="0"/>
            <a:r>
              <a:rPr lang="fr-FR" sz="1600" dirty="0" smtClean="0"/>
              <a:t>Elaboration de diagnostics communs, travail pluridisciplinaire Collège et </a:t>
            </a:r>
            <a:r>
              <a:rPr lang="fr-FR" sz="1600" dirty="0" err="1" smtClean="0"/>
              <a:t>Segpa</a:t>
            </a:r>
            <a:r>
              <a:rPr lang="fr-FR" sz="1600" dirty="0" smtClean="0"/>
              <a:t>.</a:t>
            </a:r>
          </a:p>
          <a:p>
            <a:pPr lvl="0"/>
            <a:r>
              <a:rPr lang="fr-FR" sz="1600" dirty="0" smtClean="0"/>
              <a:t>Constructions séquences sur l’année avec rotations des groupes.</a:t>
            </a:r>
          </a:p>
          <a:p>
            <a:pPr>
              <a:buNone/>
            </a:pPr>
            <a:endParaRPr lang="fr-FR" sz="1600" b="1" u="sng" dirty="0" smtClean="0"/>
          </a:p>
          <a:p>
            <a:pPr>
              <a:buNone/>
            </a:pPr>
            <a:r>
              <a:rPr lang="fr-FR" sz="1600" b="1" u="sng" dirty="0" smtClean="0"/>
              <a:t>Gains pour l’établissement  (enseignants et élèves) :</a:t>
            </a:r>
            <a:endParaRPr lang="fr-FR" sz="1600" dirty="0" smtClean="0"/>
          </a:p>
          <a:p>
            <a:pPr lvl="0"/>
            <a:r>
              <a:rPr lang="fr-FR" sz="1600" dirty="0" smtClean="0"/>
              <a:t>Travail en équipes pluridisciplinaires Collège et </a:t>
            </a:r>
            <a:r>
              <a:rPr lang="fr-FR" sz="1600" dirty="0" err="1" smtClean="0"/>
              <a:t>Segpa</a:t>
            </a:r>
            <a:r>
              <a:rPr lang="fr-FR" sz="1600" dirty="0" smtClean="0"/>
              <a:t>.</a:t>
            </a:r>
          </a:p>
          <a:p>
            <a:r>
              <a:rPr lang="fr-FR" sz="1600" dirty="0" smtClean="0"/>
              <a:t>Intégration des enseignants spécialisés </a:t>
            </a:r>
            <a:r>
              <a:rPr lang="fr-FR" sz="1600" dirty="0" err="1" smtClean="0"/>
              <a:t>Segpa</a:t>
            </a:r>
            <a:r>
              <a:rPr lang="fr-FR" sz="1600" dirty="0" smtClean="0"/>
              <a:t> dans les équipes pédagogiques et instances de l’établissement (CA, CP, Conseil pédagogique,…)</a:t>
            </a:r>
          </a:p>
          <a:p>
            <a:pPr lvl="0"/>
            <a:r>
              <a:rPr lang="fr-FR" sz="1600" dirty="0" smtClean="0"/>
              <a:t>Reconnaissances mutuelles des capacités de chacun (PLC, Agrégés, PE </a:t>
            </a:r>
            <a:r>
              <a:rPr lang="fr-FR" sz="1600" dirty="0" err="1" smtClean="0"/>
              <a:t>spéc</a:t>
            </a:r>
            <a:r>
              <a:rPr lang="fr-FR" sz="1600" dirty="0" smtClean="0"/>
              <a:t>)</a:t>
            </a:r>
          </a:p>
          <a:p>
            <a:pPr lvl="0"/>
            <a:r>
              <a:rPr lang="fr-FR" sz="1600" dirty="0" smtClean="0"/>
              <a:t>Diffusion des méthodes pédagogiques des enseignants spécialisés.</a:t>
            </a:r>
          </a:p>
          <a:p>
            <a:pPr lvl="0"/>
            <a:r>
              <a:rPr lang="fr-FR" sz="1600" dirty="0" smtClean="0"/>
              <a:t>Revalorisation image des élèves de </a:t>
            </a:r>
            <a:r>
              <a:rPr lang="fr-FR" sz="1600" dirty="0" err="1" smtClean="0"/>
              <a:t>Segpa</a:t>
            </a:r>
            <a:endParaRPr lang="fr-FR" sz="1600" dirty="0" smtClean="0"/>
          </a:p>
          <a:p>
            <a:pPr lvl="0"/>
            <a:r>
              <a:rPr lang="fr-FR" sz="1600" dirty="0" smtClean="0"/>
              <a:t>Appui spécialisé au bénéfice des élèves de collège en difficulté scolaire.</a:t>
            </a:r>
          </a:p>
          <a:p>
            <a:pPr lvl="0"/>
            <a:endParaRPr lang="fr-FR" sz="1600" dirty="0" smtClean="0"/>
          </a:p>
        </p:txBody>
      </p:sp>
    </p:spTree>
    <p:extLst>
      <p:ext uri="{BB962C8B-B14F-4D97-AF65-F5344CB8AC3E}">
        <p14:creationId xmlns:p14="http://schemas.microsoft.com/office/powerpoint/2010/main" val="1350205473"/>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7572" y="1571362"/>
            <a:ext cx="8490892" cy="743214"/>
          </a:xfrm>
        </p:spPr>
        <p:txBody>
          <a:bodyPr>
            <a:noAutofit/>
          </a:bodyPr>
          <a:lstStyle/>
          <a:p>
            <a:r>
              <a:rPr lang="fr-FR" b="1" u="sng" dirty="0" smtClean="0"/>
              <a:t>    L’inclusion </a:t>
            </a:r>
            <a:r>
              <a:rPr lang="fr-FR" b="1" u="sng" dirty="0"/>
              <a:t>: volonté - </a:t>
            </a:r>
            <a:r>
              <a:rPr lang="fr-FR" b="1" u="sng" dirty="0" smtClean="0"/>
              <a:t>        anticipation </a:t>
            </a:r>
            <a:r>
              <a:rPr lang="fr-FR" b="1" u="sng" dirty="0"/>
              <a:t>- choix</a:t>
            </a:r>
            <a:r>
              <a:rPr lang="fr-FR" u="sng" dirty="0"/>
              <a:t/>
            </a:r>
            <a:br>
              <a:rPr lang="fr-FR" u="sng" dirty="0"/>
            </a:br>
            <a:endParaRPr lang="fr-FR" u="sng" dirty="0"/>
          </a:p>
        </p:txBody>
      </p:sp>
      <p:sp>
        <p:nvSpPr>
          <p:cNvPr id="3" name="Espace réservé du contenu 2"/>
          <p:cNvSpPr>
            <a:spLocks noGrp="1"/>
          </p:cNvSpPr>
          <p:nvPr>
            <p:ph idx="1"/>
          </p:nvPr>
        </p:nvSpPr>
        <p:spPr>
          <a:xfrm>
            <a:off x="510240" y="2314576"/>
            <a:ext cx="8238223" cy="4138760"/>
          </a:xfrm>
        </p:spPr>
        <p:txBody>
          <a:bodyPr>
            <a:normAutofit fontScale="62500" lnSpcReduction="20000"/>
          </a:bodyPr>
          <a:lstStyle/>
          <a:p>
            <a:pPr>
              <a:buFont typeface="Wingdings" panose="05000000000000000000" pitchFamily="2" charset="2"/>
              <a:buChar char="Ø"/>
            </a:pPr>
            <a:endParaRPr lang="fr-FR" dirty="0" smtClean="0"/>
          </a:p>
          <a:p>
            <a:pPr>
              <a:buFont typeface="Wingdings" panose="05000000000000000000" pitchFamily="2" charset="2"/>
              <a:buChar char="Ø"/>
            </a:pPr>
            <a:r>
              <a:rPr lang="fr-FR" dirty="0" smtClean="0"/>
              <a:t>L’inclusion  </a:t>
            </a:r>
            <a:r>
              <a:rPr lang="fr-FR" dirty="0"/>
              <a:t>se décline en fonction des </a:t>
            </a:r>
            <a:r>
              <a:rPr lang="fr-FR" b="1" u="sng" dirty="0"/>
              <a:t>choix stratégiques, pédagogiques et matériels</a:t>
            </a:r>
            <a:r>
              <a:rPr lang="fr-FR" dirty="0"/>
              <a:t> de l’établissement, nécessitant une réflexion d’équipe.</a:t>
            </a:r>
          </a:p>
          <a:p>
            <a:pPr>
              <a:buFont typeface="Wingdings" panose="05000000000000000000" pitchFamily="2" charset="2"/>
              <a:buChar char="Ø"/>
            </a:pPr>
            <a:r>
              <a:rPr lang="fr-FR" dirty="0"/>
              <a:t>Il existe autant </a:t>
            </a:r>
            <a:r>
              <a:rPr lang="fr-FR" b="1" u="sng" dirty="0"/>
              <a:t>d’organisations différentes </a:t>
            </a:r>
            <a:r>
              <a:rPr lang="fr-FR" dirty="0"/>
              <a:t>que d’établissements qui les mettent en pratique.</a:t>
            </a:r>
          </a:p>
          <a:p>
            <a:pPr marL="0" indent="0">
              <a:buNone/>
            </a:pPr>
            <a:endParaRPr lang="fr-FR" dirty="0"/>
          </a:p>
          <a:p>
            <a:pPr marL="0" indent="0" algn="ctr">
              <a:buNone/>
            </a:pPr>
            <a:r>
              <a:rPr lang="fr-FR" dirty="0"/>
              <a:t>Les contextes sont donc tous singuliers :  l’organisation choisie doit s’adapter aux particularités de la structure et de son environnement : DG, structure de l’établissement et présence de dispositifs, SEGPA en collège ou EREA, cité scolaire, REP+, etc.)</a:t>
            </a:r>
          </a:p>
        </p:txBody>
      </p:sp>
    </p:spTree>
    <p:extLst>
      <p:ext uri="{BB962C8B-B14F-4D97-AF65-F5344CB8AC3E}">
        <p14:creationId xmlns:p14="http://schemas.microsoft.com/office/powerpoint/2010/main" val="191922248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Quelques rappels   </a:t>
            </a:r>
            <a:endParaRPr lang="fr-FR" dirty="0"/>
          </a:p>
        </p:txBody>
      </p:sp>
      <p:sp>
        <p:nvSpPr>
          <p:cNvPr id="3" name="Espace réservé du contenu 2"/>
          <p:cNvSpPr>
            <a:spLocks noGrp="1"/>
          </p:cNvSpPr>
          <p:nvPr>
            <p:ph idx="1"/>
          </p:nvPr>
        </p:nvSpPr>
        <p:spPr/>
        <p:txBody>
          <a:bodyPr/>
          <a:lstStyle/>
          <a:p>
            <a:r>
              <a:rPr lang="fr-FR" sz="2800" dirty="0" smtClean="0"/>
              <a:t>1 </a:t>
            </a:r>
            <a:r>
              <a:rPr lang="fr-FR" sz="2800" u="sng" dirty="0" smtClean="0"/>
              <a:t>La </a:t>
            </a:r>
            <a:r>
              <a:rPr lang="fr-FR" sz="2800" u="sng" dirty="0"/>
              <a:t>loi du 8 juillet 2013 </a:t>
            </a:r>
            <a:r>
              <a:rPr lang="fr-FR" sz="2800" dirty="0"/>
              <a:t>d’orientation et de programmation pour la refondation de l’École de la république affirme, dans son article 2, que le service public de l’Education «</a:t>
            </a:r>
            <a:r>
              <a:rPr lang="fr-FR" sz="2800" b="1" dirty="0"/>
              <a:t>reconnait que tous les enfants partagent la capacité d’apprendre et de progresser</a:t>
            </a:r>
            <a:r>
              <a:rPr lang="fr-FR" sz="2800" dirty="0"/>
              <a:t>» </a:t>
            </a:r>
            <a:endParaRPr lang="fr-FR" sz="2800" dirty="0" smtClean="0"/>
          </a:p>
          <a:p>
            <a:pPr marL="0" indent="0">
              <a:buNone/>
            </a:pPr>
            <a:r>
              <a:rPr lang="fr-FR" sz="2800" dirty="0" smtClean="0"/>
              <a:t>   et </a:t>
            </a:r>
            <a:r>
              <a:rPr lang="fr-FR" sz="2800" dirty="0"/>
              <a:t>qu’«</a:t>
            </a:r>
            <a:r>
              <a:rPr lang="fr-FR" sz="2800" b="1" dirty="0"/>
              <a:t>il veille à l’inclusion scolaire de tous les enfants, sans aucune distinction</a:t>
            </a:r>
            <a:r>
              <a:rPr lang="fr-FR" sz="2800" b="1" dirty="0" smtClean="0"/>
              <a:t>»</a:t>
            </a:r>
            <a:r>
              <a:rPr lang="fr-FR" dirty="0"/>
              <a:t> </a:t>
            </a:r>
          </a:p>
          <a:p>
            <a:endParaRPr lang="fr-FR" dirty="0"/>
          </a:p>
        </p:txBody>
      </p:sp>
    </p:spTree>
    <p:extLst>
      <p:ext uri="{BB962C8B-B14F-4D97-AF65-F5344CB8AC3E}">
        <p14:creationId xmlns:p14="http://schemas.microsoft.com/office/powerpoint/2010/main" val="371642440"/>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Présentation d’un dispositif inclusif 6</a:t>
            </a:r>
            <a:r>
              <a:rPr lang="fr-FR" baseline="30000" dirty="0"/>
              <a:t>ème</a:t>
            </a:r>
            <a:r>
              <a:rPr lang="fr-FR" dirty="0"/>
              <a:t> SEGPA Collège Stendhal - Toulouse</a:t>
            </a:r>
          </a:p>
        </p:txBody>
      </p:sp>
      <p:sp>
        <p:nvSpPr>
          <p:cNvPr id="3" name="Espace réservé du contenu 2"/>
          <p:cNvSpPr>
            <a:spLocks noGrp="1"/>
          </p:cNvSpPr>
          <p:nvPr>
            <p:ph idx="1"/>
          </p:nvPr>
        </p:nvSpPr>
        <p:spPr>
          <a:xfrm>
            <a:off x="510241" y="2375807"/>
            <a:ext cx="7210396" cy="3435123"/>
          </a:xfrm>
        </p:spPr>
        <p:txBody>
          <a:bodyPr>
            <a:normAutofit fontScale="55000" lnSpcReduction="20000"/>
          </a:bodyPr>
          <a:lstStyle/>
          <a:p>
            <a:pPr marL="0" indent="0" algn="ctr">
              <a:buNone/>
            </a:pPr>
            <a:r>
              <a:rPr lang="fr-FR" sz="2400" b="1" u="sng" dirty="0"/>
              <a:t>Eléments de contexte </a:t>
            </a:r>
          </a:p>
          <a:p>
            <a:pPr>
              <a:buFont typeface="Wingdings" panose="05000000000000000000" pitchFamily="2" charset="2"/>
              <a:buChar char="Ø"/>
            </a:pPr>
            <a:r>
              <a:rPr lang="fr-FR" dirty="0"/>
              <a:t>Collège REP+ avec SEGPA, ULIS, UPE2A, UE ITEP : environ 25% des élèves en </a:t>
            </a:r>
            <a:r>
              <a:rPr lang="fr-FR" i="1" dirty="0"/>
              <a:t>difficulté</a:t>
            </a:r>
            <a:r>
              <a:rPr lang="fr-FR" dirty="0"/>
              <a:t> </a:t>
            </a:r>
            <a:r>
              <a:rPr lang="fr-FR" i="1" dirty="0"/>
              <a:t>scolaire</a:t>
            </a:r>
            <a:r>
              <a:rPr lang="fr-FR" dirty="0"/>
              <a:t> ou à BEP.</a:t>
            </a:r>
          </a:p>
          <a:p>
            <a:pPr>
              <a:buFont typeface="Wingdings" panose="05000000000000000000" pitchFamily="2" charset="2"/>
              <a:buChar char="Ø"/>
            </a:pPr>
            <a:r>
              <a:rPr lang="fr-FR" dirty="0"/>
              <a:t>4 divisions, 47 élèves (6è : 8 / 5è : 11 / 4è : 14 / 3è : 14) </a:t>
            </a:r>
          </a:p>
          <a:p>
            <a:pPr>
              <a:buFont typeface="Wingdings" panose="05000000000000000000" pitchFamily="2" charset="2"/>
              <a:buChar char="Ø"/>
            </a:pPr>
            <a:r>
              <a:rPr lang="fr-FR" dirty="0"/>
              <a:t>4 PE + 2 PLP + 7 PLC intervenant sur la SEGPA – pas de directeur</a:t>
            </a:r>
          </a:p>
          <a:p>
            <a:pPr>
              <a:buFont typeface="Wingdings" panose="05000000000000000000" pitchFamily="2" charset="2"/>
              <a:buChar char="Ø"/>
            </a:pPr>
            <a:r>
              <a:rPr lang="fr-FR" dirty="0"/>
              <a:t>2 EEPU du réseau comportant chacune une ULIS Ecole</a:t>
            </a:r>
          </a:p>
          <a:p>
            <a:pPr>
              <a:buFont typeface="Wingdings" panose="05000000000000000000" pitchFamily="2" charset="2"/>
              <a:buChar char="Ø"/>
            </a:pPr>
            <a:r>
              <a:rPr lang="fr-FR" dirty="0"/>
              <a:t>Leviers : </a:t>
            </a:r>
          </a:p>
          <a:p>
            <a:pPr marL="0" indent="0">
              <a:buNone/>
            </a:pPr>
            <a:r>
              <a:rPr lang="fr-FR" dirty="0"/>
              <a:t>	-REP+ : temps de concertation hebdomadaire de 1h30</a:t>
            </a:r>
          </a:p>
          <a:p>
            <a:pPr marL="0" indent="0">
              <a:buNone/>
            </a:pPr>
            <a:r>
              <a:rPr lang="fr-FR" dirty="0"/>
              <a:t>	-Nombreux dispositifs : des pratiques d’inclusions ancrées</a:t>
            </a:r>
          </a:p>
          <a:p>
            <a:pPr marL="0" indent="0">
              <a:buNone/>
            </a:pPr>
            <a:r>
              <a:rPr lang="fr-FR" dirty="0"/>
              <a:t>	-H/E environ 1,86 : des moyens à répartir</a:t>
            </a:r>
          </a:p>
        </p:txBody>
      </p:sp>
    </p:spTree>
    <p:extLst>
      <p:ext uri="{BB962C8B-B14F-4D97-AF65-F5344CB8AC3E}">
        <p14:creationId xmlns:p14="http://schemas.microsoft.com/office/powerpoint/2010/main" val="1843381775"/>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08B9126-1730-4796-938E-53E591D9E75B}"/>
              </a:ext>
            </a:extLst>
          </p:cNvPr>
          <p:cNvSpPr>
            <a:spLocks noGrp="1"/>
          </p:cNvSpPr>
          <p:nvPr>
            <p:ph type="title"/>
          </p:nvPr>
        </p:nvSpPr>
        <p:spPr>
          <a:xfrm>
            <a:off x="510241" y="260649"/>
            <a:ext cx="7210396" cy="1080120"/>
          </a:xfrm>
        </p:spPr>
        <p:txBody>
          <a:bodyPr>
            <a:normAutofit/>
          </a:bodyPr>
          <a:lstStyle/>
          <a:p>
            <a:r>
              <a:rPr lang="fr-FR" dirty="0"/>
              <a:t>Suite : contraintes et choix</a:t>
            </a:r>
          </a:p>
        </p:txBody>
      </p:sp>
      <p:sp>
        <p:nvSpPr>
          <p:cNvPr id="3" name="Espace réservé du contenu 2">
            <a:extLst>
              <a:ext uri="{FF2B5EF4-FFF2-40B4-BE49-F238E27FC236}">
                <a16:creationId xmlns:a16="http://schemas.microsoft.com/office/drawing/2014/main" xmlns="" id="{67866C13-DF1F-49E8-AC8D-71FCF8F81C25}"/>
              </a:ext>
            </a:extLst>
          </p:cNvPr>
          <p:cNvSpPr>
            <a:spLocks noGrp="1"/>
          </p:cNvSpPr>
          <p:nvPr>
            <p:ph idx="1"/>
          </p:nvPr>
        </p:nvSpPr>
        <p:spPr>
          <a:xfrm>
            <a:off x="107504" y="1488620"/>
            <a:ext cx="9036496" cy="5373216"/>
          </a:xfrm>
        </p:spPr>
        <p:txBody>
          <a:bodyPr>
            <a:normAutofit fontScale="77500" lnSpcReduction="20000"/>
          </a:bodyPr>
          <a:lstStyle/>
          <a:p>
            <a:pPr>
              <a:buFont typeface="Wingdings" panose="05000000000000000000" pitchFamily="2" charset="2"/>
              <a:buChar char="Ø"/>
            </a:pPr>
            <a:r>
              <a:rPr lang="fr-FR" dirty="0"/>
              <a:t>Contraintes </a:t>
            </a:r>
            <a:r>
              <a:rPr lang="fr-FR" dirty="0" smtClean="0"/>
              <a:t>:</a:t>
            </a:r>
            <a:endParaRPr lang="fr-FR" dirty="0"/>
          </a:p>
          <a:p>
            <a:pPr marL="0" indent="0">
              <a:buNone/>
            </a:pPr>
            <a:r>
              <a:rPr lang="fr-FR" sz="2900" dirty="0"/>
              <a:t>-Une DG fixée</a:t>
            </a:r>
          </a:p>
          <a:p>
            <a:pPr marL="0" indent="0">
              <a:buNone/>
            </a:pPr>
            <a:r>
              <a:rPr lang="fr-FR" sz="2900" dirty="0"/>
              <a:t>-Nombre d’élèves affectés en 6è SEGPA fixé</a:t>
            </a:r>
          </a:p>
          <a:p>
            <a:pPr>
              <a:buFont typeface="Wingdings" panose="05000000000000000000" pitchFamily="2" charset="2"/>
              <a:buChar char="Ø"/>
            </a:pPr>
            <a:r>
              <a:rPr lang="fr-FR" dirty="0"/>
              <a:t>Choix stratégiques et anticipation sur le dispositif</a:t>
            </a:r>
          </a:p>
          <a:p>
            <a:pPr lvl="1"/>
            <a:r>
              <a:rPr lang="fr-FR" dirty="0"/>
              <a:t>Moyens horaires: anticipation en terme de répartition d’heures</a:t>
            </a:r>
          </a:p>
          <a:p>
            <a:pPr lvl="1"/>
            <a:r>
              <a:rPr lang="fr-FR" dirty="0"/>
              <a:t>Choix d’une coordination par un PE en l’absence de DACS (qui implique des heures d’enseignement en moins)</a:t>
            </a:r>
          </a:p>
          <a:p>
            <a:pPr lvl="1"/>
            <a:r>
              <a:rPr lang="fr-FR" dirty="0"/>
              <a:t>Anticipation sur les profils des classes en barrettes : une répartition des élèves sur l’ensemble des classes d’un même niveau aurait pour effet de multiplier les besoins et les contextes d’étayage et de disperser les moyens d’y répondre. </a:t>
            </a:r>
          </a:p>
          <a:p>
            <a:pPr lvl="1"/>
            <a:r>
              <a:rPr lang="fr-FR" dirty="0"/>
              <a:t>Choix dans la constitution des classes en fin d’année N-1 : 2 classes de 6è sur les 4 avec des élèves en grande difficulté, pouvant relever de SEGPA (évaluations Nationales 6è + EVAREP en Fr et Maths)</a:t>
            </a:r>
          </a:p>
          <a:p>
            <a:pPr lvl="1"/>
            <a:endParaRPr lang="fr-FR" dirty="0"/>
          </a:p>
          <a:p>
            <a:pPr lvl="1"/>
            <a:endParaRPr lang="fr-FR" dirty="0"/>
          </a:p>
        </p:txBody>
      </p:sp>
    </p:spTree>
    <p:extLst>
      <p:ext uri="{BB962C8B-B14F-4D97-AF65-F5344CB8AC3E}">
        <p14:creationId xmlns:p14="http://schemas.microsoft.com/office/powerpoint/2010/main" val="1742994370"/>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A40493E-140F-4239-B22D-8788F2F938D1}"/>
              </a:ext>
            </a:extLst>
          </p:cNvPr>
          <p:cNvSpPr>
            <a:spLocks noGrp="1"/>
          </p:cNvSpPr>
          <p:nvPr>
            <p:ph type="title"/>
          </p:nvPr>
        </p:nvSpPr>
        <p:spPr/>
        <p:txBody>
          <a:bodyPr>
            <a:normAutofit fontScale="90000"/>
          </a:bodyPr>
          <a:lstStyle/>
          <a:p>
            <a:pPr algn="ctr"/>
            <a:r>
              <a:rPr lang="fr-FR" dirty="0" smtClean="0"/>
              <a:t/>
            </a:r>
            <a:br>
              <a:rPr lang="fr-FR" dirty="0" smtClean="0"/>
            </a:br>
            <a:r>
              <a:rPr lang="fr-FR" dirty="0"/>
              <a:t/>
            </a:r>
            <a:br>
              <a:rPr lang="fr-FR" dirty="0"/>
            </a:br>
            <a:r>
              <a:rPr lang="fr-FR" dirty="0" smtClean="0"/>
              <a:t>Choix </a:t>
            </a:r>
            <a:r>
              <a:rPr lang="fr-FR" dirty="0"/>
              <a:t>: inclusion des 6èmes avec des regroupements au sein de la </a:t>
            </a:r>
            <a:r>
              <a:rPr lang="fr-FR" dirty="0" smtClean="0"/>
              <a:t>SEGPA</a:t>
            </a:r>
            <a:br>
              <a:rPr lang="fr-FR" dirty="0" smtClean="0"/>
            </a:br>
            <a:r>
              <a:rPr lang="fr-FR" dirty="0"/>
              <a:t/>
            </a:r>
            <a:br>
              <a:rPr lang="fr-FR" dirty="0"/>
            </a:br>
            <a:endParaRPr lang="fr-FR" dirty="0"/>
          </a:p>
        </p:txBody>
      </p:sp>
      <p:sp>
        <p:nvSpPr>
          <p:cNvPr id="3" name="Espace réservé du contenu 2">
            <a:extLst>
              <a:ext uri="{FF2B5EF4-FFF2-40B4-BE49-F238E27FC236}">
                <a16:creationId xmlns:a16="http://schemas.microsoft.com/office/drawing/2014/main" xmlns="" id="{EA0EEB92-F44D-42F9-B4CB-FB9116DF71A6}"/>
              </a:ext>
            </a:extLst>
          </p:cNvPr>
          <p:cNvSpPr>
            <a:spLocks noGrp="1"/>
          </p:cNvSpPr>
          <p:nvPr>
            <p:ph idx="1"/>
          </p:nvPr>
        </p:nvSpPr>
        <p:spPr>
          <a:xfrm>
            <a:off x="510240" y="2195743"/>
            <a:ext cx="8238223" cy="4401609"/>
          </a:xfrm>
        </p:spPr>
        <p:txBody>
          <a:bodyPr>
            <a:noAutofit/>
          </a:bodyPr>
          <a:lstStyle/>
          <a:p>
            <a:r>
              <a:rPr lang="fr-FR" sz="1600" b="1" dirty="0"/>
              <a:t>Le principe est d’inclure les élèves de 6è </a:t>
            </a:r>
            <a:r>
              <a:rPr lang="fr-FR" sz="1600" b="1" dirty="0" err="1"/>
              <a:t>Segpa</a:t>
            </a:r>
            <a:r>
              <a:rPr lang="fr-FR" sz="1600" b="1" dirty="0"/>
              <a:t> avec ceux de 6è générale et de garder un volant d’heures à la </a:t>
            </a:r>
            <a:r>
              <a:rPr lang="fr-FR" sz="1600" b="1" dirty="0" err="1"/>
              <a:t>Segpa</a:t>
            </a:r>
            <a:r>
              <a:rPr lang="fr-FR" sz="1600" b="1" dirty="0"/>
              <a:t> sur certaines matières.</a:t>
            </a:r>
          </a:p>
          <a:p>
            <a:r>
              <a:rPr lang="fr-FR" sz="1600" b="1" dirty="0"/>
              <a:t>Moyens : mise en barrettes dans les emplois du temps à l’année en mathématiques et français de 2 classes de 6è et la 6è SEGPA, soit </a:t>
            </a:r>
          </a:p>
          <a:p>
            <a:pPr marL="0" indent="0" algn="ctr">
              <a:buNone/>
            </a:pPr>
            <a:r>
              <a:rPr lang="fr-FR" sz="1600" b="1" dirty="0">
                <a:solidFill>
                  <a:schemeClr val="accent5"/>
                </a:solidFill>
              </a:rPr>
              <a:t>4 professeurs (3 PLC et un PE </a:t>
            </a:r>
            <a:r>
              <a:rPr lang="fr-FR" sz="1600" b="1" i="1" dirty="0">
                <a:solidFill>
                  <a:schemeClr val="accent5"/>
                </a:solidFill>
              </a:rPr>
              <a:t>ressource</a:t>
            </a:r>
            <a:r>
              <a:rPr lang="fr-FR" sz="1600" b="1" dirty="0">
                <a:solidFill>
                  <a:schemeClr val="accent5"/>
                </a:solidFill>
              </a:rPr>
              <a:t>) pour 56 élèves</a:t>
            </a:r>
          </a:p>
          <a:p>
            <a:r>
              <a:rPr lang="fr-FR" sz="1600" b="1" dirty="0"/>
              <a:t>Les barrettes : permettent de la </a:t>
            </a:r>
            <a:r>
              <a:rPr lang="fr-FR" sz="1600" b="1" dirty="0" err="1"/>
              <a:t>co</a:t>
            </a:r>
            <a:r>
              <a:rPr lang="fr-FR" sz="1600" b="1" dirty="0"/>
              <a:t>-intervention, </a:t>
            </a:r>
            <a:r>
              <a:rPr lang="fr-FR" sz="1600" b="1" dirty="0" err="1"/>
              <a:t>co-animation</a:t>
            </a:r>
            <a:r>
              <a:rPr lang="fr-FR" sz="1600" b="1" dirty="0"/>
              <a:t>, </a:t>
            </a:r>
            <a:r>
              <a:rPr lang="fr-FR" sz="1600" b="1" dirty="0" err="1"/>
              <a:t>co</a:t>
            </a:r>
            <a:r>
              <a:rPr lang="fr-FR" sz="1600" b="1" dirty="0"/>
              <a:t>-enseignement, travail en groupe de besoin ou effectifs allégés</a:t>
            </a:r>
          </a:p>
          <a:p>
            <a:r>
              <a:rPr lang="fr-FR" sz="1600" b="1" dirty="0"/>
              <a:t>Les modalités de travail conjoint sont évolutives dans l’année.</a:t>
            </a:r>
          </a:p>
          <a:p>
            <a:r>
              <a:rPr lang="fr-FR" sz="1600" b="1" dirty="0"/>
              <a:t>Elles doivent être pensées en fonction des besoins et des choix pédagogiques de l’équipe.</a:t>
            </a:r>
          </a:p>
          <a:p>
            <a:pPr marL="0" indent="0" algn="ctr">
              <a:buNone/>
            </a:pPr>
            <a:r>
              <a:rPr lang="fr-FR" sz="1600" b="1" dirty="0"/>
              <a:t>Place du PE spécialisé en tant que personne ressource</a:t>
            </a:r>
          </a:p>
          <a:p>
            <a:pPr marL="0" indent="0" algn="ctr">
              <a:buNone/>
            </a:pPr>
            <a:r>
              <a:rPr lang="fr-FR" sz="1600" b="1" dirty="0"/>
              <a:t>Intérêt pour les élèves de 6è « en difficulté » et pour les 6è SEGPA en inclusion</a:t>
            </a:r>
          </a:p>
          <a:p>
            <a:pPr marL="0" indent="0" algn="ctr">
              <a:buNone/>
            </a:pPr>
            <a:endParaRPr lang="fr-FR" sz="1600" b="1" dirty="0"/>
          </a:p>
          <a:p>
            <a:pPr marL="0" indent="0" algn="ctr">
              <a:buNone/>
            </a:pPr>
            <a:endParaRPr lang="fr-FR" sz="1600" b="1" dirty="0"/>
          </a:p>
        </p:txBody>
      </p:sp>
    </p:spTree>
    <p:extLst>
      <p:ext uri="{BB962C8B-B14F-4D97-AF65-F5344CB8AC3E}">
        <p14:creationId xmlns:p14="http://schemas.microsoft.com/office/powerpoint/2010/main" val="2230786072"/>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B77D76F-26EA-457C-A1CF-BC61893A7303}"/>
              </a:ext>
            </a:extLst>
          </p:cNvPr>
          <p:cNvSpPr>
            <a:spLocks noGrp="1"/>
          </p:cNvSpPr>
          <p:nvPr>
            <p:ph type="title"/>
          </p:nvPr>
        </p:nvSpPr>
        <p:spPr>
          <a:xfrm>
            <a:off x="510241" y="1422171"/>
            <a:ext cx="7210396" cy="437766"/>
          </a:xfrm>
        </p:spPr>
        <p:txBody>
          <a:bodyPr>
            <a:normAutofit fontScale="90000"/>
          </a:bodyPr>
          <a:lstStyle/>
          <a:p>
            <a:r>
              <a:rPr lang="fr-FR" dirty="0"/>
              <a:t>Les barrettes :</a:t>
            </a:r>
            <a:br>
              <a:rPr lang="fr-FR" dirty="0"/>
            </a:br>
            <a:endParaRPr lang="fr-FR" dirty="0"/>
          </a:p>
        </p:txBody>
      </p:sp>
      <p:sp>
        <p:nvSpPr>
          <p:cNvPr id="3" name="Espace réservé du contenu 2">
            <a:extLst>
              <a:ext uri="{FF2B5EF4-FFF2-40B4-BE49-F238E27FC236}">
                <a16:creationId xmlns:a16="http://schemas.microsoft.com/office/drawing/2014/main" xmlns="" id="{F125D1BA-D58C-459F-A7D4-5238A031EBF3}"/>
              </a:ext>
            </a:extLst>
          </p:cNvPr>
          <p:cNvSpPr>
            <a:spLocks noGrp="1"/>
          </p:cNvSpPr>
          <p:nvPr>
            <p:ph idx="1"/>
          </p:nvPr>
        </p:nvSpPr>
        <p:spPr>
          <a:xfrm>
            <a:off x="510240" y="2390948"/>
            <a:ext cx="8238223" cy="4134396"/>
          </a:xfrm>
        </p:spPr>
        <p:txBody>
          <a:bodyPr>
            <a:normAutofit fontScale="62500" lnSpcReduction="20000"/>
          </a:bodyPr>
          <a:lstStyle/>
          <a:p>
            <a:pPr>
              <a:buFont typeface="Wingdings" panose="05000000000000000000" pitchFamily="2" charset="2"/>
              <a:buChar char="Ø"/>
            </a:pPr>
            <a:r>
              <a:rPr lang="fr-FR" sz="3600" dirty="0"/>
              <a:t>Préconisées par la circulaire du 28/10/2015</a:t>
            </a:r>
          </a:p>
          <a:p>
            <a:pPr>
              <a:buFont typeface="Wingdings" panose="05000000000000000000" pitchFamily="2" charset="2"/>
              <a:buChar char="Ø"/>
            </a:pPr>
            <a:r>
              <a:rPr lang="fr-FR" sz="3600" dirty="0"/>
              <a:t>Cette modalité n’est pas une obligation, c’est une conséquence des choix opérés. </a:t>
            </a:r>
          </a:p>
          <a:p>
            <a:pPr>
              <a:buFont typeface="Wingdings" panose="05000000000000000000" pitchFamily="2" charset="2"/>
              <a:buChar char="Ø"/>
            </a:pPr>
            <a:r>
              <a:rPr lang="fr-FR" sz="3600" dirty="0"/>
              <a:t>Possibilités :</a:t>
            </a:r>
          </a:p>
          <a:p>
            <a:pPr marL="0" indent="0">
              <a:buNone/>
            </a:pPr>
            <a:r>
              <a:rPr lang="fr-FR" sz="3600" dirty="0"/>
              <a:t>	des </a:t>
            </a:r>
            <a:r>
              <a:rPr lang="fr-FR" sz="3600" dirty="0" err="1"/>
              <a:t>co</a:t>
            </a:r>
            <a:r>
              <a:rPr lang="fr-FR" sz="3600" dirty="0"/>
              <a:t>-interventions au sein d’un même lieu, ou</a:t>
            </a:r>
          </a:p>
          <a:p>
            <a:pPr marL="0" indent="0">
              <a:buNone/>
            </a:pPr>
            <a:r>
              <a:rPr lang="fr-FR" sz="3600" dirty="0"/>
              <a:t>	des regroupements d’élèves « mouvants »</a:t>
            </a:r>
          </a:p>
          <a:p>
            <a:pPr marL="0" indent="0">
              <a:buNone/>
            </a:pPr>
            <a:r>
              <a:rPr lang="fr-FR" sz="3600" dirty="0"/>
              <a:t>* par groupes de compétences </a:t>
            </a:r>
          </a:p>
          <a:p>
            <a:pPr marL="0" indent="0">
              <a:buNone/>
            </a:pPr>
            <a:r>
              <a:rPr lang="fr-FR" sz="3600" dirty="0"/>
              <a:t>* par groupes de besoins </a:t>
            </a:r>
          </a:p>
          <a:p>
            <a:pPr marL="0" indent="0">
              <a:buNone/>
            </a:pPr>
            <a:r>
              <a:rPr lang="fr-FR" sz="3600" dirty="0"/>
              <a:t>* sous forme d’ateliers selon des critères définis</a:t>
            </a:r>
          </a:p>
          <a:p>
            <a:pPr marL="0" indent="0">
              <a:buNone/>
            </a:pPr>
            <a:endParaRPr lang="fr-FR" sz="3600" dirty="0"/>
          </a:p>
          <a:p>
            <a:endParaRPr lang="fr-FR" dirty="0"/>
          </a:p>
        </p:txBody>
      </p:sp>
    </p:spTree>
    <p:extLst>
      <p:ext uri="{BB962C8B-B14F-4D97-AF65-F5344CB8AC3E}">
        <p14:creationId xmlns:p14="http://schemas.microsoft.com/office/powerpoint/2010/main" val="4050847978"/>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Emploi du temps des élèves de 6</a:t>
            </a:r>
            <a:r>
              <a:rPr lang="fr-FR" baseline="30000" dirty="0"/>
              <a:t>ème</a:t>
            </a:r>
            <a:r>
              <a:rPr lang="fr-FR" dirty="0"/>
              <a:t> SEGPA</a:t>
            </a:r>
          </a:p>
        </p:txBody>
      </p:sp>
      <p:sp>
        <p:nvSpPr>
          <p:cNvPr id="3" name="Espace réservé du contenu 2"/>
          <p:cNvSpPr>
            <a:spLocks noGrp="1"/>
          </p:cNvSpPr>
          <p:nvPr>
            <p:ph idx="1"/>
          </p:nvPr>
        </p:nvSpPr>
        <p:spPr>
          <a:xfrm>
            <a:off x="105058" y="1916832"/>
            <a:ext cx="8859430" cy="4495800"/>
          </a:xfrm>
        </p:spPr>
        <p:txBody>
          <a:bodyPr/>
          <a:lstStyle/>
          <a:p>
            <a:r>
              <a:rPr lang="fr-FR" sz="2400" dirty="0"/>
              <a:t>Mathématiques et Français : en barrette avec 2 classes de 6</a:t>
            </a:r>
            <a:r>
              <a:rPr lang="fr-FR" sz="2400" baseline="30000" dirty="0"/>
              <a:t>ème</a:t>
            </a:r>
            <a:r>
              <a:rPr lang="fr-FR" sz="2400" dirty="0"/>
              <a:t> générale, permettant toutes les modalités d’enseignement</a:t>
            </a:r>
          </a:p>
          <a:p>
            <a:r>
              <a:rPr lang="fr-FR" sz="2400" dirty="0"/>
              <a:t>Anglais : regroupement avec les 5è SEGPA permettant un dédoublement sur le niveau 3è (préparation d’élèves au DNB Pro et orientations Bac Pro)</a:t>
            </a:r>
          </a:p>
          <a:p>
            <a:r>
              <a:rPr lang="fr-FR" sz="2400" dirty="0"/>
              <a:t>EPS : en barrette avec une classe de 6è générale soit 1PE+1PLC pour 32 élèves, avec retour très positif de tous</a:t>
            </a:r>
          </a:p>
          <a:p>
            <a:r>
              <a:rPr lang="fr-FR" sz="2400" dirty="0"/>
              <a:t>Sciences, technologie, histoire... : regroupement des élèves de 6è SEGPA, avec un PE ou PLC</a:t>
            </a:r>
          </a:p>
        </p:txBody>
      </p:sp>
    </p:spTree>
    <p:extLst>
      <p:ext uri="{BB962C8B-B14F-4D97-AF65-F5344CB8AC3E}">
        <p14:creationId xmlns:p14="http://schemas.microsoft.com/office/powerpoint/2010/main" val="2629323982"/>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Bilan_periodique_6EMES_DAUTI_Ganimet_10022005_DAUTI_Kemalj_744.pdf (PROTEGE) - Adobe Read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88641"/>
            <a:ext cx="8856984" cy="6669360"/>
          </a:xfrm>
          <a:prstGeom prst="rect">
            <a:avLst/>
          </a:prstGeom>
        </p:spPr>
      </p:pic>
    </p:spTree>
    <p:extLst>
      <p:ext uri="{BB962C8B-B14F-4D97-AF65-F5344CB8AC3E}">
        <p14:creationId xmlns:p14="http://schemas.microsoft.com/office/powerpoint/2010/main" val="1543798021"/>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Bulletin_6EME_MOUSSAI_Meliza_06022006_MOUSSAI_Yahya_518.pdf (PROTEGE) - Adobe Read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404664"/>
            <a:ext cx="8856984" cy="6336704"/>
          </a:xfrm>
          <a:prstGeom prst="rect">
            <a:avLst/>
          </a:prstGeom>
        </p:spPr>
      </p:pic>
    </p:spTree>
    <p:extLst>
      <p:ext uri="{BB962C8B-B14F-4D97-AF65-F5344CB8AC3E}">
        <p14:creationId xmlns:p14="http://schemas.microsoft.com/office/powerpoint/2010/main" val="1045156887"/>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7BE8B83-6DF0-4E2F-BDF2-5C767F992DE3}"/>
              </a:ext>
            </a:extLst>
          </p:cNvPr>
          <p:cNvSpPr>
            <a:spLocks noGrp="1"/>
          </p:cNvSpPr>
          <p:nvPr>
            <p:ph type="title"/>
          </p:nvPr>
        </p:nvSpPr>
        <p:spPr>
          <a:xfrm>
            <a:off x="457200" y="116632"/>
            <a:ext cx="8077200" cy="1483568"/>
          </a:xfrm>
        </p:spPr>
        <p:txBody>
          <a:bodyPr/>
          <a:lstStyle/>
          <a:p>
            <a:pPr algn="ctr"/>
            <a:r>
              <a:rPr lang="fr-FR" sz="3600" dirty="0"/>
              <a:t>Préalables sur le dispositif inclusif </a:t>
            </a:r>
            <a:r>
              <a:rPr lang="fr-FR" sz="3600" dirty="0" smtClean="0"/>
              <a:t>en N-1 en </a:t>
            </a:r>
            <a:r>
              <a:rPr lang="fr-FR" sz="3600" dirty="0"/>
              <a:t>termes de pilotage </a:t>
            </a:r>
            <a:r>
              <a:rPr lang="fr-FR" dirty="0"/>
              <a:t>:</a:t>
            </a:r>
          </a:p>
        </p:txBody>
      </p:sp>
      <p:sp>
        <p:nvSpPr>
          <p:cNvPr id="3" name="Espace réservé du contenu 2">
            <a:extLst>
              <a:ext uri="{FF2B5EF4-FFF2-40B4-BE49-F238E27FC236}">
                <a16:creationId xmlns:a16="http://schemas.microsoft.com/office/drawing/2014/main" xmlns="" id="{2206DA02-4FA6-4483-AA8E-0EAB30E3BD91}"/>
              </a:ext>
            </a:extLst>
          </p:cNvPr>
          <p:cNvSpPr>
            <a:spLocks noGrp="1"/>
          </p:cNvSpPr>
          <p:nvPr>
            <p:ph idx="1"/>
          </p:nvPr>
        </p:nvSpPr>
        <p:spPr>
          <a:xfrm>
            <a:off x="107504" y="1700808"/>
            <a:ext cx="8928992" cy="4968552"/>
          </a:xfrm>
        </p:spPr>
        <p:txBody>
          <a:bodyPr>
            <a:normAutofit fontScale="62500" lnSpcReduction="20000"/>
          </a:bodyPr>
          <a:lstStyle/>
          <a:p>
            <a:pPr marL="0" indent="0">
              <a:buNone/>
            </a:pPr>
            <a:r>
              <a:rPr lang="fr-FR" dirty="0"/>
              <a:t>-Volonté de la Direction et soutien des équipes Collège et </a:t>
            </a:r>
            <a:r>
              <a:rPr lang="fr-FR" dirty="0" err="1"/>
              <a:t>Segpa</a:t>
            </a:r>
            <a:r>
              <a:rPr lang="fr-FR" dirty="0"/>
              <a:t>  : « </a:t>
            </a:r>
            <a:r>
              <a:rPr lang="fr-FR" i="1" dirty="0"/>
              <a:t>gagnant </a:t>
            </a:r>
            <a:r>
              <a:rPr lang="fr-FR" i="1" dirty="0" err="1"/>
              <a:t>gagnant</a:t>
            </a:r>
            <a:r>
              <a:rPr lang="fr-FR" i="1" dirty="0"/>
              <a:t>»</a:t>
            </a:r>
          </a:p>
          <a:p>
            <a:pPr marL="0" indent="0">
              <a:buNone/>
            </a:pPr>
            <a:r>
              <a:rPr lang="fr-FR" dirty="0"/>
              <a:t>-Projet travaillé conjointement : </a:t>
            </a:r>
            <a:r>
              <a:rPr lang="fr-FR" u="sng" dirty="0"/>
              <a:t>équipe Collège et </a:t>
            </a:r>
            <a:r>
              <a:rPr lang="fr-FR" u="sng" dirty="0" err="1"/>
              <a:t>Segpa</a:t>
            </a:r>
            <a:r>
              <a:rPr lang="fr-FR" u="sng" dirty="0"/>
              <a:t> </a:t>
            </a:r>
            <a:r>
              <a:rPr lang="fr-FR" dirty="0"/>
              <a:t>(Conseil pédagogique - Conseils d’enseignements – réunions de coordination </a:t>
            </a:r>
            <a:r>
              <a:rPr lang="fr-FR" dirty="0" err="1"/>
              <a:t>Segpa</a:t>
            </a:r>
            <a:r>
              <a:rPr lang="fr-FR" dirty="0"/>
              <a:t> auxquelles participent les PLC qui interviennent)</a:t>
            </a:r>
          </a:p>
          <a:p>
            <a:pPr marL="0" indent="0">
              <a:buNone/>
            </a:pPr>
            <a:r>
              <a:rPr lang="fr-FR" dirty="0"/>
              <a:t>-Mais aussi en lien avec </a:t>
            </a:r>
            <a:r>
              <a:rPr lang="fr-FR" u="sng" dirty="0"/>
              <a:t>les Ecoles </a:t>
            </a:r>
            <a:r>
              <a:rPr lang="fr-FR" dirty="0"/>
              <a:t>du réseau (liaison Cycle 3, conseils Ecole Collège, visites croisées dans les classes, enseignants à missions spécifiques Cycle 3, élaboration d’évaluations communes C3 de réseau </a:t>
            </a:r>
            <a:r>
              <a:rPr lang="fr-FR" dirty="0" smtClean="0"/>
              <a:t>etc. </a:t>
            </a:r>
            <a:r>
              <a:rPr lang="fr-FR" dirty="0"/>
              <a:t>afin de bien identifier les besoins des élèves et les réponses à apporter)</a:t>
            </a:r>
          </a:p>
          <a:p>
            <a:pPr marL="0" indent="0">
              <a:buNone/>
            </a:pPr>
            <a:r>
              <a:rPr lang="fr-FR" dirty="0"/>
              <a:t>-Connaissance des </a:t>
            </a:r>
            <a:r>
              <a:rPr lang="fr-FR" u="sng" dirty="0"/>
              <a:t>élèves accueillis </a:t>
            </a:r>
            <a:r>
              <a:rPr lang="fr-FR" dirty="0"/>
              <a:t>: partage d’informations en fin d’année (enseignants, MID, Psy IEN), fiche passerelle Ecole Collège.</a:t>
            </a:r>
          </a:p>
          <a:p>
            <a:pPr marL="0" indent="0">
              <a:buNone/>
            </a:pPr>
            <a:r>
              <a:rPr lang="fr-FR" dirty="0"/>
              <a:t>-Nécessaire </a:t>
            </a:r>
            <a:r>
              <a:rPr lang="fr-FR" u="sng" dirty="0"/>
              <a:t>association des familles à ce projet </a:t>
            </a:r>
            <a:r>
              <a:rPr lang="fr-FR" dirty="0"/>
              <a:t>(passage de la Direction sur les Ecoles du réseau en décembre, Journée Portes ouvertes </a:t>
            </a:r>
            <a:r>
              <a:rPr lang="fr-FR" dirty="0" err="1"/>
              <a:t>etc</a:t>
            </a:r>
            <a:r>
              <a:rPr lang="fr-FR" dirty="0"/>
              <a:t>)</a:t>
            </a:r>
          </a:p>
          <a:p>
            <a:pPr marL="0" indent="0">
              <a:buNone/>
            </a:pPr>
            <a:endParaRPr lang="fr-FR" dirty="0"/>
          </a:p>
        </p:txBody>
      </p:sp>
    </p:spTree>
    <p:extLst>
      <p:ext uri="{BB962C8B-B14F-4D97-AF65-F5344CB8AC3E}">
        <p14:creationId xmlns:p14="http://schemas.microsoft.com/office/powerpoint/2010/main" val="3644843058"/>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Séminaire EGPA </a:t>
            </a:r>
            <a:endParaRPr lang="fr-FR" dirty="0"/>
          </a:p>
        </p:txBody>
      </p:sp>
      <p:sp>
        <p:nvSpPr>
          <p:cNvPr id="3" name="Espace réservé du contenu 2"/>
          <p:cNvSpPr>
            <a:spLocks noGrp="1"/>
          </p:cNvSpPr>
          <p:nvPr>
            <p:ph idx="1"/>
          </p:nvPr>
        </p:nvSpPr>
        <p:spPr>
          <a:xfrm>
            <a:off x="323528" y="1844824"/>
            <a:ext cx="8820472" cy="4495800"/>
          </a:xfrm>
        </p:spPr>
        <p:txBody>
          <a:bodyPr/>
          <a:lstStyle/>
          <a:p>
            <a:endParaRPr lang="fr-FR" dirty="0" smtClean="0"/>
          </a:p>
          <a:p>
            <a:pPr marL="0" indent="0">
              <a:buNone/>
            </a:pPr>
            <a:r>
              <a:rPr lang="fr-FR" dirty="0" smtClean="0">
                <a:solidFill>
                  <a:schemeClr val="tx1"/>
                </a:solidFill>
              </a:rPr>
              <a:t> Intervention d’un personnel de la SEGPA de la  Salvetat St Gilles </a:t>
            </a:r>
          </a:p>
          <a:p>
            <a:pPr marL="0" indent="0">
              <a:lnSpc>
                <a:spcPct val="80000"/>
              </a:lnSpc>
              <a:buNone/>
            </a:pPr>
            <a:r>
              <a:rPr lang="fr-FR" b="1" dirty="0" smtClean="0"/>
              <a:t>        </a:t>
            </a:r>
            <a:endParaRPr lang="fr-FR" i="1" dirty="0"/>
          </a:p>
          <a:p>
            <a:r>
              <a:rPr lang="fr-FR" dirty="0" smtClean="0">
                <a:solidFill>
                  <a:schemeClr val="tx1"/>
                </a:solidFill>
              </a:rPr>
              <a:t>Un outil aide pour préparer les élèves au DNB compétences cycle 4  </a:t>
            </a:r>
            <a:r>
              <a:rPr lang="fr-FR" sz="2400" dirty="0" smtClean="0">
                <a:solidFill>
                  <a:schemeClr val="tx1">
                    <a:lumMod val="95000"/>
                    <a:lumOff val="5000"/>
                  </a:schemeClr>
                </a:solidFill>
                <a:hlinkClick r:id="rId2" action="ppaction://hlinkfile"/>
              </a:rPr>
              <a:t>Document d'aide à la validation du socle cycle 4.doc</a:t>
            </a:r>
            <a:endParaRPr lang="fr-FR" sz="2400" dirty="0" smtClean="0">
              <a:solidFill>
                <a:schemeClr val="tx1">
                  <a:lumMod val="95000"/>
                  <a:lumOff val="5000"/>
                </a:schemeClr>
              </a:solidFill>
            </a:endParaRPr>
          </a:p>
          <a:p>
            <a:pPr marL="0" indent="0">
              <a:buNone/>
            </a:pPr>
            <a:r>
              <a:rPr lang="fr-FR" dirty="0" smtClean="0">
                <a:solidFill>
                  <a:schemeClr val="tx1"/>
                </a:solidFill>
              </a:rPr>
              <a:t> </a:t>
            </a:r>
            <a:endParaRPr lang="fr-FR" dirty="0">
              <a:solidFill>
                <a:schemeClr val="tx1"/>
              </a:solidFill>
            </a:endParaRPr>
          </a:p>
        </p:txBody>
      </p:sp>
    </p:spTree>
    <p:extLst>
      <p:ext uri="{BB962C8B-B14F-4D97-AF65-F5344CB8AC3E}">
        <p14:creationId xmlns:p14="http://schemas.microsoft.com/office/powerpoint/2010/main" val="3345931621"/>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47700" y="332656"/>
            <a:ext cx="7848600" cy="1296144"/>
          </a:xfrm>
        </p:spPr>
        <p:txBody>
          <a:bodyPr/>
          <a:lstStyle/>
          <a:p>
            <a:r>
              <a:rPr lang="fr-FR" dirty="0" smtClean="0"/>
              <a:t>Séminaire EGPA </a:t>
            </a:r>
            <a:endParaRPr lang="fr-FR" dirty="0"/>
          </a:p>
        </p:txBody>
      </p:sp>
      <p:sp>
        <p:nvSpPr>
          <p:cNvPr id="3" name="Sous-titre 2"/>
          <p:cNvSpPr>
            <a:spLocks noGrp="1"/>
          </p:cNvSpPr>
          <p:nvPr>
            <p:ph type="subTitle" idx="1"/>
          </p:nvPr>
        </p:nvSpPr>
        <p:spPr>
          <a:xfrm>
            <a:off x="107504" y="2060848"/>
            <a:ext cx="8928992" cy="4464496"/>
          </a:xfrm>
        </p:spPr>
        <p:txBody>
          <a:bodyPr>
            <a:normAutofit fontScale="92500" lnSpcReduction="20000"/>
          </a:bodyPr>
          <a:lstStyle/>
          <a:p>
            <a:r>
              <a:rPr lang="fr-FR" sz="4000" dirty="0" smtClean="0">
                <a:solidFill>
                  <a:schemeClr val="tx1"/>
                </a:solidFill>
              </a:rPr>
              <a:t>Interventions Madame Patricia Colin, proviseur EREA Villefranche et Madame Christine Papy </a:t>
            </a:r>
          </a:p>
          <a:p>
            <a:endParaRPr lang="fr-FR" sz="3200" dirty="0" smtClean="0">
              <a:solidFill>
                <a:schemeClr val="tx1"/>
              </a:solidFill>
            </a:endParaRPr>
          </a:p>
          <a:p>
            <a:r>
              <a:rPr lang="fr-FR" sz="3500" dirty="0" smtClean="0">
                <a:solidFill>
                  <a:schemeClr val="tx1"/>
                </a:solidFill>
              </a:rPr>
              <a:t>Le PE : ses nouvelles missions en tant que personnel ressource </a:t>
            </a:r>
          </a:p>
          <a:p>
            <a:r>
              <a:rPr lang="fr-FR" sz="3500" dirty="0" smtClean="0">
                <a:solidFill>
                  <a:schemeClr val="tx1"/>
                </a:solidFill>
              </a:rPr>
              <a:t>Le CAPPEI : qu’est-ce que cela change? </a:t>
            </a:r>
          </a:p>
          <a:p>
            <a:endParaRPr lang="fr-FR" sz="4000" dirty="0"/>
          </a:p>
        </p:txBody>
      </p:sp>
    </p:spTree>
    <p:extLst>
      <p:ext uri="{BB962C8B-B14F-4D97-AF65-F5344CB8AC3E}">
        <p14:creationId xmlns:p14="http://schemas.microsoft.com/office/powerpoint/2010/main" val="108418036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Quelques rappels  </a:t>
            </a:r>
            <a:endParaRPr lang="fr-FR" dirty="0"/>
          </a:p>
        </p:txBody>
      </p:sp>
      <p:sp>
        <p:nvSpPr>
          <p:cNvPr id="3" name="Espace réservé du contenu 2"/>
          <p:cNvSpPr>
            <a:spLocks noGrp="1"/>
          </p:cNvSpPr>
          <p:nvPr>
            <p:ph idx="1"/>
          </p:nvPr>
        </p:nvSpPr>
        <p:spPr/>
        <p:txBody>
          <a:bodyPr/>
          <a:lstStyle/>
          <a:p>
            <a:r>
              <a:rPr lang="fr-FR" sz="2800" dirty="0"/>
              <a:t>Traditionnellement </a:t>
            </a:r>
            <a:r>
              <a:rPr lang="fr-FR" sz="2800" dirty="0" smtClean="0"/>
              <a:t>(2 cf</a:t>
            </a:r>
            <a:r>
              <a:rPr lang="fr-FR" sz="2800" dirty="0"/>
              <a:t>. Loi de 2005)  la notion d’inclusion scolaire s’appliquait quasi exclusivement au champ du handicap</a:t>
            </a:r>
          </a:p>
          <a:p>
            <a:r>
              <a:rPr lang="fr-FR" sz="2800" dirty="0"/>
              <a:t>Avec la loi de 2013, ce concept d’inclusion prend désormais tout </a:t>
            </a:r>
            <a:r>
              <a:rPr lang="fr-FR" sz="2800" dirty="0" smtClean="0"/>
              <a:t>son sens </a:t>
            </a:r>
            <a:r>
              <a:rPr lang="fr-FR" sz="2800" dirty="0"/>
              <a:t>en s’élargissant et en s’appliquant à </a:t>
            </a:r>
            <a:r>
              <a:rPr lang="fr-FR" sz="2800" b="1" dirty="0"/>
              <a:t>l’ensemble des élèves </a:t>
            </a:r>
            <a:r>
              <a:rPr lang="fr-FR" sz="2800" dirty="0"/>
              <a:t>bénéficiaires des EGPA</a:t>
            </a:r>
          </a:p>
          <a:p>
            <a:endParaRPr lang="fr-FR" dirty="0"/>
          </a:p>
        </p:txBody>
      </p:sp>
    </p:spTree>
    <p:extLst>
      <p:ext uri="{BB962C8B-B14F-4D97-AF65-F5344CB8AC3E}">
        <p14:creationId xmlns:p14="http://schemas.microsoft.com/office/powerpoint/2010/main" val="430988331"/>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ctrTitle"/>
          </p:nvPr>
        </p:nvSpPr>
        <p:spPr>
          <a:xfrm>
            <a:off x="732201" y="182117"/>
            <a:ext cx="3135261" cy="1390650"/>
          </a:xfrm>
          <a:noFill/>
          <a:ln>
            <a:noFill/>
          </a:ln>
        </p:spPr>
        <p:txBody>
          <a:bodyPr>
            <a:noAutofit/>
          </a:bodyPr>
          <a:lstStyle/>
          <a:p>
            <a:pPr algn="ctr"/>
            <a:r>
              <a:rPr lang="fr-FR" sz="40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Black" panose="020B0A04020102020204" pitchFamily="34" charset="0"/>
              </a:rPr>
              <a:t>CAPPEI</a:t>
            </a:r>
            <a:endParaRPr lang="fr-FR" sz="4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Black" panose="020B0A04020102020204" pitchFamily="34" charset="0"/>
            </a:endParaRPr>
          </a:p>
        </p:txBody>
      </p:sp>
      <p:sp>
        <p:nvSpPr>
          <p:cNvPr id="7" name="Sous-titre 6"/>
          <p:cNvSpPr>
            <a:spLocks noGrp="1"/>
          </p:cNvSpPr>
          <p:nvPr>
            <p:ph type="subTitle" idx="1"/>
          </p:nvPr>
        </p:nvSpPr>
        <p:spPr>
          <a:xfrm>
            <a:off x="3867462" y="696532"/>
            <a:ext cx="4655033" cy="1115032"/>
          </a:xfrm>
          <a:noFill/>
          <a:ln w="15875">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ln>
        </p:spPr>
        <p:txBody>
          <a:bodyPr>
            <a:normAutofit fontScale="62500" lnSpcReduction="20000"/>
          </a:bodyPr>
          <a:lstStyle/>
          <a:p>
            <a:pPr algn="ctr"/>
            <a:r>
              <a:rPr lang="fr-FR" sz="3200" b="1" i="1" dirty="0" smtClean="0">
                <a:solidFill>
                  <a:srgbClr val="8800D1"/>
                </a:solidFill>
              </a:rPr>
              <a:t>Certificat d’Aptitude </a:t>
            </a:r>
            <a:r>
              <a:rPr lang="fr-FR" sz="3200" b="1" i="1" dirty="0">
                <a:solidFill>
                  <a:srgbClr val="8800D1"/>
                </a:solidFill>
              </a:rPr>
              <a:t>P</a:t>
            </a:r>
            <a:r>
              <a:rPr lang="fr-FR" sz="3200" b="1" i="1" dirty="0" smtClean="0">
                <a:solidFill>
                  <a:srgbClr val="8800D1"/>
                </a:solidFill>
              </a:rPr>
              <a:t>rofessionnelle aux Pratiques de l’Éducation </a:t>
            </a:r>
            <a:r>
              <a:rPr lang="fr-FR" sz="3200" b="1" i="1" dirty="0">
                <a:solidFill>
                  <a:srgbClr val="8800D1"/>
                </a:solidFill>
              </a:rPr>
              <a:t>I</a:t>
            </a:r>
            <a:r>
              <a:rPr lang="fr-FR" sz="3200" b="1" i="1" dirty="0" smtClean="0">
                <a:solidFill>
                  <a:srgbClr val="8800D1"/>
                </a:solidFill>
              </a:rPr>
              <a:t>nclusive</a:t>
            </a:r>
            <a:endParaRPr lang="fr-FR" sz="3200" b="1" i="1" dirty="0">
              <a:solidFill>
                <a:srgbClr val="8800D1"/>
              </a:solidFill>
            </a:endParaRPr>
          </a:p>
        </p:txBody>
      </p:sp>
      <p:sp>
        <p:nvSpPr>
          <p:cNvPr id="2" name="ZoneTexte 1"/>
          <p:cNvSpPr txBox="1"/>
          <p:nvPr/>
        </p:nvSpPr>
        <p:spPr>
          <a:xfrm>
            <a:off x="975360" y="5760720"/>
            <a:ext cx="6431280" cy="369332"/>
          </a:xfrm>
          <a:prstGeom prst="rect">
            <a:avLst/>
          </a:prstGeom>
          <a:noFill/>
        </p:spPr>
        <p:txBody>
          <a:bodyPr wrap="square" rtlCol="0">
            <a:spAutoFit/>
          </a:bodyPr>
          <a:lstStyle/>
          <a:p>
            <a:pPr algn="ctr"/>
            <a:r>
              <a:rPr lang="fr-FR" dirty="0" smtClean="0">
                <a:solidFill>
                  <a:srgbClr val="8800D1"/>
                </a:solidFill>
                <a:latin typeface="Arial" panose="020B0604020202020204" pitchFamily="34" charset="0"/>
                <a:cs typeface="Arial" panose="020B0604020202020204" pitchFamily="34" charset="0"/>
              </a:rPr>
              <a:t>Séminaire EGPA vendredi 18 mai 2018</a:t>
            </a:r>
            <a:endParaRPr lang="fr-FR" dirty="0">
              <a:solidFill>
                <a:srgbClr val="8800D1"/>
              </a:solidFill>
              <a:latin typeface="Arial" panose="020B0604020202020204" pitchFamily="34" charset="0"/>
              <a:cs typeface="Arial" panose="020B0604020202020204" pitchFamily="34" charset="0"/>
            </a:endParaRPr>
          </a:p>
        </p:txBody>
      </p:sp>
      <p:sp>
        <p:nvSpPr>
          <p:cNvPr id="3" name="Rectangle 2"/>
          <p:cNvSpPr/>
          <p:nvPr/>
        </p:nvSpPr>
        <p:spPr>
          <a:xfrm>
            <a:off x="238125" y="3085680"/>
            <a:ext cx="8725993" cy="923330"/>
          </a:xfrm>
          <a:prstGeom prst="rect">
            <a:avLst/>
          </a:prstGeom>
        </p:spPr>
        <p:txBody>
          <a:bodyPr wrap="square">
            <a:spAutoFit/>
          </a:bodyPr>
          <a:lstStyle/>
          <a:p>
            <a:pPr algn="ctr"/>
            <a:r>
              <a:rPr lang="fr-FR" dirty="0">
                <a:solidFill>
                  <a:srgbClr val="CC0047"/>
                </a:solidFill>
                <a:latin typeface="Arial Black" panose="020B0A04020102020204" pitchFamily="34" charset="0"/>
              </a:rPr>
              <a:t>Le PE et ses nouvelles missions </a:t>
            </a:r>
            <a:r>
              <a:rPr lang="fr-FR" dirty="0" smtClean="0">
                <a:solidFill>
                  <a:srgbClr val="CC0047"/>
                </a:solidFill>
                <a:latin typeface="Arial Black" panose="020B0A04020102020204" pitchFamily="34" charset="0"/>
              </a:rPr>
              <a:t>en </a:t>
            </a:r>
            <a:r>
              <a:rPr lang="fr-FR" dirty="0">
                <a:solidFill>
                  <a:srgbClr val="CC0047"/>
                </a:solidFill>
                <a:latin typeface="Arial Black" panose="020B0A04020102020204" pitchFamily="34" charset="0"/>
              </a:rPr>
              <a:t>tant que </a:t>
            </a:r>
            <a:r>
              <a:rPr lang="fr-FR" dirty="0" smtClean="0">
                <a:solidFill>
                  <a:srgbClr val="CC0047"/>
                </a:solidFill>
                <a:latin typeface="Arial Black" panose="020B0A04020102020204" pitchFamily="34" charset="0"/>
              </a:rPr>
              <a:t>personne ressource</a:t>
            </a:r>
            <a:r>
              <a:rPr lang="fr-FR" dirty="0">
                <a:solidFill>
                  <a:srgbClr val="CC0047"/>
                </a:solidFill>
                <a:latin typeface="Arial Black" panose="020B0A04020102020204" pitchFamily="34" charset="0"/>
              </a:rPr>
              <a:t> : </a:t>
            </a:r>
            <a:endParaRPr lang="fr-FR" dirty="0" smtClean="0">
              <a:solidFill>
                <a:srgbClr val="CC0047"/>
              </a:solidFill>
              <a:latin typeface="Arial Black" panose="020B0A04020102020204" pitchFamily="34" charset="0"/>
            </a:endParaRPr>
          </a:p>
          <a:p>
            <a:pPr algn="ctr"/>
            <a:r>
              <a:rPr lang="fr-FR" dirty="0" smtClean="0">
                <a:solidFill>
                  <a:srgbClr val="CC0047"/>
                </a:solidFill>
                <a:latin typeface="Arial Black" panose="020B0A04020102020204" pitchFamily="34" charset="0"/>
              </a:rPr>
              <a:t>les </a:t>
            </a:r>
            <a:r>
              <a:rPr lang="fr-FR" dirty="0">
                <a:solidFill>
                  <a:srgbClr val="CC0047"/>
                </a:solidFill>
                <a:latin typeface="Arial Black" panose="020B0A04020102020204" pitchFamily="34" charset="0"/>
              </a:rPr>
              <a:t>possibles et ce qu’induit le nouveau CAPPEI</a:t>
            </a:r>
            <a:r>
              <a:rPr lang="fr-FR" dirty="0" smtClean="0">
                <a:solidFill>
                  <a:srgbClr val="CC0047"/>
                </a:solidFill>
                <a:latin typeface="Arial Black" panose="020B0A04020102020204" pitchFamily="34" charset="0"/>
              </a:rPr>
              <a:t>.</a:t>
            </a:r>
          </a:p>
          <a:p>
            <a:pPr algn="ctr"/>
            <a:r>
              <a:rPr lang="fr-FR" dirty="0" smtClean="0">
                <a:solidFill>
                  <a:srgbClr val="CC0047"/>
                </a:solidFill>
                <a:latin typeface="Arial Black" panose="020B0A04020102020204" pitchFamily="34" charset="0"/>
              </a:rPr>
              <a:t>Qu’est-ce </a:t>
            </a:r>
            <a:r>
              <a:rPr lang="fr-FR" dirty="0">
                <a:solidFill>
                  <a:srgbClr val="CC0047"/>
                </a:solidFill>
                <a:latin typeface="Arial Black" panose="020B0A04020102020204" pitchFamily="34" charset="0"/>
              </a:rPr>
              <a:t>que cela change ? </a:t>
            </a:r>
          </a:p>
        </p:txBody>
      </p:sp>
    </p:spTree>
    <p:extLst>
      <p:ext uri="{BB962C8B-B14F-4D97-AF65-F5344CB8AC3E}">
        <p14:creationId xmlns:p14="http://schemas.microsoft.com/office/powerpoint/2010/main" val="149513229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Ce qui change ? </a:t>
            </a:r>
            <a:r>
              <a:rPr lang="fr-FR" dirty="0"/>
              <a:t>Le titre déjà ! </a:t>
            </a:r>
          </a:p>
        </p:txBody>
      </p:sp>
      <p:sp>
        <p:nvSpPr>
          <p:cNvPr id="5" name="Espace réservé du contenu 4"/>
          <p:cNvSpPr>
            <a:spLocks noGrp="1"/>
          </p:cNvSpPr>
          <p:nvPr>
            <p:ph idx="1"/>
          </p:nvPr>
        </p:nvSpPr>
        <p:spPr/>
        <p:txBody>
          <a:bodyPr>
            <a:normAutofit fontScale="70000" lnSpcReduction="20000"/>
          </a:bodyPr>
          <a:lstStyle/>
          <a:p>
            <a:r>
              <a:rPr lang="fr-FR" dirty="0" smtClean="0"/>
              <a:t>Si </a:t>
            </a:r>
            <a:r>
              <a:rPr lang="fr-FR" dirty="0"/>
              <a:t>le sigle est long, le contenu retient </a:t>
            </a:r>
            <a:r>
              <a:rPr lang="fr-FR" dirty="0" smtClean="0">
                <a:solidFill>
                  <a:srgbClr val="FF0000"/>
                </a:solidFill>
              </a:rPr>
              <a:t>p</a:t>
            </a:r>
            <a:r>
              <a:rPr lang="fr-FR" dirty="0" smtClean="0"/>
              <a:t>ratiques pour </a:t>
            </a:r>
            <a:r>
              <a:rPr lang="fr-FR" dirty="0"/>
              <a:t>l’</a:t>
            </a:r>
            <a:r>
              <a:rPr lang="fr-FR" dirty="0">
                <a:solidFill>
                  <a:srgbClr val="FF0000"/>
                </a:solidFill>
              </a:rPr>
              <a:t>é</a:t>
            </a:r>
            <a:r>
              <a:rPr lang="fr-FR" dirty="0"/>
              <a:t>ducation </a:t>
            </a:r>
            <a:r>
              <a:rPr lang="fr-FR" dirty="0">
                <a:solidFill>
                  <a:srgbClr val="FF0000"/>
                </a:solidFill>
                <a:effectLst>
                  <a:outerShdw blurRad="38100" dist="38100" dir="2700000" algn="tl">
                    <a:srgbClr val="000000">
                      <a:alpha val="43137"/>
                    </a:srgbClr>
                  </a:outerShdw>
                </a:effectLst>
              </a:rPr>
              <a:t>i</a:t>
            </a:r>
            <a:r>
              <a:rPr lang="fr-FR" dirty="0">
                <a:effectLst>
                  <a:outerShdw blurRad="38100" dist="38100" dir="2700000" algn="tl">
                    <a:srgbClr val="000000">
                      <a:alpha val="43137"/>
                    </a:srgbClr>
                  </a:outerShdw>
                </a:effectLst>
              </a:rPr>
              <a:t>nclusive</a:t>
            </a:r>
            <a:r>
              <a:rPr lang="fr-FR" dirty="0"/>
              <a:t>. Il n’est donc plus fait référence à l’enseignement spécialisé mais à cette </a:t>
            </a:r>
            <a:r>
              <a:rPr lang="fr-FR" dirty="0">
                <a:effectLst>
                  <a:outerShdw blurRad="38100" dist="38100" dir="2700000" algn="tl">
                    <a:srgbClr val="000000">
                      <a:alpha val="43137"/>
                    </a:srgbClr>
                  </a:outerShdw>
                </a:effectLst>
              </a:rPr>
              <a:t>éducation inclusive </a:t>
            </a:r>
            <a:r>
              <a:rPr lang="fr-FR" dirty="0"/>
              <a:t>et aux changements de pratiques qui vont servir ce but. La référence à </a:t>
            </a:r>
            <a:r>
              <a:rPr lang="fr-FR" b="1" dirty="0"/>
              <a:t>la loi de refondation</a:t>
            </a:r>
            <a:r>
              <a:rPr lang="fr-FR" dirty="0"/>
              <a:t> est donc bien établie</a:t>
            </a:r>
            <a:r>
              <a:rPr lang="fr-FR" dirty="0" smtClean="0"/>
              <a:t>.</a:t>
            </a:r>
            <a:r>
              <a:rPr lang="fr-FR" dirty="0"/>
              <a:t> </a:t>
            </a:r>
            <a:r>
              <a:rPr lang="fr-FR" sz="1500" i="1" dirty="0" smtClean="0"/>
              <a:t>« L'article </a:t>
            </a:r>
            <a:r>
              <a:rPr lang="fr-FR" sz="1500" i="1" dirty="0"/>
              <a:t>L. 111-1 du code de l'éducation affirme le service public de l'éducation veille à l'inclusion scolaire de tous les </a:t>
            </a:r>
            <a:r>
              <a:rPr lang="fr-FR" sz="1500" i="1" dirty="0" smtClean="0"/>
              <a:t>enfants sans </a:t>
            </a:r>
            <a:r>
              <a:rPr lang="fr-FR" sz="1500" i="1" dirty="0"/>
              <a:t>aucune </a:t>
            </a:r>
            <a:r>
              <a:rPr lang="fr-FR" sz="1500" i="1" dirty="0" smtClean="0"/>
              <a:t>distinction »</a:t>
            </a:r>
          </a:p>
          <a:p>
            <a:r>
              <a:rPr lang="fr-FR" dirty="0"/>
              <a:t>Les options </a:t>
            </a:r>
            <a:r>
              <a:rPr lang="fr-FR" dirty="0" smtClean="0"/>
              <a:t>(</a:t>
            </a:r>
            <a:r>
              <a:rPr lang="fr-FR" dirty="0" err="1" smtClean="0"/>
              <a:t>A,B,C,D,E</a:t>
            </a:r>
            <a:r>
              <a:rPr lang="fr-FR" dirty="0" smtClean="0"/>
              <a:t> …) disparaissent </a:t>
            </a:r>
            <a:r>
              <a:rPr lang="fr-FR" dirty="0"/>
              <a:t>au profit des lieux d’exercice dans lesquels travailleront </a:t>
            </a:r>
            <a:r>
              <a:rPr lang="fr-FR" dirty="0" smtClean="0"/>
              <a:t>(ULIS, EGPA, …) ces </a:t>
            </a:r>
            <a:r>
              <a:rPr lang="fr-FR" dirty="0"/>
              <a:t>enseignants, ce qui semble cohérent avec la notion de </a:t>
            </a:r>
            <a:r>
              <a:rPr lang="fr-FR" dirty="0">
                <a:effectLst>
                  <a:outerShdw blurRad="38100" dist="38100" dir="2700000" algn="tl">
                    <a:srgbClr val="000000">
                      <a:alpha val="43137"/>
                    </a:srgbClr>
                  </a:outerShdw>
                </a:effectLst>
              </a:rPr>
              <a:t>besoins éducatifs particuliers</a:t>
            </a:r>
          </a:p>
        </p:txBody>
      </p:sp>
    </p:spTree>
    <p:extLst>
      <p:ext uri="{BB962C8B-B14F-4D97-AF65-F5344CB8AC3E}">
        <p14:creationId xmlns:p14="http://schemas.microsoft.com/office/powerpoint/2010/main" val="405131118"/>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b="1" dirty="0" smtClean="0">
                <a:solidFill>
                  <a:srgbClr val="DA0D57"/>
                </a:solidFill>
                <a:latin typeface="Arial Black" panose="020B0A04020102020204" pitchFamily="34" charset="0"/>
              </a:rPr>
              <a:t>LE CAPPEI</a:t>
            </a:r>
            <a:endParaRPr lang="fr-FR" b="1" dirty="0">
              <a:solidFill>
                <a:srgbClr val="DA0D57"/>
              </a:solidFill>
              <a:latin typeface="Arial Black" panose="020B0A04020102020204" pitchFamily="34" charset="0"/>
            </a:endParaRPr>
          </a:p>
        </p:txBody>
      </p:sp>
      <p:sp>
        <p:nvSpPr>
          <p:cNvPr id="5" name="Espace réservé du texte 4"/>
          <p:cNvSpPr>
            <a:spLocks noGrp="1"/>
          </p:cNvSpPr>
          <p:nvPr>
            <p:ph type="body" sz="quarter" idx="13"/>
          </p:nvPr>
        </p:nvSpPr>
        <p:spPr/>
        <p:txBody>
          <a:bodyPr>
            <a:normAutofit lnSpcReduction="10000"/>
          </a:bodyPr>
          <a:lstStyle/>
          <a:p>
            <a:endParaRPr lang="fr-FR" dirty="0" smtClean="0"/>
          </a:p>
          <a:p>
            <a:r>
              <a:rPr lang="fr-FR" sz="2400" dirty="0" smtClean="0">
                <a:solidFill>
                  <a:schemeClr val="tx1"/>
                </a:solidFill>
                <a:latin typeface="Arial" panose="020B0604020202020204" pitchFamily="34" charset="0"/>
                <a:cs typeface="Arial" panose="020B0604020202020204" pitchFamily="34" charset="0"/>
              </a:rPr>
              <a:t>Une certification unique et commune au 1</a:t>
            </a:r>
            <a:r>
              <a:rPr lang="fr-FR" sz="2400" baseline="30000" dirty="0" smtClean="0">
                <a:solidFill>
                  <a:schemeClr val="tx1"/>
                </a:solidFill>
                <a:latin typeface="Arial" panose="020B0604020202020204" pitchFamily="34" charset="0"/>
                <a:cs typeface="Arial" panose="020B0604020202020204" pitchFamily="34" charset="0"/>
              </a:rPr>
              <a:t>er</a:t>
            </a:r>
            <a:r>
              <a:rPr lang="fr-FR" sz="2400" dirty="0" smtClean="0">
                <a:solidFill>
                  <a:schemeClr val="tx1"/>
                </a:solidFill>
                <a:latin typeface="Arial" panose="020B0604020202020204" pitchFamily="34" charset="0"/>
                <a:cs typeface="Arial" panose="020B0604020202020204" pitchFamily="34" charset="0"/>
              </a:rPr>
              <a:t> et au 2</a:t>
            </a:r>
            <a:r>
              <a:rPr lang="fr-FR" sz="2400" baseline="30000" dirty="0" smtClean="0">
                <a:solidFill>
                  <a:schemeClr val="tx1"/>
                </a:solidFill>
                <a:latin typeface="Arial" panose="020B0604020202020204" pitchFamily="34" charset="0"/>
                <a:cs typeface="Arial" panose="020B0604020202020204" pitchFamily="34" charset="0"/>
              </a:rPr>
              <a:t>nd</a:t>
            </a:r>
            <a:r>
              <a:rPr lang="fr-FR" sz="2400" dirty="0" smtClean="0">
                <a:solidFill>
                  <a:schemeClr val="tx1"/>
                </a:solidFill>
                <a:latin typeface="Arial" panose="020B0604020202020204" pitchFamily="34" charset="0"/>
                <a:cs typeface="Arial" panose="020B0604020202020204" pitchFamily="34" charset="0"/>
              </a:rPr>
              <a:t> degré (fin du CAPA-SH et du 2 CA-SH)</a:t>
            </a:r>
          </a:p>
          <a:p>
            <a:endParaRPr lang="fr-FR" sz="2400" dirty="0">
              <a:solidFill>
                <a:schemeClr val="tx1"/>
              </a:solidFill>
              <a:latin typeface="Arial" panose="020B0604020202020204" pitchFamily="34" charset="0"/>
              <a:cs typeface="Arial" panose="020B0604020202020204" pitchFamily="34" charset="0"/>
            </a:endParaRPr>
          </a:p>
          <a:p>
            <a:r>
              <a:rPr lang="fr-FR" sz="2400" dirty="0" smtClean="0">
                <a:solidFill>
                  <a:schemeClr val="tx1"/>
                </a:solidFill>
                <a:latin typeface="Arial" panose="020B0604020202020204" pitchFamily="34" charset="0"/>
                <a:cs typeface="Arial" panose="020B0604020202020204" pitchFamily="34" charset="0"/>
              </a:rPr>
              <a:t>Une priorité réaffirmée </a:t>
            </a:r>
            <a:r>
              <a:rPr lang="fr-FR" sz="3200"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l’école inclusive</a:t>
            </a:r>
          </a:p>
          <a:p>
            <a:pPr marL="0" indent="0">
              <a:buNone/>
            </a:pPr>
            <a:endParaRPr lang="fr-FR" sz="2400" dirty="0">
              <a:solidFill>
                <a:schemeClr val="tx1"/>
              </a:solidFill>
              <a:latin typeface="Arial" panose="020B0604020202020204" pitchFamily="34" charset="0"/>
              <a:cs typeface="Arial" panose="020B0604020202020204" pitchFamily="34" charset="0"/>
            </a:endParaRPr>
          </a:p>
          <a:p>
            <a:r>
              <a:rPr lang="fr-FR" sz="2400" dirty="0" smtClean="0">
                <a:solidFill>
                  <a:schemeClr val="tx1"/>
                </a:solidFill>
                <a:latin typeface="Arial" panose="020B0604020202020204" pitchFamily="34" charset="0"/>
                <a:cs typeface="Arial" panose="020B0604020202020204" pitchFamily="34" charset="0"/>
              </a:rPr>
              <a:t>Une formation modulaire pour des parcours modulables :</a:t>
            </a:r>
          </a:p>
          <a:p>
            <a:pPr lvl="1">
              <a:buFont typeface="Wingdings" panose="05000000000000000000" pitchFamily="2" charset="2"/>
              <a:buChar char="Ø"/>
            </a:pPr>
            <a:r>
              <a:rPr lang="fr-FR" sz="2400" dirty="0" smtClean="0">
                <a:solidFill>
                  <a:srgbClr val="8800D1"/>
                </a:solidFill>
                <a:latin typeface="Arial" panose="020B0604020202020204" pitchFamily="34" charset="0"/>
                <a:cs typeface="Arial" panose="020B0604020202020204" pitchFamily="34" charset="0"/>
              </a:rPr>
              <a:t>    Certification initiale</a:t>
            </a:r>
          </a:p>
          <a:p>
            <a:pPr lvl="1">
              <a:buFont typeface="Wingdings" panose="05000000000000000000" pitchFamily="2" charset="2"/>
              <a:buChar char="Ø"/>
            </a:pPr>
            <a:r>
              <a:rPr lang="fr-FR" sz="2400" dirty="0" smtClean="0">
                <a:solidFill>
                  <a:srgbClr val="8800D1"/>
                </a:solidFill>
                <a:latin typeface="Arial" panose="020B0604020202020204" pitchFamily="34" charset="0"/>
                <a:cs typeface="Arial" panose="020B0604020202020204" pitchFamily="34" charset="0"/>
              </a:rPr>
              <a:t>    Approfondissements</a:t>
            </a:r>
          </a:p>
          <a:p>
            <a:pPr lvl="1">
              <a:buFont typeface="Wingdings" panose="05000000000000000000" pitchFamily="2" charset="2"/>
              <a:buChar char="Ø"/>
            </a:pPr>
            <a:r>
              <a:rPr lang="fr-FR" sz="2400" dirty="0" smtClean="0">
                <a:solidFill>
                  <a:srgbClr val="8800D1"/>
                </a:solidFill>
                <a:latin typeface="Arial" panose="020B0604020202020204" pitchFamily="34" charset="0"/>
                <a:cs typeface="Arial" panose="020B0604020202020204" pitchFamily="34" charset="0"/>
              </a:rPr>
              <a:t>    Mobilité professionnelle</a:t>
            </a:r>
          </a:p>
          <a:p>
            <a:endParaRPr lang="fr-FR" dirty="0"/>
          </a:p>
        </p:txBody>
      </p:sp>
    </p:spTree>
    <p:extLst>
      <p:ext uri="{BB962C8B-B14F-4D97-AF65-F5344CB8AC3E}">
        <p14:creationId xmlns:p14="http://schemas.microsoft.com/office/powerpoint/2010/main" val="384069961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548640" y="609600"/>
            <a:ext cx="7715250" cy="1319971"/>
          </a:xfrm>
        </p:spPr>
        <p:txBody>
          <a:bodyPr>
            <a:normAutofit fontScale="90000"/>
          </a:bodyPr>
          <a:lstStyle/>
          <a:p>
            <a:pPr algn="ctr"/>
            <a:r>
              <a:rPr lang="fr-FR" dirty="0" smtClean="0">
                <a:solidFill>
                  <a:srgbClr val="DA0D57"/>
                </a:solidFill>
                <a:latin typeface="Arial Black" panose="020B0A04020102020204" pitchFamily="34" charset="0"/>
              </a:rPr>
              <a:t>Qui est l’enseignant certifié CAPPEI ?</a:t>
            </a:r>
            <a:br>
              <a:rPr lang="fr-FR" dirty="0" smtClean="0">
                <a:solidFill>
                  <a:srgbClr val="DA0D57"/>
                </a:solidFill>
                <a:latin typeface="Arial Black" panose="020B0A04020102020204" pitchFamily="34" charset="0"/>
              </a:rPr>
            </a:br>
            <a:r>
              <a:rPr lang="fr-FR" sz="1800" dirty="0" smtClean="0">
                <a:solidFill>
                  <a:srgbClr val="8800D1"/>
                </a:solidFill>
                <a:latin typeface="Arial" panose="020B0604020202020204" pitchFamily="34" charset="0"/>
                <a:cs typeface="Arial" panose="020B0604020202020204" pitchFamily="34" charset="0"/>
              </a:rPr>
              <a:t>Bulletin </a:t>
            </a:r>
            <a:r>
              <a:rPr lang="fr-FR" sz="1800" dirty="0">
                <a:solidFill>
                  <a:srgbClr val="8800D1"/>
                </a:solidFill>
                <a:latin typeface="Arial" panose="020B0604020202020204" pitchFamily="34" charset="0"/>
                <a:cs typeface="Arial" panose="020B0604020202020204" pitchFamily="34" charset="0"/>
              </a:rPr>
              <a:t>officiel n° 7 du 16-02-2017 </a:t>
            </a:r>
          </a:p>
        </p:txBody>
      </p:sp>
      <p:sp>
        <p:nvSpPr>
          <p:cNvPr id="6" name="Espace réservé du contenu 5"/>
          <p:cNvSpPr>
            <a:spLocks noGrp="1"/>
          </p:cNvSpPr>
          <p:nvPr>
            <p:ph idx="1"/>
          </p:nvPr>
        </p:nvSpPr>
        <p:spPr>
          <a:xfrm>
            <a:off x="655321" y="2057400"/>
            <a:ext cx="8168640" cy="4038600"/>
          </a:xfrm>
        </p:spPr>
        <p:txBody>
          <a:bodyPr/>
          <a:lstStyle/>
          <a:p>
            <a:endParaRPr lang="fr-FR" dirty="0"/>
          </a:p>
          <a:p>
            <a:pPr marL="34290" indent="0">
              <a:buNone/>
            </a:pPr>
            <a:r>
              <a:rPr lang="fr-FR" dirty="0">
                <a:latin typeface="Arial" panose="020B0604020202020204" pitchFamily="34" charset="0"/>
                <a:cs typeface="Arial" panose="020B0604020202020204" pitchFamily="34" charset="0"/>
              </a:rPr>
              <a:t> </a:t>
            </a:r>
            <a:r>
              <a:rPr lang="fr-FR" sz="2800" dirty="0">
                <a:solidFill>
                  <a:srgbClr val="8800D1"/>
                </a:solidFill>
                <a:latin typeface="Arial" panose="020B0604020202020204" pitchFamily="34" charset="0"/>
                <a:cs typeface="Arial" panose="020B0604020202020204" pitchFamily="34" charset="0"/>
              </a:rPr>
              <a:t>L’enseignant spécialisé est </a:t>
            </a:r>
            <a:r>
              <a:rPr lang="fr-FR" sz="2800" dirty="0" smtClean="0">
                <a:solidFill>
                  <a:srgbClr val="8800D1"/>
                </a:solidFill>
                <a:latin typeface="Arial" panose="020B0604020202020204" pitchFamily="34" charset="0"/>
                <a:cs typeface="Arial" panose="020B0604020202020204" pitchFamily="34" charset="0"/>
              </a:rPr>
              <a:t>avant tout un </a:t>
            </a:r>
            <a:r>
              <a:rPr lang="fr-FR" sz="2800" dirty="0">
                <a:solidFill>
                  <a:srgbClr val="8800D1"/>
                </a:solidFill>
                <a:latin typeface="Arial" panose="020B0604020202020204" pitchFamily="34" charset="0"/>
                <a:cs typeface="Arial" panose="020B0604020202020204" pitchFamily="34" charset="0"/>
              </a:rPr>
              <a:t>professeur du premier ou du second degré. </a:t>
            </a:r>
            <a:endParaRPr lang="fr-FR" sz="2800" dirty="0" smtClean="0">
              <a:solidFill>
                <a:srgbClr val="8800D1"/>
              </a:solidFill>
              <a:latin typeface="Arial" panose="020B0604020202020204" pitchFamily="34" charset="0"/>
              <a:cs typeface="Arial" panose="020B0604020202020204" pitchFamily="34" charset="0"/>
            </a:endParaRPr>
          </a:p>
          <a:p>
            <a:pPr marL="34290" indent="0">
              <a:buNone/>
            </a:pPr>
            <a:r>
              <a:rPr lang="fr-FR" sz="2800" dirty="0" smtClean="0">
                <a:solidFill>
                  <a:srgbClr val="8800D1"/>
                </a:solidFill>
                <a:latin typeface="Arial" panose="020B0604020202020204" pitchFamily="34" charset="0"/>
                <a:cs typeface="Arial" panose="020B0604020202020204" pitchFamily="34" charset="0"/>
              </a:rPr>
              <a:t>Il </a:t>
            </a:r>
            <a:r>
              <a:rPr lang="fr-FR" sz="2800" dirty="0">
                <a:solidFill>
                  <a:srgbClr val="8800D1"/>
                </a:solidFill>
                <a:latin typeface="Arial" panose="020B0604020202020204" pitchFamily="34" charset="0"/>
                <a:cs typeface="Arial" panose="020B0604020202020204" pitchFamily="34" charset="0"/>
              </a:rPr>
              <a:t>maîtrise les compétences décrites par le </a:t>
            </a:r>
            <a:r>
              <a:rPr lang="fr-FR" sz="2800" dirty="0">
                <a:solidFill>
                  <a:srgbClr val="FF0000"/>
                </a:solidFill>
                <a:latin typeface="Arial" panose="020B0604020202020204" pitchFamily="34" charset="0"/>
                <a:cs typeface="Arial" panose="020B0604020202020204" pitchFamily="34" charset="0"/>
              </a:rPr>
              <a:t>référentiel de compétences professionnelles des métiers du professorat </a:t>
            </a:r>
            <a:r>
              <a:rPr lang="fr-FR" sz="2800" dirty="0">
                <a:solidFill>
                  <a:srgbClr val="8800D1"/>
                </a:solidFill>
                <a:latin typeface="Arial" panose="020B0604020202020204" pitchFamily="34" charset="0"/>
                <a:cs typeface="Arial" panose="020B0604020202020204" pitchFamily="34" charset="0"/>
              </a:rPr>
              <a:t>et de </a:t>
            </a:r>
            <a:r>
              <a:rPr lang="fr-FR" sz="2800" dirty="0" smtClean="0">
                <a:solidFill>
                  <a:srgbClr val="8800D1"/>
                </a:solidFill>
                <a:latin typeface="Arial" panose="020B0604020202020204" pitchFamily="34" charset="0"/>
                <a:cs typeface="Arial" panose="020B0604020202020204" pitchFamily="34" charset="0"/>
              </a:rPr>
              <a:t>l’éducation (</a:t>
            </a:r>
            <a:r>
              <a:rPr lang="fr-FR" sz="2800" dirty="0">
                <a:solidFill>
                  <a:srgbClr val="8800D1"/>
                </a:solidFill>
                <a:latin typeface="Arial" panose="020B0604020202020204" pitchFamily="34" charset="0"/>
                <a:cs typeface="Arial" panose="020B0604020202020204" pitchFamily="34" charset="0"/>
              </a:rPr>
              <a:t>arrêté du 1er juillet 2013, annexe 1). </a:t>
            </a:r>
          </a:p>
        </p:txBody>
      </p:sp>
      <p:sp>
        <p:nvSpPr>
          <p:cNvPr id="7" name="Espace réservé de la date 6"/>
          <p:cNvSpPr>
            <a:spLocks noGrp="1"/>
          </p:cNvSpPr>
          <p:nvPr>
            <p:ph type="dt" sz="half" idx="10"/>
          </p:nvPr>
        </p:nvSpPr>
        <p:spPr/>
        <p:txBody>
          <a:bodyPr/>
          <a:lstStyle/>
          <a:p>
            <a:pPr>
              <a:defRPr/>
            </a:pPr>
            <a:fld id="{30BD542E-8124-46D8-A234-1327E1F8E2B1}" type="datetime1">
              <a:rPr lang="fr-FR" altLang="fr-FR" smtClean="0">
                <a:solidFill>
                  <a:prstClr val="black">
                    <a:tint val="75000"/>
                  </a:prstClr>
                </a:solidFill>
              </a:rPr>
              <a:t>27/05/2018</a:t>
            </a:fld>
            <a:endParaRPr lang="fr-FR" altLang="fr-FR" dirty="0">
              <a:solidFill>
                <a:prstClr val="black">
                  <a:tint val="75000"/>
                </a:prstClr>
              </a:solidFill>
            </a:endParaRPr>
          </a:p>
        </p:txBody>
      </p:sp>
      <p:sp>
        <p:nvSpPr>
          <p:cNvPr id="8" name="Espace réservé du pied de page 7"/>
          <p:cNvSpPr>
            <a:spLocks noGrp="1"/>
          </p:cNvSpPr>
          <p:nvPr>
            <p:ph type="ftr" sz="quarter" idx="11"/>
          </p:nvPr>
        </p:nvSpPr>
        <p:spPr/>
        <p:txBody>
          <a:bodyPr/>
          <a:lstStyle/>
          <a:p>
            <a:r>
              <a:rPr lang="fr-FR" smtClean="0"/>
              <a:t>Séminaire EGPA vendredi 18 mai 2018</a:t>
            </a:r>
            <a:endParaRPr lang="en-US" dirty="0"/>
          </a:p>
        </p:txBody>
      </p:sp>
    </p:spTree>
    <p:extLst>
      <p:ext uri="{BB962C8B-B14F-4D97-AF65-F5344CB8AC3E}">
        <p14:creationId xmlns:p14="http://schemas.microsoft.com/office/powerpoint/2010/main" val="2158219333"/>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28650" y="1824635"/>
            <a:ext cx="7886700" cy="4530726"/>
          </a:xfrm>
        </p:spPr>
        <p:txBody>
          <a:bodyPr>
            <a:normAutofit fontScale="55000" lnSpcReduction="20000"/>
          </a:bodyPr>
          <a:lstStyle/>
          <a:p>
            <a:pPr marL="0" indent="0">
              <a:buNone/>
            </a:pPr>
            <a:r>
              <a:rPr lang="fr-FR" dirty="0" smtClean="0">
                <a:solidFill>
                  <a:srgbClr val="FF0000"/>
                </a:solidFill>
              </a:rPr>
              <a:t>Il maîtrise aussi le référentiel de l’enseignant spé </a:t>
            </a:r>
          </a:p>
          <a:p>
            <a:pPr marL="0" indent="0">
              <a:buNone/>
            </a:pPr>
            <a:endParaRPr lang="fr-FR" dirty="0" smtClean="0">
              <a:solidFill>
                <a:srgbClr val="FF0000"/>
              </a:solidFill>
            </a:endParaRPr>
          </a:p>
          <a:p>
            <a:pPr marL="0" indent="0">
              <a:buNone/>
            </a:pPr>
            <a:r>
              <a:rPr lang="fr-FR" dirty="0" smtClean="0">
                <a:solidFill>
                  <a:srgbClr val="8800D1"/>
                </a:solidFill>
              </a:rPr>
              <a:t>1. </a:t>
            </a:r>
            <a:r>
              <a:rPr lang="fr-FR" sz="3600" dirty="0" smtClean="0">
                <a:solidFill>
                  <a:srgbClr val="8800D1"/>
                </a:solidFill>
                <a:latin typeface="Arial" panose="020B0604020202020204" pitchFamily="34" charset="0"/>
                <a:cs typeface="Arial" panose="020B0604020202020204" pitchFamily="34" charset="0"/>
              </a:rPr>
              <a:t>L'enseignant </a:t>
            </a:r>
            <a:r>
              <a:rPr lang="fr-FR" sz="3600" dirty="0">
                <a:solidFill>
                  <a:srgbClr val="8800D1"/>
                </a:solidFill>
                <a:latin typeface="Arial" panose="020B0604020202020204" pitchFamily="34" charset="0"/>
                <a:cs typeface="Arial" panose="020B0604020202020204" pitchFamily="34" charset="0"/>
              </a:rPr>
              <a:t>spécialisé exerce dans le contexte professionnel spécifique d’un dispositif d’éducation inclusive </a:t>
            </a:r>
            <a:endParaRPr lang="fr-FR" sz="3600" dirty="0" smtClean="0">
              <a:solidFill>
                <a:srgbClr val="8800D1"/>
              </a:solidFill>
              <a:latin typeface="Arial" panose="020B0604020202020204" pitchFamily="34" charset="0"/>
              <a:cs typeface="Arial" panose="020B0604020202020204" pitchFamily="34" charset="0"/>
            </a:endParaRPr>
          </a:p>
          <a:p>
            <a:pPr>
              <a:buFont typeface="Wingdings" panose="05000000000000000000" pitchFamily="2" charset="2"/>
              <a:buChar char="Ø"/>
            </a:pPr>
            <a:r>
              <a:rPr lang="fr-FR" sz="2400" dirty="0" smtClean="0"/>
              <a:t>en </a:t>
            </a:r>
            <a:r>
              <a:rPr lang="fr-FR" sz="2400" dirty="0"/>
              <a:t>contribuant à l’élaboration et à la mise en œuvre d’un </a:t>
            </a:r>
            <a:r>
              <a:rPr lang="fr-FR" sz="2400" dirty="0">
                <a:solidFill>
                  <a:srgbClr val="FF0000"/>
                </a:solidFill>
              </a:rPr>
              <a:t>projet d’établissement inclusif</a:t>
            </a:r>
          </a:p>
          <a:p>
            <a:pPr>
              <a:buFont typeface="Wingdings" panose="05000000000000000000" pitchFamily="2" charset="2"/>
              <a:buChar char="Ø"/>
            </a:pPr>
            <a:r>
              <a:rPr lang="fr-FR" sz="2400" dirty="0" smtClean="0"/>
              <a:t>en </a:t>
            </a:r>
            <a:r>
              <a:rPr lang="fr-FR" sz="2400" dirty="0"/>
              <a:t>concevant son action pédagogique en </a:t>
            </a:r>
            <a:r>
              <a:rPr lang="fr-FR" sz="2400" dirty="0">
                <a:solidFill>
                  <a:srgbClr val="FF0000"/>
                </a:solidFill>
              </a:rPr>
              <a:t>articulation avec toutes les classes </a:t>
            </a:r>
            <a:r>
              <a:rPr lang="fr-FR" sz="2400" dirty="0"/>
              <a:t>de </a:t>
            </a:r>
            <a:r>
              <a:rPr lang="fr-FR" sz="2400" dirty="0" smtClean="0"/>
              <a:t>l’établissement</a:t>
            </a:r>
            <a:endParaRPr lang="fr-FR" sz="2400" dirty="0"/>
          </a:p>
          <a:p>
            <a:pPr>
              <a:buFont typeface="Wingdings" panose="05000000000000000000" pitchFamily="2" charset="2"/>
              <a:buChar char="Ø"/>
            </a:pPr>
            <a:r>
              <a:rPr lang="fr-FR" sz="2400" dirty="0" smtClean="0"/>
              <a:t>en </a:t>
            </a:r>
            <a:r>
              <a:rPr lang="fr-FR" sz="2400" dirty="0"/>
              <a:t>concevant avec d’autres enseignants des séquences d’enseignement et en co-intervenant dans le cadre </a:t>
            </a:r>
            <a:r>
              <a:rPr lang="fr-FR" sz="2400" dirty="0">
                <a:solidFill>
                  <a:srgbClr val="FF0000"/>
                </a:solidFill>
              </a:rPr>
              <a:t>de pratiques inclusives</a:t>
            </a:r>
          </a:p>
          <a:p>
            <a:pPr>
              <a:buFont typeface="Wingdings" panose="05000000000000000000" pitchFamily="2" charset="2"/>
              <a:buChar char="Ø"/>
            </a:pPr>
            <a:r>
              <a:rPr lang="fr-FR" sz="2400" dirty="0" smtClean="0"/>
              <a:t>en </a:t>
            </a:r>
            <a:r>
              <a:rPr lang="fr-FR" sz="2400" dirty="0"/>
              <a:t>œuvrant à l’accessibilité des apprentissages dans le cadre des programmes en </a:t>
            </a:r>
            <a:r>
              <a:rPr lang="fr-FR" sz="2400" dirty="0" smtClean="0"/>
              <a:t>Vigueur </a:t>
            </a:r>
            <a:r>
              <a:rPr lang="fr-FR" sz="2400" dirty="0"/>
              <a:t>et du socle commun de connaissances, de compétences et de culture ;</a:t>
            </a:r>
          </a:p>
          <a:p>
            <a:pPr>
              <a:buFont typeface="Wingdings" panose="05000000000000000000" pitchFamily="2" charset="2"/>
              <a:buChar char="Ø"/>
            </a:pPr>
            <a:r>
              <a:rPr lang="fr-FR" sz="2400" dirty="0" smtClean="0"/>
              <a:t>en </a:t>
            </a:r>
            <a:r>
              <a:rPr lang="fr-FR" sz="2400" dirty="0"/>
              <a:t>s’inscrivant dans une démarche de </a:t>
            </a:r>
            <a:r>
              <a:rPr lang="fr-FR" sz="2400" dirty="0">
                <a:solidFill>
                  <a:srgbClr val="FF0000"/>
                </a:solidFill>
              </a:rPr>
              <a:t>coopération </a:t>
            </a:r>
            <a:r>
              <a:rPr lang="fr-FR" sz="2400" dirty="0"/>
              <a:t>avec différents acteurs et </a:t>
            </a:r>
            <a:r>
              <a:rPr lang="fr-FR" sz="2400" dirty="0" smtClean="0"/>
              <a:t>partenaires</a:t>
            </a:r>
            <a:endParaRPr lang="fr-FR" sz="2400" dirty="0"/>
          </a:p>
          <a:p>
            <a:pPr>
              <a:buFont typeface="Wingdings" panose="05000000000000000000" pitchFamily="2" charset="2"/>
              <a:buChar char="Ø"/>
            </a:pPr>
            <a:r>
              <a:rPr lang="fr-FR" sz="2400" dirty="0" smtClean="0">
                <a:solidFill>
                  <a:srgbClr val="FF0000"/>
                </a:solidFill>
              </a:rPr>
              <a:t>en </a:t>
            </a:r>
            <a:r>
              <a:rPr lang="fr-FR" sz="2400" dirty="0">
                <a:solidFill>
                  <a:srgbClr val="FF0000"/>
                </a:solidFill>
              </a:rPr>
              <a:t>coordonnant des actions </a:t>
            </a:r>
            <a:r>
              <a:rPr lang="fr-FR" sz="2400" dirty="0"/>
              <a:t>avec les membres de la communauté éducative pour la </a:t>
            </a:r>
            <a:r>
              <a:rPr lang="fr-FR" sz="2400" dirty="0" smtClean="0"/>
              <a:t>scolarisation </a:t>
            </a:r>
            <a:r>
              <a:rPr lang="fr-FR" sz="2400" dirty="0"/>
              <a:t>et l’accompagnement des élèves.</a:t>
            </a:r>
          </a:p>
          <a:p>
            <a:pPr marL="491490" indent="-457200">
              <a:buFont typeface="+mj-lt"/>
              <a:buAutoNum type="arabicPeriod"/>
            </a:pPr>
            <a:endParaRPr lang="fr-FR" sz="2400" dirty="0">
              <a:solidFill>
                <a:srgbClr val="8800D1"/>
              </a:solidFill>
              <a:latin typeface="Arial" panose="020B0604020202020204" pitchFamily="34" charset="0"/>
              <a:cs typeface="Arial" panose="020B0604020202020204" pitchFamily="34" charset="0"/>
            </a:endParaRPr>
          </a:p>
          <a:p>
            <a:pPr marL="491490" indent="-457200">
              <a:buFont typeface="+mj-lt"/>
              <a:buAutoNum type="arabicPeriod"/>
            </a:pPr>
            <a:endParaRPr lang="fr-FR" sz="2400" dirty="0">
              <a:solidFill>
                <a:srgbClr val="8800D1"/>
              </a:solidFill>
              <a:latin typeface="Arial" panose="020B0604020202020204" pitchFamily="34" charset="0"/>
              <a:cs typeface="Arial" panose="020B0604020202020204" pitchFamily="34" charset="0"/>
            </a:endParaRPr>
          </a:p>
          <a:p>
            <a:endParaRPr lang="fr-FR" dirty="0"/>
          </a:p>
        </p:txBody>
      </p:sp>
      <p:sp>
        <p:nvSpPr>
          <p:cNvPr id="4" name="Espace réservé de la date 3"/>
          <p:cNvSpPr>
            <a:spLocks noGrp="1"/>
          </p:cNvSpPr>
          <p:nvPr>
            <p:ph type="dt" sz="half" idx="10"/>
          </p:nvPr>
        </p:nvSpPr>
        <p:spPr/>
        <p:txBody>
          <a:bodyPr/>
          <a:lstStyle/>
          <a:p>
            <a:pPr>
              <a:defRPr/>
            </a:pPr>
            <a:fld id="{25C17CE8-FFC6-4080-979D-C527AEB086F4}" type="datetime1">
              <a:rPr lang="fr-FR" altLang="fr-FR" smtClean="0">
                <a:solidFill>
                  <a:prstClr val="black">
                    <a:tint val="75000"/>
                  </a:prstClr>
                </a:solidFill>
              </a:rPr>
              <a:t>27/05/2018</a:t>
            </a:fld>
            <a:endParaRPr lang="fr-FR" altLang="fr-FR" dirty="0">
              <a:solidFill>
                <a:prstClr val="black">
                  <a:tint val="75000"/>
                </a:prstClr>
              </a:solidFill>
            </a:endParaRPr>
          </a:p>
        </p:txBody>
      </p:sp>
      <p:sp>
        <p:nvSpPr>
          <p:cNvPr id="5" name="Espace réservé du pied de page 4"/>
          <p:cNvSpPr>
            <a:spLocks noGrp="1"/>
          </p:cNvSpPr>
          <p:nvPr>
            <p:ph type="ftr" sz="quarter" idx="11"/>
          </p:nvPr>
        </p:nvSpPr>
        <p:spPr/>
        <p:txBody>
          <a:bodyPr/>
          <a:lstStyle/>
          <a:p>
            <a:r>
              <a:rPr lang="en-US" dirty="0" smtClean="0"/>
              <a:t>Séminaire EGPA vendredi 18 mai 2018</a:t>
            </a:r>
            <a:endParaRPr lang="en-US" dirty="0"/>
          </a:p>
        </p:txBody>
      </p:sp>
      <p:sp>
        <p:nvSpPr>
          <p:cNvPr id="7" name="Titre 4"/>
          <p:cNvSpPr>
            <a:spLocks noGrp="1"/>
          </p:cNvSpPr>
          <p:nvPr>
            <p:ph type="title"/>
          </p:nvPr>
        </p:nvSpPr>
        <p:spPr/>
        <p:txBody>
          <a:bodyPr>
            <a:normAutofit fontScale="90000"/>
          </a:bodyPr>
          <a:lstStyle/>
          <a:p>
            <a:pPr algn="ctr"/>
            <a:r>
              <a:rPr lang="fr-FR" dirty="0" smtClean="0">
                <a:solidFill>
                  <a:srgbClr val="DA0D57"/>
                </a:solidFill>
                <a:latin typeface="Arial Black" panose="020B0A04020102020204" pitchFamily="34" charset="0"/>
              </a:rPr>
              <a:t>Qui est l’enseignant certifié CAPPEI ?</a:t>
            </a:r>
            <a:br>
              <a:rPr lang="fr-FR" dirty="0" smtClean="0">
                <a:solidFill>
                  <a:srgbClr val="DA0D57"/>
                </a:solidFill>
                <a:latin typeface="Arial Black" panose="020B0A04020102020204" pitchFamily="34" charset="0"/>
              </a:rPr>
            </a:br>
            <a:r>
              <a:rPr lang="fr-FR" sz="1800" dirty="0" smtClean="0">
                <a:solidFill>
                  <a:srgbClr val="8800D1"/>
                </a:solidFill>
                <a:latin typeface="Arial" panose="020B0604020202020204" pitchFamily="34" charset="0"/>
                <a:cs typeface="Arial" panose="020B0604020202020204" pitchFamily="34" charset="0"/>
              </a:rPr>
              <a:t>Bulletin </a:t>
            </a:r>
            <a:r>
              <a:rPr lang="fr-FR" sz="1800" dirty="0">
                <a:solidFill>
                  <a:srgbClr val="8800D1"/>
                </a:solidFill>
                <a:latin typeface="Arial" panose="020B0604020202020204" pitchFamily="34" charset="0"/>
                <a:cs typeface="Arial" panose="020B0604020202020204" pitchFamily="34" charset="0"/>
              </a:rPr>
              <a:t>officiel n° 7 du 16-02-2017 </a:t>
            </a:r>
          </a:p>
        </p:txBody>
      </p:sp>
    </p:spTree>
    <p:extLst>
      <p:ext uri="{BB962C8B-B14F-4D97-AF65-F5344CB8AC3E}">
        <p14:creationId xmlns:p14="http://schemas.microsoft.com/office/powerpoint/2010/main" val="4271523049"/>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4"/>
          <p:cNvSpPr>
            <a:spLocks noGrp="1"/>
          </p:cNvSpPr>
          <p:nvPr>
            <p:ph type="title"/>
          </p:nvPr>
        </p:nvSpPr>
        <p:spPr>
          <a:xfrm>
            <a:off x="548639" y="904874"/>
            <a:ext cx="8490429" cy="885825"/>
          </a:xfrm>
        </p:spPr>
        <p:txBody>
          <a:bodyPr>
            <a:normAutofit fontScale="90000"/>
          </a:bodyPr>
          <a:lstStyle/>
          <a:p>
            <a:pPr algn="ctr"/>
            <a:r>
              <a:rPr lang="fr-FR" sz="3100" dirty="0">
                <a:solidFill>
                  <a:srgbClr val="8800D1"/>
                </a:solidFill>
              </a:rPr>
              <a:t>2.</a:t>
            </a:r>
            <a:r>
              <a:rPr lang="fr-FR" sz="3100" dirty="0">
                <a:solidFill>
                  <a:srgbClr val="8800D1"/>
                </a:solidFill>
                <a:latin typeface="Arial" panose="020B0604020202020204" pitchFamily="34" charset="0"/>
                <a:cs typeface="Arial" panose="020B0604020202020204" pitchFamily="34" charset="0"/>
              </a:rPr>
              <a:t> </a:t>
            </a:r>
            <a:r>
              <a:rPr lang="fr-FR" sz="2800" dirty="0">
                <a:solidFill>
                  <a:srgbClr val="8800D1"/>
                </a:solidFill>
                <a:latin typeface="Arial" panose="020B0604020202020204" pitchFamily="34" charset="0"/>
                <a:cs typeface="Arial" panose="020B0604020202020204" pitchFamily="34" charset="0"/>
              </a:rPr>
              <a:t>L'enseignant spécialisé exerce une fonction d’expert de l’analyse des besoins éducatifs particuliers et des réponses à construire </a:t>
            </a:r>
            <a:br>
              <a:rPr lang="fr-FR" sz="2800" dirty="0">
                <a:solidFill>
                  <a:srgbClr val="8800D1"/>
                </a:solidFill>
                <a:latin typeface="Arial" panose="020B0604020202020204" pitchFamily="34" charset="0"/>
                <a:cs typeface="Arial" panose="020B0604020202020204" pitchFamily="34" charset="0"/>
              </a:rPr>
            </a:br>
            <a:endParaRPr lang="fr-FR" sz="2800" dirty="0">
              <a:solidFill>
                <a:srgbClr val="8800D1"/>
              </a:solidFill>
              <a:latin typeface="Arial" panose="020B0604020202020204" pitchFamily="34" charset="0"/>
              <a:cs typeface="Arial" panose="020B0604020202020204" pitchFamily="34" charset="0"/>
            </a:endParaRPr>
          </a:p>
        </p:txBody>
      </p:sp>
      <p:sp>
        <p:nvSpPr>
          <p:cNvPr id="3" name="Espace réservé du contenu 2"/>
          <p:cNvSpPr>
            <a:spLocks noGrp="1"/>
          </p:cNvSpPr>
          <p:nvPr>
            <p:ph idx="1"/>
          </p:nvPr>
        </p:nvSpPr>
        <p:spPr>
          <a:xfrm>
            <a:off x="548640" y="2016125"/>
            <a:ext cx="8096250" cy="3889375"/>
          </a:xfrm>
        </p:spPr>
        <p:txBody>
          <a:bodyPr>
            <a:normAutofit fontScale="70000" lnSpcReduction="20000"/>
          </a:bodyPr>
          <a:lstStyle/>
          <a:p>
            <a:endParaRPr lang="fr-FR" dirty="0"/>
          </a:p>
          <a:p>
            <a:pPr>
              <a:buFont typeface="Wingdings" panose="05000000000000000000" pitchFamily="2" charset="2"/>
              <a:buChar char="Ø"/>
            </a:pPr>
            <a:r>
              <a:rPr lang="fr-FR" sz="2400" dirty="0" smtClean="0"/>
              <a:t>en </a:t>
            </a:r>
            <a:r>
              <a:rPr lang="fr-FR" sz="2400" dirty="0"/>
              <a:t>assurant une </a:t>
            </a:r>
            <a:r>
              <a:rPr lang="fr-FR" sz="2400" dirty="0">
                <a:solidFill>
                  <a:srgbClr val="FF0000"/>
                </a:solidFill>
              </a:rPr>
              <a:t>mission de prévention</a:t>
            </a:r>
            <a:r>
              <a:rPr lang="fr-FR" sz="2400" dirty="0"/>
              <a:t> des difficultés d’apprentissages</a:t>
            </a:r>
          </a:p>
          <a:p>
            <a:pPr>
              <a:buFont typeface="Wingdings" panose="05000000000000000000" pitchFamily="2" charset="2"/>
              <a:buChar char="Ø"/>
            </a:pPr>
            <a:r>
              <a:rPr lang="fr-FR" sz="2400" dirty="0" smtClean="0"/>
              <a:t>en </a:t>
            </a:r>
            <a:r>
              <a:rPr lang="fr-FR" sz="2400" dirty="0"/>
              <a:t>contribuant à </a:t>
            </a:r>
            <a:r>
              <a:rPr lang="fr-FR" sz="2400" dirty="0">
                <a:solidFill>
                  <a:srgbClr val="FF0000"/>
                </a:solidFill>
              </a:rPr>
              <a:t>l’élaboration de parcours </a:t>
            </a:r>
            <a:r>
              <a:rPr lang="fr-FR" sz="2400" dirty="0"/>
              <a:t>de formation adaptés visant une bonne </a:t>
            </a:r>
            <a:r>
              <a:rPr lang="fr-FR" sz="2400" dirty="0" smtClean="0"/>
              <a:t>insertion </a:t>
            </a:r>
            <a:r>
              <a:rPr lang="fr-FR" sz="2400" dirty="0"/>
              <a:t>sociale et professionnelle ;</a:t>
            </a:r>
          </a:p>
          <a:p>
            <a:pPr>
              <a:buFont typeface="Wingdings" panose="05000000000000000000" pitchFamily="2" charset="2"/>
              <a:buChar char="Ø"/>
            </a:pPr>
            <a:r>
              <a:rPr lang="fr-FR" sz="2400" dirty="0" smtClean="0"/>
              <a:t>en </a:t>
            </a:r>
            <a:r>
              <a:rPr lang="fr-FR" sz="2400" dirty="0"/>
              <a:t>se dotant et utilisant des méthodes et </a:t>
            </a:r>
            <a:r>
              <a:rPr lang="fr-FR" sz="2400" dirty="0">
                <a:solidFill>
                  <a:srgbClr val="FF0000"/>
                </a:solidFill>
              </a:rPr>
              <a:t>outils d’évaluation adaptés ;</a:t>
            </a:r>
          </a:p>
          <a:p>
            <a:pPr>
              <a:buFont typeface="Wingdings" panose="05000000000000000000" pitchFamily="2" charset="2"/>
              <a:buChar char="Ø"/>
            </a:pPr>
            <a:r>
              <a:rPr lang="fr-FR" sz="2400" dirty="0" smtClean="0"/>
              <a:t>en </a:t>
            </a:r>
            <a:r>
              <a:rPr lang="fr-FR" sz="2400" dirty="0"/>
              <a:t>définissant des stratégies d’apprentissages personnalisées et explicites</a:t>
            </a:r>
          </a:p>
          <a:p>
            <a:pPr>
              <a:buFont typeface="Wingdings" panose="05000000000000000000" pitchFamily="2" charset="2"/>
              <a:buChar char="Ø"/>
            </a:pPr>
            <a:r>
              <a:rPr lang="fr-FR" sz="2400" dirty="0" smtClean="0"/>
              <a:t>en </a:t>
            </a:r>
            <a:r>
              <a:rPr lang="fr-FR" sz="2400" dirty="0"/>
              <a:t>adaptant les situations d’apprentissage, les supports d’enseignement et </a:t>
            </a:r>
            <a:r>
              <a:rPr lang="fr-FR" sz="2400" dirty="0" smtClean="0"/>
              <a:t>d’évaluation</a:t>
            </a:r>
            <a:endParaRPr lang="fr-FR" sz="2400" dirty="0"/>
          </a:p>
          <a:p>
            <a:pPr marL="34290" indent="0">
              <a:buNone/>
            </a:pPr>
            <a:r>
              <a:rPr lang="fr-FR" sz="2400" dirty="0" smtClean="0">
                <a:solidFill>
                  <a:srgbClr val="8800D1"/>
                </a:solidFill>
                <a:latin typeface="Arial" panose="020B0604020202020204" pitchFamily="34" charset="0"/>
                <a:cs typeface="Arial" panose="020B0604020202020204" pitchFamily="34" charset="0"/>
              </a:rPr>
              <a:t> </a:t>
            </a:r>
            <a:endParaRPr lang="fr-FR" dirty="0"/>
          </a:p>
        </p:txBody>
      </p:sp>
      <p:sp>
        <p:nvSpPr>
          <p:cNvPr id="4" name="Espace réservé de la date 3"/>
          <p:cNvSpPr>
            <a:spLocks noGrp="1"/>
          </p:cNvSpPr>
          <p:nvPr>
            <p:ph type="dt" sz="half" idx="10"/>
          </p:nvPr>
        </p:nvSpPr>
        <p:spPr/>
        <p:txBody>
          <a:bodyPr/>
          <a:lstStyle/>
          <a:p>
            <a:pPr>
              <a:defRPr/>
            </a:pPr>
            <a:fld id="{25C17CE8-FFC6-4080-979D-C527AEB086F4}" type="datetime1">
              <a:rPr lang="fr-FR" altLang="fr-FR" smtClean="0">
                <a:solidFill>
                  <a:prstClr val="black">
                    <a:tint val="75000"/>
                  </a:prstClr>
                </a:solidFill>
              </a:rPr>
              <a:t>27/05/2018</a:t>
            </a:fld>
            <a:endParaRPr lang="fr-FR" altLang="fr-FR" dirty="0">
              <a:solidFill>
                <a:prstClr val="black">
                  <a:tint val="75000"/>
                </a:prstClr>
              </a:solidFill>
            </a:endParaRPr>
          </a:p>
        </p:txBody>
      </p:sp>
      <p:sp>
        <p:nvSpPr>
          <p:cNvPr id="5" name="Espace réservé du pied de page 4"/>
          <p:cNvSpPr>
            <a:spLocks noGrp="1"/>
          </p:cNvSpPr>
          <p:nvPr>
            <p:ph type="ftr" sz="quarter" idx="11"/>
          </p:nvPr>
        </p:nvSpPr>
        <p:spPr/>
        <p:txBody>
          <a:bodyPr/>
          <a:lstStyle/>
          <a:p>
            <a:r>
              <a:rPr lang="en-US" dirty="0" smtClean="0"/>
              <a:t>Séminaire EGPA vendredi 18 mai 2018</a:t>
            </a:r>
            <a:endParaRPr lang="en-US" dirty="0"/>
          </a:p>
        </p:txBody>
      </p:sp>
    </p:spTree>
    <p:extLst>
      <p:ext uri="{BB962C8B-B14F-4D97-AF65-F5344CB8AC3E}">
        <p14:creationId xmlns:p14="http://schemas.microsoft.com/office/powerpoint/2010/main" val="1040425222"/>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634171"/>
            <a:ext cx="7886700" cy="996949"/>
          </a:xfrm>
        </p:spPr>
        <p:txBody>
          <a:bodyPr>
            <a:noAutofit/>
          </a:bodyPr>
          <a:lstStyle/>
          <a:p>
            <a:r>
              <a:rPr lang="fr-FR" sz="2800" dirty="0">
                <a:solidFill>
                  <a:srgbClr val="8800D1"/>
                </a:solidFill>
                <a:latin typeface="Arial" panose="020B0604020202020204" pitchFamily="34" charset="0"/>
                <a:cs typeface="Arial" panose="020B0604020202020204" pitchFamily="34" charset="0"/>
              </a:rPr>
              <a:t>3. L'enseignant spécialisé exerce une fonction de personne ressource pour l’éducation inclusive dans des situations diverses </a:t>
            </a:r>
            <a:br>
              <a:rPr lang="fr-FR" sz="2800" dirty="0">
                <a:solidFill>
                  <a:srgbClr val="8800D1"/>
                </a:solidFill>
                <a:latin typeface="Arial" panose="020B0604020202020204" pitchFamily="34" charset="0"/>
                <a:cs typeface="Arial" panose="020B0604020202020204" pitchFamily="34" charset="0"/>
              </a:rPr>
            </a:br>
            <a:endParaRPr lang="fr-FR" sz="2800" dirty="0"/>
          </a:p>
        </p:txBody>
      </p:sp>
      <p:sp>
        <p:nvSpPr>
          <p:cNvPr id="4" name="Espace réservé de la date 3"/>
          <p:cNvSpPr>
            <a:spLocks noGrp="1"/>
          </p:cNvSpPr>
          <p:nvPr>
            <p:ph type="dt" sz="half" idx="10"/>
          </p:nvPr>
        </p:nvSpPr>
        <p:spPr/>
        <p:txBody>
          <a:bodyPr/>
          <a:lstStyle/>
          <a:p>
            <a:pPr>
              <a:defRPr/>
            </a:pPr>
            <a:fld id="{764B711D-F494-4713-ADF4-C3507AC173A7}" type="datetime1">
              <a:rPr lang="fr-FR" altLang="fr-FR" smtClean="0">
                <a:solidFill>
                  <a:prstClr val="black">
                    <a:tint val="75000"/>
                  </a:prstClr>
                </a:solidFill>
              </a:rPr>
              <a:t>27/05/2018</a:t>
            </a:fld>
            <a:endParaRPr lang="fr-FR" altLang="fr-FR" dirty="0">
              <a:solidFill>
                <a:prstClr val="black">
                  <a:tint val="75000"/>
                </a:prstClr>
              </a:solidFill>
            </a:endParaRPr>
          </a:p>
        </p:txBody>
      </p:sp>
      <p:sp>
        <p:nvSpPr>
          <p:cNvPr id="5" name="Espace réservé du pied de page 4"/>
          <p:cNvSpPr>
            <a:spLocks noGrp="1"/>
          </p:cNvSpPr>
          <p:nvPr>
            <p:ph type="ftr" sz="quarter" idx="11"/>
          </p:nvPr>
        </p:nvSpPr>
        <p:spPr/>
        <p:txBody>
          <a:bodyPr/>
          <a:lstStyle/>
          <a:p>
            <a:r>
              <a:rPr lang="fr-FR" smtClean="0"/>
              <a:t>Séminaire EGPA vendredi 18 mai 2018</a:t>
            </a:r>
            <a:endParaRPr lang="en-US" dirty="0"/>
          </a:p>
        </p:txBody>
      </p:sp>
      <p:sp>
        <p:nvSpPr>
          <p:cNvPr id="6" name="Rectangle 5"/>
          <p:cNvSpPr/>
          <p:nvPr/>
        </p:nvSpPr>
        <p:spPr>
          <a:xfrm>
            <a:off x="276225" y="1634297"/>
            <a:ext cx="8239125" cy="4247317"/>
          </a:xfrm>
          <a:prstGeom prst="rect">
            <a:avLst/>
          </a:prstGeom>
        </p:spPr>
        <p:txBody>
          <a:bodyPr wrap="square">
            <a:spAutoFit/>
          </a:bodyPr>
          <a:lstStyle/>
          <a:p>
            <a:pPr marL="285750" indent="-285750">
              <a:buFont typeface="Wingdings" panose="05000000000000000000" pitchFamily="2" charset="2"/>
              <a:buChar char="Ø"/>
            </a:pPr>
            <a:r>
              <a:rPr lang="fr-FR" dirty="0" smtClean="0"/>
              <a:t>en </a:t>
            </a:r>
            <a:r>
              <a:rPr lang="fr-FR" dirty="0"/>
              <a:t>s’appropriant et en diffusant les enjeux éthiques et sociétaux de </a:t>
            </a:r>
            <a:r>
              <a:rPr lang="fr-FR" dirty="0">
                <a:solidFill>
                  <a:srgbClr val="FF0000"/>
                </a:solidFill>
              </a:rPr>
              <a:t>l’École </a:t>
            </a:r>
            <a:r>
              <a:rPr lang="fr-FR" dirty="0" smtClean="0">
                <a:solidFill>
                  <a:srgbClr val="FF0000"/>
                </a:solidFill>
              </a:rPr>
              <a:t>inclusive</a:t>
            </a:r>
          </a:p>
          <a:p>
            <a:pPr marL="285750" indent="-285750">
              <a:buFont typeface="Wingdings" panose="05000000000000000000" pitchFamily="2" charset="2"/>
              <a:buChar char="Ø"/>
            </a:pPr>
            <a:r>
              <a:rPr lang="fr-FR" dirty="0" smtClean="0"/>
              <a:t>en </a:t>
            </a:r>
            <a:r>
              <a:rPr lang="fr-FR" dirty="0"/>
              <a:t>répondant dans le contexte d’exercice aux demandes de conseils concernant </a:t>
            </a:r>
            <a:r>
              <a:rPr lang="fr-FR" dirty="0" smtClean="0"/>
              <a:t>l’élaboration </a:t>
            </a:r>
            <a:r>
              <a:rPr lang="fr-FR" dirty="0"/>
              <a:t>de réponses pédagogiques concertées à des besoins éducatifs </a:t>
            </a:r>
            <a:r>
              <a:rPr lang="fr-FR" dirty="0" smtClean="0"/>
              <a:t>particuliers</a:t>
            </a:r>
            <a:endParaRPr lang="fr-FR" dirty="0"/>
          </a:p>
          <a:p>
            <a:pPr marL="285750" indent="-285750">
              <a:buFont typeface="Wingdings" panose="05000000000000000000" pitchFamily="2" charset="2"/>
              <a:buChar char="Ø"/>
            </a:pPr>
            <a:r>
              <a:rPr lang="fr-FR" dirty="0" smtClean="0"/>
              <a:t>en </a:t>
            </a:r>
            <a:r>
              <a:rPr lang="fr-FR" dirty="0"/>
              <a:t>mobilisant les éléments des cadres législatif et réglementaire dans la variété de </a:t>
            </a:r>
            <a:r>
              <a:rPr lang="fr-FR" dirty="0" smtClean="0"/>
              <a:t>ses </a:t>
            </a:r>
            <a:r>
              <a:rPr lang="fr-FR" dirty="0"/>
              <a:t>missions</a:t>
            </a:r>
          </a:p>
          <a:p>
            <a:pPr marL="285750" indent="-285750">
              <a:buFont typeface="Wingdings" panose="05000000000000000000" pitchFamily="2" charset="2"/>
              <a:buChar char="Ø"/>
            </a:pPr>
            <a:r>
              <a:rPr lang="fr-FR" dirty="0" smtClean="0"/>
              <a:t>en </a:t>
            </a:r>
            <a:r>
              <a:rPr lang="fr-FR" dirty="0"/>
              <a:t>connaissant et en coopérant avec la diversité des partenaires et des acteurs de </a:t>
            </a:r>
            <a:r>
              <a:rPr lang="fr-FR" dirty="0" smtClean="0">
                <a:solidFill>
                  <a:srgbClr val="FF0000"/>
                </a:solidFill>
              </a:rPr>
              <a:t>l’École </a:t>
            </a:r>
            <a:r>
              <a:rPr lang="fr-FR" dirty="0">
                <a:solidFill>
                  <a:srgbClr val="FF0000"/>
                </a:solidFill>
              </a:rPr>
              <a:t>inclusive</a:t>
            </a:r>
          </a:p>
          <a:p>
            <a:pPr marL="285750" indent="-285750">
              <a:buFont typeface="Wingdings" panose="05000000000000000000" pitchFamily="2" charset="2"/>
              <a:buChar char="Ø"/>
            </a:pPr>
            <a:r>
              <a:rPr lang="fr-FR" dirty="0"/>
              <a:t>en construisant des relations professionnelles avec les familles en les associant au </a:t>
            </a:r>
            <a:r>
              <a:rPr lang="fr-FR" dirty="0" smtClean="0"/>
              <a:t>parcours </a:t>
            </a:r>
            <a:r>
              <a:rPr lang="fr-FR" dirty="0"/>
              <a:t>de formation</a:t>
            </a:r>
          </a:p>
          <a:p>
            <a:pPr marL="285750" indent="-285750">
              <a:buFont typeface="Wingdings" panose="05000000000000000000" pitchFamily="2" charset="2"/>
              <a:buChar char="Ø"/>
            </a:pPr>
            <a:r>
              <a:rPr lang="fr-FR" dirty="0" smtClean="0"/>
              <a:t>en </a:t>
            </a:r>
            <a:r>
              <a:rPr lang="fr-FR" dirty="0"/>
              <a:t>concevant et en mettant en œuvre des modalités de </a:t>
            </a:r>
            <a:r>
              <a:rPr lang="fr-FR" dirty="0">
                <a:solidFill>
                  <a:srgbClr val="FF0000"/>
                </a:solidFill>
              </a:rPr>
              <a:t>co-intervention</a:t>
            </a:r>
          </a:p>
          <a:p>
            <a:pPr marL="285750" indent="-285750">
              <a:buFont typeface="Wingdings" panose="05000000000000000000" pitchFamily="2" charset="2"/>
              <a:buChar char="Ø"/>
            </a:pPr>
            <a:r>
              <a:rPr lang="fr-FR" dirty="0" smtClean="0"/>
              <a:t>en </a:t>
            </a:r>
            <a:r>
              <a:rPr lang="fr-FR" dirty="0"/>
              <a:t>construisant et en animant des actions de sensibilisation, d’information et en </a:t>
            </a:r>
            <a:r>
              <a:rPr lang="fr-FR" dirty="0" smtClean="0"/>
              <a:t>participant </a:t>
            </a:r>
            <a:r>
              <a:rPr lang="fr-FR" dirty="0"/>
              <a:t>à des actions de formation sur le thème de </a:t>
            </a:r>
            <a:r>
              <a:rPr lang="fr-FR" dirty="0">
                <a:solidFill>
                  <a:srgbClr val="FF0000"/>
                </a:solidFill>
              </a:rPr>
              <a:t>l’éducation inclusive</a:t>
            </a:r>
          </a:p>
          <a:p>
            <a:pPr marL="285750" indent="-285750">
              <a:buFont typeface="Wingdings" panose="05000000000000000000" pitchFamily="2" charset="2"/>
              <a:buChar char="Ø"/>
            </a:pPr>
            <a:r>
              <a:rPr lang="fr-FR" dirty="0" smtClean="0"/>
              <a:t>en </a:t>
            </a:r>
            <a:r>
              <a:rPr lang="fr-FR" dirty="0"/>
              <a:t>prévenant l’apparition de difficultés chez certains </a:t>
            </a:r>
            <a:r>
              <a:rPr lang="fr-FR" dirty="0" smtClean="0"/>
              <a:t>élèves </a:t>
            </a:r>
            <a:r>
              <a:rPr lang="fr-FR" dirty="0"/>
              <a:t>ayant une fragilité </a:t>
            </a:r>
            <a:r>
              <a:rPr lang="fr-FR" dirty="0" smtClean="0"/>
              <a:t>particulière</a:t>
            </a:r>
            <a:endParaRPr lang="fr-FR" dirty="0"/>
          </a:p>
        </p:txBody>
      </p:sp>
    </p:spTree>
    <p:extLst>
      <p:ext uri="{BB962C8B-B14F-4D97-AF65-F5344CB8AC3E}">
        <p14:creationId xmlns:p14="http://schemas.microsoft.com/office/powerpoint/2010/main" val="3793222940"/>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49" y="2118975"/>
            <a:ext cx="8230537" cy="1325563"/>
          </a:xfrm>
        </p:spPr>
        <p:txBody>
          <a:bodyPr/>
          <a:lstStyle/>
          <a:p>
            <a:r>
              <a:rPr lang="fr-FR" b="1" dirty="0" smtClean="0">
                <a:solidFill>
                  <a:srgbClr val="9B008A"/>
                </a:solidFill>
                <a:effectLst>
                  <a:outerShdw blurRad="38100" dist="38100" dir="2700000" algn="tl">
                    <a:srgbClr val="000000">
                      <a:alpha val="43137"/>
                    </a:srgbClr>
                  </a:outerShdw>
                </a:effectLst>
                <a:latin typeface="Arial Black" panose="020B0A04020102020204" pitchFamily="34" charset="0"/>
              </a:rPr>
              <a:t>Avez-vous des questions ?</a:t>
            </a:r>
            <a:endParaRPr lang="fr-FR" b="1" dirty="0">
              <a:solidFill>
                <a:srgbClr val="9B008A"/>
              </a:solidFill>
              <a:effectLst>
                <a:outerShdw blurRad="38100" dist="38100" dir="2700000" algn="tl">
                  <a:srgbClr val="000000">
                    <a:alpha val="43137"/>
                  </a:srgbClr>
                </a:outerShdw>
              </a:effectLst>
              <a:latin typeface="Arial Black" panose="020B0A04020102020204" pitchFamily="34" charset="0"/>
            </a:endParaRPr>
          </a:p>
        </p:txBody>
      </p:sp>
      <p:sp>
        <p:nvSpPr>
          <p:cNvPr id="4" name="Espace réservé de la date 3"/>
          <p:cNvSpPr>
            <a:spLocks noGrp="1"/>
          </p:cNvSpPr>
          <p:nvPr>
            <p:ph type="dt" sz="half" idx="10"/>
          </p:nvPr>
        </p:nvSpPr>
        <p:spPr/>
        <p:txBody>
          <a:bodyPr/>
          <a:lstStyle/>
          <a:p>
            <a:pPr>
              <a:defRPr/>
            </a:pPr>
            <a:fld id="{764B711D-F494-4713-ADF4-C3507AC173A7}" type="datetime1">
              <a:rPr lang="fr-FR" altLang="fr-FR" smtClean="0">
                <a:solidFill>
                  <a:prstClr val="black">
                    <a:tint val="75000"/>
                  </a:prstClr>
                </a:solidFill>
              </a:rPr>
              <a:t>27/05/2018</a:t>
            </a:fld>
            <a:endParaRPr lang="fr-FR" altLang="fr-FR" dirty="0">
              <a:solidFill>
                <a:prstClr val="black">
                  <a:tint val="75000"/>
                </a:prstClr>
              </a:solidFill>
            </a:endParaRPr>
          </a:p>
        </p:txBody>
      </p:sp>
      <p:sp>
        <p:nvSpPr>
          <p:cNvPr id="5" name="Espace réservé du pied de page 4"/>
          <p:cNvSpPr>
            <a:spLocks noGrp="1"/>
          </p:cNvSpPr>
          <p:nvPr>
            <p:ph type="ftr" sz="quarter" idx="11"/>
          </p:nvPr>
        </p:nvSpPr>
        <p:spPr/>
        <p:txBody>
          <a:bodyPr/>
          <a:lstStyle/>
          <a:p>
            <a:r>
              <a:rPr lang="fr-FR" smtClean="0"/>
              <a:t>Séminaire EGPA vendredi 18 mai 2018</a:t>
            </a:r>
            <a:endParaRPr lang="en-US" dirty="0"/>
          </a:p>
        </p:txBody>
      </p:sp>
    </p:spTree>
    <p:extLst>
      <p:ext uri="{BB962C8B-B14F-4D97-AF65-F5344CB8AC3E}">
        <p14:creationId xmlns:p14="http://schemas.microsoft.com/office/powerpoint/2010/main" val="2421630854"/>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870171" y="1829738"/>
            <a:ext cx="7406640" cy="2932762"/>
          </a:xfrm>
        </p:spPr>
        <p:txBody>
          <a:bodyPr>
            <a:normAutofit fontScale="90000"/>
          </a:bodyPr>
          <a:lstStyle/>
          <a:p>
            <a:pPr algn="ctr"/>
            <a:r>
              <a:rPr lang="fr-FR" b="1" dirty="0" smtClean="0">
                <a:solidFill>
                  <a:srgbClr val="DA0D57"/>
                </a:solidFill>
                <a:latin typeface="Arial Black" panose="020B0A04020102020204" pitchFamily="34" charset="0"/>
              </a:rPr>
              <a:t>Une certification unique </a:t>
            </a:r>
            <a:br>
              <a:rPr lang="fr-FR" b="1" dirty="0" smtClean="0">
                <a:solidFill>
                  <a:srgbClr val="DA0D57"/>
                </a:solidFill>
                <a:latin typeface="Arial Black" panose="020B0A04020102020204" pitchFamily="34" charset="0"/>
              </a:rPr>
            </a:br>
            <a:r>
              <a:rPr lang="fr-FR" b="1" dirty="0" smtClean="0">
                <a:solidFill>
                  <a:srgbClr val="DA0D57"/>
                </a:solidFill>
                <a:latin typeface="Arial Black" panose="020B0A04020102020204" pitchFamily="34" charset="0"/>
              </a:rPr>
              <a:t>1</a:t>
            </a:r>
            <a:r>
              <a:rPr lang="fr-FR" b="1" baseline="30000" dirty="0" smtClean="0">
                <a:solidFill>
                  <a:srgbClr val="DA0D57"/>
                </a:solidFill>
                <a:latin typeface="Arial Black" panose="020B0A04020102020204" pitchFamily="34" charset="0"/>
              </a:rPr>
              <a:t>er</a:t>
            </a:r>
            <a:r>
              <a:rPr lang="fr-FR" b="1" dirty="0" smtClean="0">
                <a:solidFill>
                  <a:srgbClr val="DA0D57"/>
                </a:solidFill>
                <a:latin typeface="Arial Black" panose="020B0A04020102020204" pitchFamily="34" charset="0"/>
              </a:rPr>
              <a:t> et </a:t>
            </a:r>
            <a:r>
              <a:rPr lang="fr-FR" b="1" dirty="0" err="1" smtClean="0">
                <a:solidFill>
                  <a:srgbClr val="DA0D57"/>
                </a:solidFill>
                <a:latin typeface="Arial Black" panose="020B0A04020102020204" pitchFamily="34" charset="0"/>
              </a:rPr>
              <a:t>2</a:t>
            </a:r>
            <a:r>
              <a:rPr lang="fr-FR" b="1" baseline="30000" dirty="0" err="1" smtClean="0">
                <a:solidFill>
                  <a:srgbClr val="DA0D57"/>
                </a:solidFill>
                <a:latin typeface="Arial Black" panose="020B0A04020102020204" pitchFamily="34" charset="0"/>
              </a:rPr>
              <a:t>nd</a:t>
            </a:r>
            <a:r>
              <a:rPr lang="fr-FR" b="1" dirty="0" smtClean="0">
                <a:solidFill>
                  <a:srgbClr val="DA0D57"/>
                </a:solidFill>
                <a:latin typeface="Arial Black" panose="020B0A04020102020204" pitchFamily="34" charset="0"/>
              </a:rPr>
              <a:t> degré</a:t>
            </a:r>
            <a:br>
              <a:rPr lang="fr-FR" b="1" dirty="0" smtClean="0">
                <a:solidFill>
                  <a:srgbClr val="DA0D57"/>
                </a:solidFill>
                <a:latin typeface="Arial Black" panose="020B0A04020102020204" pitchFamily="34" charset="0"/>
              </a:rPr>
            </a:br>
            <a:r>
              <a:rPr lang="fr-FR" dirty="0"/>
              <a:t/>
            </a:r>
            <a:br>
              <a:rPr lang="fr-FR" dirty="0"/>
            </a:br>
            <a:endParaRPr lang="fr-FR" b="1" dirty="0">
              <a:solidFill>
                <a:srgbClr val="DA0D57"/>
              </a:solidFill>
              <a:latin typeface="Arial Black" panose="020B0A04020102020204" pitchFamily="34" charset="0"/>
            </a:endParaRPr>
          </a:p>
        </p:txBody>
      </p:sp>
      <p:sp>
        <p:nvSpPr>
          <p:cNvPr id="6" name="Espace réservé de la date 5"/>
          <p:cNvSpPr>
            <a:spLocks noGrp="1"/>
          </p:cNvSpPr>
          <p:nvPr>
            <p:ph type="dt" sz="half" idx="10"/>
          </p:nvPr>
        </p:nvSpPr>
        <p:spPr/>
        <p:txBody>
          <a:bodyPr/>
          <a:lstStyle/>
          <a:p>
            <a:pPr>
              <a:defRPr/>
            </a:pPr>
            <a:fld id="{D67A7872-CFC2-44EE-A9D6-CC63A86AC78F}" type="datetime1">
              <a:rPr lang="fr-FR" altLang="fr-FR" smtClean="0">
                <a:solidFill>
                  <a:prstClr val="black">
                    <a:tint val="75000"/>
                  </a:prstClr>
                </a:solidFill>
              </a:rPr>
              <a:t>27/05/2018</a:t>
            </a:fld>
            <a:endParaRPr lang="fr-FR" altLang="fr-FR" dirty="0">
              <a:solidFill>
                <a:prstClr val="black">
                  <a:tint val="75000"/>
                </a:prstClr>
              </a:solidFill>
            </a:endParaRPr>
          </a:p>
        </p:txBody>
      </p:sp>
      <p:sp>
        <p:nvSpPr>
          <p:cNvPr id="7" name="Espace réservé du pied de page 6"/>
          <p:cNvSpPr>
            <a:spLocks noGrp="1"/>
          </p:cNvSpPr>
          <p:nvPr>
            <p:ph type="ftr" sz="quarter" idx="11"/>
          </p:nvPr>
        </p:nvSpPr>
        <p:spPr/>
        <p:txBody>
          <a:bodyPr/>
          <a:lstStyle/>
          <a:p>
            <a:r>
              <a:rPr lang="fr-FR" smtClean="0"/>
              <a:t>Séminaire EGPA vendredi 18 mai 2018</a:t>
            </a:r>
            <a:endParaRPr lang="en-US" dirty="0"/>
          </a:p>
        </p:txBody>
      </p:sp>
    </p:spTree>
    <p:extLst>
      <p:ext uri="{BB962C8B-B14F-4D97-AF65-F5344CB8AC3E}">
        <p14:creationId xmlns:p14="http://schemas.microsoft.com/office/powerpoint/2010/main" val="3816995477"/>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DA0D57"/>
                </a:solidFill>
                <a:latin typeface="Arial Black" panose="020B0A04020102020204" pitchFamily="34" charset="0"/>
              </a:rPr>
              <a:t>Une certification unique</a:t>
            </a:r>
            <a:endParaRPr lang="fr-FR" dirty="0">
              <a:solidFill>
                <a:srgbClr val="DA0D57"/>
              </a:solidFill>
              <a:latin typeface="Arial Black" panose="020B0A04020102020204" pitchFamily="34" charset="0"/>
            </a:endParaRPr>
          </a:p>
        </p:txBody>
      </p:sp>
      <p:sp>
        <p:nvSpPr>
          <p:cNvPr id="3" name="Espace réservé du contenu 2"/>
          <p:cNvSpPr>
            <a:spLocks noGrp="1"/>
          </p:cNvSpPr>
          <p:nvPr>
            <p:ph idx="1"/>
          </p:nvPr>
        </p:nvSpPr>
        <p:spPr>
          <a:xfrm>
            <a:off x="628650" y="1377950"/>
            <a:ext cx="7886700" cy="4351338"/>
          </a:xfrm>
        </p:spPr>
        <p:txBody>
          <a:bodyPr>
            <a:normAutofit fontScale="70000" lnSpcReduction="20000"/>
          </a:bodyPr>
          <a:lstStyle/>
          <a:p>
            <a:endParaRPr lang="fr-FR" dirty="0" smtClean="0"/>
          </a:p>
          <a:p>
            <a:r>
              <a:rPr lang="fr-FR" dirty="0" smtClean="0">
                <a:solidFill>
                  <a:schemeClr val="tx1"/>
                </a:solidFill>
                <a:latin typeface="Arial" panose="020B0604020202020204" pitchFamily="34" charset="0"/>
                <a:cs typeface="Arial" panose="020B0604020202020204" pitchFamily="34" charset="0"/>
              </a:rPr>
              <a:t>Des modules accessibles en </a:t>
            </a:r>
            <a:r>
              <a:rPr lang="fr-FR" b="1" dirty="0" smtClean="0">
                <a:solidFill>
                  <a:schemeClr val="tx1"/>
                </a:solidFill>
                <a:latin typeface="Arial" panose="020B0604020202020204" pitchFamily="34" charset="0"/>
                <a:cs typeface="Arial" panose="020B0604020202020204" pitchFamily="34" charset="0"/>
              </a:rPr>
              <a:t>formation continue </a:t>
            </a:r>
            <a:r>
              <a:rPr lang="fr-FR" dirty="0" smtClean="0">
                <a:solidFill>
                  <a:schemeClr val="tx1"/>
                </a:solidFill>
                <a:latin typeface="Arial" panose="020B0604020202020204" pitchFamily="34" charset="0"/>
                <a:cs typeface="Arial" panose="020B0604020202020204" pitchFamily="34" charset="0"/>
              </a:rPr>
              <a:t>:</a:t>
            </a:r>
          </a:p>
          <a:p>
            <a:pPr lvl="1"/>
            <a:r>
              <a:rPr lang="fr-FR" sz="2000" dirty="0" smtClean="0">
                <a:solidFill>
                  <a:srgbClr val="8800D1"/>
                </a:solidFill>
                <a:latin typeface="Arial" panose="020B0604020202020204" pitchFamily="34" charset="0"/>
                <a:cs typeface="Arial" panose="020B0604020202020204" pitchFamily="34" charset="0"/>
              </a:rPr>
              <a:t>Pour approfondir ses connaissances</a:t>
            </a:r>
          </a:p>
          <a:p>
            <a:pPr lvl="1"/>
            <a:r>
              <a:rPr lang="fr-FR" sz="2000" dirty="0" smtClean="0">
                <a:solidFill>
                  <a:srgbClr val="8800D1"/>
                </a:solidFill>
                <a:latin typeface="Arial" panose="020B0604020202020204" pitchFamily="34" charset="0"/>
                <a:cs typeface="Arial" panose="020B0604020202020204" pitchFamily="34" charset="0"/>
              </a:rPr>
              <a:t>Pour se former à l’accueil d’un nouveau public</a:t>
            </a:r>
          </a:p>
          <a:p>
            <a:pPr lvl="1"/>
            <a:r>
              <a:rPr lang="fr-FR" sz="2000" dirty="0" smtClean="0">
                <a:solidFill>
                  <a:srgbClr val="8800D1"/>
                </a:solidFill>
                <a:latin typeface="Arial" panose="020B0604020202020204" pitchFamily="34" charset="0"/>
                <a:cs typeface="Arial" panose="020B0604020202020204" pitchFamily="34" charset="0"/>
              </a:rPr>
              <a:t>Pour se préparer à des nouvelles fonctions</a:t>
            </a:r>
          </a:p>
          <a:p>
            <a:endParaRPr lang="fr-FR" dirty="0" smtClean="0">
              <a:solidFill>
                <a:schemeClr val="tx1"/>
              </a:solidFill>
              <a:latin typeface="Arial" panose="020B0604020202020204" pitchFamily="34" charset="0"/>
              <a:cs typeface="Arial" panose="020B0604020202020204" pitchFamily="34" charset="0"/>
            </a:endParaRPr>
          </a:p>
          <a:p>
            <a:r>
              <a:rPr lang="fr-FR" dirty="0" smtClean="0">
                <a:solidFill>
                  <a:schemeClr val="tx1"/>
                </a:solidFill>
                <a:latin typeface="Arial" panose="020B0604020202020204" pitchFamily="34" charset="0"/>
                <a:cs typeface="Arial" panose="020B0604020202020204" pitchFamily="34" charset="0"/>
              </a:rPr>
              <a:t>Tout module donne lieu à une attestation de suivi de formation</a:t>
            </a:r>
          </a:p>
          <a:p>
            <a:endParaRPr lang="fr-FR" dirty="0" smtClean="0">
              <a:solidFill>
                <a:schemeClr val="tx1"/>
              </a:solidFill>
              <a:latin typeface="Arial" panose="020B0604020202020204" pitchFamily="34" charset="0"/>
              <a:cs typeface="Arial" panose="020B0604020202020204" pitchFamily="34" charset="0"/>
            </a:endParaRPr>
          </a:p>
          <a:p>
            <a:r>
              <a:rPr lang="fr-FR" dirty="0" smtClean="0">
                <a:solidFill>
                  <a:schemeClr val="tx1"/>
                </a:solidFill>
                <a:latin typeface="Arial" panose="020B0604020202020204" pitchFamily="34" charset="0"/>
                <a:cs typeface="Arial" panose="020B0604020202020204" pitchFamily="34" charset="0"/>
              </a:rPr>
              <a:t>Il n’est plus nécessaire de repasser une certification pour envisager une </a:t>
            </a:r>
            <a:r>
              <a:rPr lang="fr-FR" b="1" dirty="0" smtClean="0">
                <a:solidFill>
                  <a:schemeClr val="tx1"/>
                </a:solidFill>
                <a:latin typeface="Arial" panose="020B0604020202020204" pitchFamily="34" charset="0"/>
                <a:cs typeface="Arial" panose="020B0604020202020204" pitchFamily="34" charset="0"/>
              </a:rPr>
              <a:t>mobilité professionnelle</a:t>
            </a:r>
          </a:p>
        </p:txBody>
      </p:sp>
      <p:sp>
        <p:nvSpPr>
          <p:cNvPr id="5" name="Espace réservé de la date 4"/>
          <p:cNvSpPr>
            <a:spLocks noGrp="1"/>
          </p:cNvSpPr>
          <p:nvPr>
            <p:ph type="dt" sz="half" idx="10"/>
          </p:nvPr>
        </p:nvSpPr>
        <p:spPr/>
        <p:txBody>
          <a:bodyPr/>
          <a:lstStyle/>
          <a:p>
            <a:pPr>
              <a:defRPr/>
            </a:pPr>
            <a:fld id="{D9E40CFF-BBDB-46A8-A9C6-B14C61EB4A11}" type="datetime1">
              <a:rPr lang="fr-FR" altLang="fr-FR" smtClean="0">
                <a:solidFill>
                  <a:prstClr val="black">
                    <a:tint val="75000"/>
                  </a:prstClr>
                </a:solidFill>
              </a:rPr>
              <a:t>27/05/2018</a:t>
            </a:fld>
            <a:endParaRPr lang="fr-FR" altLang="fr-FR" dirty="0">
              <a:solidFill>
                <a:prstClr val="black">
                  <a:tint val="75000"/>
                </a:prstClr>
              </a:solidFill>
            </a:endParaRPr>
          </a:p>
        </p:txBody>
      </p:sp>
      <p:sp>
        <p:nvSpPr>
          <p:cNvPr id="6" name="Espace réservé du pied de page 5"/>
          <p:cNvSpPr>
            <a:spLocks noGrp="1"/>
          </p:cNvSpPr>
          <p:nvPr>
            <p:ph type="ftr" sz="quarter" idx="11"/>
          </p:nvPr>
        </p:nvSpPr>
        <p:spPr/>
        <p:txBody>
          <a:bodyPr/>
          <a:lstStyle/>
          <a:p>
            <a:r>
              <a:rPr lang="fr-FR" smtClean="0"/>
              <a:t>Séminaire EGPA vendredi 18 mai 2018</a:t>
            </a:r>
            <a:endParaRPr lang="en-US" dirty="0"/>
          </a:p>
        </p:txBody>
      </p:sp>
    </p:spTree>
    <p:extLst>
      <p:ext uri="{BB962C8B-B14F-4D97-AF65-F5344CB8AC3E}">
        <p14:creationId xmlns:p14="http://schemas.microsoft.com/office/powerpoint/2010/main" val="309797498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Quelques rappels  </a:t>
            </a:r>
            <a:endParaRPr lang="fr-FR" dirty="0"/>
          </a:p>
        </p:txBody>
      </p:sp>
      <p:sp>
        <p:nvSpPr>
          <p:cNvPr id="3" name="Espace réservé du contenu 2"/>
          <p:cNvSpPr>
            <a:spLocks noGrp="1"/>
          </p:cNvSpPr>
          <p:nvPr>
            <p:ph idx="1"/>
          </p:nvPr>
        </p:nvSpPr>
        <p:spPr>
          <a:xfrm>
            <a:off x="457200" y="1905000"/>
            <a:ext cx="8579296" cy="4495800"/>
          </a:xfrm>
        </p:spPr>
        <p:txBody>
          <a:bodyPr/>
          <a:lstStyle/>
          <a:p>
            <a:r>
              <a:rPr lang="fr-FR" dirty="0" smtClean="0"/>
              <a:t>Circulaire N°2015-176 </a:t>
            </a:r>
            <a:r>
              <a:rPr lang="fr-FR" dirty="0"/>
              <a:t>du 28-10-2015</a:t>
            </a:r>
            <a:endParaRPr lang="fr-FR" dirty="0" smtClean="0"/>
          </a:p>
          <a:p>
            <a:pPr marL="0" indent="0">
              <a:buNone/>
            </a:pPr>
            <a:r>
              <a:rPr lang="fr-FR" dirty="0"/>
              <a:t>L'inclusion peut favoriser l'évolution des compétences et influer sur le comportement des élèves qui en bénéficient. Au sein d'un </a:t>
            </a:r>
            <a:r>
              <a:rPr lang="fr-FR" b="1" dirty="0"/>
              <a:t>collège plus inclusif</a:t>
            </a:r>
            <a:r>
              <a:rPr lang="fr-FR" dirty="0"/>
              <a:t>, la Segpa, bien identifiée comme structure </a:t>
            </a:r>
            <a:r>
              <a:rPr lang="fr-FR" dirty="0" smtClean="0"/>
              <a:t>…</a:t>
            </a:r>
            <a:endParaRPr lang="fr-FR" dirty="0"/>
          </a:p>
        </p:txBody>
      </p:sp>
    </p:spTree>
    <p:extLst>
      <p:ext uri="{BB962C8B-B14F-4D97-AF65-F5344CB8AC3E}">
        <p14:creationId xmlns:p14="http://schemas.microsoft.com/office/powerpoint/2010/main" val="38198055"/>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smtClean="0">
                <a:solidFill>
                  <a:srgbClr val="DA0D57"/>
                </a:solidFill>
                <a:latin typeface="Arial Black" panose="020B0A04020102020204" pitchFamily="34" charset="0"/>
              </a:rPr>
              <a:t>La formation s’adresse</a:t>
            </a:r>
            <a:endParaRPr lang="fr-FR" dirty="0">
              <a:solidFill>
                <a:srgbClr val="DA0D57"/>
              </a:solidFill>
              <a:latin typeface="Arial Black" panose="020B0A04020102020204" pitchFamily="34" charset="0"/>
            </a:endParaRPr>
          </a:p>
        </p:txBody>
      </p:sp>
      <p:sp>
        <p:nvSpPr>
          <p:cNvPr id="7" name="Espace réservé du texte 6"/>
          <p:cNvSpPr>
            <a:spLocks noGrp="1"/>
          </p:cNvSpPr>
          <p:nvPr>
            <p:ph type="body" sz="quarter" idx="13"/>
          </p:nvPr>
        </p:nvSpPr>
        <p:spPr>
          <a:xfrm>
            <a:off x="502921" y="1584961"/>
            <a:ext cx="8183880" cy="4485110"/>
          </a:xfrm>
        </p:spPr>
        <p:txBody>
          <a:bodyPr>
            <a:normAutofit fontScale="62500" lnSpcReduction="20000"/>
          </a:bodyPr>
          <a:lstStyle/>
          <a:p>
            <a:r>
              <a:rPr lang="fr-FR" dirty="0" smtClean="0">
                <a:solidFill>
                  <a:schemeClr val="tx1"/>
                </a:solidFill>
                <a:latin typeface="Arial" panose="020B0604020202020204" pitchFamily="34" charset="0"/>
                <a:cs typeface="Arial" panose="020B0604020202020204" pitchFamily="34" charset="0"/>
              </a:rPr>
              <a:t>Enseignants du 1</a:t>
            </a:r>
            <a:r>
              <a:rPr lang="fr-FR" baseline="30000" dirty="0" smtClean="0">
                <a:solidFill>
                  <a:schemeClr val="tx1"/>
                </a:solidFill>
                <a:latin typeface="Arial" panose="020B0604020202020204" pitchFamily="34" charset="0"/>
                <a:cs typeface="Arial" panose="020B0604020202020204" pitchFamily="34" charset="0"/>
              </a:rPr>
              <a:t>er</a:t>
            </a:r>
            <a:r>
              <a:rPr lang="fr-FR" dirty="0" smtClean="0">
                <a:solidFill>
                  <a:schemeClr val="tx1"/>
                </a:solidFill>
                <a:latin typeface="Arial" panose="020B0604020202020204" pitchFamily="34" charset="0"/>
                <a:cs typeface="Arial" panose="020B0604020202020204" pitchFamily="34" charset="0"/>
              </a:rPr>
              <a:t> et du 2</a:t>
            </a:r>
            <a:r>
              <a:rPr lang="fr-FR" baseline="30000" dirty="0" smtClean="0">
                <a:solidFill>
                  <a:schemeClr val="tx1"/>
                </a:solidFill>
                <a:latin typeface="Arial" panose="020B0604020202020204" pitchFamily="34" charset="0"/>
                <a:cs typeface="Arial" panose="020B0604020202020204" pitchFamily="34" charset="0"/>
              </a:rPr>
              <a:t>nd</a:t>
            </a:r>
            <a:r>
              <a:rPr lang="fr-FR" dirty="0" smtClean="0">
                <a:solidFill>
                  <a:schemeClr val="tx1"/>
                </a:solidFill>
                <a:latin typeface="Arial" panose="020B0604020202020204" pitchFamily="34" charset="0"/>
                <a:cs typeface="Arial" panose="020B0604020202020204" pitchFamily="34" charset="0"/>
              </a:rPr>
              <a:t> degré de l’enseignement public, titulaires ou contractuels employés </a:t>
            </a:r>
            <a:r>
              <a:rPr lang="fr-FR" dirty="0" smtClean="0">
                <a:latin typeface="Arial" panose="020B0604020202020204" pitchFamily="34" charset="0"/>
                <a:cs typeface="Arial" panose="020B0604020202020204" pitchFamily="34" charset="0"/>
              </a:rPr>
              <a:t>en</a:t>
            </a:r>
            <a:r>
              <a:rPr lang="fr-FR" dirty="0" smtClean="0">
                <a:solidFill>
                  <a:schemeClr val="tx1"/>
                </a:solidFill>
                <a:latin typeface="Arial" panose="020B0604020202020204" pitchFamily="34" charset="0"/>
                <a:cs typeface="Arial" panose="020B0604020202020204" pitchFamily="34" charset="0"/>
              </a:rPr>
              <a:t> CDI,</a:t>
            </a:r>
          </a:p>
          <a:p>
            <a:pPr marL="0" indent="0">
              <a:buNone/>
            </a:pPr>
            <a:endParaRPr lang="fr-FR" dirty="0" smtClean="0">
              <a:solidFill>
                <a:schemeClr val="tx1"/>
              </a:solidFill>
              <a:latin typeface="Arial" panose="020B0604020202020204" pitchFamily="34" charset="0"/>
              <a:cs typeface="Arial" panose="020B0604020202020204" pitchFamily="34" charset="0"/>
            </a:endParaRPr>
          </a:p>
          <a:p>
            <a:r>
              <a:rPr lang="fr-FR" dirty="0" smtClean="0">
                <a:solidFill>
                  <a:schemeClr val="tx1"/>
                </a:solidFill>
                <a:latin typeface="Arial" panose="020B0604020202020204" pitchFamily="34" charset="0"/>
                <a:cs typeface="Arial" panose="020B0604020202020204" pitchFamily="34" charset="0"/>
              </a:rPr>
              <a:t>Maîtres agréés et maîtres délégués en CDI dans les établissements d’enseignement privés sous contrat,</a:t>
            </a:r>
          </a:p>
          <a:p>
            <a:pPr marL="0" indent="0">
              <a:buNone/>
            </a:pPr>
            <a:endParaRPr lang="fr-FR" dirty="0" smtClean="0">
              <a:solidFill>
                <a:schemeClr val="tx1"/>
              </a:solidFill>
              <a:latin typeface="Arial" panose="020B0604020202020204" pitchFamily="34" charset="0"/>
              <a:cs typeface="Arial" panose="020B0604020202020204" pitchFamily="34" charset="0"/>
            </a:endParaRPr>
          </a:p>
          <a:p>
            <a:r>
              <a:rPr lang="fr-FR" dirty="0" smtClean="0">
                <a:solidFill>
                  <a:schemeClr val="tx1"/>
                </a:solidFill>
                <a:latin typeface="Arial" panose="020B0604020202020204" pitchFamily="34" charset="0"/>
                <a:cs typeface="Arial" panose="020B0604020202020204" pitchFamily="34" charset="0"/>
              </a:rPr>
              <a:t>Exerçant dans:</a:t>
            </a:r>
          </a:p>
          <a:p>
            <a:pPr lvl="1"/>
            <a:r>
              <a:rPr lang="fr-FR" dirty="0" smtClean="0">
                <a:solidFill>
                  <a:srgbClr val="8800D1"/>
                </a:solidFill>
                <a:latin typeface="Arial" panose="020B0604020202020204" pitchFamily="34" charset="0"/>
                <a:cs typeface="Arial" panose="020B0604020202020204" pitchFamily="34" charset="0"/>
              </a:rPr>
              <a:t>Les écoles</a:t>
            </a:r>
          </a:p>
          <a:p>
            <a:pPr lvl="1"/>
            <a:r>
              <a:rPr lang="fr-FR" dirty="0" smtClean="0">
                <a:solidFill>
                  <a:srgbClr val="8800D1"/>
                </a:solidFill>
                <a:latin typeface="Arial" panose="020B0604020202020204" pitchFamily="34" charset="0"/>
                <a:cs typeface="Arial" panose="020B0604020202020204" pitchFamily="34" charset="0"/>
              </a:rPr>
              <a:t>Les établissements scolaires</a:t>
            </a:r>
          </a:p>
          <a:p>
            <a:pPr lvl="1"/>
            <a:r>
              <a:rPr lang="fr-FR" dirty="0" smtClean="0">
                <a:solidFill>
                  <a:srgbClr val="8800D1"/>
                </a:solidFill>
                <a:latin typeface="Arial" panose="020B0604020202020204" pitchFamily="34" charset="0"/>
                <a:cs typeface="Arial" panose="020B0604020202020204" pitchFamily="34" charset="0"/>
              </a:rPr>
              <a:t>Les établissements et services</a:t>
            </a:r>
            <a:endParaRPr lang="fr-FR" dirty="0">
              <a:solidFill>
                <a:srgbClr val="8800D1"/>
              </a:solidFill>
              <a:latin typeface="Arial" panose="020B0604020202020204" pitchFamily="34" charset="0"/>
              <a:cs typeface="Arial" panose="020B0604020202020204" pitchFamily="34" charset="0"/>
            </a:endParaRPr>
          </a:p>
          <a:p>
            <a:pPr marL="0" indent="0">
              <a:buNone/>
            </a:pPr>
            <a:r>
              <a:rPr lang="fr-FR" dirty="0" smtClean="0">
                <a:solidFill>
                  <a:schemeClr val="tx1"/>
                </a:solidFill>
                <a:latin typeface="Arial" panose="020B0604020202020204" pitchFamily="34" charset="0"/>
                <a:cs typeface="Arial" panose="020B0604020202020204" pitchFamily="34" charset="0"/>
              </a:rPr>
              <a:t>	accueillant des élèves présentant des besoins éducatifs particuliers.</a:t>
            </a:r>
          </a:p>
          <a:p>
            <a:pPr marL="0" indent="0">
              <a:buNone/>
            </a:pPr>
            <a:endParaRPr lang="fr-FR" dirty="0" smtClean="0">
              <a:solidFill>
                <a:schemeClr val="tx1"/>
              </a:solidFill>
              <a:latin typeface="Arial" panose="020B0604020202020204" pitchFamily="34" charset="0"/>
              <a:cs typeface="Arial" panose="020B0604020202020204" pitchFamily="34" charset="0"/>
            </a:endParaRPr>
          </a:p>
          <a:p>
            <a:r>
              <a:rPr lang="fr-FR" b="1" dirty="0" smtClean="0">
                <a:solidFill>
                  <a:schemeClr val="tx1"/>
                </a:solidFill>
                <a:latin typeface="Arial" panose="020B0604020202020204" pitchFamily="34" charset="0"/>
                <a:cs typeface="Arial" panose="020B0604020202020204" pitchFamily="34" charset="0"/>
              </a:rPr>
              <a:t>Affectés sur un poste spécialisé ou spécifique </a:t>
            </a:r>
            <a:r>
              <a:rPr lang="fr-FR" dirty="0" smtClean="0">
                <a:solidFill>
                  <a:schemeClr val="tx1"/>
                </a:solidFill>
                <a:latin typeface="Arial" panose="020B0604020202020204" pitchFamily="34" charset="0"/>
                <a:cs typeface="Arial" panose="020B0604020202020204" pitchFamily="34" charset="0"/>
              </a:rPr>
              <a:t>:</a:t>
            </a:r>
          </a:p>
          <a:p>
            <a:pPr marL="457200" lvl="1" indent="0">
              <a:buNone/>
            </a:pPr>
            <a:r>
              <a:rPr lang="fr-FR" sz="2000" b="1" dirty="0" smtClean="0">
                <a:solidFill>
                  <a:srgbClr val="8800D1"/>
                </a:solidFill>
                <a:latin typeface="Arial" panose="020B0604020202020204" pitchFamily="34" charset="0"/>
                <a:cs typeface="Arial" panose="020B0604020202020204" pitchFamily="34" charset="0"/>
              </a:rPr>
              <a:t>RASED, ULIS, SEPGA, EREA, Unité d’enseignement, milieu pénitentiaire ou CEF</a:t>
            </a:r>
          </a:p>
          <a:p>
            <a:pPr marL="0" indent="0">
              <a:buNone/>
            </a:pPr>
            <a:endParaRPr lang="fr-FR" dirty="0" smtClean="0">
              <a:solidFill>
                <a:srgbClr val="8800D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275802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857250" y="1965960"/>
            <a:ext cx="7661910" cy="2036414"/>
          </a:xfrm>
        </p:spPr>
        <p:txBody>
          <a:bodyPr>
            <a:normAutofit fontScale="90000"/>
          </a:bodyPr>
          <a:lstStyle/>
          <a:p>
            <a:pPr algn="ctr"/>
            <a:r>
              <a:rPr lang="fr-FR" b="1" dirty="0" smtClean="0">
                <a:solidFill>
                  <a:srgbClr val="DA0D57"/>
                </a:solidFill>
                <a:latin typeface="Arial Black" panose="020B0A04020102020204" pitchFamily="34" charset="0"/>
              </a:rPr>
              <a:t>Organisation de la formation professionnelle :</a:t>
            </a:r>
            <a:br>
              <a:rPr lang="fr-FR" b="1" dirty="0" smtClean="0">
                <a:solidFill>
                  <a:srgbClr val="DA0D57"/>
                </a:solidFill>
                <a:latin typeface="Arial Black" panose="020B0A04020102020204" pitchFamily="34" charset="0"/>
              </a:rPr>
            </a:br>
            <a:r>
              <a:rPr lang="fr-FR" b="1" dirty="0" smtClean="0">
                <a:solidFill>
                  <a:srgbClr val="DA0D57"/>
                </a:solidFill>
                <a:latin typeface="Arial Black" panose="020B0A04020102020204" pitchFamily="34" charset="0"/>
              </a:rPr>
              <a:t>Une formation modulaire</a:t>
            </a:r>
            <a:endParaRPr lang="fr-FR" b="1" dirty="0">
              <a:solidFill>
                <a:srgbClr val="DA0D57"/>
              </a:solidFill>
              <a:latin typeface="Arial Black" panose="020B0A04020102020204" pitchFamily="34" charset="0"/>
            </a:endParaRPr>
          </a:p>
        </p:txBody>
      </p:sp>
      <p:sp>
        <p:nvSpPr>
          <p:cNvPr id="4" name="Espace réservé de la date 3"/>
          <p:cNvSpPr>
            <a:spLocks noGrp="1"/>
          </p:cNvSpPr>
          <p:nvPr>
            <p:ph type="dt" sz="half" idx="10"/>
          </p:nvPr>
        </p:nvSpPr>
        <p:spPr/>
        <p:txBody>
          <a:bodyPr/>
          <a:lstStyle/>
          <a:p>
            <a:pPr>
              <a:defRPr/>
            </a:pPr>
            <a:fld id="{DFE9957E-A3C2-4CDD-ABF7-8AC276FDF5D1}" type="datetime1">
              <a:rPr lang="fr-FR" altLang="fr-FR" smtClean="0">
                <a:solidFill>
                  <a:prstClr val="black">
                    <a:tint val="75000"/>
                  </a:prstClr>
                </a:solidFill>
              </a:rPr>
              <a:t>27/05/2018</a:t>
            </a:fld>
            <a:endParaRPr lang="fr-FR" altLang="fr-FR" dirty="0">
              <a:solidFill>
                <a:prstClr val="black">
                  <a:tint val="75000"/>
                </a:prstClr>
              </a:solidFill>
            </a:endParaRPr>
          </a:p>
        </p:txBody>
      </p:sp>
      <p:sp>
        <p:nvSpPr>
          <p:cNvPr id="5" name="Espace réservé du pied de page 4"/>
          <p:cNvSpPr>
            <a:spLocks noGrp="1"/>
          </p:cNvSpPr>
          <p:nvPr>
            <p:ph type="ftr" sz="quarter" idx="11"/>
          </p:nvPr>
        </p:nvSpPr>
        <p:spPr/>
        <p:txBody>
          <a:bodyPr/>
          <a:lstStyle/>
          <a:p>
            <a:r>
              <a:rPr lang="fr-FR" smtClean="0"/>
              <a:t>Séminaire EGPA vendredi 18 mai 2018</a:t>
            </a:r>
            <a:endParaRPr lang="en-US" dirty="0"/>
          </a:p>
        </p:txBody>
      </p:sp>
    </p:spTree>
    <p:extLst>
      <p:ext uri="{BB962C8B-B14F-4D97-AF65-F5344CB8AC3E}">
        <p14:creationId xmlns:p14="http://schemas.microsoft.com/office/powerpoint/2010/main" val="551269826"/>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defRPr/>
            </a:pPr>
            <a:fld id="{971ECFD1-1C42-4D87-8598-98B015243A31}" type="datetime1">
              <a:rPr lang="fr-FR" altLang="fr-FR" smtClean="0">
                <a:solidFill>
                  <a:prstClr val="black">
                    <a:tint val="75000"/>
                  </a:prstClr>
                </a:solidFill>
              </a:rPr>
              <a:t>27/05/2018</a:t>
            </a:fld>
            <a:endParaRPr lang="fr-FR" altLang="fr-FR" dirty="0">
              <a:solidFill>
                <a:prstClr val="black">
                  <a:tint val="75000"/>
                </a:prstClr>
              </a:solidFill>
            </a:endParaRPr>
          </a:p>
        </p:txBody>
      </p:sp>
      <p:sp>
        <p:nvSpPr>
          <p:cNvPr id="3" name="Espace réservé du pied de page 2"/>
          <p:cNvSpPr>
            <a:spLocks noGrp="1"/>
          </p:cNvSpPr>
          <p:nvPr>
            <p:ph type="ftr" sz="quarter" idx="11"/>
          </p:nvPr>
        </p:nvSpPr>
        <p:spPr/>
        <p:txBody>
          <a:bodyPr/>
          <a:lstStyle/>
          <a:p>
            <a:r>
              <a:rPr lang="fr-FR" smtClean="0"/>
              <a:t>Séminaire EGPA vendredi 18 mai 2018</a:t>
            </a:r>
            <a:endParaRPr lang="en-US" dirty="0"/>
          </a:p>
        </p:txBody>
      </p:sp>
      <p:pic>
        <p:nvPicPr>
          <p:cNvPr id="5" name="Image 4"/>
          <p:cNvPicPr>
            <a:picLocks noChangeAspect="1"/>
          </p:cNvPicPr>
          <p:nvPr/>
        </p:nvPicPr>
        <p:blipFill>
          <a:blip r:embed="rId2"/>
          <a:stretch>
            <a:fillRect/>
          </a:stretch>
        </p:blipFill>
        <p:spPr>
          <a:xfrm>
            <a:off x="299802" y="1026682"/>
            <a:ext cx="8589365" cy="4804636"/>
          </a:xfrm>
          <a:prstGeom prst="rect">
            <a:avLst/>
          </a:prstGeom>
        </p:spPr>
      </p:pic>
    </p:spTree>
    <p:extLst>
      <p:ext uri="{BB962C8B-B14F-4D97-AF65-F5344CB8AC3E}">
        <p14:creationId xmlns:p14="http://schemas.microsoft.com/office/powerpoint/2010/main" val="1075512372"/>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defRPr/>
            </a:pPr>
            <a:fld id="{042FEA39-4A1F-4062-BAC3-88628FAFB62F}" type="datetime1">
              <a:rPr lang="fr-FR" altLang="fr-FR" smtClean="0">
                <a:solidFill>
                  <a:prstClr val="black">
                    <a:tint val="75000"/>
                  </a:prstClr>
                </a:solidFill>
              </a:rPr>
              <a:t>27/05/2018</a:t>
            </a:fld>
            <a:endParaRPr lang="fr-FR" altLang="fr-FR" dirty="0">
              <a:solidFill>
                <a:prstClr val="black">
                  <a:tint val="75000"/>
                </a:prstClr>
              </a:solidFill>
            </a:endParaRPr>
          </a:p>
        </p:txBody>
      </p:sp>
      <p:sp>
        <p:nvSpPr>
          <p:cNvPr id="3" name="Espace réservé du pied de page 2"/>
          <p:cNvSpPr>
            <a:spLocks noGrp="1"/>
          </p:cNvSpPr>
          <p:nvPr>
            <p:ph type="ftr" sz="quarter" idx="11"/>
          </p:nvPr>
        </p:nvSpPr>
        <p:spPr/>
        <p:txBody>
          <a:bodyPr/>
          <a:lstStyle/>
          <a:p>
            <a:r>
              <a:rPr lang="fr-FR" smtClean="0"/>
              <a:t>Séminaire EGPA vendredi 18 mai 2018</a:t>
            </a:r>
            <a:endParaRPr lang="en-US" dirty="0"/>
          </a:p>
        </p:txBody>
      </p:sp>
      <p:pic>
        <p:nvPicPr>
          <p:cNvPr id="5" name="Image 4"/>
          <p:cNvPicPr>
            <a:picLocks noChangeAspect="1"/>
          </p:cNvPicPr>
          <p:nvPr/>
        </p:nvPicPr>
        <p:blipFill>
          <a:blip r:embed="rId3"/>
          <a:stretch>
            <a:fillRect/>
          </a:stretch>
        </p:blipFill>
        <p:spPr>
          <a:xfrm>
            <a:off x="224852" y="263407"/>
            <a:ext cx="8724276" cy="6331185"/>
          </a:xfrm>
          <a:prstGeom prst="rect">
            <a:avLst/>
          </a:prstGeom>
        </p:spPr>
      </p:pic>
    </p:spTree>
    <p:extLst>
      <p:ext uri="{BB962C8B-B14F-4D97-AF65-F5344CB8AC3E}">
        <p14:creationId xmlns:p14="http://schemas.microsoft.com/office/powerpoint/2010/main" val="1955856794"/>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a:spLocks noChangeArrowheads="1"/>
          </p:cNvSpPr>
          <p:nvPr/>
        </p:nvSpPr>
        <p:spPr bwMode="auto">
          <a:xfrm>
            <a:off x="215900" y="2805113"/>
            <a:ext cx="85296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0" fontAlgn="base" hangingPunct="0">
              <a:spcBef>
                <a:spcPct val="0"/>
              </a:spcBef>
              <a:spcAft>
                <a:spcPct val="0"/>
              </a:spcAft>
            </a:pPr>
            <a:r>
              <a:rPr lang="fr-FR" altLang="fr-FR" dirty="0" smtClean="0">
                <a:solidFill>
                  <a:prstClr val="black"/>
                </a:solidFill>
              </a:rPr>
              <a:t>Les modules, 1,2,3, organisés sur une année scolaire, constituent la formation préparant aux épreuves du certificat d’aptitude professionnelle aux pratiques de l’éducation inclusive (CAPPEI).</a:t>
            </a:r>
          </a:p>
        </p:txBody>
      </p:sp>
      <p:sp>
        <p:nvSpPr>
          <p:cNvPr id="4" name="ZoneTexte 3"/>
          <p:cNvSpPr txBox="1"/>
          <p:nvPr/>
        </p:nvSpPr>
        <p:spPr>
          <a:xfrm>
            <a:off x="395288" y="1017588"/>
            <a:ext cx="2520950" cy="1200150"/>
          </a:xfrm>
          <a:prstGeom prst="rect">
            <a:avLst/>
          </a:prstGeom>
          <a:noFill/>
          <a:ln>
            <a:solidFill>
              <a:schemeClr val="tx1">
                <a:lumMod val="50000"/>
                <a:lumOff val="50000"/>
              </a:schemeClr>
            </a:solidFill>
          </a:ln>
        </p:spPr>
        <p:txBody>
          <a:bodyPr>
            <a:spAutoFit/>
          </a:bodyPr>
          <a:lstStyle/>
          <a:p>
            <a:pPr defTabSz="914400" eaLnBrk="0" fontAlgn="base" hangingPunct="0">
              <a:spcBef>
                <a:spcPct val="0"/>
              </a:spcBef>
              <a:spcAft>
                <a:spcPct val="0"/>
              </a:spcAft>
              <a:defRPr/>
            </a:pPr>
            <a:r>
              <a:rPr lang="fr-FR" b="1" dirty="0">
                <a:solidFill>
                  <a:srgbClr val="8800D1"/>
                </a:solidFill>
                <a:latin typeface="Arial" panose="020B0604020202020204" pitchFamily="34" charset="0"/>
              </a:rPr>
              <a:t>1</a:t>
            </a:r>
            <a:r>
              <a:rPr lang="fr-FR" b="1" dirty="0" smtClean="0">
                <a:solidFill>
                  <a:srgbClr val="8800D1"/>
                </a:solidFill>
                <a:latin typeface="Arial" panose="020B0604020202020204" pitchFamily="34" charset="0"/>
              </a:rPr>
              <a:t>. </a:t>
            </a:r>
            <a:r>
              <a:rPr lang="fr-FR" b="1" dirty="0">
                <a:solidFill>
                  <a:srgbClr val="8800D1"/>
                </a:solidFill>
                <a:latin typeface="Arial" panose="020B0604020202020204" pitchFamily="34" charset="0"/>
              </a:rPr>
              <a:t>Tronc commun</a:t>
            </a:r>
            <a:r>
              <a:rPr lang="fr-FR" dirty="0">
                <a:solidFill>
                  <a:srgbClr val="8800D1"/>
                </a:solidFill>
                <a:latin typeface="Arial" panose="020B0604020202020204" pitchFamily="34" charset="0"/>
              </a:rPr>
              <a:t>, </a:t>
            </a:r>
          </a:p>
          <a:p>
            <a:pPr defTabSz="914400" eaLnBrk="0" fontAlgn="base" hangingPunct="0">
              <a:spcBef>
                <a:spcPct val="0"/>
              </a:spcBef>
              <a:spcAft>
                <a:spcPct val="0"/>
              </a:spcAft>
              <a:defRPr/>
            </a:pPr>
            <a:r>
              <a:rPr lang="fr-FR" dirty="0">
                <a:solidFill>
                  <a:prstClr val="black"/>
                </a:solidFill>
                <a:latin typeface="Arial" panose="020B0604020202020204" pitchFamily="34" charset="0"/>
              </a:rPr>
              <a:t>non fractionnable, </a:t>
            </a:r>
          </a:p>
          <a:p>
            <a:pPr defTabSz="914400" eaLnBrk="0" fontAlgn="base" hangingPunct="0">
              <a:spcBef>
                <a:spcPct val="0"/>
              </a:spcBef>
              <a:spcAft>
                <a:spcPct val="0"/>
              </a:spcAft>
              <a:defRPr/>
            </a:pPr>
            <a:r>
              <a:rPr lang="fr-FR" dirty="0">
                <a:solidFill>
                  <a:prstClr val="black"/>
                </a:solidFill>
                <a:latin typeface="Arial" panose="020B0604020202020204" pitchFamily="34" charset="0"/>
              </a:rPr>
              <a:t>144 heures </a:t>
            </a:r>
          </a:p>
          <a:p>
            <a:pPr defTabSz="914400" eaLnBrk="0" fontAlgn="base" hangingPunct="0">
              <a:spcBef>
                <a:spcPct val="0"/>
              </a:spcBef>
              <a:spcAft>
                <a:spcPct val="0"/>
              </a:spcAft>
              <a:defRPr/>
            </a:pPr>
            <a:r>
              <a:rPr lang="fr-FR" dirty="0">
                <a:solidFill>
                  <a:prstClr val="black"/>
                </a:solidFill>
                <a:latin typeface="Arial" panose="020B0604020202020204" pitchFamily="34" charset="0"/>
              </a:rPr>
              <a:t>6 modules obligatoires </a:t>
            </a:r>
          </a:p>
        </p:txBody>
      </p:sp>
      <p:sp>
        <p:nvSpPr>
          <p:cNvPr id="5" name="ZoneTexte 4"/>
          <p:cNvSpPr txBox="1"/>
          <p:nvPr/>
        </p:nvSpPr>
        <p:spPr>
          <a:xfrm>
            <a:off x="3440588" y="856456"/>
            <a:ext cx="2665413" cy="1754188"/>
          </a:xfrm>
          <a:prstGeom prst="rect">
            <a:avLst/>
          </a:prstGeom>
          <a:noFill/>
          <a:ln>
            <a:solidFill>
              <a:schemeClr val="tx1">
                <a:lumMod val="50000"/>
                <a:lumOff val="50000"/>
              </a:schemeClr>
            </a:solidFill>
          </a:ln>
        </p:spPr>
        <p:txBody>
          <a:bodyPr>
            <a:spAutoFit/>
          </a:bodyPr>
          <a:lstStyle/>
          <a:p>
            <a:pPr defTabSz="914400" eaLnBrk="0" fontAlgn="base" hangingPunct="0">
              <a:spcBef>
                <a:spcPct val="0"/>
              </a:spcBef>
              <a:spcAft>
                <a:spcPct val="0"/>
              </a:spcAft>
              <a:defRPr/>
            </a:pPr>
            <a:r>
              <a:rPr lang="fr-FR" b="1" dirty="0">
                <a:solidFill>
                  <a:srgbClr val="8800D1"/>
                </a:solidFill>
                <a:latin typeface="Arial" panose="020B0604020202020204" pitchFamily="34" charset="0"/>
              </a:rPr>
              <a:t>2</a:t>
            </a:r>
            <a:r>
              <a:rPr lang="fr-FR" b="1" dirty="0" smtClean="0">
                <a:solidFill>
                  <a:srgbClr val="8800D1"/>
                </a:solidFill>
                <a:latin typeface="Arial" panose="020B0604020202020204" pitchFamily="34" charset="0"/>
              </a:rPr>
              <a:t>. </a:t>
            </a:r>
            <a:r>
              <a:rPr lang="fr-FR" b="1" dirty="0">
                <a:solidFill>
                  <a:srgbClr val="8800D1"/>
                </a:solidFill>
                <a:latin typeface="Arial" panose="020B0604020202020204" pitchFamily="34" charset="0"/>
              </a:rPr>
              <a:t>Deux modules d’approfondissement </a:t>
            </a:r>
          </a:p>
          <a:p>
            <a:pPr defTabSz="914400" eaLnBrk="0" fontAlgn="base" hangingPunct="0">
              <a:spcBef>
                <a:spcPct val="0"/>
              </a:spcBef>
              <a:spcAft>
                <a:spcPct val="0"/>
              </a:spcAft>
              <a:defRPr/>
            </a:pPr>
            <a:r>
              <a:rPr lang="fr-FR" dirty="0">
                <a:solidFill>
                  <a:prstClr val="black"/>
                </a:solidFill>
                <a:latin typeface="Arial" panose="020B0604020202020204" pitchFamily="34" charset="0"/>
              </a:rPr>
              <a:t>104 heures</a:t>
            </a:r>
          </a:p>
          <a:p>
            <a:pPr defTabSz="914400" eaLnBrk="0" fontAlgn="base" hangingPunct="0">
              <a:spcBef>
                <a:spcPct val="0"/>
              </a:spcBef>
              <a:spcAft>
                <a:spcPct val="0"/>
              </a:spcAft>
              <a:defRPr/>
            </a:pPr>
            <a:endParaRPr lang="fr-FR" dirty="0">
              <a:solidFill>
                <a:prstClr val="black"/>
              </a:solidFill>
              <a:latin typeface="Arial" panose="020B0604020202020204" pitchFamily="34" charset="0"/>
            </a:endParaRPr>
          </a:p>
          <a:p>
            <a:pPr defTabSz="914400" eaLnBrk="0" fontAlgn="base" hangingPunct="0">
              <a:spcBef>
                <a:spcPct val="0"/>
              </a:spcBef>
              <a:spcAft>
                <a:spcPct val="0"/>
              </a:spcAft>
              <a:defRPr/>
            </a:pPr>
            <a:r>
              <a:rPr lang="fr-FR" dirty="0">
                <a:solidFill>
                  <a:prstClr val="black"/>
                </a:solidFill>
                <a:latin typeface="Arial" panose="020B0604020202020204" pitchFamily="34" charset="0"/>
              </a:rPr>
              <a:t>chaque module non fractionnable </a:t>
            </a:r>
          </a:p>
        </p:txBody>
      </p:sp>
      <p:sp>
        <p:nvSpPr>
          <p:cNvPr id="7" name="ZoneTexte 6"/>
          <p:cNvSpPr txBox="1"/>
          <p:nvPr/>
        </p:nvSpPr>
        <p:spPr>
          <a:xfrm>
            <a:off x="6376988" y="474900"/>
            <a:ext cx="2471737" cy="1477963"/>
          </a:xfrm>
          <a:prstGeom prst="rect">
            <a:avLst/>
          </a:prstGeom>
          <a:noFill/>
          <a:ln>
            <a:solidFill>
              <a:schemeClr val="tx1">
                <a:lumMod val="50000"/>
                <a:lumOff val="50000"/>
              </a:schemeClr>
            </a:solidFill>
          </a:ln>
        </p:spPr>
        <p:txBody>
          <a:bodyPr>
            <a:spAutoFit/>
          </a:bodyPr>
          <a:lstStyle/>
          <a:p>
            <a:pPr defTabSz="914400" eaLnBrk="0" fontAlgn="base" hangingPunct="0">
              <a:spcBef>
                <a:spcPct val="0"/>
              </a:spcBef>
              <a:spcAft>
                <a:spcPct val="0"/>
              </a:spcAft>
              <a:defRPr/>
            </a:pPr>
            <a:r>
              <a:rPr lang="fr-FR" b="1" dirty="0">
                <a:solidFill>
                  <a:srgbClr val="8800D1"/>
                </a:solidFill>
                <a:latin typeface="Arial" panose="020B0604020202020204" pitchFamily="34" charset="0"/>
              </a:rPr>
              <a:t>3</a:t>
            </a:r>
            <a:r>
              <a:rPr lang="fr-FR" b="1" dirty="0" smtClean="0">
                <a:solidFill>
                  <a:srgbClr val="8800D1"/>
                </a:solidFill>
                <a:latin typeface="Arial" panose="020B0604020202020204" pitchFamily="34" charset="0"/>
              </a:rPr>
              <a:t>. </a:t>
            </a:r>
            <a:r>
              <a:rPr lang="fr-FR" b="1" dirty="0">
                <a:solidFill>
                  <a:srgbClr val="8800D1"/>
                </a:solidFill>
                <a:latin typeface="Arial" panose="020B0604020202020204" pitchFamily="34" charset="0"/>
              </a:rPr>
              <a:t>Un module de professionnalisation dans l’emploi </a:t>
            </a:r>
          </a:p>
          <a:p>
            <a:pPr defTabSz="914400" eaLnBrk="0" fontAlgn="base" hangingPunct="0">
              <a:spcBef>
                <a:spcPct val="0"/>
              </a:spcBef>
              <a:spcAft>
                <a:spcPct val="0"/>
              </a:spcAft>
              <a:defRPr/>
            </a:pPr>
            <a:r>
              <a:rPr lang="fr-FR" dirty="0">
                <a:solidFill>
                  <a:prstClr val="black"/>
                </a:solidFill>
                <a:latin typeface="Arial" panose="020B0604020202020204" pitchFamily="34" charset="0"/>
              </a:rPr>
              <a:t>52 heures, non fractionnable</a:t>
            </a:r>
          </a:p>
        </p:txBody>
      </p:sp>
      <p:sp>
        <p:nvSpPr>
          <p:cNvPr id="8" name="ZoneTexte 7"/>
          <p:cNvSpPr txBox="1">
            <a:spLocks noChangeArrowheads="1"/>
          </p:cNvSpPr>
          <p:nvPr/>
        </p:nvSpPr>
        <p:spPr bwMode="auto">
          <a:xfrm>
            <a:off x="215900" y="4198939"/>
            <a:ext cx="79930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4400" eaLnBrk="0" fontAlgn="base" hangingPunct="0">
              <a:spcBef>
                <a:spcPct val="0"/>
              </a:spcBef>
              <a:spcAft>
                <a:spcPct val="0"/>
              </a:spcAft>
            </a:pPr>
            <a:r>
              <a:rPr lang="fr-FR" altLang="fr-FR" dirty="0" smtClean="0">
                <a:solidFill>
                  <a:prstClr val="black"/>
                </a:solidFill>
              </a:rPr>
              <a:t>A partir du troisième trimestre de l’année scolaire et avant la fin de l’année civile : </a:t>
            </a:r>
            <a:r>
              <a:rPr lang="fr-FR" altLang="fr-FR" b="1" dirty="0" smtClean="0">
                <a:solidFill>
                  <a:srgbClr val="8800D1"/>
                </a:solidFill>
              </a:rPr>
              <a:t>passation du CAPPEI</a:t>
            </a:r>
          </a:p>
        </p:txBody>
      </p:sp>
      <p:sp>
        <p:nvSpPr>
          <p:cNvPr id="9" name="ZoneTexte 8"/>
          <p:cNvSpPr txBox="1"/>
          <p:nvPr/>
        </p:nvSpPr>
        <p:spPr>
          <a:xfrm>
            <a:off x="2324100" y="4914900"/>
            <a:ext cx="4313238" cy="369888"/>
          </a:xfrm>
          <a:prstGeom prst="rect">
            <a:avLst/>
          </a:prstGeom>
          <a:noFill/>
        </p:spPr>
        <p:txBody>
          <a:bodyPr>
            <a:spAutoFit/>
          </a:bodyPr>
          <a:lstStyle/>
          <a:p>
            <a:pPr algn="ctr" defTabSz="914400" eaLnBrk="0" fontAlgn="base" hangingPunct="0">
              <a:spcBef>
                <a:spcPct val="0"/>
              </a:spcBef>
              <a:spcAft>
                <a:spcPct val="0"/>
              </a:spcAft>
              <a:defRPr/>
            </a:pPr>
            <a:r>
              <a:rPr lang="fr-FR" dirty="0">
                <a:solidFill>
                  <a:srgbClr val="5B9BD5">
                    <a:lumMod val="75000"/>
                  </a:srgbClr>
                </a:solidFill>
                <a:latin typeface="Arial" panose="020B0604020202020204" pitchFamily="34" charset="0"/>
              </a:rPr>
              <a:t>MIN : </a:t>
            </a:r>
            <a:r>
              <a:rPr lang="fr-FR" dirty="0" smtClean="0">
                <a:solidFill>
                  <a:srgbClr val="5B9BD5">
                    <a:lumMod val="75000"/>
                  </a:srgbClr>
                </a:solidFill>
                <a:latin typeface="Arial" panose="020B0604020202020204" pitchFamily="34" charset="0"/>
              </a:rPr>
              <a:t>100 h </a:t>
            </a:r>
            <a:r>
              <a:rPr lang="fr-FR" dirty="0">
                <a:solidFill>
                  <a:srgbClr val="5B9BD5">
                    <a:lumMod val="75000"/>
                  </a:srgbClr>
                </a:solidFill>
                <a:latin typeface="Arial" panose="020B0604020202020204" pitchFamily="34" charset="0"/>
              </a:rPr>
              <a:t>maximum sur 5 ans</a:t>
            </a:r>
          </a:p>
        </p:txBody>
      </p:sp>
      <p:sp>
        <p:nvSpPr>
          <p:cNvPr id="2" name="Espace réservé de la date 1"/>
          <p:cNvSpPr>
            <a:spLocks noGrp="1"/>
          </p:cNvSpPr>
          <p:nvPr>
            <p:ph type="dt" sz="half" idx="10"/>
          </p:nvPr>
        </p:nvSpPr>
        <p:spPr/>
        <p:txBody>
          <a:bodyPr/>
          <a:lstStyle/>
          <a:p>
            <a:pPr>
              <a:defRPr/>
            </a:pPr>
            <a:fld id="{B34D3BF7-3C5B-4FE2-9C4D-17AECA130952}" type="datetime1">
              <a:rPr lang="fr-FR" altLang="fr-FR" smtClean="0">
                <a:solidFill>
                  <a:prstClr val="black">
                    <a:tint val="75000"/>
                  </a:prstClr>
                </a:solidFill>
              </a:rPr>
              <a:t>27/05/2018</a:t>
            </a:fld>
            <a:endParaRPr lang="fr-FR" altLang="fr-FR" dirty="0">
              <a:solidFill>
                <a:prstClr val="black">
                  <a:tint val="75000"/>
                </a:prstClr>
              </a:solidFill>
            </a:endParaRPr>
          </a:p>
        </p:txBody>
      </p:sp>
      <p:sp>
        <p:nvSpPr>
          <p:cNvPr id="6" name="Espace réservé du pied de page 5"/>
          <p:cNvSpPr>
            <a:spLocks noGrp="1"/>
          </p:cNvSpPr>
          <p:nvPr>
            <p:ph type="ftr" sz="quarter" idx="11"/>
          </p:nvPr>
        </p:nvSpPr>
        <p:spPr/>
        <p:txBody>
          <a:bodyPr/>
          <a:lstStyle/>
          <a:p>
            <a:r>
              <a:rPr lang="fr-FR" smtClean="0"/>
              <a:t>Séminaire EGPA vendredi 18 mai 2018</a:t>
            </a:r>
            <a:endParaRPr lang="en-US" dirty="0"/>
          </a:p>
        </p:txBody>
      </p:sp>
    </p:spTree>
    <p:extLst>
      <p:ext uri="{BB962C8B-B14F-4D97-AF65-F5344CB8AC3E}">
        <p14:creationId xmlns:p14="http://schemas.microsoft.com/office/powerpoint/2010/main" val="70935771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7" grpId="0" animBg="1"/>
      <p:bldP spid="8" grpId="0"/>
      <p:bldP spid="9"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57249" y="609600"/>
            <a:ext cx="7881937" cy="1356360"/>
          </a:xfrm>
        </p:spPr>
        <p:txBody>
          <a:bodyPr>
            <a:normAutofit fontScale="90000"/>
          </a:bodyPr>
          <a:lstStyle/>
          <a:p>
            <a:r>
              <a:rPr lang="fr-FR" dirty="0" smtClean="0">
                <a:solidFill>
                  <a:srgbClr val="DA0D57"/>
                </a:solidFill>
                <a:latin typeface="Arial Black" panose="020B0A04020102020204" pitchFamily="34" charset="0"/>
                <a:cs typeface="Arial" panose="020B0604020202020204" pitchFamily="34" charset="0"/>
              </a:rPr>
              <a:t>LA CERTIFICATION : </a:t>
            </a:r>
            <a:br>
              <a:rPr lang="fr-FR" dirty="0" smtClean="0">
                <a:solidFill>
                  <a:srgbClr val="DA0D57"/>
                </a:solidFill>
                <a:latin typeface="Arial Black" panose="020B0A04020102020204" pitchFamily="34" charset="0"/>
                <a:cs typeface="Arial" panose="020B0604020202020204" pitchFamily="34" charset="0"/>
              </a:rPr>
            </a:br>
            <a:r>
              <a:rPr lang="fr-FR" dirty="0" smtClean="0">
                <a:solidFill>
                  <a:srgbClr val="DA0D57"/>
                </a:solidFill>
                <a:latin typeface="Arial Black" panose="020B0A04020102020204" pitchFamily="34" charset="0"/>
                <a:cs typeface="Arial" panose="020B0604020202020204" pitchFamily="34" charset="0"/>
              </a:rPr>
              <a:t>3 épreuves</a:t>
            </a:r>
            <a:endParaRPr lang="fr-FR" dirty="0">
              <a:solidFill>
                <a:srgbClr val="DA0D57"/>
              </a:solidFill>
              <a:latin typeface="Arial Black" panose="020B0A04020102020204" pitchFamily="34" charset="0"/>
              <a:cs typeface="Arial" panose="020B0604020202020204" pitchFamily="34" charset="0"/>
            </a:endParaRPr>
          </a:p>
        </p:txBody>
      </p:sp>
      <p:sp>
        <p:nvSpPr>
          <p:cNvPr id="3" name="Espace réservé du contenu 2"/>
          <p:cNvSpPr>
            <a:spLocks noGrp="1"/>
          </p:cNvSpPr>
          <p:nvPr>
            <p:ph type="body" sz="quarter" idx="13"/>
          </p:nvPr>
        </p:nvSpPr>
        <p:spPr>
          <a:xfrm>
            <a:off x="857250" y="1769472"/>
            <a:ext cx="7881937" cy="4598988"/>
          </a:xfrm>
        </p:spPr>
        <p:txBody>
          <a:bodyPr>
            <a:normAutofit lnSpcReduction="10000"/>
          </a:bodyPr>
          <a:lstStyle/>
          <a:p>
            <a:endParaRPr lang="fr-FR" dirty="0" smtClean="0"/>
          </a:p>
          <a:p>
            <a:pPr marL="457200" indent="-457200">
              <a:buFont typeface="+mj-lt"/>
              <a:buAutoNum type="arabicPeriod"/>
            </a:pPr>
            <a:r>
              <a:rPr lang="fr-FR" sz="2400" b="1" dirty="0" smtClean="0">
                <a:solidFill>
                  <a:schemeClr val="tx1"/>
                </a:solidFill>
              </a:rPr>
              <a:t> </a:t>
            </a:r>
            <a:r>
              <a:rPr lang="fr-FR" sz="2400" b="1" dirty="0" smtClean="0">
                <a:solidFill>
                  <a:schemeClr val="tx1"/>
                </a:solidFill>
                <a:latin typeface="Arial" panose="020B0604020202020204" pitchFamily="34" charset="0"/>
                <a:cs typeface="Arial" panose="020B0604020202020204" pitchFamily="34" charset="0"/>
              </a:rPr>
              <a:t>Une </a:t>
            </a:r>
            <a:r>
              <a:rPr lang="fr-FR" sz="2400" b="1" dirty="0">
                <a:solidFill>
                  <a:schemeClr val="tx1"/>
                </a:solidFill>
                <a:latin typeface="Arial" panose="020B0604020202020204" pitchFamily="34" charset="0"/>
                <a:cs typeface="Arial" panose="020B0604020202020204" pitchFamily="34" charset="0"/>
              </a:rPr>
              <a:t>séance pédagogique </a:t>
            </a:r>
            <a:endParaRPr lang="fr-FR" sz="2400" b="1" dirty="0" smtClean="0">
              <a:solidFill>
                <a:schemeClr val="tx1"/>
              </a:solidFill>
              <a:latin typeface="Arial" panose="020B0604020202020204" pitchFamily="34" charset="0"/>
              <a:cs typeface="Arial" panose="020B0604020202020204" pitchFamily="34" charset="0"/>
            </a:endParaRPr>
          </a:p>
          <a:p>
            <a:pPr marL="800100" lvl="1" indent="-342900">
              <a:buFont typeface="+mj-lt"/>
              <a:buAutoNum type="arabicPeriod"/>
            </a:pPr>
            <a:r>
              <a:rPr lang="fr-FR" sz="1600" dirty="0" smtClean="0">
                <a:solidFill>
                  <a:srgbClr val="8800D1"/>
                </a:solidFill>
                <a:latin typeface="Arial" panose="020B0604020202020204" pitchFamily="34" charset="0"/>
                <a:cs typeface="Arial" panose="020B0604020202020204" pitchFamily="34" charset="0"/>
              </a:rPr>
              <a:t>d’une durée </a:t>
            </a:r>
            <a:r>
              <a:rPr lang="fr-FR" sz="1600" dirty="0">
                <a:solidFill>
                  <a:srgbClr val="8800D1"/>
                </a:solidFill>
                <a:latin typeface="Arial" panose="020B0604020202020204" pitchFamily="34" charset="0"/>
                <a:cs typeface="Arial" panose="020B0604020202020204" pitchFamily="34" charset="0"/>
              </a:rPr>
              <a:t>de 45 minutes avec un groupe </a:t>
            </a:r>
            <a:r>
              <a:rPr lang="fr-FR" sz="1600" dirty="0" smtClean="0">
                <a:solidFill>
                  <a:srgbClr val="8800D1"/>
                </a:solidFill>
                <a:latin typeface="Arial" panose="020B0604020202020204" pitchFamily="34" charset="0"/>
                <a:cs typeface="Arial" panose="020B0604020202020204" pitchFamily="34" charset="0"/>
              </a:rPr>
              <a:t>d’élèves</a:t>
            </a:r>
          </a:p>
          <a:p>
            <a:pPr marL="800100" lvl="1" indent="-342900">
              <a:buFont typeface="+mj-lt"/>
              <a:buAutoNum type="arabicPeriod"/>
            </a:pPr>
            <a:r>
              <a:rPr lang="fr-FR" sz="1600" dirty="0" smtClean="0">
                <a:solidFill>
                  <a:srgbClr val="8800D1"/>
                </a:solidFill>
                <a:latin typeface="Arial" panose="020B0604020202020204" pitchFamily="34" charset="0"/>
                <a:cs typeface="Arial" panose="020B0604020202020204" pitchFamily="34" charset="0"/>
              </a:rPr>
              <a:t>suivie </a:t>
            </a:r>
            <a:r>
              <a:rPr lang="fr-FR" sz="1600" dirty="0">
                <a:solidFill>
                  <a:srgbClr val="8800D1"/>
                </a:solidFill>
                <a:latin typeface="Arial" panose="020B0604020202020204" pitchFamily="34" charset="0"/>
                <a:cs typeface="Arial" panose="020B0604020202020204" pitchFamily="34" charset="0"/>
              </a:rPr>
              <a:t>d’un entretien d’une durée de 45 minutes avec la </a:t>
            </a:r>
            <a:r>
              <a:rPr lang="fr-FR" sz="1600" dirty="0" smtClean="0">
                <a:solidFill>
                  <a:srgbClr val="8800D1"/>
                </a:solidFill>
                <a:latin typeface="Arial" panose="020B0604020202020204" pitchFamily="34" charset="0"/>
                <a:cs typeface="Arial" panose="020B0604020202020204" pitchFamily="34" charset="0"/>
              </a:rPr>
              <a:t>commission</a:t>
            </a:r>
          </a:p>
          <a:p>
            <a:pPr marL="800100" lvl="1" indent="-342900">
              <a:buFont typeface="+mj-lt"/>
              <a:buAutoNum type="arabicPeriod"/>
            </a:pPr>
            <a:endParaRPr lang="fr-FR" sz="1600" dirty="0">
              <a:latin typeface="Arial" panose="020B0604020202020204" pitchFamily="34" charset="0"/>
              <a:cs typeface="Arial" panose="020B0604020202020204" pitchFamily="34" charset="0"/>
            </a:endParaRPr>
          </a:p>
          <a:p>
            <a:pPr marL="457200" indent="-457200">
              <a:buFont typeface="+mj-lt"/>
              <a:buAutoNum type="arabicPeriod"/>
            </a:pPr>
            <a:r>
              <a:rPr lang="fr-FR" sz="2400" b="1" dirty="0" smtClean="0">
                <a:solidFill>
                  <a:schemeClr val="tx1"/>
                </a:solidFill>
                <a:latin typeface="Arial" panose="020B0604020202020204" pitchFamily="34" charset="0"/>
                <a:cs typeface="Arial" panose="020B0604020202020204" pitchFamily="34" charset="0"/>
              </a:rPr>
              <a:t> Un dossier </a:t>
            </a:r>
            <a:r>
              <a:rPr lang="fr-FR" sz="2400" b="1" dirty="0">
                <a:solidFill>
                  <a:schemeClr val="tx1"/>
                </a:solidFill>
                <a:latin typeface="Arial" panose="020B0604020202020204" pitchFamily="34" charset="0"/>
                <a:cs typeface="Arial" panose="020B0604020202020204" pitchFamily="34" charset="0"/>
              </a:rPr>
              <a:t>élaboré par le candidat portant sur sa pratique professionnelle. </a:t>
            </a:r>
          </a:p>
          <a:p>
            <a:pPr marL="800100" lvl="1" indent="-342900">
              <a:buFont typeface="+mj-lt"/>
              <a:buAutoNum type="arabicPeriod"/>
            </a:pPr>
            <a:r>
              <a:rPr lang="fr-FR" sz="1600" dirty="0" smtClean="0">
                <a:solidFill>
                  <a:srgbClr val="8800D1"/>
                </a:solidFill>
                <a:latin typeface="Arial" panose="020B0604020202020204" pitchFamily="34" charset="0"/>
                <a:cs typeface="Arial" panose="020B0604020202020204" pitchFamily="34" charset="0"/>
              </a:rPr>
              <a:t>Présentation </a:t>
            </a:r>
            <a:r>
              <a:rPr lang="fr-FR" sz="1600" dirty="0">
                <a:solidFill>
                  <a:srgbClr val="8800D1"/>
                </a:solidFill>
                <a:latin typeface="Arial" panose="020B0604020202020204" pitchFamily="34" charset="0"/>
                <a:cs typeface="Arial" panose="020B0604020202020204" pitchFamily="34" charset="0"/>
              </a:rPr>
              <a:t>du dossier </a:t>
            </a:r>
            <a:r>
              <a:rPr lang="fr-FR" sz="1600" dirty="0" smtClean="0">
                <a:solidFill>
                  <a:srgbClr val="8800D1"/>
                </a:solidFill>
                <a:latin typeface="Arial" panose="020B0604020202020204" pitchFamily="34" charset="0"/>
                <a:cs typeface="Arial" panose="020B0604020202020204" pitchFamily="34" charset="0"/>
              </a:rPr>
              <a:t>15 minutes</a:t>
            </a:r>
            <a:endParaRPr lang="fr-FR" sz="1600" dirty="0">
              <a:solidFill>
                <a:srgbClr val="8800D1"/>
              </a:solidFill>
              <a:latin typeface="Arial" panose="020B0604020202020204" pitchFamily="34" charset="0"/>
              <a:cs typeface="Arial" panose="020B0604020202020204" pitchFamily="34" charset="0"/>
            </a:endParaRPr>
          </a:p>
          <a:p>
            <a:pPr marL="800100" lvl="1" indent="-342900">
              <a:buFont typeface="+mj-lt"/>
              <a:buAutoNum type="arabicPeriod"/>
            </a:pPr>
            <a:r>
              <a:rPr lang="fr-FR" sz="1600" dirty="0">
                <a:solidFill>
                  <a:srgbClr val="8800D1"/>
                </a:solidFill>
                <a:latin typeface="Arial" panose="020B0604020202020204" pitchFamily="34" charset="0"/>
                <a:cs typeface="Arial" panose="020B0604020202020204" pitchFamily="34" charset="0"/>
              </a:rPr>
              <a:t>Entretien de 45 </a:t>
            </a:r>
            <a:r>
              <a:rPr lang="fr-FR" sz="1600" dirty="0" smtClean="0">
                <a:solidFill>
                  <a:srgbClr val="8800D1"/>
                </a:solidFill>
                <a:latin typeface="Arial" panose="020B0604020202020204" pitchFamily="34" charset="0"/>
                <a:cs typeface="Arial" panose="020B0604020202020204" pitchFamily="34" charset="0"/>
              </a:rPr>
              <a:t>minutes avec la commission</a:t>
            </a:r>
            <a:endParaRPr lang="fr-FR" sz="1600" dirty="0">
              <a:solidFill>
                <a:srgbClr val="8800D1"/>
              </a:solidFill>
              <a:latin typeface="Arial" panose="020B0604020202020204" pitchFamily="34" charset="0"/>
              <a:cs typeface="Arial" panose="020B0604020202020204" pitchFamily="34" charset="0"/>
            </a:endParaRPr>
          </a:p>
          <a:p>
            <a:pPr marL="800100" lvl="1" indent="-342900">
              <a:buFont typeface="+mj-lt"/>
              <a:buAutoNum type="arabicPeriod"/>
            </a:pPr>
            <a:endParaRPr lang="fr-FR" sz="1600" dirty="0" smtClean="0">
              <a:latin typeface="Arial" panose="020B0604020202020204" pitchFamily="34" charset="0"/>
              <a:cs typeface="Arial" panose="020B0604020202020204" pitchFamily="34" charset="0"/>
            </a:endParaRPr>
          </a:p>
          <a:p>
            <a:pPr marL="457200" indent="-457200">
              <a:buFont typeface="+mj-lt"/>
              <a:buAutoNum type="arabicPeriod"/>
            </a:pPr>
            <a:r>
              <a:rPr lang="fr-FR" sz="2400" b="1" dirty="0" smtClean="0">
                <a:solidFill>
                  <a:schemeClr val="tx1"/>
                </a:solidFill>
                <a:latin typeface="Arial" panose="020B0604020202020204" pitchFamily="34" charset="0"/>
                <a:cs typeface="Arial" panose="020B0604020202020204" pitchFamily="34" charset="0"/>
              </a:rPr>
              <a:t> Une action témoignant du </a:t>
            </a:r>
            <a:r>
              <a:rPr lang="fr-FR" sz="2400" b="1" dirty="0" smtClean="0">
                <a:solidFill>
                  <a:srgbClr val="FF0000"/>
                </a:solidFill>
                <a:latin typeface="Arial" panose="020B0604020202020204" pitchFamily="34" charset="0"/>
                <a:cs typeface="Arial" panose="020B0604020202020204" pitchFamily="34" charset="0"/>
              </a:rPr>
              <a:t>rôle de personne-ressource</a:t>
            </a:r>
          </a:p>
          <a:p>
            <a:pPr marL="800100" lvl="1" indent="-342900">
              <a:buFont typeface="+mj-lt"/>
              <a:buAutoNum type="arabicPeriod"/>
            </a:pPr>
            <a:r>
              <a:rPr lang="fr-FR" sz="1600" dirty="0">
                <a:solidFill>
                  <a:srgbClr val="8800D1"/>
                </a:solidFill>
                <a:latin typeface="Arial" panose="020B0604020202020204" pitchFamily="34" charset="0"/>
                <a:cs typeface="Arial" panose="020B0604020202020204" pitchFamily="34" charset="0"/>
              </a:rPr>
              <a:t>Présentation pendant 20 minutes </a:t>
            </a:r>
            <a:endParaRPr lang="fr-FR" sz="1600" dirty="0" smtClean="0">
              <a:solidFill>
                <a:srgbClr val="8800D1"/>
              </a:solidFill>
              <a:latin typeface="Arial" panose="020B0604020202020204" pitchFamily="34" charset="0"/>
              <a:cs typeface="Arial" panose="020B0604020202020204" pitchFamily="34" charset="0"/>
            </a:endParaRPr>
          </a:p>
          <a:p>
            <a:pPr marL="800100" lvl="1" indent="-342900">
              <a:buFont typeface="+mj-lt"/>
              <a:buAutoNum type="arabicPeriod"/>
            </a:pPr>
            <a:r>
              <a:rPr lang="fr-FR" sz="1600" dirty="0" smtClean="0">
                <a:solidFill>
                  <a:srgbClr val="8800D1"/>
                </a:solidFill>
                <a:latin typeface="Arial" panose="020B0604020202020204" pitchFamily="34" charset="0"/>
                <a:cs typeface="Arial" panose="020B0604020202020204" pitchFamily="34" charset="0"/>
              </a:rPr>
              <a:t>Echange </a:t>
            </a:r>
            <a:r>
              <a:rPr lang="fr-FR" sz="1600" dirty="0">
                <a:solidFill>
                  <a:srgbClr val="8800D1"/>
                </a:solidFill>
                <a:latin typeface="Arial" panose="020B0604020202020204" pitchFamily="34" charset="0"/>
                <a:cs typeface="Arial" panose="020B0604020202020204" pitchFamily="34" charset="0"/>
              </a:rPr>
              <a:t>d’une durée de 10 minutes avec la </a:t>
            </a:r>
            <a:r>
              <a:rPr lang="fr-FR" sz="1600" dirty="0" smtClean="0">
                <a:solidFill>
                  <a:srgbClr val="8800D1"/>
                </a:solidFill>
                <a:latin typeface="Arial" panose="020B0604020202020204" pitchFamily="34" charset="0"/>
                <a:cs typeface="Arial" panose="020B0604020202020204" pitchFamily="34" charset="0"/>
              </a:rPr>
              <a:t>commission</a:t>
            </a:r>
            <a:endParaRPr lang="fr-FR" sz="1600" dirty="0">
              <a:solidFill>
                <a:srgbClr val="8800D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8998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55264" y="990600"/>
            <a:ext cx="7406640" cy="762000"/>
          </a:xfrm>
        </p:spPr>
        <p:txBody>
          <a:bodyPr>
            <a:normAutofit fontScale="90000"/>
          </a:bodyPr>
          <a:lstStyle/>
          <a:p>
            <a:pPr marL="514350" indent="-514350">
              <a:buFont typeface="+mj-lt"/>
              <a:buAutoNum type="arabicPeriod"/>
            </a:pPr>
            <a:r>
              <a:rPr lang="fr-FR" sz="3200" b="1" dirty="0">
                <a:solidFill>
                  <a:srgbClr val="8800D1"/>
                </a:solidFill>
                <a:latin typeface="Arial" panose="020B0604020202020204" pitchFamily="34" charset="0"/>
                <a:cs typeface="Arial" panose="020B0604020202020204" pitchFamily="34" charset="0"/>
              </a:rPr>
              <a:t>une séance pédagogique </a:t>
            </a:r>
            <a:br>
              <a:rPr lang="fr-FR" sz="3200" b="1" dirty="0">
                <a:solidFill>
                  <a:srgbClr val="8800D1"/>
                </a:solidFill>
                <a:latin typeface="Arial" panose="020B0604020202020204" pitchFamily="34" charset="0"/>
                <a:cs typeface="Arial" panose="020B0604020202020204" pitchFamily="34" charset="0"/>
              </a:rPr>
            </a:br>
            <a:endParaRPr lang="fr-FR" dirty="0">
              <a:solidFill>
                <a:srgbClr val="8800D1"/>
              </a:solidFill>
              <a:latin typeface="Arial" panose="020B0604020202020204" pitchFamily="34" charset="0"/>
              <a:cs typeface="Arial" panose="020B0604020202020204" pitchFamily="34" charset="0"/>
            </a:endParaRPr>
          </a:p>
        </p:txBody>
      </p:sp>
      <p:sp>
        <p:nvSpPr>
          <p:cNvPr id="3" name="Espace réservé du contenu 2"/>
          <p:cNvSpPr>
            <a:spLocks noGrp="1"/>
          </p:cNvSpPr>
          <p:nvPr>
            <p:ph idx="1"/>
          </p:nvPr>
        </p:nvSpPr>
        <p:spPr/>
        <p:txBody>
          <a:bodyPr>
            <a:normAutofit lnSpcReduction="10000"/>
          </a:bodyPr>
          <a:lstStyle/>
          <a:p>
            <a:pPr>
              <a:buFont typeface="Wingdings" panose="05000000000000000000" pitchFamily="2" charset="2"/>
              <a:buChar char="q"/>
            </a:pPr>
            <a:r>
              <a:rPr lang="fr-FR" sz="2400" dirty="0" smtClean="0">
                <a:solidFill>
                  <a:schemeClr val="tx1"/>
                </a:solidFill>
              </a:rPr>
              <a:t> La séance pédagogique permet d’évaluer, en situation professionnelle, les </a:t>
            </a:r>
            <a:r>
              <a:rPr lang="fr-FR" sz="2400" b="1" dirty="0" smtClean="0">
                <a:solidFill>
                  <a:schemeClr val="tx1"/>
                </a:solidFill>
              </a:rPr>
              <a:t>compétences pédagogiques</a:t>
            </a:r>
            <a:r>
              <a:rPr lang="fr-FR" sz="2400" dirty="0" smtClean="0">
                <a:solidFill>
                  <a:schemeClr val="tx1"/>
                </a:solidFill>
              </a:rPr>
              <a:t> </a:t>
            </a:r>
            <a:r>
              <a:rPr lang="fr-FR" sz="2400" b="1" dirty="0" smtClean="0">
                <a:solidFill>
                  <a:schemeClr val="tx1"/>
                </a:solidFill>
              </a:rPr>
              <a:t>spécifiques</a:t>
            </a:r>
            <a:r>
              <a:rPr lang="fr-FR" sz="2400" dirty="0" smtClean="0">
                <a:solidFill>
                  <a:schemeClr val="tx1"/>
                </a:solidFill>
              </a:rPr>
              <a:t> de l’enseignant.</a:t>
            </a:r>
          </a:p>
          <a:p>
            <a:pPr>
              <a:buFont typeface="Wingdings" panose="05000000000000000000" pitchFamily="2" charset="2"/>
              <a:buChar char="q"/>
            </a:pPr>
            <a:endParaRPr lang="fr-FR" sz="2400" dirty="0" smtClean="0">
              <a:solidFill>
                <a:schemeClr val="tx1"/>
              </a:solidFill>
            </a:endParaRPr>
          </a:p>
          <a:p>
            <a:pPr>
              <a:buFont typeface="Wingdings" panose="05000000000000000000" pitchFamily="2" charset="2"/>
              <a:buChar char="q"/>
            </a:pPr>
            <a:r>
              <a:rPr lang="fr-FR" sz="2400" dirty="0" smtClean="0">
                <a:solidFill>
                  <a:schemeClr val="tx1"/>
                </a:solidFill>
              </a:rPr>
              <a:t> L’entretien permet au candidat d’</a:t>
            </a:r>
            <a:r>
              <a:rPr lang="fr-FR" sz="2400" b="1" dirty="0" smtClean="0">
                <a:solidFill>
                  <a:schemeClr val="tx1"/>
                </a:solidFill>
              </a:rPr>
              <a:t>expliquer</a:t>
            </a:r>
            <a:r>
              <a:rPr lang="fr-FR" sz="2400" dirty="0" smtClean="0">
                <a:solidFill>
                  <a:schemeClr val="tx1"/>
                </a:solidFill>
              </a:rPr>
              <a:t>, dans son contexte d’exercice, le </a:t>
            </a:r>
            <a:r>
              <a:rPr lang="fr-FR" sz="2400" b="1" dirty="0" smtClean="0">
                <a:solidFill>
                  <a:schemeClr val="tx1"/>
                </a:solidFill>
              </a:rPr>
              <a:t>choix de ses démarches </a:t>
            </a:r>
            <a:r>
              <a:rPr lang="fr-FR" sz="2400" dirty="0" smtClean="0">
                <a:solidFill>
                  <a:schemeClr val="tx1"/>
                </a:solidFill>
              </a:rPr>
              <a:t>pour répondre aux besoins des élèves. Le candidat doit être capable d’</a:t>
            </a:r>
            <a:r>
              <a:rPr lang="fr-FR" sz="2400" b="1" dirty="0" smtClean="0">
                <a:solidFill>
                  <a:schemeClr val="tx1"/>
                </a:solidFill>
              </a:rPr>
              <a:t>analyser sa pratique </a:t>
            </a:r>
            <a:r>
              <a:rPr lang="fr-FR" sz="2400" dirty="0" smtClean="0">
                <a:solidFill>
                  <a:schemeClr val="tx1"/>
                </a:solidFill>
              </a:rPr>
              <a:t>par référence aux aspects théoriques et institutionnels, </a:t>
            </a:r>
            <a:r>
              <a:rPr lang="fr-FR" sz="2400" dirty="0" smtClean="0">
                <a:solidFill>
                  <a:srgbClr val="FF0000"/>
                </a:solidFill>
              </a:rPr>
              <a:t>notamment de l’éducation </a:t>
            </a:r>
            <a:r>
              <a:rPr lang="fr-FR" sz="2400" b="1" dirty="0" smtClean="0">
                <a:solidFill>
                  <a:srgbClr val="FF0000"/>
                </a:solidFill>
              </a:rPr>
              <a:t>inclusive</a:t>
            </a:r>
            <a:r>
              <a:rPr lang="fr-FR" sz="2400" dirty="0" smtClean="0">
                <a:solidFill>
                  <a:srgbClr val="FF0000"/>
                </a:solidFill>
              </a:rPr>
              <a:t>.</a:t>
            </a:r>
            <a:endParaRPr lang="fr-FR" sz="2400" dirty="0">
              <a:solidFill>
                <a:srgbClr val="FF0000"/>
              </a:solidFill>
            </a:endParaRPr>
          </a:p>
        </p:txBody>
      </p:sp>
      <p:sp>
        <p:nvSpPr>
          <p:cNvPr id="5" name="Espace réservé de la date 4"/>
          <p:cNvSpPr>
            <a:spLocks noGrp="1"/>
          </p:cNvSpPr>
          <p:nvPr>
            <p:ph type="dt" sz="half" idx="10"/>
          </p:nvPr>
        </p:nvSpPr>
        <p:spPr/>
        <p:txBody>
          <a:bodyPr/>
          <a:lstStyle/>
          <a:p>
            <a:pPr>
              <a:defRPr/>
            </a:pPr>
            <a:fld id="{EB4AFB62-5F2C-4CAD-B757-91F79076B53C}" type="datetime1">
              <a:rPr lang="fr-FR" altLang="fr-FR" smtClean="0">
                <a:solidFill>
                  <a:prstClr val="black">
                    <a:tint val="75000"/>
                  </a:prstClr>
                </a:solidFill>
              </a:rPr>
              <a:t>27/05/2018</a:t>
            </a:fld>
            <a:endParaRPr lang="fr-FR" altLang="fr-FR" dirty="0">
              <a:solidFill>
                <a:prstClr val="black">
                  <a:tint val="75000"/>
                </a:prstClr>
              </a:solidFill>
            </a:endParaRPr>
          </a:p>
        </p:txBody>
      </p:sp>
      <p:sp>
        <p:nvSpPr>
          <p:cNvPr id="6" name="Espace réservé du pied de page 5"/>
          <p:cNvSpPr>
            <a:spLocks noGrp="1"/>
          </p:cNvSpPr>
          <p:nvPr>
            <p:ph type="ftr" sz="quarter" idx="11"/>
          </p:nvPr>
        </p:nvSpPr>
        <p:spPr/>
        <p:txBody>
          <a:bodyPr/>
          <a:lstStyle/>
          <a:p>
            <a:r>
              <a:rPr lang="fr-FR" smtClean="0"/>
              <a:t>Séminaire EGPA vendredi 18 mai 2018</a:t>
            </a:r>
            <a:endParaRPr lang="en-US" dirty="0"/>
          </a:p>
        </p:txBody>
      </p:sp>
    </p:spTree>
    <p:extLst>
      <p:ext uri="{BB962C8B-B14F-4D97-AF65-F5344CB8AC3E}">
        <p14:creationId xmlns:p14="http://schemas.microsoft.com/office/powerpoint/2010/main" val="2068686501"/>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8877" y="448558"/>
            <a:ext cx="7881400" cy="1177756"/>
          </a:xfrm>
        </p:spPr>
        <p:txBody>
          <a:bodyPr>
            <a:normAutofit fontScale="90000"/>
          </a:bodyPr>
          <a:lstStyle/>
          <a:p>
            <a:pPr algn="ctr"/>
            <a:r>
              <a:rPr lang="fr-FR" sz="3200" b="1" dirty="0" smtClean="0">
                <a:solidFill>
                  <a:srgbClr val="8800D1"/>
                </a:solidFill>
              </a:rPr>
              <a:t>2. Un </a:t>
            </a:r>
            <a:r>
              <a:rPr lang="fr-FR" sz="3200" b="1" dirty="0">
                <a:solidFill>
                  <a:srgbClr val="8800D1"/>
                </a:solidFill>
              </a:rPr>
              <a:t>dossier élaboré par le candidat portant sur </a:t>
            </a:r>
            <a:r>
              <a:rPr lang="fr-FR" sz="3200" b="1" dirty="0" smtClean="0">
                <a:solidFill>
                  <a:srgbClr val="8800D1"/>
                </a:solidFill>
              </a:rPr>
              <a:t>sa </a:t>
            </a:r>
            <a:r>
              <a:rPr lang="fr-FR" sz="3200" b="1" dirty="0">
                <a:solidFill>
                  <a:srgbClr val="8800D1"/>
                </a:solidFill>
              </a:rPr>
              <a:t>pratique professionnelle. </a:t>
            </a:r>
            <a:br>
              <a:rPr lang="fr-FR" sz="3200" b="1" dirty="0">
                <a:solidFill>
                  <a:srgbClr val="8800D1"/>
                </a:solidFill>
              </a:rPr>
            </a:br>
            <a:endParaRPr lang="fr-FR" dirty="0">
              <a:solidFill>
                <a:srgbClr val="8800D1"/>
              </a:solidFill>
            </a:endParaRPr>
          </a:p>
        </p:txBody>
      </p:sp>
      <p:sp>
        <p:nvSpPr>
          <p:cNvPr id="3" name="Espace réservé du contenu 2"/>
          <p:cNvSpPr>
            <a:spLocks noGrp="1"/>
          </p:cNvSpPr>
          <p:nvPr>
            <p:ph idx="1"/>
          </p:nvPr>
        </p:nvSpPr>
        <p:spPr/>
        <p:txBody>
          <a:bodyPr>
            <a:normAutofit fontScale="92500" lnSpcReduction="20000"/>
          </a:bodyPr>
          <a:lstStyle/>
          <a:p>
            <a:pPr>
              <a:buFont typeface="Wingdings" panose="05000000000000000000" pitchFamily="2" charset="2"/>
              <a:buChar char="q"/>
            </a:pPr>
            <a:r>
              <a:rPr lang="fr-FR" sz="2400" dirty="0" smtClean="0">
                <a:solidFill>
                  <a:schemeClr val="tx1"/>
                </a:solidFill>
              </a:rPr>
              <a:t> Ce dossier de 25 pages comprend :</a:t>
            </a:r>
          </a:p>
          <a:p>
            <a:pPr marL="0" indent="0">
              <a:buNone/>
            </a:pPr>
            <a:r>
              <a:rPr lang="fr-FR" sz="2400" dirty="0" smtClean="0">
                <a:solidFill>
                  <a:schemeClr val="tx1"/>
                </a:solidFill>
              </a:rPr>
              <a:t>- une </a:t>
            </a:r>
            <a:r>
              <a:rPr lang="fr-FR" sz="2400" b="1" dirty="0" smtClean="0">
                <a:solidFill>
                  <a:schemeClr val="tx1"/>
                </a:solidFill>
              </a:rPr>
              <a:t>sélection de documents choisis </a:t>
            </a:r>
            <a:r>
              <a:rPr lang="fr-FR" sz="2400" dirty="0" smtClean="0">
                <a:solidFill>
                  <a:schemeClr val="tx1"/>
                </a:solidFill>
              </a:rPr>
              <a:t>par le candidat pour étayer sa pratique professionnelle ;</a:t>
            </a:r>
          </a:p>
          <a:p>
            <a:pPr>
              <a:buFontTx/>
              <a:buChar char="-"/>
            </a:pPr>
            <a:r>
              <a:rPr lang="fr-FR" sz="2400" dirty="0">
                <a:solidFill>
                  <a:schemeClr val="tx1"/>
                </a:solidFill>
              </a:rPr>
              <a:t>u</a:t>
            </a:r>
            <a:r>
              <a:rPr lang="fr-FR" sz="2400" dirty="0" smtClean="0">
                <a:solidFill>
                  <a:schemeClr val="tx1"/>
                </a:solidFill>
              </a:rPr>
              <a:t>n </a:t>
            </a:r>
            <a:r>
              <a:rPr lang="fr-FR" sz="2400" b="1" dirty="0" smtClean="0">
                <a:solidFill>
                  <a:schemeClr val="tx1"/>
                </a:solidFill>
              </a:rPr>
              <a:t>texte rédigé par le candidat </a:t>
            </a:r>
            <a:r>
              <a:rPr lang="fr-FR" sz="2400" dirty="0" smtClean="0">
                <a:solidFill>
                  <a:schemeClr val="tx1"/>
                </a:solidFill>
              </a:rPr>
              <a:t>dans lequel il justifie et commente son choix documentaire pour faire valoir la cohérence de son action.</a:t>
            </a:r>
          </a:p>
          <a:p>
            <a:pPr>
              <a:buFont typeface="Wingdings" panose="05000000000000000000" pitchFamily="2" charset="2"/>
              <a:buChar char="q"/>
            </a:pPr>
            <a:r>
              <a:rPr lang="fr-FR" sz="2400" dirty="0" smtClean="0">
                <a:solidFill>
                  <a:schemeClr val="tx1"/>
                </a:solidFill>
              </a:rPr>
              <a:t> Lors de la présentation, le candidat s’appuie son dossier pour </a:t>
            </a:r>
            <a:r>
              <a:rPr lang="fr-FR" sz="2400" b="1" dirty="0" smtClean="0">
                <a:solidFill>
                  <a:schemeClr val="tx1"/>
                </a:solidFill>
              </a:rPr>
              <a:t>témoigner de sa capacité à identifier les questions ou difficultés rencontrées dans son activité professionnelle</a:t>
            </a:r>
            <a:r>
              <a:rPr lang="fr-FR" sz="2400" dirty="0" smtClean="0">
                <a:solidFill>
                  <a:schemeClr val="tx1"/>
                </a:solidFill>
              </a:rPr>
              <a:t>, les </a:t>
            </a:r>
            <a:r>
              <a:rPr lang="fr-FR" sz="2400" b="1" dirty="0" smtClean="0">
                <a:solidFill>
                  <a:schemeClr val="tx1"/>
                </a:solidFill>
              </a:rPr>
              <a:t>analyser</a:t>
            </a:r>
            <a:r>
              <a:rPr lang="fr-FR" sz="2400" dirty="0" smtClean="0">
                <a:solidFill>
                  <a:schemeClr val="tx1"/>
                </a:solidFill>
              </a:rPr>
              <a:t> et avoir une </a:t>
            </a:r>
            <a:r>
              <a:rPr lang="fr-FR" sz="2400" b="1" dirty="0" smtClean="0">
                <a:solidFill>
                  <a:schemeClr val="tx1"/>
                </a:solidFill>
              </a:rPr>
              <a:t>approche critique </a:t>
            </a:r>
            <a:r>
              <a:rPr lang="fr-FR" sz="2400" dirty="0" smtClean="0">
                <a:solidFill>
                  <a:schemeClr val="tx1"/>
                </a:solidFill>
              </a:rPr>
              <a:t>des réponses mises en œuvre. </a:t>
            </a:r>
            <a:endParaRPr lang="fr-FR" sz="2400" dirty="0">
              <a:solidFill>
                <a:schemeClr val="tx1"/>
              </a:solidFill>
            </a:endParaRPr>
          </a:p>
          <a:p>
            <a:pPr marL="0" indent="0">
              <a:buNone/>
            </a:pPr>
            <a:endParaRPr lang="fr-FR" sz="2400" dirty="0">
              <a:solidFill>
                <a:schemeClr val="tx1"/>
              </a:solidFill>
            </a:endParaRPr>
          </a:p>
        </p:txBody>
      </p:sp>
      <p:sp>
        <p:nvSpPr>
          <p:cNvPr id="5" name="Espace réservé de la date 4"/>
          <p:cNvSpPr>
            <a:spLocks noGrp="1"/>
          </p:cNvSpPr>
          <p:nvPr>
            <p:ph type="dt" sz="half" idx="10"/>
          </p:nvPr>
        </p:nvSpPr>
        <p:spPr/>
        <p:txBody>
          <a:bodyPr/>
          <a:lstStyle/>
          <a:p>
            <a:pPr>
              <a:defRPr/>
            </a:pPr>
            <a:fld id="{9DA4D078-78FE-4A75-9333-43D1BBC61F1D}" type="datetime1">
              <a:rPr lang="fr-FR" altLang="fr-FR" smtClean="0">
                <a:solidFill>
                  <a:prstClr val="black">
                    <a:tint val="75000"/>
                  </a:prstClr>
                </a:solidFill>
              </a:rPr>
              <a:t>27/05/2018</a:t>
            </a:fld>
            <a:endParaRPr lang="fr-FR" altLang="fr-FR" dirty="0">
              <a:solidFill>
                <a:prstClr val="black">
                  <a:tint val="75000"/>
                </a:prstClr>
              </a:solidFill>
            </a:endParaRPr>
          </a:p>
        </p:txBody>
      </p:sp>
      <p:sp>
        <p:nvSpPr>
          <p:cNvPr id="6" name="Espace réservé du pied de page 5"/>
          <p:cNvSpPr>
            <a:spLocks noGrp="1"/>
          </p:cNvSpPr>
          <p:nvPr>
            <p:ph type="ftr" sz="quarter" idx="11"/>
          </p:nvPr>
        </p:nvSpPr>
        <p:spPr/>
        <p:txBody>
          <a:bodyPr/>
          <a:lstStyle/>
          <a:p>
            <a:r>
              <a:rPr lang="fr-FR" smtClean="0"/>
              <a:t>Séminaire EGPA vendredi 18 mai 2018</a:t>
            </a:r>
            <a:endParaRPr lang="en-US" dirty="0"/>
          </a:p>
        </p:txBody>
      </p:sp>
    </p:spTree>
    <p:extLst>
      <p:ext uri="{BB962C8B-B14F-4D97-AF65-F5344CB8AC3E}">
        <p14:creationId xmlns:p14="http://schemas.microsoft.com/office/powerpoint/2010/main" val="3487715269"/>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99592" y="441960"/>
            <a:ext cx="7416824" cy="1356360"/>
          </a:xfrm>
        </p:spPr>
        <p:txBody>
          <a:bodyPr>
            <a:normAutofit fontScale="90000"/>
          </a:bodyPr>
          <a:lstStyle/>
          <a:p>
            <a:r>
              <a:rPr lang="fr-FR" sz="3200" b="1" dirty="0" smtClean="0">
                <a:solidFill>
                  <a:srgbClr val="8800D1"/>
                </a:solidFill>
              </a:rPr>
              <a:t>3. Une </a:t>
            </a:r>
            <a:r>
              <a:rPr lang="fr-FR" sz="3200" b="1" dirty="0">
                <a:solidFill>
                  <a:srgbClr val="8800D1"/>
                </a:solidFill>
              </a:rPr>
              <a:t>action témoignant du rôle </a:t>
            </a:r>
            <a:r>
              <a:rPr lang="fr-FR" sz="3200" b="1" dirty="0">
                <a:solidFill>
                  <a:srgbClr val="FF0000"/>
                </a:solidFill>
              </a:rPr>
              <a:t>de personne-ressource</a:t>
            </a:r>
            <a:r>
              <a:rPr lang="fr-FR" sz="3200" b="1" dirty="0">
                <a:solidFill>
                  <a:srgbClr val="8800D1"/>
                </a:solidFill>
              </a:rPr>
              <a:t/>
            </a:r>
            <a:br>
              <a:rPr lang="fr-FR" sz="3200" b="1" dirty="0">
                <a:solidFill>
                  <a:srgbClr val="8800D1"/>
                </a:solidFill>
              </a:rPr>
            </a:br>
            <a:endParaRPr lang="fr-FR" dirty="0">
              <a:solidFill>
                <a:srgbClr val="8800D1"/>
              </a:solidFill>
            </a:endParaRPr>
          </a:p>
        </p:txBody>
      </p:sp>
      <p:sp>
        <p:nvSpPr>
          <p:cNvPr id="3" name="Espace réservé du contenu 2"/>
          <p:cNvSpPr>
            <a:spLocks noGrp="1"/>
          </p:cNvSpPr>
          <p:nvPr>
            <p:ph idx="1"/>
          </p:nvPr>
        </p:nvSpPr>
        <p:spPr>
          <a:xfrm>
            <a:off x="266700" y="1628800"/>
            <a:ext cx="8610600" cy="4680520"/>
          </a:xfrm>
        </p:spPr>
        <p:txBody>
          <a:bodyPr>
            <a:normAutofit fontScale="92500" lnSpcReduction="10000"/>
          </a:bodyPr>
          <a:lstStyle/>
          <a:p>
            <a:pPr marL="0" indent="0">
              <a:lnSpc>
                <a:spcPct val="100000"/>
              </a:lnSpc>
              <a:buNone/>
            </a:pPr>
            <a:endParaRPr lang="fr-FR" dirty="0" smtClean="0">
              <a:solidFill>
                <a:schemeClr val="tx1"/>
              </a:solidFill>
            </a:endParaRPr>
          </a:p>
          <a:p>
            <a:pPr marL="0" indent="0">
              <a:lnSpc>
                <a:spcPct val="100000"/>
              </a:lnSpc>
              <a:buNone/>
            </a:pPr>
            <a:r>
              <a:rPr lang="fr-FR" dirty="0" smtClean="0">
                <a:solidFill>
                  <a:schemeClr val="tx1"/>
                </a:solidFill>
              </a:rPr>
              <a:t>La présentation pendant 20 min d’une </a:t>
            </a:r>
            <a:r>
              <a:rPr lang="fr-FR" b="1" dirty="0" smtClean="0">
                <a:solidFill>
                  <a:schemeClr val="tx1"/>
                </a:solidFill>
              </a:rPr>
              <a:t>action conduite </a:t>
            </a:r>
            <a:r>
              <a:rPr lang="fr-FR" dirty="0" smtClean="0">
                <a:solidFill>
                  <a:schemeClr val="tx1"/>
                </a:solidFill>
              </a:rPr>
              <a:t>par le candidat témoignant de son rôle de personne-ressource en matière d’éducation inclusive et de sa </a:t>
            </a:r>
            <a:r>
              <a:rPr lang="fr-FR" b="1" dirty="0" smtClean="0">
                <a:solidFill>
                  <a:schemeClr val="tx1"/>
                </a:solidFill>
              </a:rPr>
              <a:t>connaissance des modalités de scolarisation des élèves à besoins éducatifs particuliers</a:t>
            </a:r>
            <a:r>
              <a:rPr lang="fr-FR" dirty="0" smtClean="0">
                <a:solidFill>
                  <a:schemeClr val="tx1"/>
                </a:solidFill>
              </a:rPr>
              <a:t>, suivie d’un échange d’une durée de 10 min avec la commission. La présentation peut se faire à partir de tout support écrit ou numérique (enregistrement audio, vidéo, etc.)</a:t>
            </a:r>
          </a:p>
          <a:p>
            <a:endParaRPr lang="fr-FR" dirty="0" smtClean="0">
              <a:solidFill>
                <a:schemeClr val="tx1"/>
              </a:solidFill>
            </a:endParaRPr>
          </a:p>
          <a:p>
            <a:pPr marL="457200" lvl="1" indent="0">
              <a:buNone/>
            </a:pPr>
            <a:endParaRPr lang="fr-FR" dirty="0" smtClean="0"/>
          </a:p>
        </p:txBody>
      </p:sp>
      <p:sp>
        <p:nvSpPr>
          <p:cNvPr id="5" name="Espace réservé de la date 4"/>
          <p:cNvSpPr>
            <a:spLocks noGrp="1"/>
          </p:cNvSpPr>
          <p:nvPr>
            <p:ph type="dt" sz="half" idx="10"/>
          </p:nvPr>
        </p:nvSpPr>
        <p:spPr/>
        <p:txBody>
          <a:bodyPr/>
          <a:lstStyle/>
          <a:p>
            <a:pPr>
              <a:defRPr/>
            </a:pPr>
            <a:fld id="{72FD78E1-4DC1-4880-90A9-FE9974373E4C}" type="datetime1">
              <a:rPr lang="fr-FR" altLang="fr-FR" smtClean="0">
                <a:solidFill>
                  <a:prstClr val="black">
                    <a:tint val="75000"/>
                  </a:prstClr>
                </a:solidFill>
              </a:rPr>
              <a:t>27/05/2018</a:t>
            </a:fld>
            <a:endParaRPr lang="fr-FR" altLang="fr-FR" dirty="0">
              <a:solidFill>
                <a:prstClr val="black">
                  <a:tint val="75000"/>
                </a:prstClr>
              </a:solidFill>
            </a:endParaRPr>
          </a:p>
        </p:txBody>
      </p:sp>
      <p:sp>
        <p:nvSpPr>
          <p:cNvPr id="6" name="Espace réservé du pied de page 5"/>
          <p:cNvSpPr>
            <a:spLocks noGrp="1"/>
          </p:cNvSpPr>
          <p:nvPr>
            <p:ph type="ftr" sz="quarter" idx="11"/>
          </p:nvPr>
        </p:nvSpPr>
        <p:spPr/>
        <p:txBody>
          <a:bodyPr/>
          <a:lstStyle/>
          <a:p>
            <a:r>
              <a:rPr lang="fr-FR" smtClean="0"/>
              <a:t>Séminaire EGPA vendredi 18 mai 2018</a:t>
            </a:r>
            <a:endParaRPr lang="en-US" dirty="0"/>
          </a:p>
        </p:txBody>
      </p:sp>
    </p:spTree>
    <p:extLst>
      <p:ext uri="{BB962C8B-B14F-4D97-AF65-F5344CB8AC3E}">
        <p14:creationId xmlns:p14="http://schemas.microsoft.com/office/powerpoint/2010/main" val="1059877598"/>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Qu’est-ce qu’exercer une fonction de personne-ressource ?</a:t>
            </a:r>
            <a:br>
              <a:rPr lang="fr-FR" dirty="0"/>
            </a:br>
            <a:endParaRPr lang="fr-FR" dirty="0"/>
          </a:p>
        </p:txBody>
      </p:sp>
      <p:sp>
        <p:nvSpPr>
          <p:cNvPr id="3" name="Espace réservé du contenu 2"/>
          <p:cNvSpPr>
            <a:spLocks noGrp="1"/>
          </p:cNvSpPr>
          <p:nvPr>
            <p:ph idx="1"/>
          </p:nvPr>
        </p:nvSpPr>
        <p:spPr>
          <a:xfrm>
            <a:off x="628650" y="1333500"/>
            <a:ext cx="7886700" cy="4843463"/>
          </a:xfrm>
        </p:spPr>
        <p:txBody>
          <a:bodyPr>
            <a:normAutofit fontScale="70000" lnSpcReduction="20000"/>
          </a:bodyPr>
          <a:lstStyle/>
          <a:p>
            <a:pPr marL="457200" lvl="1" indent="0">
              <a:lnSpc>
                <a:spcPct val="200000"/>
              </a:lnSpc>
              <a:buNone/>
            </a:pPr>
            <a:endParaRPr lang="fr-FR" dirty="0" smtClean="0">
              <a:solidFill>
                <a:srgbClr val="8800D1"/>
              </a:solidFill>
            </a:endParaRPr>
          </a:p>
          <a:p>
            <a:pPr lvl="1">
              <a:lnSpc>
                <a:spcPct val="200000"/>
              </a:lnSpc>
              <a:buFont typeface="Wingdings" panose="05000000000000000000" pitchFamily="2" charset="2"/>
              <a:buChar char="q"/>
            </a:pPr>
            <a:r>
              <a:rPr lang="fr-FR" dirty="0" smtClean="0">
                <a:solidFill>
                  <a:srgbClr val="8800D1"/>
                </a:solidFill>
              </a:rPr>
              <a:t>Sensibiliser </a:t>
            </a:r>
            <a:r>
              <a:rPr lang="fr-FR" dirty="0">
                <a:solidFill>
                  <a:srgbClr val="8800D1"/>
                </a:solidFill>
              </a:rPr>
              <a:t>tous les membres de la communauté éducative aux principes de </a:t>
            </a:r>
            <a:r>
              <a:rPr lang="fr-FR" dirty="0">
                <a:solidFill>
                  <a:srgbClr val="FF0000"/>
                </a:solidFill>
              </a:rPr>
              <a:t>l’éducation inclusive</a:t>
            </a:r>
          </a:p>
          <a:p>
            <a:pPr lvl="1">
              <a:lnSpc>
                <a:spcPct val="200000"/>
              </a:lnSpc>
              <a:buFont typeface="Wingdings" panose="05000000000000000000" pitchFamily="2" charset="2"/>
              <a:buChar char="q"/>
            </a:pPr>
            <a:r>
              <a:rPr lang="fr-FR" dirty="0" smtClean="0">
                <a:solidFill>
                  <a:srgbClr val="8800D1"/>
                </a:solidFill>
              </a:rPr>
              <a:t> Jouer </a:t>
            </a:r>
            <a:r>
              <a:rPr lang="fr-FR" dirty="0">
                <a:solidFill>
                  <a:srgbClr val="8800D1"/>
                </a:solidFill>
              </a:rPr>
              <a:t>un rôle moteur dans son environnement</a:t>
            </a:r>
          </a:p>
          <a:p>
            <a:pPr lvl="1">
              <a:lnSpc>
                <a:spcPct val="200000"/>
              </a:lnSpc>
              <a:buFont typeface="Wingdings" panose="05000000000000000000" pitchFamily="2" charset="2"/>
              <a:buChar char="q"/>
            </a:pPr>
            <a:r>
              <a:rPr lang="fr-FR" dirty="0" smtClean="0">
                <a:solidFill>
                  <a:srgbClr val="8800D1"/>
                </a:solidFill>
              </a:rPr>
              <a:t> Apporter </a:t>
            </a:r>
            <a:r>
              <a:rPr lang="fr-FR" dirty="0">
                <a:solidFill>
                  <a:srgbClr val="8800D1"/>
                </a:solidFill>
              </a:rPr>
              <a:t>aux équipes une </a:t>
            </a:r>
            <a:r>
              <a:rPr lang="fr-FR" dirty="0">
                <a:solidFill>
                  <a:srgbClr val="FF0000"/>
                </a:solidFill>
              </a:rPr>
              <a:t>expertise spécifique dans les domaines des </a:t>
            </a:r>
            <a:r>
              <a:rPr lang="fr-FR" dirty="0">
                <a:solidFill>
                  <a:srgbClr val="8800D1"/>
                </a:solidFill>
              </a:rPr>
              <a:t>pratiques éducatives inclusives </a:t>
            </a:r>
          </a:p>
          <a:p>
            <a:pPr marL="457200" lvl="1" indent="0">
              <a:lnSpc>
                <a:spcPct val="200000"/>
              </a:lnSpc>
              <a:buNone/>
            </a:pPr>
            <a:r>
              <a:rPr lang="fr-FR" u="sng" dirty="0" smtClean="0"/>
              <a:t>Remarque </a:t>
            </a:r>
            <a:r>
              <a:rPr lang="fr-FR" dirty="0" smtClean="0"/>
              <a:t>: Il </a:t>
            </a:r>
            <a:r>
              <a:rPr lang="fr-FR" dirty="0"/>
              <a:t>s’agit d’une action auprès d’</a:t>
            </a:r>
            <a:r>
              <a:rPr lang="fr-FR" b="1" dirty="0"/>
              <a:t>adultes</a:t>
            </a:r>
            <a:r>
              <a:rPr lang="fr-FR" dirty="0"/>
              <a:t>, dans une </a:t>
            </a:r>
            <a:r>
              <a:rPr lang="fr-FR" b="1" dirty="0"/>
              <a:t>équipe</a:t>
            </a:r>
            <a:r>
              <a:rPr lang="fr-FR" dirty="0"/>
              <a:t>, une action de </a:t>
            </a:r>
            <a:r>
              <a:rPr lang="fr-FR" b="1" dirty="0"/>
              <a:t>formation</a:t>
            </a:r>
            <a:r>
              <a:rPr lang="fr-FR" dirty="0"/>
              <a:t> </a:t>
            </a:r>
            <a:r>
              <a:rPr lang="fr-FR" b="1" dirty="0"/>
              <a:t>partenariale</a:t>
            </a:r>
          </a:p>
          <a:p>
            <a:pPr lvl="1">
              <a:lnSpc>
                <a:spcPct val="200000"/>
              </a:lnSpc>
              <a:buFont typeface="Wingdings" panose="05000000000000000000" pitchFamily="2" charset="2"/>
              <a:buChar char="q"/>
            </a:pPr>
            <a:endParaRPr lang="fr-FR" dirty="0">
              <a:solidFill>
                <a:srgbClr val="8800D1"/>
              </a:solidFill>
            </a:endParaRPr>
          </a:p>
          <a:p>
            <a:pPr>
              <a:lnSpc>
                <a:spcPct val="200000"/>
              </a:lnSpc>
            </a:pPr>
            <a:endParaRPr lang="fr-FR" sz="2400" dirty="0"/>
          </a:p>
        </p:txBody>
      </p:sp>
      <p:sp>
        <p:nvSpPr>
          <p:cNvPr id="4" name="Espace réservé de la date 3"/>
          <p:cNvSpPr>
            <a:spLocks noGrp="1"/>
          </p:cNvSpPr>
          <p:nvPr>
            <p:ph type="dt" sz="half" idx="10"/>
          </p:nvPr>
        </p:nvSpPr>
        <p:spPr/>
        <p:txBody>
          <a:bodyPr/>
          <a:lstStyle/>
          <a:p>
            <a:pPr>
              <a:defRPr/>
            </a:pPr>
            <a:fld id="{764B711D-F494-4713-ADF4-C3507AC173A7}" type="datetime1">
              <a:rPr lang="fr-FR" altLang="fr-FR" smtClean="0">
                <a:solidFill>
                  <a:prstClr val="black">
                    <a:tint val="75000"/>
                  </a:prstClr>
                </a:solidFill>
              </a:rPr>
              <a:t>27/05/2018</a:t>
            </a:fld>
            <a:endParaRPr lang="fr-FR" altLang="fr-FR" dirty="0">
              <a:solidFill>
                <a:prstClr val="black">
                  <a:tint val="75000"/>
                </a:prstClr>
              </a:solidFill>
            </a:endParaRPr>
          </a:p>
        </p:txBody>
      </p:sp>
      <p:sp>
        <p:nvSpPr>
          <p:cNvPr id="5" name="Espace réservé du pied de page 4"/>
          <p:cNvSpPr>
            <a:spLocks noGrp="1"/>
          </p:cNvSpPr>
          <p:nvPr>
            <p:ph type="ftr" sz="quarter" idx="11"/>
          </p:nvPr>
        </p:nvSpPr>
        <p:spPr/>
        <p:txBody>
          <a:bodyPr/>
          <a:lstStyle/>
          <a:p>
            <a:r>
              <a:rPr lang="fr-FR" smtClean="0"/>
              <a:t>Séminaire EGPA vendredi 18 mai 2018</a:t>
            </a:r>
            <a:endParaRPr lang="en-US" dirty="0"/>
          </a:p>
        </p:txBody>
      </p:sp>
    </p:spTree>
    <p:extLst>
      <p:ext uri="{BB962C8B-B14F-4D97-AF65-F5344CB8AC3E}">
        <p14:creationId xmlns:p14="http://schemas.microsoft.com/office/powerpoint/2010/main" val="138976438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685800"/>
            <a:ext cx="8077200" cy="366936"/>
          </a:xfrm>
        </p:spPr>
        <p:txBody>
          <a:bodyPr/>
          <a:lstStyle/>
          <a:p>
            <a:r>
              <a:rPr lang="fr-FR" sz="4000" dirty="0" smtClean="0"/>
              <a:t>Quelques rappels, circulaire suite  </a:t>
            </a:r>
            <a:endParaRPr lang="fr-FR" sz="4000" dirty="0"/>
          </a:p>
        </p:txBody>
      </p:sp>
      <p:sp>
        <p:nvSpPr>
          <p:cNvPr id="3" name="Espace réservé du contenu 2"/>
          <p:cNvSpPr>
            <a:spLocks noGrp="1"/>
          </p:cNvSpPr>
          <p:nvPr>
            <p:ph idx="1"/>
          </p:nvPr>
        </p:nvSpPr>
        <p:spPr>
          <a:xfrm>
            <a:off x="0" y="1556792"/>
            <a:ext cx="9144000" cy="5184576"/>
          </a:xfrm>
        </p:spPr>
        <p:txBody>
          <a:bodyPr/>
          <a:lstStyle/>
          <a:p>
            <a:r>
              <a:rPr lang="fr-FR" sz="2400" dirty="0"/>
              <a:t>La Segpa ne doit </a:t>
            </a:r>
            <a:r>
              <a:rPr lang="fr-FR" sz="2400" dirty="0" smtClean="0"/>
              <a:t>pas </a:t>
            </a:r>
            <a:r>
              <a:rPr lang="fr-FR" sz="2400" dirty="0"/>
              <a:t>être conçue </a:t>
            </a:r>
            <a:r>
              <a:rPr lang="fr-FR" sz="2400" b="1" dirty="0"/>
              <a:t>comme le lieu unique où les enseignements </a:t>
            </a:r>
            <a:r>
              <a:rPr lang="fr-FR" sz="2400" dirty="0"/>
              <a:t>sont dispensés aux </a:t>
            </a:r>
            <a:r>
              <a:rPr lang="fr-FR" sz="2400" dirty="0" smtClean="0"/>
              <a:t>élèves. </a:t>
            </a:r>
          </a:p>
          <a:p>
            <a:r>
              <a:rPr lang="fr-FR" sz="2400" dirty="0" smtClean="0"/>
              <a:t>Ces </a:t>
            </a:r>
            <a:r>
              <a:rPr lang="fr-FR" sz="2400" dirty="0"/>
              <a:t>élèves sont </a:t>
            </a:r>
            <a:r>
              <a:rPr lang="fr-FR" sz="2400" dirty="0" smtClean="0"/>
              <a:t>accompagnés… , </a:t>
            </a:r>
            <a:r>
              <a:rPr lang="fr-FR" sz="2400" dirty="0"/>
              <a:t>soit dans leur classe </a:t>
            </a:r>
            <a:r>
              <a:rPr lang="fr-FR" sz="2400" dirty="0" smtClean="0"/>
              <a:t>au </a:t>
            </a:r>
            <a:r>
              <a:rPr lang="fr-FR" sz="2400" dirty="0"/>
              <a:t>de la Segpa, soit dans les temps d'enseignement dans les autres classes du collège, soit dans des groupes de besoin. </a:t>
            </a:r>
            <a:endParaRPr lang="fr-FR" sz="2400" dirty="0" smtClean="0"/>
          </a:p>
          <a:p>
            <a:r>
              <a:rPr lang="fr-FR" sz="2400" dirty="0" smtClean="0"/>
              <a:t>…Chaque </a:t>
            </a:r>
            <a:r>
              <a:rPr lang="fr-FR" sz="2400" dirty="0"/>
              <a:t>élève de la </a:t>
            </a:r>
            <a:r>
              <a:rPr lang="fr-FR" sz="2400" dirty="0" smtClean="0"/>
              <a:t>Segpa suit </a:t>
            </a:r>
            <a:r>
              <a:rPr lang="fr-FR" sz="2400" dirty="0"/>
              <a:t>les cours avec les autres élèves </a:t>
            </a:r>
            <a:r>
              <a:rPr lang="fr-FR" sz="2400" dirty="0" smtClean="0"/>
              <a:t>dans la </a:t>
            </a:r>
            <a:r>
              <a:rPr lang="fr-FR" sz="2400" dirty="0"/>
              <a:t>même </a:t>
            </a:r>
            <a:r>
              <a:rPr lang="fr-FR" sz="2400" dirty="0" smtClean="0"/>
              <a:t>classe tout </a:t>
            </a:r>
            <a:r>
              <a:rPr lang="fr-FR" sz="2400" dirty="0"/>
              <a:t>au long de l'année </a:t>
            </a:r>
            <a:r>
              <a:rPr lang="fr-FR" sz="2400" dirty="0" smtClean="0"/>
              <a:t>mais </a:t>
            </a:r>
            <a:r>
              <a:rPr lang="fr-FR" sz="2400" dirty="0"/>
              <a:t>tous les élèves d'une division de la Segpa ne </a:t>
            </a:r>
            <a:r>
              <a:rPr lang="fr-FR" sz="2400" dirty="0" smtClean="0"/>
              <a:t>sont </a:t>
            </a:r>
            <a:r>
              <a:rPr lang="fr-FR" sz="2400" dirty="0"/>
              <a:t>pas intégrés dans une même classe, </a:t>
            </a:r>
            <a:r>
              <a:rPr lang="fr-FR" sz="2400" b="1" dirty="0"/>
              <a:t>afin de faciliter l'inclusion dans le groupe </a:t>
            </a:r>
            <a:r>
              <a:rPr lang="fr-FR" sz="2400" dirty="0"/>
              <a:t>et le sentiment d'appartenance.</a:t>
            </a:r>
          </a:p>
          <a:p>
            <a:endParaRPr lang="fr-FR" dirty="0"/>
          </a:p>
        </p:txBody>
      </p:sp>
    </p:spTree>
    <p:extLst>
      <p:ext uri="{BB962C8B-B14F-4D97-AF65-F5344CB8AC3E}">
        <p14:creationId xmlns:p14="http://schemas.microsoft.com/office/powerpoint/2010/main" val="1791603425"/>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b="1" dirty="0" smtClean="0">
                <a:solidFill>
                  <a:srgbClr val="DA0D57"/>
                </a:solidFill>
                <a:latin typeface="Arial Black" panose="020B0A04020102020204" pitchFamily="34" charset="0"/>
                <a:cs typeface="Arial" panose="020B0604020202020204" pitchFamily="34" charset="0"/>
              </a:rPr>
              <a:t>LE CAPPEI</a:t>
            </a:r>
            <a:endParaRPr lang="fr-FR" b="1" dirty="0">
              <a:solidFill>
                <a:srgbClr val="DA0D57"/>
              </a:solidFill>
              <a:latin typeface="Arial Black" panose="020B0A04020102020204" pitchFamily="34" charset="0"/>
              <a:cs typeface="Arial" panose="020B0604020202020204" pitchFamily="34" charset="0"/>
            </a:endParaRPr>
          </a:p>
        </p:txBody>
      </p:sp>
      <p:sp>
        <p:nvSpPr>
          <p:cNvPr id="5" name="Espace réservé du texte 4"/>
          <p:cNvSpPr>
            <a:spLocks noGrp="1"/>
          </p:cNvSpPr>
          <p:nvPr>
            <p:ph type="body" sz="quarter" idx="13"/>
          </p:nvPr>
        </p:nvSpPr>
        <p:spPr>
          <a:xfrm>
            <a:off x="804863" y="2006058"/>
            <a:ext cx="7881937" cy="3966117"/>
          </a:xfrm>
        </p:spPr>
        <p:txBody>
          <a:bodyPr>
            <a:normAutofit fontScale="55000" lnSpcReduction="20000"/>
          </a:bodyPr>
          <a:lstStyle/>
          <a:p>
            <a:r>
              <a:rPr lang="fr-FR" b="1" dirty="0" smtClean="0">
                <a:solidFill>
                  <a:schemeClr val="tx1"/>
                </a:solidFill>
              </a:rPr>
              <a:t>Décret de création </a:t>
            </a:r>
            <a:r>
              <a:rPr lang="fr-FR" dirty="0" smtClean="0">
                <a:solidFill>
                  <a:schemeClr val="tx1"/>
                </a:solidFill>
              </a:rPr>
              <a:t>: n° 2017-169 du 10 février 2017</a:t>
            </a:r>
          </a:p>
          <a:p>
            <a:endParaRPr lang="fr-FR" dirty="0">
              <a:solidFill>
                <a:schemeClr val="tx1"/>
              </a:solidFill>
            </a:endParaRPr>
          </a:p>
          <a:p>
            <a:r>
              <a:rPr lang="fr-FR" b="1" dirty="0" smtClean="0">
                <a:solidFill>
                  <a:schemeClr val="tx1"/>
                </a:solidFill>
              </a:rPr>
              <a:t>Arrêté</a:t>
            </a:r>
            <a:r>
              <a:rPr lang="fr-FR" dirty="0" smtClean="0">
                <a:solidFill>
                  <a:schemeClr val="tx1"/>
                </a:solidFill>
              </a:rPr>
              <a:t> relatif à l’organisation de l’examen pour l’obtention du certificat d’aptitude professionnelle aux pratiques de l’éducation inclusive : </a:t>
            </a:r>
          </a:p>
          <a:p>
            <a:pPr marL="0" indent="0">
              <a:buNone/>
            </a:pPr>
            <a:r>
              <a:rPr lang="fr-FR" dirty="0" smtClean="0">
                <a:solidFill>
                  <a:schemeClr val="tx1"/>
                </a:solidFill>
              </a:rPr>
              <a:t>   10 février 2017</a:t>
            </a:r>
          </a:p>
          <a:p>
            <a:endParaRPr lang="fr-FR" dirty="0">
              <a:solidFill>
                <a:schemeClr val="tx1"/>
              </a:solidFill>
            </a:endParaRPr>
          </a:p>
          <a:p>
            <a:r>
              <a:rPr lang="fr-FR" b="1" dirty="0">
                <a:solidFill>
                  <a:schemeClr val="tx1"/>
                </a:solidFill>
              </a:rPr>
              <a:t>Arrêté</a:t>
            </a:r>
            <a:r>
              <a:rPr lang="fr-FR" dirty="0">
                <a:solidFill>
                  <a:schemeClr val="tx1"/>
                </a:solidFill>
              </a:rPr>
              <a:t> relatif à l’organisation de </a:t>
            </a:r>
            <a:r>
              <a:rPr lang="fr-FR" dirty="0" smtClean="0">
                <a:solidFill>
                  <a:schemeClr val="tx1"/>
                </a:solidFill>
              </a:rPr>
              <a:t>la formation professionnelle spécialisée à l’intention des enseignants chargés de la scolarisation des élèves présentant des besoins éducatifs particuliers liés à une situation de handicap, de grande difficulté scolaire ou à une maladie </a:t>
            </a:r>
            <a:r>
              <a:rPr lang="fr-FR" dirty="0">
                <a:solidFill>
                  <a:schemeClr val="tx1"/>
                </a:solidFill>
              </a:rPr>
              <a:t>: </a:t>
            </a:r>
            <a:endParaRPr lang="fr-FR" dirty="0" smtClean="0">
              <a:solidFill>
                <a:schemeClr val="tx1"/>
              </a:solidFill>
            </a:endParaRPr>
          </a:p>
          <a:p>
            <a:pPr marL="0" indent="0">
              <a:buNone/>
            </a:pPr>
            <a:r>
              <a:rPr lang="fr-FR" dirty="0" smtClean="0">
                <a:solidFill>
                  <a:schemeClr val="tx1"/>
                </a:solidFill>
              </a:rPr>
              <a:t>   10 </a:t>
            </a:r>
            <a:r>
              <a:rPr lang="fr-FR" dirty="0">
                <a:solidFill>
                  <a:schemeClr val="tx1"/>
                </a:solidFill>
              </a:rPr>
              <a:t>février 2017</a:t>
            </a:r>
            <a:endParaRPr lang="fr-FR" dirty="0"/>
          </a:p>
          <a:p>
            <a:pPr marL="0" indent="0">
              <a:buNone/>
            </a:pPr>
            <a:endParaRPr lang="fr-FR" dirty="0"/>
          </a:p>
          <a:p>
            <a:r>
              <a:rPr lang="fr-FR" dirty="0" smtClean="0">
                <a:solidFill>
                  <a:srgbClr val="8800D1"/>
                </a:solidFill>
              </a:rPr>
              <a:t>Circulaire :</a:t>
            </a:r>
            <a:r>
              <a:rPr lang="fr-FR" dirty="0" smtClean="0"/>
              <a:t> </a:t>
            </a:r>
            <a:r>
              <a:rPr lang="fr-FR" dirty="0">
                <a:solidFill>
                  <a:schemeClr val="tx1"/>
                </a:solidFill>
              </a:rPr>
              <a:t>n° </a:t>
            </a:r>
            <a:r>
              <a:rPr lang="fr-FR" dirty="0" smtClean="0">
                <a:solidFill>
                  <a:schemeClr val="tx1"/>
                </a:solidFill>
              </a:rPr>
              <a:t>2017-026 </a:t>
            </a:r>
            <a:r>
              <a:rPr lang="fr-FR" dirty="0">
                <a:solidFill>
                  <a:schemeClr val="tx1"/>
                </a:solidFill>
              </a:rPr>
              <a:t>du </a:t>
            </a:r>
            <a:r>
              <a:rPr lang="fr-FR" dirty="0" smtClean="0">
                <a:solidFill>
                  <a:schemeClr val="tx1"/>
                </a:solidFill>
              </a:rPr>
              <a:t>14 février 2017</a:t>
            </a:r>
            <a:endParaRPr lang="fr-FR" dirty="0"/>
          </a:p>
          <a:p>
            <a:endParaRPr lang="fr-FR" dirty="0"/>
          </a:p>
        </p:txBody>
      </p:sp>
    </p:spTree>
    <p:extLst>
      <p:ext uri="{BB962C8B-B14F-4D97-AF65-F5344CB8AC3E}">
        <p14:creationId xmlns:p14="http://schemas.microsoft.com/office/powerpoint/2010/main" val="278849978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Séminaire SEGPA </a:t>
            </a:r>
            <a:endParaRPr lang="fr-FR" dirty="0"/>
          </a:p>
        </p:txBody>
      </p:sp>
      <p:sp>
        <p:nvSpPr>
          <p:cNvPr id="3" name="Espace réservé du contenu 2"/>
          <p:cNvSpPr>
            <a:spLocks noGrp="1"/>
          </p:cNvSpPr>
          <p:nvPr>
            <p:ph idx="1"/>
          </p:nvPr>
        </p:nvSpPr>
        <p:spPr/>
        <p:txBody>
          <a:bodyPr/>
          <a:lstStyle/>
          <a:p>
            <a:endParaRPr lang="fr-FR" dirty="0" smtClean="0"/>
          </a:p>
          <a:p>
            <a:endParaRPr lang="fr-FR" dirty="0"/>
          </a:p>
          <a:p>
            <a:r>
              <a:rPr lang="fr-FR" dirty="0" smtClean="0"/>
              <a:t>Intervention de Michel de la Cruz </a:t>
            </a:r>
          </a:p>
          <a:p>
            <a:endParaRPr lang="fr-FR" dirty="0"/>
          </a:p>
          <a:p>
            <a:r>
              <a:rPr lang="fr-FR" dirty="0" smtClean="0"/>
              <a:t>Présentations des documents supports </a:t>
            </a:r>
            <a:endParaRPr lang="fr-FR" dirty="0"/>
          </a:p>
        </p:txBody>
      </p:sp>
    </p:spTree>
    <p:extLst>
      <p:ext uri="{BB962C8B-B14F-4D97-AF65-F5344CB8AC3E}">
        <p14:creationId xmlns:p14="http://schemas.microsoft.com/office/powerpoint/2010/main" val="3986500290"/>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clrChange>
              <a:clrFrom>
                <a:srgbClr val="FFFFFF"/>
              </a:clrFrom>
              <a:clrTo>
                <a:srgbClr val="FFFFFF">
                  <a:alpha val="0"/>
                </a:srgbClr>
              </a:clrTo>
            </a:clrChange>
          </a:blip>
          <a:stretch>
            <a:fillRect/>
          </a:stretch>
        </p:blipFill>
        <p:spPr>
          <a:xfrm rot="3677954">
            <a:off x="1558656" y="567918"/>
            <a:ext cx="6545984" cy="5874263"/>
          </a:xfrm>
          <a:prstGeom prst="rect">
            <a:avLst/>
          </a:prstGeom>
        </p:spPr>
      </p:pic>
    </p:spTree>
    <p:extLst>
      <p:ext uri="{BB962C8B-B14F-4D97-AF65-F5344CB8AC3E}">
        <p14:creationId xmlns:p14="http://schemas.microsoft.com/office/powerpoint/2010/main" val="565986268"/>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2285681" y="1970837"/>
            <a:ext cx="4230535" cy="3172902"/>
          </a:xfrm>
          <a:prstGeom prst="rect">
            <a:avLst/>
          </a:prstGeom>
        </p:spPr>
      </p:pic>
    </p:spTree>
    <p:extLst>
      <p:ext uri="{BB962C8B-B14F-4D97-AF65-F5344CB8AC3E}">
        <p14:creationId xmlns:p14="http://schemas.microsoft.com/office/powerpoint/2010/main" val="3622389795"/>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32656"/>
            <a:ext cx="8077200" cy="1267544"/>
          </a:xfrm>
        </p:spPr>
        <p:txBody>
          <a:bodyPr>
            <a:normAutofit/>
          </a:bodyPr>
          <a:lstStyle/>
          <a:p>
            <a:pPr lvl="0"/>
            <a:r>
              <a:rPr lang="fr-FR" dirty="0" smtClean="0"/>
              <a:t>          Séminaire EGPA </a:t>
            </a:r>
            <a:endParaRPr lang="fr-FR" dirty="0"/>
          </a:p>
        </p:txBody>
      </p:sp>
      <p:sp>
        <p:nvSpPr>
          <p:cNvPr id="3" name="Espace réservé du contenu 2"/>
          <p:cNvSpPr>
            <a:spLocks noGrp="1"/>
          </p:cNvSpPr>
          <p:nvPr>
            <p:ph idx="1"/>
          </p:nvPr>
        </p:nvSpPr>
        <p:spPr>
          <a:xfrm>
            <a:off x="0" y="1196752"/>
            <a:ext cx="9144000" cy="5661248"/>
          </a:xfrm>
          <a:ln>
            <a:solidFill>
              <a:schemeClr val="accent1"/>
            </a:solidFill>
          </a:ln>
        </p:spPr>
        <p:txBody>
          <a:bodyPr>
            <a:normAutofit/>
          </a:bodyPr>
          <a:lstStyle/>
          <a:p>
            <a:pPr marL="0" indent="0" algn="ctr">
              <a:buNone/>
            </a:pPr>
            <a:r>
              <a:rPr lang="fr-FR" sz="4500" b="1" dirty="0"/>
              <a:t> </a:t>
            </a:r>
            <a:endParaRPr lang="fr-FR" sz="4500" b="1" dirty="0" smtClean="0"/>
          </a:p>
          <a:p>
            <a:pPr marL="0" indent="0" algn="ctr">
              <a:buNone/>
            </a:pPr>
            <a:r>
              <a:rPr lang="fr-FR" sz="3600" b="1" dirty="0" smtClean="0"/>
              <a:t>Intervention de Madame Isabelle Chartier IEN ASH 81</a:t>
            </a:r>
          </a:p>
          <a:p>
            <a:pPr marL="0" indent="0" algn="ctr">
              <a:buNone/>
            </a:pPr>
            <a:endParaRPr lang="fr-FR" sz="4500" b="1" dirty="0" smtClean="0"/>
          </a:p>
          <a:p>
            <a:pPr marL="0" indent="0" algn="ctr">
              <a:buNone/>
            </a:pPr>
            <a:r>
              <a:rPr lang="fr-FR" sz="4500" dirty="0" smtClean="0">
                <a:solidFill>
                  <a:schemeClr val="tx1"/>
                </a:solidFill>
              </a:rPr>
              <a:t>Les stages en 4</a:t>
            </a:r>
            <a:r>
              <a:rPr lang="fr-FR" sz="4500" baseline="30000" dirty="0" smtClean="0">
                <a:solidFill>
                  <a:schemeClr val="tx1"/>
                </a:solidFill>
              </a:rPr>
              <a:t>ème</a:t>
            </a:r>
            <a:r>
              <a:rPr lang="fr-FR" sz="4500" dirty="0" smtClean="0">
                <a:solidFill>
                  <a:schemeClr val="tx1"/>
                </a:solidFill>
              </a:rPr>
              <a:t> et 3</a:t>
            </a:r>
            <a:r>
              <a:rPr lang="fr-FR" sz="4500" baseline="30000" dirty="0" smtClean="0">
                <a:solidFill>
                  <a:schemeClr val="tx1"/>
                </a:solidFill>
              </a:rPr>
              <a:t>ème</a:t>
            </a:r>
            <a:r>
              <a:rPr lang="fr-FR" sz="4500" dirty="0" smtClean="0">
                <a:solidFill>
                  <a:schemeClr val="tx1"/>
                </a:solidFill>
              </a:rPr>
              <a:t>  </a:t>
            </a:r>
            <a:endParaRPr lang="fr-FR" sz="4500" dirty="0">
              <a:solidFill>
                <a:schemeClr val="tx1"/>
              </a:solidFill>
            </a:endParaRPr>
          </a:p>
        </p:txBody>
      </p:sp>
    </p:spTree>
    <p:extLst>
      <p:ext uri="{BB962C8B-B14F-4D97-AF65-F5344CB8AC3E}">
        <p14:creationId xmlns:p14="http://schemas.microsoft.com/office/powerpoint/2010/main" val="492818252"/>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lvl="0"/>
            <a:r>
              <a:rPr lang="fr-FR" dirty="0" smtClean="0"/>
              <a:t>          Séminaire EGPA </a:t>
            </a:r>
            <a:endParaRPr lang="fr-FR" dirty="0"/>
          </a:p>
        </p:txBody>
      </p:sp>
      <p:sp>
        <p:nvSpPr>
          <p:cNvPr id="7" name="Rectangle 2"/>
          <p:cNvSpPr>
            <a:spLocks noChangeArrowheads="1"/>
          </p:cNvSpPr>
          <p:nvPr/>
        </p:nvSpPr>
        <p:spPr bwMode="auto">
          <a:xfrm>
            <a:off x="1758950" y="30940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itchFamily="34" charset="0"/>
              <a:cs typeface="Arial" pitchFamily="34" charset="0"/>
            </a:endParaRPr>
          </a:p>
        </p:txBody>
      </p:sp>
      <p:sp>
        <p:nvSpPr>
          <p:cNvPr id="3" name="Espace réservé du contenu 2"/>
          <p:cNvSpPr>
            <a:spLocks noGrp="1"/>
          </p:cNvSpPr>
          <p:nvPr>
            <p:ph idx="1"/>
          </p:nvPr>
        </p:nvSpPr>
        <p:spPr>
          <a:xfrm>
            <a:off x="457200" y="1905000"/>
            <a:ext cx="8507288" cy="4495800"/>
          </a:xfrm>
        </p:spPr>
        <p:txBody>
          <a:bodyPr/>
          <a:lstStyle/>
          <a:p>
            <a:endParaRPr lang="fr-FR" sz="2800" dirty="0" smtClean="0"/>
          </a:p>
          <a:p>
            <a:pPr marL="0" indent="0">
              <a:buNone/>
            </a:pPr>
            <a:r>
              <a:rPr lang="fr-FR" sz="2800" dirty="0" smtClean="0">
                <a:solidFill>
                  <a:schemeClr val="tx1"/>
                </a:solidFill>
              </a:rPr>
              <a:t>Interventions de Madame Lê Thanh IEN ASH 12 et de Monsieur Sylvain Bégué IEN ASH 65</a:t>
            </a:r>
          </a:p>
          <a:p>
            <a:pPr marL="0" indent="0">
              <a:buNone/>
            </a:pPr>
            <a:endParaRPr lang="fr-FR" dirty="0" smtClean="0">
              <a:solidFill>
                <a:schemeClr val="tx1"/>
              </a:solidFill>
            </a:endParaRPr>
          </a:p>
          <a:p>
            <a:r>
              <a:rPr lang="fr-FR" dirty="0" smtClean="0">
                <a:solidFill>
                  <a:schemeClr val="tx1"/>
                </a:solidFill>
              </a:rPr>
              <a:t>Bilan académique PPS PAP </a:t>
            </a:r>
          </a:p>
          <a:p>
            <a:r>
              <a:rPr lang="fr-FR" dirty="0" smtClean="0">
                <a:solidFill>
                  <a:schemeClr val="tx1"/>
                </a:solidFill>
              </a:rPr>
              <a:t>Le matériel pédagogique adapté </a:t>
            </a:r>
          </a:p>
          <a:p>
            <a:endParaRPr lang="fr-FR" dirty="0"/>
          </a:p>
        </p:txBody>
      </p:sp>
    </p:spTree>
    <p:extLst>
      <p:ext uri="{BB962C8B-B14F-4D97-AF65-F5344CB8AC3E}">
        <p14:creationId xmlns:p14="http://schemas.microsoft.com/office/powerpoint/2010/main" val="1500665272"/>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64704"/>
            <a:ext cx="9144000" cy="9110186"/>
          </a:xfrm>
          <a:prstGeom prst="rect">
            <a:avLst/>
          </a:prstGeom>
        </p:spPr>
        <p:txBody>
          <a:bodyPr wrap="square">
            <a:spAutoFit/>
          </a:bodyPr>
          <a:lstStyle/>
          <a:p>
            <a:endParaRPr lang="fr-FR" sz="2400" dirty="0"/>
          </a:p>
          <a:p>
            <a:r>
              <a:rPr lang="fr-FR" sz="2400" dirty="0" smtClean="0"/>
              <a:t>                       Textes de </a:t>
            </a:r>
            <a:r>
              <a:rPr lang="fr-FR" sz="2400" smtClean="0"/>
              <a:t>référence </a:t>
            </a:r>
            <a:endParaRPr lang="fr-FR" sz="2400" dirty="0" smtClean="0"/>
          </a:p>
          <a:p>
            <a:endParaRPr lang="fr-FR" sz="2400" dirty="0" smtClean="0"/>
          </a:p>
          <a:p>
            <a:pPr marL="457200" indent="-457200">
              <a:buAutoNum type="arabicPlain"/>
            </a:pPr>
            <a:r>
              <a:rPr lang="fr-FR" sz="2400" dirty="0" smtClean="0"/>
              <a:t>2005</a:t>
            </a:r>
            <a:r>
              <a:rPr lang="fr-FR" sz="2400" dirty="0"/>
              <a:t>, </a:t>
            </a:r>
            <a:r>
              <a:rPr lang="fr-FR" sz="2400" dirty="0" smtClean="0"/>
              <a:t> </a:t>
            </a:r>
            <a:r>
              <a:rPr lang="fr-FR" sz="2400" dirty="0"/>
              <a:t>loi du 11 février pour l’égalité des droits et des </a:t>
            </a:r>
            <a:r>
              <a:rPr lang="fr-FR" sz="2400" dirty="0" smtClean="0"/>
              <a:t>chances </a:t>
            </a:r>
          </a:p>
          <a:p>
            <a:endParaRPr lang="fr-FR" sz="2400" dirty="0" smtClean="0"/>
          </a:p>
          <a:p>
            <a:r>
              <a:rPr lang="fr-FR" sz="2400" dirty="0" smtClean="0"/>
              <a:t>2    Circulaire </a:t>
            </a:r>
            <a:r>
              <a:rPr lang="fr-FR" sz="2400" dirty="0"/>
              <a:t>n° 2015-176 du 28 octobre 2015 sur les </a:t>
            </a:r>
            <a:r>
              <a:rPr lang="fr-FR" sz="2400" dirty="0" smtClean="0"/>
              <a:t>SEGPA</a:t>
            </a:r>
          </a:p>
          <a:p>
            <a:endParaRPr lang="fr-FR" sz="2400" dirty="0"/>
          </a:p>
          <a:p>
            <a:pPr marL="457200" indent="-457200">
              <a:buAutoNum type="arabicPlain" startAt="3"/>
            </a:pPr>
            <a:r>
              <a:rPr lang="fr-FR" sz="2400" dirty="0" smtClean="0"/>
              <a:t>La </a:t>
            </a:r>
            <a:r>
              <a:rPr lang="fr-FR" sz="2400" dirty="0"/>
              <a:t>loi du 8 juillet 2013 </a:t>
            </a:r>
            <a:r>
              <a:rPr lang="fr-FR" sz="2000" dirty="0"/>
              <a:t>d’orientation et de programmation pour la refondation de l’École de la République affirme, dans son article 2, que le service public de l’Education </a:t>
            </a:r>
            <a:r>
              <a:rPr lang="fr-FR" sz="2400" dirty="0"/>
              <a:t>« </a:t>
            </a:r>
            <a:r>
              <a:rPr lang="fr-FR" sz="2000" b="1" dirty="0"/>
              <a:t>reconnait que tous les enfants partagent la capacité d’apprendre et de progresser » et qu’« il veille à l’inclusion scolaire de tous les enfants, sans aucune distinction</a:t>
            </a:r>
            <a:r>
              <a:rPr lang="fr-FR" sz="2400" dirty="0"/>
              <a:t> ». </a:t>
            </a:r>
            <a:endParaRPr lang="fr-FR" sz="2400" dirty="0" smtClean="0"/>
          </a:p>
          <a:p>
            <a:r>
              <a:rPr lang="fr-FR" sz="2400" dirty="0"/>
              <a:t> </a:t>
            </a:r>
            <a:r>
              <a:rPr lang="fr-FR" sz="2400" dirty="0" smtClean="0"/>
              <a:t>     </a:t>
            </a:r>
          </a:p>
          <a:p>
            <a:r>
              <a:rPr lang="fr-FR" sz="2400" dirty="0"/>
              <a:t> </a:t>
            </a:r>
            <a:r>
              <a:rPr lang="fr-FR" sz="2400" dirty="0" smtClean="0"/>
              <a:t>      </a:t>
            </a:r>
            <a:r>
              <a:rPr lang="fr-FR" sz="2000" dirty="0" smtClean="0"/>
              <a:t>Avec cette loi de </a:t>
            </a:r>
            <a:r>
              <a:rPr lang="fr-FR" sz="2000" dirty="0"/>
              <a:t>2013, ce concept d’inclusion prend désormais tout son </a:t>
            </a:r>
            <a:endParaRPr lang="fr-FR" sz="2000" dirty="0" smtClean="0"/>
          </a:p>
          <a:p>
            <a:r>
              <a:rPr lang="fr-FR" sz="2000" dirty="0"/>
              <a:t> </a:t>
            </a:r>
            <a:r>
              <a:rPr lang="fr-FR" sz="2000" dirty="0" smtClean="0"/>
              <a:t>        sens </a:t>
            </a:r>
            <a:r>
              <a:rPr lang="fr-FR" sz="2000" dirty="0"/>
              <a:t>en s’élargissant et en s’appliquant à l’ensemble des élèves </a:t>
            </a:r>
            <a:endParaRPr lang="fr-FR" sz="2000" dirty="0" smtClean="0"/>
          </a:p>
          <a:p>
            <a:r>
              <a:rPr lang="fr-FR" sz="2000" dirty="0"/>
              <a:t> </a:t>
            </a:r>
            <a:r>
              <a:rPr lang="fr-FR" sz="2000" dirty="0" smtClean="0"/>
              <a:t>        bénéficiaires </a:t>
            </a:r>
            <a:r>
              <a:rPr lang="fr-FR" sz="2000" dirty="0"/>
              <a:t>des EGPA. </a:t>
            </a:r>
            <a:endParaRPr lang="fr-FR" sz="2000" dirty="0" smtClean="0"/>
          </a:p>
          <a:p>
            <a:endParaRPr lang="fr-FR" sz="2400" dirty="0"/>
          </a:p>
          <a:p>
            <a:endParaRPr lang="fr-FR" sz="2400" dirty="0" smtClean="0"/>
          </a:p>
          <a:p>
            <a:pPr lvl="0"/>
            <a:endParaRPr lang="fr-FR" sz="2400" dirty="0" smtClean="0"/>
          </a:p>
          <a:p>
            <a:pPr marL="285750" lvl="0" indent="-285750">
              <a:buFont typeface="Wingdings" panose="05000000000000000000" pitchFamily="2" charset="2"/>
              <a:buChar char="ü"/>
            </a:pPr>
            <a:endParaRPr lang="fr-FR" dirty="0"/>
          </a:p>
          <a:p>
            <a:pPr marL="285750" lvl="0" indent="-285750">
              <a:buFont typeface="Wingdings" panose="05000000000000000000" pitchFamily="2" charset="2"/>
              <a:buChar char="ü"/>
            </a:pPr>
            <a:endParaRPr lang="fr-FR" dirty="0"/>
          </a:p>
          <a:p>
            <a:pPr marL="285750" lvl="0" indent="-285750">
              <a:buFont typeface="Wingdings" panose="05000000000000000000" pitchFamily="2" charset="2"/>
              <a:buChar char="ü"/>
            </a:pPr>
            <a:endParaRPr lang="fr-FR" dirty="0"/>
          </a:p>
          <a:p>
            <a:pPr marL="285750" lvl="0" indent="-285750">
              <a:buFont typeface="Wingdings" panose="05000000000000000000" pitchFamily="2" charset="2"/>
              <a:buChar char="ü"/>
            </a:pPr>
            <a:endParaRPr lang="fr-FR" dirty="0"/>
          </a:p>
          <a:p>
            <a:pPr marL="285750" lvl="0" indent="-285750">
              <a:buFont typeface="Wingdings" panose="05000000000000000000" pitchFamily="2" charset="2"/>
              <a:buChar char="ü"/>
            </a:pPr>
            <a:endParaRPr lang="fr-FR" dirty="0"/>
          </a:p>
          <a:p>
            <a:pPr marL="285750" lvl="0" indent="-285750">
              <a:buFont typeface="Wingdings" panose="05000000000000000000" pitchFamily="2" charset="2"/>
              <a:buChar char="ü"/>
            </a:pPr>
            <a:endParaRPr lang="fr-FR" dirty="0"/>
          </a:p>
          <a:p>
            <a:pPr lvl="0"/>
            <a:endParaRPr lang="fr-FR" dirty="0"/>
          </a:p>
        </p:txBody>
      </p:sp>
    </p:spTree>
    <p:extLst>
      <p:ext uri="{BB962C8B-B14F-4D97-AF65-F5344CB8AC3E}">
        <p14:creationId xmlns:p14="http://schemas.microsoft.com/office/powerpoint/2010/main" val="1094147958"/>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graphicFrame>
        <p:nvGraphicFramePr>
          <p:cNvPr id="4" name="Objet 3"/>
          <p:cNvGraphicFramePr>
            <a:graphicFrameLocks noChangeAspect="1"/>
          </p:cNvGraphicFramePr>
          <p:nvPr>
            <p:extLst>
              <p:ext uri="{D42A27DB-BD31-4B8C-83A1-F6EECF244321}">
                <p14:modId xmlns:p14="http://schemas.microsoft.com/office/powerpoint/2010/main" val="2219128628"/>
              </p:ext>
            </p:extLst>
          </p:nvPr>
        </p:nvGraphicFramePr>
        <p:xfrm>
          <a:off x="0" y="34477"/>
          <a:ext cx="9252519" cy="6765925"/>
        </p:xfrm>
        <a:graphic>
          <a:graphicData uri="http://schemas.openxmlformats.org/presentationml/2006/ole">
            <mc:AlternateContent xmlns:mc="http://schemas.openxmlformats.org/markup-compatibility/2006">
              <mc:Choice xmlns:v="urn:schemas-microsoft-com:vml" Requires="v">
                <p:oleObj spid="_x0000_s1047" name="Acrobat Document" r:id="rId3" imgW="8019943" imgH="5667255" progId="AcroExch.Document.DC">
                  <p:embed/>
                </p:oleObj>
              </mc:Choice>
              <mc:Fallback>
                <p:oleObj name="Acrobat Document" r:id="rId3" imgW="8019943" imgH="5667255" progId="AcroExch.Document.DC">
                  <p:embed/>
                  <p:pic>
                    <p:nvPicPr>
                      <p:cNvPr id="0" name=""/>
                      <p:cNvPicPr/>
                      <p:nvPr/>
                    </p:nvPicPr>
                    <p:blipFill>
                      <a:blip r:embed="rId4"/>
                      <a:stretch>
                        <a:fillRect/>
                      </a:stretch>
                    </p:blipFill>
                    <p:spPr>
                      <a:xfrm>
                        <a:off x="0" y="34477"/>
                        <a:ext cx="9252519" cy="6765925"/>
                      </a:xfrm>
                      <a:prstGeom prst="rect">
                        <a:avLst/>
                      </a:prstGeom>
                    </p:spPr>
                  </p:pic>
                </p:oleObj>
              </mc:Fallback>
            </mc:AlternateContent>
          </a:graphicData>
        </a:graphic>
      </p:graphicFrame>
    </p:spTree>
    <p:extLst>
      <p:ext uri="{BB962C8B-B14F-4D97-AF65-F5344CB8AC3E}">
        <p14:creationId xmlns:p14="http://schemas.microsoft.com/office/powerpoint/2010/main" val="1289636133"/>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196752"/>
          </a:xfrm>
        </p:spPr>
        <p:txBody>
          <a:bodyPr/>
          <a:lstStyle/>
          <a:p>
            <a:r>
              <a:rPr lang="fr-FR" sz="3200" b="1" dirty="0" smtClean="0">
                <a:solidFill>
                  <a:schemeClr val="accent6">
                    <a:lumMod val="50000"/>
                  </a:schemeClr>
                </a:solidFill>
              </a:rPr>
              <a:t/>
            </a:r>
            <a:br>
              <a:rPr lang="fr-FR" sz="3200" b="1" dirty="0" smtClean="0">
                <a:solidFill>
                  <a:schemeClr val="accent6">
                    <a:lumMod val="50000"/>
                  </a:schemeClr>
                </a:solidFill>
              </a:rPr>
            </a:br>
            <a:r>
              <a:rPr lang="fr-FR" sz="3200" b="1" dirty="0" smtClean="0">
                <a:solidFill>
                  <a:schemeClr val="accent6">
                    <a:lumMod val="50000"/>
                  </a:schemeClr>
                </a:solidFill>
              </a:rPr>
              <a:t>Objectifs </a:t>
            </a:r>
            <a:r>
              <a:rPr lang="fr-FR" sz="3200" b="1" dirty="0">
                <a:solidFill>
                  <a:schemeClr val="accent6">
                    <a:lumMod val="50000"/>
                  </a:schemeClr>
                </a:solidFill>
              </a:rPr>
              <a:t>des formations prévues en </a:t>
            </a:r>
            <a:r>
              <a:rPr lang="fr-FR" sz="3200" b="1" dirty="0" smtClean="0">
                <a:solidFill>
                  <a:schemeClr val="accent6">
                    <a:lumMod val="50000"/>
                  </a:schemeClr>
                </a:solidFill>
              </a:rPr>
              <a:t>2018-19</a:t>
            </a:r>
            <a:endParaRPr lang="fr-FR" sz="3200" b="1" dirty="0"/>
          </a:p>
        </p:txBody>
      </p:sp>
      <p:sp>
        <p:nvSpPr>
          <p:cNvPr id="3" name="Espace réservé du contenu 2"/>
          <p:cNvSpPr>
            <a:spLocks noGrp="1"/>
          </p:cNvSpPr>
          <p:nvPr>
            <p:ph idx="1"/>
          </p:nvPr>
        </p:nvSpPr>
        <p:spPr>
          <a:xfrm>
            <a:off x="0" y="1340768"/>
            <a:ext cx="9144000" cy="5517232"/>
          </a:xfrm>
        </p:spPr>
        <p:txBody>
          <a:bodyPr/>
          <a:lstStyle/>
          <a:p>
            <a:pPr marL="0" indent="0">
              <a:lnSpc>
                <a:spcPct val="80000"/>
              </a:lnSpc>
              <a:buNone/>
            </a:pPr>
            <a:r>
              <a:rPr lang="fr-FR" sz="2400" dirty="0" smtClean="0"/>
              <a:t>1 Journée </a:t>
            </a:r>
            <a:r>
              <a:rPr lang="fr-FR" sz="2400" dirty="0"/>
              <a:t>de formation </a:t>
            </a:r>
            <a:r>
              <a:rPr lang="fr-FR" sz="2400" dirty="0" smtClean="0"/>
              <a:t>organisées sur plusieurs années </a:t>
            </a:r>
            <a:r>
              <a:rPr lang="fr-FR" sz="2400" b="1" dirty="0" smtClean="0"/>
              <a:t>sur </a:t>
            </a:r>
            <a:r>
              <a:rPr lang="fr-FR" sz="2400" b="1" dirty="0"/>
              <a:t>Inclusion- Différenciation</a:t>
            </a:r>
            <a:r>
              <a:rPr lang="fr-FR" sz="2400" dirty="0"/>
              <a:t> </a:t>
            </a:r>
            <a:endParaRPr lang="fr-FR" sz="2400" dirty="0" smtClean="0"/>
          </a:p>
          <a:p>
            <a:pPr marL="0" indent="0">
              <a:lnSpc>
                <a:spcPct val="80000"/>
              </a:lnSpc>
              <a:buNone/>
            </a:pPr>
            <a:endParaRPr lang="fr-FR" sz="2400" dirty="0" smtClean="0"/>
          </a:p>
          <a:p>
            <a:pPr marL="0" indent="0">
              <a:lnSpc>
                <a:spcPct val="80000"/>
              </a:lnSpc>
              <a:buNone/>
            </a:pPr>
            <a:r>
              <a:rPr lang="fr-FR" sz="2400" dirty="0" smtClean="0"/>
              <a:t>À destination </a:t>
            </a:r>
            <a:r>
              <a:rPr lang="fr-FR" sz="2400" dirty="0"/>
              <a:t>de </a:t>
            </a:r>
            <a:r>
              <a:rPr lang="fr-FR" sz="2400" dirty="0" smtClean="0"/>
              <a:t>30  </a:t>
            </a:r>
            <a:r>
              <a:rPr lang="fr-FR" sz="2400" dirty="0"/>
              <a:t>personnels EGPA </a:t>
            </a:r>
            <a:r>
              <a:rPr lang="fr-FR" sz="2400" dirty="0" smtClean="0"/>
              <a:t>du département </a:t>
            </a:r>
          </a:p>
          <a:p>
            <a:pPr marL="0" indent="0">
              <a:lnSpc>
                <a:spcPct val="80000"/>
              </a:lnSpc>
              <a:buNone/>
            </a:pPr>
            <a:r>
              <a:rPr lang="fr-FR" sz="2400" dirty="0" smtClean="0"/>
              <a:t>du 31 </a:t>
            </a:r>
            <a:endParaRPr lang="fr-FR" sz="2400" b="1" dirty="0" smtClean="0"/>
          </a:p>
          <a:p>
            <a:pPr marL="0" indent="0">
              <a:lnSpc>
                <a:spcPct val="80000"/>
              </a:lnSpc>
              <a:buNone/>
            </a:pPr>
            <a:endParaRPr lang="fr-FR" sz="2400" i="1" dirty="0" smtClean="0"/>
          </a:p>
          <a:p>
            <a:pPr marL="0" indent="0">
              <a:lnSpc>
                <a:spcPct val="80000"/>
              </a:lnSpc>
              <a:buNone/>
            </a:pPr>
            <a:r>
              <a:rPr lang="fr-FR" sz="2400" b="1" dirty="0"/>
              <a:t>2</a:t>
            </a:r>
            <a:r>
              <a:rPr lang="fr-FR" sz="2400" b="1" dirty="0" smtClean="0"/>
              <a:t> Continuité du travail réalisé par le groupe inter catégoriel</a:t>
            </a:r>
          </a:p>
          <a:p>
            <a:pPr marL="0" indent="0">
              <a:lnSpc>
                <a:spcPct val="80000"/>
              </a:lnSpc>
              <a:buNone/>
            </a:pPr>
            <a:r>
              <a:rPr lang="fr-FR" sz="2400" b="1" dirty="0" smtClean="0"/>
              <a:t> - développer </a:t>
            </a:r>
            <a:r>
              <a:rPr lang="fr-FR" sz="2400" dirty="0" smtClean="0"/>
              <a:t>pratiques </a:t>
            </a:r>
            <a:r>
              <a:rPr lang="fr-FR" sz="2400" dirty="0"/>
              <a:t>pédagogiques adaptées </a:t>
            </a:r>
            <a:r>
              <a:rPr lang="fr-FR" sz="2400" dirty="0" smtClean="0"/>
              <a:t>aux publics scolarisés ( Apports didactiques, Apports </a:t>
            </a:r>
            <a:r>
              <a:rPr lang="fr-FR" sz="2400" dirty="0"/>
              <a:t>théoriques sur les besoins spécifiques des </a:t>
            </a:r>
            <a:r>
              <a:rPr lang="fr-FR" sz="2400" dirty="0" smtClean="0"/>
              <a:t>élèves, échanges </a:t>
            </a:r>
            <a:r>
              <a:rPr lang="fr-FR" sz="2400" dirty="0"/>
              <a:t>de </a:t>
            </a:r>
            <a:r>
              <a:rPr lang="fr-FR" sz="2400" dirty="0" smtClean="0"/>
              <a:t>pratiques)</a:t>
            </a:r>
          </a:p>
          <a:p>
            <a:pPr marL="0" indent="0">
              <a:lnSpc>
                <a:spcPct val="80000"/>
              </a:lnSpc>
              <a:buNone/>
            </a:pPr>
            <a:endParaRPr lang="fr-FR" sz="2400" dirty="0"/>
          </a:p>
          <a:p>
            <a:pPr marL="0" indent="0">
              <a:lnSpc>
                <a:spcPct val="80000"/>
              </a:lnSpc>
              <a:buNone/>
            </a:pPr>
            <a:r>
              <a:rPr lang="fr-FR" sz="2400" b="1" dirty="0" smtClean="0"/>
              <a:t>3 Journées de formation avec les 3 SEGPA visitées cette année </a:t>
            </a:r>
          </a:p>
          <a:p>
            <a:pPr marL="0" indent="0">
              <a:lnSpc>
                <a:spcPct val="80000"/>
              </a:lnSpc>
              <a:buNone/>
            </a:pPr>
            <a:r>
              <a:rPr lang="fr-FR" sz="2400" b="1" dirty="0" smtClean="0"/>
              <a:t>  </a:t>
            </a:r>
          </a:p>
          <a:p>
            <a:pPr marL="0" indent="0">
              <a:lnSpc>
                <a:spcPct val="80000"/>
              </a:lnSpc>
              <a:buNone/>
            </a:pPr>
            <a:r>
              <a:rPr lang="fr-FR" sz="2400" b="1" dirty="0" smtClean="0"/>
              <a:t>4 Séminaire EGPA   </a:t>
            </a:r>
            <a:endParaRPr lang="fr-FR" sz="2400" dirty="0"/>
          </a:p>
          <a:p>
            <a:pPr>
              <a:lnSpc>
                <a:spcPct val="80000"/>
              </a:lnSpc>
              <a:buFont typeface="Arial" panose="020B0604020202020204" pitchFamily="34" charset="0"/>
              <a:buNone/>
            </a:pPr>
            <a:r>
              <a:rPr lang="fr-FR" dirty="0"/>
              <a:t> </a:t>
            </a:r>
          </a:p>
          <a:p>
            <a:endParaRPr lang="fr-FR" dirty="0"/>
          </a:p>
        </p:txBody>
      </p:sp>
    </p:spTree>
    <p:extLst>
      <p:ext uri="{BB962C8B-B14F-4D97-AF65-F5344CB8AC3E}">
        <p14:creationId xmlns:p14="http://schemas.microsoft.com/office/powerpoint/2010/main" val="110575845"/>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Séminaire EGPA </a:t>
            </a:r>
            <a:endParaRPr lang="fr-FR" dirty="0"/>
          </a:p>
        </p:txBody>
      </p:sp>
      <p:sp>
        <p:nvSpPr>
          <p:cNvPr id="3" name="Espace réservé du contenu 2"/>
          <p:cNvSpPr>
            <a:spLocks noGrp="1"/>
          </p:cNvSpPr>
          <p:nvPr>
            <p:ph idx="1"/>
          </p:nvPr>
        </p:nvSpPr>
        <p:spPr>
          <a:xfrm>
            <a:off x="179512" y="1484784"/>
            <a:ext cx="8964488" cy="5373216"/>
          </a:xfrm>
        </p:spPr>
        <p:txBody>
          <a:bodyPr/>
          <a:lstStyle/>
          <a:p>
            <a:pPr marL="0" indent="0">
              <a:buNone/>
            </a:pPr>
            <a:r>
              <a:rPr lang="fr-FR" u="sng" dirty="0" smtClean="0"/>
              <a:t>Recueil </a:t>
            </a:r>
            <a:r>
              <a:rPr lang="fr-FR" u="sng" dirty="0"/>
              <a:t>des attentes pour </a:t>
            </a:r>
            <a:r>
              <a:rPr lang="fr-FR" u="sng" dirty="0" smtClean="0"/>
              <a:t>2018 19</a:t>
            </a:r>
          </a:p>
          <a:p>
            <a:r>
              <a:rPr lang="fr-FR" i="1" dirty="0" smtClean="0"/>
              <a:t>Merci de nous transmettre les noms des personnes à convoquer en octobre 2018 : </a:t>
            </a:r>
          </a:p>
          <a:p>
            <a:pPr>
              <a:buFontTx/>
              <a:buChar char="-"/>
            </a:pPr>
            <a:r>
              <a:rPr lang="fr-FR" i="1" dirty="0" smtClean="0"/>
              <a:t>PE PLP PLC intervenant en SEGPA</a:t>
            </a:r>
          </a:p>
          <a:p>
            <a:pPr>
              <a:buFontTx/>
              <a:buChar char="-"/>
            </a:pPr>
            <a:r>
              <a:rPr lang="fr-FR" i="1" dirty="0" smtClean="0"/>
              <a:t>PLC intervenant dans la classe de référence </a:t>
            </a:r>
          </a:p>
          <a:p>
            <a:pPr>
              <a:buFontTx/>
              <a:buChar char="-"/>
            </a:pPr>
            <a:r>
              <a:rPr lang="fr-FR" i="1" dirty="0" smtClean="0"/>
              <a:t>PLC intervenant dans les classes ordinaires et/ou dans des EPI communs avec SEGPA.  </a:t>
            </a:r>
            <a:endParaRPr lang="fr-FR" i="1" dirty="0"/>
          </a:p>
          <a:p>
            <a:pPr marL="0" indent="0">
              <a:buNone/>
            </a:pPr>
            <a:endParaRPr lang="fr-FR" dirty="0"/>
          </a:p>
        </p:txBody>
      </p:sp>
    </p:spTree>
    <p:extLst>
      <p:ext uri="{BB962C8B-B14F-4D97-AF65-F5344CB8AC3E}">
        <p14:creationId xmlns:p14="http://schemas.microsoft.com/office/powerpoint/2010/main" val="274154785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88640"/>
            <a:ext cx="7643192" cy="1224136"/>
          </a:xfrm>
        </p:spPr>
        <p:txBody>
          <a:bodyPr/>
          <a:lstStyle/>
          <a:p>
            <a:r>
              <a:rPr lang="fr-FR" sz="2800" b="1" dirty="0" smtClean="0"/>
              <a:t/>
            </a:r>
            <a:br>
              <a:rPr lang="fr-FR" sz="2800" b="1" dirty="0" smtClean="0"/>
            </a:br>
            <a:r>
              <a:rPr lang="fr-FR" sz="2800" b="1" dirty="0"/>
              <a:t/>
            </a:r>
            <a:br>
              <a:rPr lang="fr-FR" sz="2800" b="1" dirty="0"/>
            </a:br>
            <a:r>
              <a:rPr lang="fr-FR" sz="2800" b="1" dirty="0" smtClean="0"/>
              <a:t>Le </a:t>
            </a:r>
            <a:r>
              <a:rPr lang="fr-FR" sz="2800" b="1" dirty="0"/>
              <a:t>référentiel de compétences des métiers du professorat et </a:t>
            </a:r>
            <a:r>
              <a:rPr lang="fr-FR" sz="2800" b="1" dirty="0" smtClean="0"/>
              <a:t>de l'éducation</a:t>
            </a:r>
            <a:r>
              <a:rPr lang="fr-FR" sz="2800" b="1" dirty="0"/>
              <a:t/>
            </a:r>
            <a:br>
              <a:rPr lang="fr-FR" sz="2800" b="1" dirty="0"/>
            </a:br>
            <a:endParaRPr lang="fr-FR" sz="2800" dirty="0"/>
          </a:p>
        </p:txBody>
      </p:sp>
      <p:sp>
        <p:nvSpPr>
          <p:cNvPr id="3" name="Espace réservé du contenu 2"/>
          <p:cNvSpPr>
            <a:spLocks noGrp="1"/>
          </p:cNvSpPr>
          <p:nvPr>
            <p:ph idx="1"/>
          </p:nvPr>
        </p:nvSpPr>
        <p:spPr>
          <a:xfrm>
            <a:off x="457200" y="1772816"/>
            <a:ext cx="8579296" cy="4627984"/>
          </a:xfrm>
        </p:spPr>
        <p:txBody>
          <a:bodyPr/>
          <a:lstStyle/>
          <a:p>
            <a:pPr marL="0" lvl="0" indent="0" eaLnBrk="0" hangingPunct="0">
              <a:lnSpc>
                <a:spcPct val="100000"/>
              </a:lnSpc>
              <a:spcBef>
                <a:spcPct val="0"/>
              </a:spcBef>
              <a:buClrTx/>
            </a:pPr>
            <a:endParaRPr lang="fr-FR" altLang="fr-FR" sz="2400" dirty="0" smtClean="0">
              <a:solidFill>
                <a:schemeClr val="tx1"/>
              </a:solidFill>
            </a:endParaRPr>
          </a:p>
          <a:p>
            <a:pPr marL="0" lvl="0" indent="0" eaLnBrk="0" hangingPunct="0">
              <a:lnSpc>
                <a:spcPct val="100000"/>
              </a:lnSpc>
              <a:spcBef>
                <a:spcPct val="0"/>
              </a:spcBef>
              <a:buClrTx/>
            </a:pPr>
            <a:r>
              <a:rPr lang="fr-FR" altLang="fr-FR" sz="2400" dirty="0" smtClean="0">
                <a:solidFill>
                  <a:schemeClr val="tx1"/>
                </a:solidFill>
              </a:rPr>
              <a:t>Prendre </a:t>
            </a:r>
            <a:r>
              <a:rPr lang="fr-FR" altLang="fr-FR" sz="2400" dirty="0">
                <a:solidFill>
                  <a:schemeClr val="tx1"/>
                </a:solidFill>
              </a:rPr>
              <a:t>en compte la diversité des élèves </a:t>
            </a:r>
          </a:p>
          <a:p>
            <a:pPr marL="0" lvl="0" indent="0" eaLnBrk="0" hangingPunct="0">
              <a:lnSpc>
                <a:spcPct val="100000"/>
              </a:lnSpc>
              <a:spcBef>
                <a:spcPct val="0"/>
              </a:spcBef>
              <a:buClrTx/>
              <a:buNone/>
            </a:pPr>
            <a:endParaRPr lang="fr-FR" altLang="fr-FR" sz="2400" dirty="0">
              <a:solidFill>
                <a:schemeClr val="tx1"/>
              </a:solidFill>
            </a:endParaRPr>
          </a:p>
          <a:p>
            <a:pPr marL="0" lvl="0" indent="0" eaLnBrk="0" hangingPunct="0">
              <a:lnSpc>
                <a:spcPct val="100000"/>
              </a:lnSpc>
              <a:spcBef>
                <a:spcPct val="0"/>
              </a:spcBef>
              <a:buClrTx/>
              <a:buNone/>
            </a:pPr>
            <a:r>
              <a:rPr lang="fr-FR" sz="2400" dirty="0">
                <a:solidFill>
                  <a:schemeClr val="tx1"/>
                </a:solidFill>
              </a:rPr>
              <a:t> </a:t>
            </a:r>
            <a:endParaRPr lang="fr-FR" sz="2400" dirty="0" smtClean="0">
              <a:solidFill>
                <a:schemeClr val="tx1"/>
              </a:solidFill>
            </a:endParaRPr>
          </a:p>
          <a:p>
            <a:pPr marL="0" lvl="0" indent="0" eaLnBrk="0" hangingPunct="0">
              <a:lnSpc>
                <a:spcPct val="100000"/>
              </a:lnSpc>
              <a:spcBef>
                <a:spcPct val="0"/>
              </a:spcBef>
              <a:buClrTx/>
            </a:pPr>
            <a:r>
              <a:rPr lang="fr-FR" sz="2400" dirty="0" smtClean="0">
                <a:solidFill>
                  <a:schemeClr val="tx1"/>
                </a:solidFill>
              </a:rPr>
              <a:t>Construire</a:t>
            </a:r>
            <a:r>
              <a:rPr lang="fr-FR" sz="2400" dirty="0">
                <a:solidFill>
                  <a:schemeClr val="tx1"/>
                </a:solidFill>
              </a:rPr>
              <a:t>, mettre en œuvre et animer des situations d'enseignement et d'apprentissage prenant en compte la diversité des </a:t>
            </a:r>
            <a:r>
              <a:rPr lang="fr-FR" sz="2400" dirty="0" smtClean="0">
                <a:solidFill>
                  <a:schemeClr val="tx1"/>
                </a:solidFill>
              </a:rPr>
              <a:t>élèves</a:t>
            </a:r>
            <a:endParaRPr lang="fr-FR" sz="2400" dirty="0">
              <a:solidFill>
                <a:schemeClr val="tx1"/>
              </a:solidFill>
            </a:endParaRPr>
          </a:p>
          <a:p>
            <a:pPr marL="0" lvl="0" indent="0" eaLnBrk="0" hangingPunct="0">
              <a:lnSpc>
                <a:spcPct val="100000"/>
              </a:lnSpc>
              <a:spcBef>
                <a:spcPct val="0"/>
              </a:spcBef>
              <a:buClrTx/>
            </a:pPr>
            <a:endParaRPr lang="fr-FR" sz="2400" dirty="0">
              <a:solidFill>
                <a:schemeClr val="tx1"/>
              </a:solidFill>
            </a:endParaRPr>
          </a:p>
          <a:p>
            <a:pPr marL="0" lvl="0" indent="0" eaLnBrk="0" hangingPunct="0">
              <a:lnSpc>
                <a:spcPct val="100000"/>
              </a:lnSpc>
              <a:spcBef>
                <a:spcPct val="0"/>
              </a:spcBef>
              <a:buClrTx/>
            </a:pPr>
            <a:r>
              <a:rPr lang="fr-FR" sz="2400" dirty="0">
                <a:solidFill>
                  <a:schemeClr val="tx1"/>
                </a:solidFill>
              </a:rPr>
              <a:t>Organiser et assurer un mode de fonctionnement du groupe favorisant l'apprentissage et la socialisation des élèves</a:t>
            </a:r>
            <a:endParaRPr lang="fr-FR" altLang="fr-FR" sz="2400" dirty="0">
              <a:solidFill>
                <a:schemeClr val="tx1"/>
              </a:solidFill>
            </a:endParaRPr>
          </a:p>
          <a:p>
            <a:pPr marL="0" lvl="0" indent="0" eaLnBrk="0" hangingPunct="0">
              <a:lnSpc>
                <a:spcPct val="100000"/>
              </a:lnSpc>
              <a:spcBef>
                <a:spcPct val="0"/>
              </a:spcBef>
              <a:buClrTx/>
              <a:buNone/>
            </a:pPr>
            <a:endParaRPr lang="fr-FR" altLang="fr-FR" sz="2400" dirty="0">
              <a:solidFill>
                <a:schemeClr val="tx1"/>
              </a:solidFill>
            </a:endParaRPr>
          </a:p>
          <a:p>
            <a:pPr marL="0" lvl="0" indent="0" eaLnBrk="0" hangingPunct="0">
              <a:lnSpc>
                <a:spcPct val="100000"/>
              </a:lnSpc>
              <a:spcBef>
                <a:spcPct val="0"/>
              </a:spcBef>
              <a:buClrTx/>
            </a:pPr>
            <a:r>
              <a:rPr lang="fr-FR" altLang="fr-FR" sz="2400" dirty="0">
                <a:solidFill>
                  <a:schemeClr val="tx1"/>
                </a:solidFill>
              </a:rPr>
              <a:t> Accompagner les élèves dans leur parcours de formation </a:t>
            </a:r>
          </a:p>
          <a:p>
            <a:pPr marL="0" lvl="0" indent="0" eaLnBrk="0" hangingPunct="0">
              <a:lnSpc>
                <a:spcPct val="100000"/>
              </a:lnSpc>
              <a:spcBef>
                <a:spcPct val="0"/>
              </a:spcBef>
              <a:buClrTx/>
            </a:pPr>
            <a:endParaRPr lang="fr-FR" altLang="fr-FR" dirty="0">
              <a:solidFill>
                <a:schemeClr val="tx1"/>
              </a:solidFill>
              <a:latin typeface="Arial" panose="020B0604020202020204" pitchFamily="34" charset="0"/>
            </a:endParaRPr>
          </a:p>
          <a:p>
            <a:endParaRPr lang="fr-FR" dirty="0"/>
          </a:p>
        </p:txBody>
      </p:sp>
    </p:spTree>
    <p:extLst>
      <p:ext uri="{BB962C8B-B14F-4D97-AF65-F5344CB8AC3E}">
        <p14:creationId xmlns:p14="http://schemas.microsoft.com/office/powerpoint/2010/main" val="240579267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L.S.U. Ses enjeux et objectifs</a:t>
            </a:r>
          </a:p>
        </p:txBody>
      </p:sp>
      <p:sp>
        <p:nvSpPr>
          <p:cNvPr id="3" name="Espace réservé du contenu 2"/>
          <p:cNvSpPr>
            <a:spLocks noGrp="1"/>
          </p:cNvSpPr>
          <p:nvPr>
            <p:ph idx="1"/>
          </p:nvPr>
        </p:nvSpPr>
        <p:spPr>
          <a:xfrm>
            <a:off x="107504" y="1600200"/>
            <a:ext cx="8928992" cy="5257800"/>
          </a:xfrm>
        </p:spPr>
        <p:txBody>
          <a:bodyPr/>
          <a:lstStyle/>
          <a:p>
            <a:pPr marL="0" indent="0">
              <a:buNone/>
            </a:pPr>
            <a:r>
              <a:rPr lang="fr-FR" sz="2800" dirty="0"/>
              <a:t>Ce modèle national est construit sur un format identique du CP à la </a:t>
            </a:r>
            <a:r>
              <a:rPr lang="fr-FR" sz="2800" dirty="0" smtClean="0"/>
              <a:t>3</a:t>
            </a:r>
            <a:r>
              <a:rPr lang="fr-FR" sz="2800" baseline="30000" dirty="0" smtClean="0"/>
              <a:t>ème  </a:t>
            </a:r>
            <a:r>
              <a:rPr lang="fr-FR" sz="2800" dirty="0" smtClean="0"/>
              <a:t>   et permet d’:</a:t>
            </a:r>
            <a:endParaRPr lang="fr-FR" sz="2800" dirty="0"/>
          </a:p>
          <a:p>
            <a:r>
              <a:rPr lang="fr-FR" sz="2400" dirty="0" smtClean="0"/>
              <a:t>Assurer </a:t>
            </a:r>
            <a:r>
              <a:rPr lang="fr-FR" sz="2400" dirty="0"/>
              <a:t>le suivi des apprentissages des élèves sans rupture au sein d’un cycle, entre les cycles et d’un établissement à un autre</a:t>
            </a:r>
            <a:r>
              <a:rPr lang="fr-FR" sz="2400" dirty="0" smtClean="0"/>
              <a:t>.</a:t>
            </a:r>
            <a:endParaRPr lang="fr-FR" sz="2400" dirty="0"/>
          </a:p>
          <a:p>
            <a:r>
              <a:rPr lang="fr-FR" sz="2400" dirty="0"/>
              <a:t>Envisager l’évaluation au service des apprentissages et des progrès des élèves dans une approche globale et cohérente.  </a:t>
            </a:r>
            <a:endParaRPr lang="fr-FR" sz="2400" dirty="0" smtClean="0"/>
          </a:p>
          <a:p>
            <a:r>
              <a:rPr lang="fr-FR" sz="2400" dirty="0" smtClean="0"/>
              <a:t>Cf. bilans </a:t>
            </a:r>
            <a:r>
              <a:rPr lang="fr-FR" sz="2400" dirty="0"/>
              <a:t>de fin de </a:t>
            </a:r>
            <a:r>
              <a:rPr lang="fr-FR" sz="2400" dirty="0" smtClean="0"/>
              <a:t>cycle</a:t>
            </a:r>
            <a:r>
              <a:rPr lang="fr-FR" sz="2400" dirty="0"/>
              <a:t> </a:t>
            </a:r>
            <a:r>
              <a:rPr lang="fr-FR" sz="2400" dirty="0" smtClean="0"/>
              <a:t>et  pages spéciales CFG et DNB  </a:t>
            </a:r>
          </a:p>
          <a:p>
            <a:endParaRPr lang="fr-FR" sz="2800" dirty="0"/>
          </a:p>
          <a:p>
            <a:endParaRPr lang="fr-FR" dirty="0"/>
          </a:p>
        </p:txBody>
      </p:sp>
    </p:spTree>
    <p:extLst>
      <p:ext uri="{BB962C8B-B14F-4D97-AF65-F5344CB8AC3E}">
        <p14:creationId xmlns:p14="http://schemas.microsoft.com/office/powerpoint/2010/main" val="1821505396"/>
      </p:ext>
    </p:extLst>
  </p:cSld>
  <p:clrMapOvr>
    <a:masterClrMapping/>
  </p:clrMapOvr>
  <p:transition/>
</p:sld>
</file>

<file path=ppt/theme/theme1.xml><?xml version="1.0" encoding="utf-8"?>
<a:theme xmlns:a="http://schemas.openxmlformats.org/drawingml/2006/main" name="Cloud skipper design template">
  <a:themeElements>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loud skipper design templat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loud skipper design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oud skipper design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oud skipper design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oud skipper design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oud skipper design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oud skipper design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ED1932F-2DEB-4A3A-9B02-50F6D7C6B5A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Présentation du séminaire de formation</Template>
  <TotalTime>4045</TotalTime>
  <Words>4440</Words>
  <Application>Microsoft Office PowerPoint</Application>
  <PresentationFormat>Affichage à l'écran (4:3)</PresentationFormat>
  <Paragraphs>607</Paragraphs>
  <Slides>79</Slides>
  <Notes>8</Notes>
  <HiddenSlides>0</HiddenSlides>
  <MMClips>0</MMClips>
  <ScaleCrop>false</ScaleCrop>
  <HeadingPairs>
    <vt:vector size="8" baseType="variant">
      <vt:variant>
        <vt:lpstr>Polices utilisées</vt:lpstr>
      </vt:variant>
      <vt:variant>
        <vt:i4>10</vt:i4>
      </vt:variant>
      <vt:variant>
        <vt:lpstr>Thème</vt:lpstr>
      </vt:variant>
      <vt:variant>
        <vt:i4>1</vt:i4>
      </vt:variant>
      <vt:variant>
        <vt:lpstr>Serveurs OLE incorporés</vt:lpstr>
      </vt:variant>
      <vt:variant>
        <vt:i4>1</vt:i4>
      </vt:variant>
      <vt:variant>
        <vt:lpstr>Titres des diapositives</vt:lpstr>
      </vt:variant>
      <vt:variant>
        <vt:i4>79</vt:i4>
      </vt:variant>
    </vt:vector>
  </HeadingPairs>
  <TitlesOfParts>
    <vt:vector size="91" baseType="lpstr">
      <vt:lpstr>Arial Unicode MS</vt:lpstr>
      <vt:lpstr>Microsoft YaHei</vt:lpstr>
      <vt:lpstr>Arial</vt:lpstr>
      <vt:lpstr>Arial Black</vt:lpstr>
      <vt:lpstr>Arial Italic</vt:lpstr>
      <vt:lpstr>Calibri</vt:lpstr>
      <vt:lpstr>Goudy Stout</vt:lpstr>
      <vt:lpstr>Times New Roman</vt:lpstr>
      <vt:lpstr>Trebuchet MS</vt:lpstr>
      <vt:lpstr>Wingdings</vt:lpstr>
      <vt:lpstr>Cloud skipper design template</vt:lpstr>
      <vt:lpstr>Acrobat Document</vt:lpstr>
      <vt:lpstr>Séminaire EGPA </vt:lpstr>
      <vt:lpstr>Séminaire EGPA </vt:lpstr>
      <vt:lpstr>Séminaire EGPA </vt:lpstr>
      <vt:lpstr>Quelques rappels   </vt:lpstr>
      <vt:lpstr>Quelques rappels  </vt:lpstr>
      <vt:lpstr>Quelques rappels  </vt:lpstr>
      <vt:lpstr>Quelques rappels, circulaire suite  </vt:lpstr>
      <vt:lpstr>  Le référentiel de compétences des métiers du professorat et de l'éducation </vt:lpstr>
      <vt:lpstr>L.S.U. Ses enjeux et objectifs</vt:lpstr>
      <vt:lpstr>Séminaire EGPA </vt:lpstr>
      <vt:lpstr>inclusion- intégration-  co enseignement-co intervention </vt:lpstr>
      <vt:lpstr>Présentation PowerPoint</vt:lpstr>
      <vt:lpstr>Présentation PowerPoint</vt:lpstr>
      <vt:lpstr>Présentation PowerPoint</vt:lpstr>
      <vt:lpstr>Présentation PowerPoint</vt:lpstr>
      <vt:lpstr>Présentation PowerPoint</vt:lpstr>
      <vt:lpstr>Le certificat d'aptitude professionnelle pour les aides spécialisées,  les enseignements adaptés et la scolarisation des élèves en situation de handicap (ou CAPA-SH) </vt:lpstr>
      <vt:lpstr>Présentation PowerPoint</vt:lpstr>
      <vt:lpstr>Présentation PowerPoint</vt:lpstr>
      <vt:lpstr>Présentation PowerPoint</vt:lpstr>
      <vt:lpstr>Présentation PowerPoint</vt:lpstr>
      <vt:lpstr>Co intervention : plus-value</vt:lpstr>
      <vt:lpstr>Co-intervention: Les limites </vt:lpstr>
      <vt:lpstr>Présentation PowerPoint</vt:lpstr>
      <vt:lpstr>Présentation PowerPoint</vt:lpstr>
      <vt:lpstr>Présentation PowerPoint</vt:lpstr>
      <vt:lpstr>Présentation PowerPoint</vt:lpstr>
      <vt:lpstr>Séminaire EGPA </vt:lpstr>
      <vt:lpstr>               Séminaire EGPA  </vt:lpstr>
      <vt:lpstr>SEMINAIRE EGPA   </vt:lpstr>
      <vt:lpstr>Mise en œuvre de L’inclusion au Collège : rôle du Chef d’établissement </vt:lpstr>
      <vt:lpstr>Exemple établissement 1: freins/atouts</vt:lpstr>
      <vt:lpstr>Développer les inclusions et le lien Segpa collège (année 1)</vt:lpstr>
      <vt:lpstr>Développer les inclusions et le lien Segpa collège (année 2) </vt:lpstr>
      <vt:lpstr>Développer les inclusions et le lien Segpa collège (année 3 - à venir)</vt:lpstr>
      <vt:lpstr>Exemple établissement 2: frein/atouts</vt:lpstr>
      <vt:lpstr>Relier Segpa et Collège à travers l’AP sur le niveau 6ème . </vt:lpstr>
      <vt:lpstr>Bilan établissement 2</vt:lpstr>
      <vt:lpstr>    L’inclusion : volonté -         anticipation - choix </vt:lpstr>
      <vt:lpstr>Présentation d’un dispositif inclusif 6ème SEGPA Collège Stendhal - Toulouse</vt:lpstr>
      <vt:lpstr>Suite : contraintes et choix</vt:lpstr>
      <vt:lpstr>  Choix : inclusion des 6èmes avec des regroupements au sein de la SEGPA  </vt:lpstr>
      <vt:lpstr>Les barrettes : </vt:lpstr>
      <vt:lpstr>Emploi du temps des élèves de 6ème SEGPA</vt:lpstr>
      <vt:lpstr>Présentation PowerPoint</vt:lpstr>
      <vt:lpstr>Présentation PowerPoint</vt:lpstr>
      <vt:lpstr>Préalables sur le dispositif inclusif en N-1 en termes de pilotage :</vt:lpstr>
      <vt:lpstr>           Séminaire EGPA </vt:lpstr>
      <vt:lpstr>Séminaire EGPA </vt:lpstr>
      <vt:lpstr>CAPPEI</vt:lpstr>
      <vt:lpstr>Ce qui change ? Le titre déjà ! </vt:lpstr>
      <vt:lpstr>LE CAPPEI</vt:lpstr>
      <vt:lpstr>Qui est l’enseignant certifié CAPPEI ? Bulletin officiel n° 7 du 16-02-2017 </vt:lpstr>
      <vt:lpstr>Qui est l’enseignant certifié CAPPEI ? Bulletin officiel n° 7 du 16-02-2017 </vt:lpstr>
      <vt:lpstr>2. L'enseignant spécialisé exerce une fonction d’expert de l’analyse des besoins éducatifs particuliers et des réponses à construire  </vt:lpstr>
      <vt:lpstr>3. L'enseignant spécialisé exerce une fonction de personne ressource pour l’éducation inclusive dans des situations diverses  </vt:lpstr>
      <vt:lpstr>Avez-vous des questions ?</vt:lpstr>
      <vt:lpstr>Une certification unique  1er et 2nd degré  </vt:lpstr>
      <vt:lpstr>Une certification unique</vt:lpstr>
      <vt:lpstr>La formation s’adresse</vt:lpstr>
      <vt:lpstr>Organisation de la formation professionnelle : Une formation modulaire</vt:lpstr>
      <vt:lpstr>Présentation PowerPoint</vt:lpstr>
      <vt:lpstr>Présentation PowerPoint</vt:lpstr>
      <vt:lpstr>Présentation PowerPoint</vt:lpstr>
      <vt:lpstr>LA CERTIFICATION :  3 épreuves</vt:lpstr>
      <vt:lpstr>une séance pédagogique  </vt:lpstr>
      <vt:lpstr>2. Un dossier élaboré par le candidat portant sur sa pratique professionnelle.  </vt:lpstr>
      <vt:lpstr>3. Une action témoignant du rôle de personne-ressource </vt:lpstr>
      <vt:lpstr>Qu’est-ce qu’exercer une fonction de personne-ressource ? </vt:lpstr>
      <vt:lpstr>LE CAPPEI</vt:lpstr>
      <vt:lpstr>Séminaire SEGPA </vt:lpstr>
      <vt:lpstr>Présentation PowerPoint</vt:lpstr>
      <vt:lpstr>Présentation PowerPoint</vt:lpstr>
      <vt:lpstr>          Séminaire EGPA </vt:lpstr>
      <vt:lpstr>          Séminaire EGPA </vt:lpstr>
      <vt:lpstr>Présentation PowerPoint</vt:lpstr>
      <vt:lpstr>Présentation PowerPoint</vt:lpstr>
      <vt:lpstr> Objectifs des formations prévues en 2018-19</vt:lpstr>
      <vt:lpstr>Séminaire EGPA </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Séminaire EGPA</dc:title>
  <dc:subject/>
  <dc:creator>utilisateur1</dc:creator>
  <cp:keywords/>
  <dc:description/>
  <cp:lastModifiedBy>catherine armagnac</cp:lastModifiedBy>
  <cp:revision>210</cp:revision>
  <dcterms:created xsi:type="dcterms:W3CDTF">2015-04-18T12:20:17Z</dcterms:created>
  <dcterms:modified xsi:type="dcterms:W3CDTF">2018-05-27T15:05:05Z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TC062561681036</vt:lpwstr>
  </property>
</Properties>
</file>