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1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sans titre" id="{BD677BC8-D1AE-4F60-8A76-7E97CECBA0E5}">
          <p14:sldIdLst>
            <p14:sldId id="256"/>
            <p14:sldId id="260"/>
            <p14:sldId id="263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875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51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429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2978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806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118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516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334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215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478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583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1FE6-4446-4E9F-8155-70271C6B3675}" type="datetimeFigureOut">
              <a:rPr lang="fr-FR" smtClean="0"/>
              <a:pPr/>
              <a:t>08/01/2020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D633-5495-4CAC-83D2-9713033B91F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161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aviedesidees.fr/La-violence-fasciste.html" TargetMode="External"/><Relationship Id="rId2" Type="http://schemas.openxmlformats.org/officeDocument/2006/relationships/hyperlink" Target="https://www.franceculture.fr/emissions/la-fabrique-de-lhistoire/la-guerre-et-ses-raisons-24-entretien-avec-ian-kershaw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histoire-image.org/etudes/propagande-hitlerienne" TargetMode="External"/><Relationship Id="rId5" Type="http://schemas.openxmlformats.org/officeDocument/2006/relationships/hyperlink" Target="https://www.reseau-canope.fr/tdc/fileadmin/docs/tdc_1048_totalitarismes/article.pdf" TargetMode="External"/><Relationship Id="rId4" Type="http://schemas.openxmlformats.org/officeDocument/2006/relationships/hyperlink" Target="https://www.franceinter.fr/emissions/la-marche-de-l-histoire/la-marche-de-l-histoire-07-mars-201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5395" y="1097280"/>
            <a:ext cx="10593977" cy="849086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Préparer à la question problématisée en Histoire en Terminale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88540" y="2852382"/>
            <a:ext cx="10585621" cy="2169994"/>
          </a:xfrm>
        </p:spPr>
        <p:txBody>
          <a:bodyPr>
            <a:normAutofit/>
          </a:bodyPr>
          <a:lstStyle/>
          <a:p>
            <a:pPr algn="just"/>
            <a:r>
              <a:rPr lang="fr-FR" sz="3200" b="1" u="sng" dirty="0" smtClean="0"/>
              <a:t>Un support </a:t>
            </a:r>
            <a:r>
              <a:rPr lang="fr-FR" sz="3200" b="1" dirty="0" smtClean="0"/>
              <a:t>: Les régimes totalitaires (Thème 1, chapitre 2)</a:t>
            </a:r>
          </a:p>
          <a:p>
            <a:endParaRPr lang="fr-FR" dirty="0" smtClean="0"/>
          </a:p>
          <a:p>
            <a:pPr algn="just"/>
            <a:r>
              <a:rPr lang="fr-FR" sz="3200" b="1" u="sng" dirty="0" smtClean="0"/>
              <a:t>Une démarche</a:t>
            </a:r>
            <a:r>
              <a:rPr lang="fr-FR" sz="3200" b="1" dirty="0" smtClean="0"/>
              <a:t> : Travailler la question problématisée au fil de la séquence (concilier connaissances et capacités)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3959330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1974" y="532015"/>
            <a:ext cx="10515600" cy="591866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sz="2600" b="1" dirty="0" smtClean="0">
                <a:solidFill>
                  <a:srgbClr val="00B0F0"/>
                </a:solidFill>
              </a:rPr>
              <a:t>AXE 1 : LES CARACTERISTIQUES DES REGIMES TOTALITAIRES (3h)</a:t>
            </a:r>
            <a:endParaRPr lang="fr-FR" sz="2600" b="1" dirty="0" smtClean="0">
              <a:solidFill>
                <a:srgbClr val="FF0000"/>
              </a:solidFill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Séance 3 : L’usage de la violence et de la terreur (1h)</a:t>
            </a:r>
          </a:p>
          <a:p>
            <a:pPr algn="ctr"/>
            <a:endParaRPr lang="fr-FR" b="1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b="1" dirty="0" smtClean="0">
                <a:solidFill>
                  <a:schemeClr val="tx1"/>
                </a:solidFill>
              </a:rPr>
              <a:t>1</a:t>
            </a:r>
            <a:r>
              <a:rPr lang="fr-FR" sz="2000" b="1" baseline="30000" dirty="0" smtClean="0">
                <a:solidFill>
                  <a:schemeClr val="tx1"/>
                </a:solidFill>
              </a:rPr>
              <a:t>er</a:t>
            </a:r>
            <a:r>
              <a:rPr lang="fr-FR" sz="2000" b="1" dirty="0" smtClean="0">
                <a:solidFill>
                  <a:schemeClr val="tx1"/>
                </a:solidFill>
              </a:rPr>
              <a:t> temps de travail : apport de connaissances (35 mn)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→Exploitation </a:t>
            </a:r>
            <a:r>
              <a:rPr lang="fr-FR" sz="2000" dirty="0" smtClean="0">
                <a:solidFill>
                  <a:schemeClr val="tx1"/>
                </a:solidFill>
              </a:rPr>
              <a:t>différenciée </a:t>
            </a:r>
            <a:r>
              <a:rPr lang="fr-FR" sz="2000" dirty="0" smtClean="0">
                <a:solidFill>
                  <a:schemeClr val="tx1"/>
                </a:solidFill>
              </a:rPr>
              <a:t>des </a:t>
            </a:r>
            <a:r>
              <a:rPr lang="fr-FR" sz="2000" dirty="0" smtClean="0">
                <a:solidFill>
                  <a:schemeClr val="tx1"/>
                </a:solidFill>
              </a:rPr>
              <a:t>points </a:t>
            </a:r>
            <a:r>
              <a:rPr lang="fr-FR" sz="2000" dirty="0" smtClean="0">
                <a:solidFill>
                  <a:schemeClr val="tx1"/>
                </a:solidFill>
              </a:rPr>
              <a:t>de </a:t>
            </a:r>
            <a:r>
              <a:rPr lang="fr-FR" sz="2000" dirty="0" smtClean="0">
                <a:solidFill>
                  <a:schemeClr val="tx1"/>
                </a:solidFill>
              </a:rPr>
              <a:t>passage </a:t>
            </a:r>
            <a:r>
              <a:rPr lang="fr-FR" sz="2000" dirty="0" smtClean="0">
                <a:solidFill>
                  <a:schemeClr val="tx1"/>
                </a:solidFill>
              </a:rPr>
              <a:t>et d’ouverture :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•</a:t>
            </a:r>
            <a:r>
              <a:rPr lang="fr-FR" sz="2000" dirty="0" smtClean="0">
                <a:solidFill>
                  <a:schemeClr val="tx1"/>
                </a:solidFill>
              </a:rPr>
              <a:t>La Grande Terreur en URSS (1937-1938) : parole du professeur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•La Nuit de Cristal en Allemagne (9-10 novembre 1938) : travail sur document</a:t>
            </a:r>
          </a:p>
          <a:p>
            <a:pPr algn="just"/>
            <a:endParaRPr lang="fr-FR" sz="2000" dirty="0" smtClean="0">
              <a:solidFill>
                <a:schemeClr val="tx1"/>
              </a:solidFill>
            </a:endParaRPr>
          </a:p>
          <a:p>
            <a:pPr algn="just"/>
            <a:r>
              <a:rPr lang="fr-FR" sz="2000" b="1" dirty="0" smtClean="0">
                <a:solidFill>
                  <a:schemeClr val="tx1"/>
                </a:solidFill>
              </a:rPr>
              <a:t>2</a:t>
            </a:r>
            <a:r>
              <a:rPr lang="fr-FR" sz="2000" b="1" baseline="30000" dirty="0" smtClean="0">
                <a:solidFill>
                  <a:schemeClr val="tx1"/>
                </a:solidFill>
              </a:rPr>
              <a:t>e</a:t>
            </a:r>
            <a:r>
              <a:rPr lang="fr-FR" sz="2000" b="1" dirty="0" smtClean="0">
                <a:solidFill>
                  <a:schemeClr val="tx1"/>
                </a:solidFill>
              </a:rPr>
              <a:t> temps de travail : atelier méthodologique (15mn)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→</a:t>
            </a:r>
            <a:r>
              <a:rPr lang="fr-FR" sz="2000" u="sng" dirty="0" smtClean="0">
                <a:solidFill>
                  <a:schemeClr val="tx1"/>
                </a:solidFill>
              </a:rPr>
              <a:t>Capacité travaillée</a:t>
            </a:r>
            <a:r>
              <a:rPr lang="fr-FR" sz="2000" dirty="0" smtClean="0">
                <a:solidFill>
                  <a:schemeClr val="tx1"/>
                </a:solidFill>
              </a:rPr>
              <a:t>: mobiliser des connaissances et rédiger une partie d’une question problématisée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Exemple : "Quel est le rôle de la violence dans les régimes totalitaires ?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→ en classe: décortiquer le sujet + élaborer le plan  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→ à la maison: rédiger une partie en respectant les consignes (voir échelle descriptive)</a:t>
            </a:r>
          </a:p>
          <a:p>
            <a:pPr algn="just"/>
            <a:endParaRPr lang="fr-FR" sz="2000" dirty="0" smtClean="0">
              <a:solidFill>
                <a:schemeClr val="tx1"/>
              </a:solidFill>
            </a:endParaRPr>
          </a:p>
          <a:p>
            <a:pPr algn="just"/>
            <a:r>
              <a:rPr lang="fr-FR" sz="2000" u="sng" dirty="0" smtClean="0">
                <a:solidFill>
                  <a:schemeClr val="tx1"/>
                </a:solidFill>
              </a:rPr>
              <a:t>Remarque</a:t>
            </a:r>
            <a:r>
              <a:rPr lang="fr-FR" sz="2000" dirty="0" smtClean="0">
                <a:solidFill>
                  <a:schemeClr val="tx1"/>
                </a:solidFill>
              </a:rPr>
              <a:t> : le travail peut se faire avec l’échelle descriptive des capacités travaillées (voir ci-après)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48886" y="825583"/>
          <a:ext cx="11355188" cy="5192832"/>
        </p:xfrm>
        <a:graphic>
          <a:graphicData uri="http://schemas.openxmlformats.org/drawingml/2006/table">
            <a:tbl>
              <a:tblPr/>
              <a:tblGrid>
                <a:gridCol w="1491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52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04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156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024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3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Times New Roman"/>
                        </a:rPr>
                        <a:t>Maîtrise insuffisante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libri"/>
                          <a:ea typeface="Calibri"/>
                          <a:cs typeface="Times New Roman"/>
                        </a:rPr>
                        <a:t>Maîtrise fragile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libri"/>
                          <a:ea typeface="Calibri"/>
                          <a:cs typeface="Times New Roman"/>
                        </a:rPr>
                        <a:t>Maîtrise satisfaisante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libri"/>
                          <a:ea typeface="Calibri"/>
                          <a:cs typeface="Times New Roman"/>
                        </a:rPr>
                        <a:t>Très bonne maîtrise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50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Calibri"/>
                          <a:ea typeface="Calibri"/>
                          <a:cs typeface="Calibri"/>
                        </a:rPr>
                        <a:t>Argumentation et mobilisation des connaissances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La question n’est pas 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comprise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Absence 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d’argumentation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Pas de connaissances pour répondre à la problématique (notions, dates, acteurs…)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La question est partiellement 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comprise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L’argumentation ne répond que partiellement à la 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problématique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Les connaissances sont insuffisantes et/ou approximatives pour répondre convenablement à la problématique (notions, dates, acteurs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…)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Peu d’exemples développés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La question est bien 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comprise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L’argumentation est cohérente et répond à la 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problématique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La plupart des connaissances attendues sont présentes (notions, dates, acteurs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…)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Les idées sont accompagnées d’exemples dont plusieurs sont développés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La question est appréhendée dans toutes ses dimensions </a:t>
                      </a:r>
                      <a:endParaRPr lang="fr-FR" sz="14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L’argumentation est pertinente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Les connaissances attendues sont présentes et précises (notions, dates, acteurs…)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Les idées sont systématiquement accompagnées d’exemples 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développés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Apport d’éléments d’approfondissement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Présence de productions graphiques avec leur explication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78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Calibri"/>
                          <a:ea typeface="Calibri"/>
                          <a:cs typeface="Calibri"/>
                        </a:rPr>
                        <a:t>Maîtrise correcte de la langue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Phrases confuses et </a:t>
                      </a:r>
                      <a:r>
                        <a:rPr lang="fr-FR" sz="1400" dirty="0" smtClean="0">
                          <a:latin typeface="Calibri"/>
                          <a:ea typeface="Calibri"/>
                          <a:cs typeface="Calibri"/>
                        </a:rPr>
                        <a:t>maladroites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Trop de fautes d’orthographe ou de conjugaison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Certaines phrases sont maladroites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Trop de fautes d’orthographe ou de conjugaison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Calibri"/>
                        </a:rPr>
                        <a:t>Phrases correctes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Calibri"/>
                        </a:rPr>
                        <a:t>Peu de fautes d’orthographe ou de conjugaison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latin typeface="Calibri"/>
                          <a:ea typeface="Calibri"/>
                          <a:cs typeface="Calibri"/>
                        </a:rPr>
                        <a:t>Le propos est clair</a:t>
                      </a:r>
                      <a:endParaRPr lang="fr-F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Phrases courtes et bien construites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Peu ou pas de fautes d’orthographe ou de conjugaison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Calibri"/>
                          <a:ea typeface="Calibri"/>
                          <a:cs typeface="Calibri"/>
                        </a:rPr>
                        <a:t>Langage soutenu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997527"/>
            <a:ext cx="10515600" cy="509212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B0F0"/>
                </a:solidFill>
              </a:rPr>
              <a:t>AXE 2 : </a:t>
            </a:r>
          </a:p>
          <a:p>
            <a:pPr algn="ctr"/>
            <a:r>
              <a:rPr lang="fr-FR" b="1" dirty="0" smtClean="0">
                <a:solidFill>
                  <a:srgbClr val="00B0F0"/>
                </a:solidFill>
              </a:rPr>
              <a:t>Les conséquences des régimes totalitaires sur l'ordre européen (2h)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Séances </a:t>
            </a:r>
            <a:r>
              <a:rPr lang="fr-FR" u="sng" dirty="0" smtClean="0">
                <a:solidFill>
                  <a:schemeClr val="tx1"/>
                </a:solidFill>
              </a:rPr>
              <a:t>plus informatives </a:t>
            </a:r>
            <a:r>
              <a:rPr lang="fr-FR" dirty="0" smtClean="0">
                <a:solidFill>
                  <a:schemeClr val="tx1"/>
                </a:solidFill>
              </a:rPr>
              <a:t>que formatives  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Séance 1 : Des régimes se posant comme des alternatives aux régimes démocratiques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Séance 2 : le rejet du cadre international forgé après-guerre</a:t>
            </a:r>
          </a:p>
          <a:p>
            <a:r>
              <a:rPr lang="fr-FR" dirty="0" smtClean="0"/>
              <a:t>       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731521"/>
            <a:ext cx="10515600" cy="5358130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b="1" dirty="0" smtClean="0">
                <a:solidFill>
                  <a:srgbClr val="00B0F0"/>
                </a:solidFill>
              </a:rPr>
              <a:t>QUESTION PROBLEMATISEE (1h)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Attendu que les caractéristiques des régimes totalitaires ont été l’objet de travaux formatifs, préparatoires à la question problématisée, la question peut porter sur l’Axe 2 afin de (</a:t>
            </a:r>
            <a:r>
              <a:rPr lang="fr-FR" dirty="0" err="1" smtClean="0">
                <a:solidFill>
                  <a:schemeClr val="tx1"/>
                </a:solidFill>
              </a:rPr>
              <a:t>re</a:t>
            </a:r>
            <a:r>
              <a:rPr lang="fr-FR" dirty="0" smtClean="0">
                <a:solidFill>
                  <a:schemeClr val="tx1"/>
                </a:solidFill>
              </a:rPr>
              <a:t>)mobiliser les capacités sur un sujet distinct (mais complémentaire) de l’Axe 1. 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fr-FR" u="sng" dirty="0" smtClean="0">
                <a:solidFill>
                  <a:schemeClr val="tx1"/>
                </a:solidFill>
              </a:rPr>
              <a:t>Exemple</a:t>
            </a:r>
            <a:r>
              <a:rPr lang="fr-FR" dirty="0" smtClean="0">
                <a:solidFill>
                  <a:schemeClr val="tx1"/>
                </a:solidFill>
              </a:rPr>
              <a:t>: comment les régimes totalitaires bouleversent-ils l’ordre européen ?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pPr algn="just"/>
            <a:r>
              <a:rPr lang="fr-FR" b="1" dirty="0" smtClean="0">
                <a:solidFill>
                  <a:schemeClr val="tx1"/>
                </a:solidFill>
              </a:rPr>
              <a:t>L'échelle descriptive proposée reprend comme critères les différentes opérations intellectuelles effectuées par l'élève :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→ la sélection d'informations pertinentes pour répondre à la problématique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→ l’organisation des idées dans un plan cohérent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→ la rédaction d’une réponse à la question problématisée </a:t>
            </a:r>
          </a:p>
          <a:p>
            <a:pPr algn="just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498763" y="371016"/>
          <a:ext cx="10972800" cy="6208311"/>
        </p:xfrm>
        <a:graphic>
          <a:graphicData uri="http://schemas.openxmlformats.org/drawingml/2006/table">
            <a:tbl>
              <a:tblPr/>
              <a:tblGrid>
                <a:gridCol w="1441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6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29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42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181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b="1" dirty="0">
                          <a:latin typeface="Calibri"/>
                          <a:ea typeface="Calibri"/>
                          <a:cs typeface="Times New Roman"/>
                        </a:rPr>
                        <a:t>Maîtrise insuffisante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Calibri"/>
                          <a:ea typeface="Calibri"/>
                          <a:cs typeface="Times New Roman"/>
                        </a:rPr>
                        <a:t>Maîtrise fragile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Calibri"/>
                          <a:ea typeface="Calibri"/>
                          <a:cs typeface="Times New Roman"/>
                        </a:rPr>
                        <a:t>Maîtrise satisfaisante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Calibri"/>
                          <a:ea typeface="Calibri"/>
                          <a:cs typeface="Times New Roman"/>
                        </a:rPr>
                        <a:t>Très bonne maîtrise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16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Calibri"/>
                          <a:ea typeface="Calibri"/>
                          <a:cs typeface="Calibri"/>
                        </a:rPr>
                        <a:t>Rédiger une réponse construite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Absence ou structuration très superficielle ; 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Les parties ne sont pas repérables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Absence de conclusion 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On distingue mal les différentes parties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Présence de quelques connecteurs logiques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La conclusion n’apporte pas de réponse claire à la problématique. 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Présence de la question problématisée en introduction ; 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Le devoir est structuré par des parties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Des connecteurs logiques aident à lecture de l’ensemble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La conclusion apporte une réponse claire à la problématique. 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Contextualisation de la question, explicitation de la problématique ;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Le devoir est parfaitement structuré, présence de sous-parties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Des transitions font le lien entre les parties ; 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La conclusion apporte une réponse claire à la problématique et propose une ouverture pertinente. 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24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Calibri"/>
                          <a:ea typeface="Calibri"/>
                          <a:cs typeface="Calibri"/>
                        </a:rPr>
                        <a:t>Argumentation et mobilisation des connaissances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La question n’est pas comprise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Absence d’argumentation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Pas de connaissances pour répondre à la problématique (notions, dates, acteurs…)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La question est partiellement comprise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L’argumentation ne répond que partiellement à la problématique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Les connaissances sont insuffisantes et/ou approximatives pour répondre convenablement à la problématique (notions, dates, acteurs…)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Peu d’exemples développés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La question est bien comprise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L’argumentation est cohérente et répond à la problématique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La plupart des connaissances attendues sont présentes (notions, dates, acteurs…)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Les idées sont accompagnées d’exemples dont plusieurs sont développés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La question est appréhendée dans toutes ses dimensions 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L’argumentation est pertinente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Les connaissances attendues sont présentes et précises (notions, dates, acteurs…)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Les idées sont systématiquement accompagnées d’exemples développés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Apport d’éléments d’approfondissement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Présence de productions graphiques avec leur explication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7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b="1">
                          <a:latin typeface="Calibri"/>
                          <a:ea typeface="Calibri"/>
                          <a:cs typeface="Calibri"/>
                        </a:rPr>
                        <a:t>Maîtrise correcte de la langue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Phrases confuses et maladroites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Trop de fautes d’orthographe ou de conjugaison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Certaines phrases sont maladroites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Trop de fautes d’orthographe ou de conjugaison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Phrases correctes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Peu de fautes d’orthographe ou de conjugaison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>
                          <a:latin typeface="Calibri"/>
                          <a:ea typeface="Calibri"/>
                          <a:cs typeface="Calibri"/>
                        </a:rPr>
                        <a:t>Le propos est clair</a:t>
                      </a:r>
                      <a:endParaRPr lang="fr-FR" sz="1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Phrases courtes et bien construites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Peu ou pas de fautes d’orthographe ou de conjugaison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Calibri"/>
                          <a:ea typeface="Calibri"/>
                          <a:cs typeface="Calibri"/>
                        </a:rPr>
                        <a:t>Langage soutenu</a:t>
                      </a:r>
                      <a:endParaRPr lang="fr-FR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0264"/>
            <a:ext cx="10515600" cy="6217140"/>
          </a:xfrm>
        </p:spPr>
        <p:txBody>
          <a:bodyPr>
            <a:normAutofit fontScale="92500" lnSpcReduction="10000"/>
          </a:bodyPr>
          <a:lstStyle/>
          <a:p>
            <a:r>
              <a:rPr lang="fr-FR" sz="2100" b="1" u="sng" dirty="0" smtClean="0">
                <a:solidFill>
                  <a:schemeClr val="tx1"/>
                </a:solidFill>
              </a:rPr>
              <a:t>Bibliographie sommaire</a:t>
            </a:r>
            <a:r>
              <a:rPr lang="fr-FR" sz="2100" b="1" dirty="0">
                <a:solidFill>
                  <a:schemeClr val="tx1"/>
                </a:solidFill>
              </a:rPr>
              <a:t> :</a:t>
            </a:r>
            <a:endParaRPr lang="fr-FR" sz="2100" dirty="0">
              <a:solidFill>
                <a:schemeClr val="tx1"/>
              </a:solidFill>
            </a:endParaRP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Nicolas </a:t>
            </a:r>
            <a:r>
              <a:rPr lang="fr-FR" sz="2000" dirty="0" err="1" smtClean="0">
                <a:solidFill>
                  <a:schemeClr val="tx1"/>
                </a:solidFill>
              </a:rPr>
              <a:t>Werth</a:t>
            </a:r>
            <a:r>
              <a:rPr lang="fr-FR" sz="2000" dirty="0" smtClean="0">
                <a:solidFill>
                  <a:schemeClr val="tx1"/>
                </a:solidFill>
              </a:rPr>
              <a:t>, </a:t>
            </a:r>
            <a:r>
              <a:rPr lang="fr-FR" sz="2000" i="1" dirty="0" smtClean="0">
                <a:solidFill>
                  <a:schemeClr val="tx1"/>
                </a:solidFill>
              </a:rPr>
              <a:t>La Terreur et le désarroi. Staline et son système</a:t>
            </a:r>
            <a:r>
              <a:rPr lang="fr-FR" sz="2000" dirty="0" smtClean="0">
                <a:solidFill>
                  <a:schemeClr val="tx1"/>
                </a:solidFill>
              </a:rPr>
              <a:t>, 2007</a:t>
            </a:r>
            <a:endParaRPr lang="fr-FR" sz="2100" dirty="0" smtClean="0">
              <a:solidFill>
                <a:schemeClr val="tx1"/>
              </a:solidFill>
            </a:endParaRPr>
          </a:p>
          <a:p>
            <a:r>
              <a:rPr lang="fr-FR" sz="2100" dirty="0" smtClean="0">
                <a:solidFill>
                  <a:schemeClr val="tx1"/>
                </a:solidFill>
              </a:rPr>
              <a:t>Johann </a:t>
            </a:r>
            <a:r>
              <a:rPr lang="fr-FR" sz="2100" dirty="0" err="1" smtClean="0">
                <a:solidFill>
                  <a:schemeClr val="tx1"/>
                </a:solidFill>
              </a:rPr>
              <a:t>Chapoutot</a:t>
            </a:r>
            <a:r>
              <a:rPr lang="fr-FR" sz="2100" dirty="0" smtClean="0">
                <a:solidFill>
                  <a:schemeClr val="tx1"/>
                </a:solidFill>
              </a:rPr>
              <a:t>, </a:t>
            </a:r>
            <a:r>
              <a:rPr lang="fr-FR" sz="2100" i="1" dirty="0" smtClean="0">
                <a:solidFill>
                  <a:schemeClr val="tx1"/>
                </a:solidFill>
              </a:rPr>
              <a:t>Le Nazisme, une idéologie en actes</a:t>
            </a:r>
            <a:r>
              <a:rPr lang="fr-FR" sz="2100" dirty="0" smtClean="0">
                <a:solidFill>
                  <a:schemeClr val="tx1"/>
                </a:solidFill>
              </a:rPr>
              <a:t>, Documentation photographique, n°8085, janvier-février 2012</a:t>
            </a:r>
          </a:p>
          <a:p>
            <a:r>
              <a:rPr lang="fr-FR" sz="2100" i="1" dirty="0" smtClean="0">
                <a:solidFill>
                  <a:schemeClr val="tx1"/>
                </a:solidFill>
              </a:rPr>
              <a:t>Les totalitarismes</a:t>
            </a:r>
            <a:r>
              <a:rPr lang="fr-FR" sz="2100" dirty="0" smtClean="0">
                <a:solidFill>
                  <a:schemeClr val="tx1"/>
                </a:solidFill>
              </a:rPr>
              <a:t>, TDC, n° 1048, janvier 2013.</a:t>
            </a:r>
          </a:p>
          <a:p>
            <a:endParaRPr lang="fr-FR" sz="2100" dirty="0">
              <a:solidFill>
                <a:schemeClr val="tx1"/>
              </a:solidFill>
            </a:endParaRPr>
          </a:p>
          <a:p>
            <a:r>
              <a:rPr lang="fr-FR" sz="2100" b="1" u="sng" dirty="0" smtClean="0">
                <a:solidFill>
                  <a:schemeClr val="tx1"/>
                </a:solidFill>
              </a:rPr>
              <a:t>Sources </a:t>
            </a:r>
            <a:r>
              <a:rPr lang="fr-FR" sz="2100" b="1" u="sng" dirty="0">
                <a:solidFill>
                  <a:schemeClr val="tx1"/>
                </a:solidFill>
              </a:rPr>
              <a:t>en ligne</a:t>
            </a:r>
            <a:r>
              <a:rPr lang="fr-FR" sz="2100" b="1" dirty="0">
                <a:solidFill>
                  <a:schemeClr val="tx1"/>
                </a:solidFill>
              </a:rPr>
              <a:t> </a:t>
            </a:r>
            <a:r>
              <a:rPr lang="fr-FR" sz="2100" b="1" dirty="0" smtClean="0">
                <a:solidFill>
                  <a:schemeClr val="tx1"/>
                </a:solidFill>
              </a:rPr>
              <a:t>:</a:t>
            </a:r>
            <a:endParaRPr lang="fr-FR" sz="2100" dirty="0">
              <a:solidFill>
                <a:schemeClr val="tx1"/>
              </a:solidFill>
            </a:endParaRPr>
          </a:p>
          <a:p>
            <a:r>
              <a:rPr lang="fr-FR" sz="2100" dirty="0" smtClean="0">
                <a:solidFill>
                  <a:schemeClr val="tx1"/>
                </a:solidFill>
              </a:rPr>
              <a:t>•</a:t>
            </a:r>
            <a:r>
              <a:rPr lang="fr-FR" sz="2100" dirty="0">
                <a:solidFill>
                  <a:schemeClr val="tx1"/>
                </a:solidFill>
              </a:rPr>
              <a:t>La guerre et ses raisons, entretien avec Ian </a:t>
            </a:r>
            <a:r>
              <a:rPr lang="fr-FR" sz="2100" dirty="0" err="1">
                <a:solidFill>
                  <a:schemeClr val="tx1"/>
                </a:solidFill>
              </a:rPr>
              <a:t>Kershaw</a:t>
            </a:r>
            <a:r>
              <a:rPr lang="fr-FR" sz="2100" dirty="0">
                <a:solidFill>
                  <a:schemeClr val="tx1"/>
                </a:solidFill>
              </a:rPr>
              <a:t>, </a:t>
            </a:r>
            <a:r>
              <a:rPr lang="fr-FR" sz="2100" i="1" dirty="0">
                <a:solidFill>
                  <a:schemeClr val="tx1"/>
                </a:solidFill>
              </a:rPr>
              <a:t>La Fabrique de l’histoire</a:t>
            </a:r>
            <a:r>
              <a:rPr lang="fr-FR" sz="2100" dirty="0">
                <a:solidFill>
                  <a:schemeClr val="tx1"/>
                </a:solidFill>
              </a:rPr>
              <a:t>, 11/10/2016 :</a:t>
            </a:r>
          </a:p>
          <a:p>
            <a:r>
              <a:rPr lang="fr-FR" sz="2100" u="sng" dirty="0">
                <a:hlinkClick r:id="rId2"/>
              </a:rPr>
              <a:t>https://</a:t>
            </a:r>
            <a:r>
              <a:rPr lang="fr-FR" sz="2100" u="sng" dirty="0" smtClean="0">
                <a:hlinkClick r:id="rId2"/>
              </a:rPr>
              <a:t>www.franceculture.fr/emissions/la-fabrique-de-lhistoire/la-guerre-et-ses-raisons-24-entretien-avec-ian-kershaw</a:t>
            </a:r>
            <a:endParaRPr lang="fr-FR" sz="2100" dirty="0"/>
          </a:p>
          <a:p>
            <a:r>
              <a:rPr lang="fr-FR" sz="2100" dirty="0">
                <a:solidFill>
                  <a:schemeClr val="tx1"/>
                </a:solidFill>
              </a:rPr>
              <a:t>• La violence fasciste, compte rendu d'ouvrage, </a:t>
            </a:r>
            <a:r>
              <a:rPr lang="fr-FR" sz="2100" i="1" dirty="0">
                <a:solidFill>
                  <a:schemeClr val="tx1"/>
                </a:solidFill>
              </a:rPr>
              <a:t>La vie des idées</a:t>
            </a:r>
            <a:r>
              <a:rPr lang="fr-FR" sz="2100" dirty="0">
                <a:solidFill>
                  <a:schemeClr val="tx1"/>
                </a:solidFill>
              </a:rPr>
              <a:t>, 2019 :</a:t>
            </a:r>
          </a:p>
          <a:p>
            <a:r>
              <a:rPr lang="fr-FR" sz="2100" u="sng" dirty="0">
                <a:hlinkClick r:id="rId3"/>
              </a:rPr>
              <a:t>https://</a:t>
            </a:r>
            <a:r>
              <a:rPr lang="fr-FR" sz="2100" u="sng" dirty="0" smtClean="0">
                <a:hlinkClick r:id="rId3"/>
              </a:rPr>
              <a:t>laviedesidees.fr/La-violence-fasciste.html</a:t>
            </a:r>
            <a:endParaRPr lang="fr-FR" sz="2100" dirty="0"/>
          </a:p>
          <a:p>
            <a:r>
              <a:rPr lang="fr-FR" sz="2100" dirty="0">
                <a:solidFill>
                  <a:schemeClr val="tx1"/>
                </a:solidFill>
              </a:rPr>
              <a:t>•La révolution culturelle nazie : entretien avec Johann </a:t>
            </a:r>
            <a:r>
              <a:rPr lang="fr-FR" sz="2100" dirty="0" err="1">
                <a:solidFill>
                  <a:schemeClr val="tx1"/>
                </a:solidFill>
              </a:rPr>
              <a:t>Chapoutot</a:t>
            </a:r>
            <a:r>
              <a:rPr lang="fr-FR" sz="2100" i="1" dirty="0">
                <a:solidFill>
                  <a:schemeClr val="tx1"/>
                </a:solidFill>
              </a:rPr>
              <a:t>, La Marche de l’histoire</a:t>
            </a:r>
            <a:r>
              <a:rPr lang="fr-FR" sz="2100" dirty="0">
                <a:solidFill>
                  <a:schemeClr val="tx1"/>
                </a:solidFill>
              </a:rPr>
              <a:t>, 07/03/2017 :</a:t>
            </a:r>
          </a:p>
          <a:p>
            <a:r>
              <a:rPr lang="fr-FR" sz="2100" u="sng" dirty="0">
                <a:hlinkClick r:id="rId4"/>
              </a:rPr>
              <a:t>https://</a:t>
            </a:r>
            <a:r>
              <a:rPr lang="fr-FR" sz="2100" u="sng" dirty="0" smtClean="0">
                <a:hlinkClick r:id="rId4"/>
              </a:rPr>
              <a:t>www.franceinter.fr/emissions/la-marche-de-l-histoire/la-marche-de-l-histoire-07-mars-2017</a:t>
            </a:r>
            <a:endParaRPr lang="fr-FR" sz="2100" dirty="0"/>
          </a:p>
          <a:p>
            <a:r>
              <a:rPr lang="fr-FR" sz="2100" dirty="0">
                <a:solidFill>
                  <a:schemeClr val="tx1"/>
                </a:solidFill>
              </a:rPr>
              <a:t>•La violence totalitaire, Nicolas </a:t>
            </a:r>
            <a:r>
              <a:rPr lang="fr-FR" sz="2100" dirty="0" err="1">
                <a:solidFill>
                  <a:schemeClr val="tx1"/>
                </a:solidFill>
              </a:rPr>
              <a:t>Werth</a:t>
            </a:r>
            <a:r>
              <a:rPr lang="fr-FR" sz="2100" dirty="0">
                <a:solidFill>
                  <a:schemeClr val="tx1"/>
                </a:solidFill>
              </a:rPr>
              <a:t>, </a:t>
            </a:r>
            <a:r>
              <a:rPr lang="fr-FR" sz="2100" i="1" dirty="0">
                <a:solidFill>
                  <a:schemeClr val="tx1"/>
                </a:solidFill>
              </a:rPr>
              <a:t>TDC</a:t>
            </a:r>
            <a:r>
              <a:rPr lang="fr-FR" sz="2100" dirty="0">
                <a:solidFill>
                  <a:schemeClr val="tx1"/>
                </a:solidFill>
              </a:rPr>
              <a:t>, janvier 2013, n°1048 :</a:t>
            </a:r>
          </a:p>
          <a:p>
            <a:r>
              <a:rPr lang="fr-FR" sz="2100" u="sng" dirty="0">
                <a:hlinkClick r:id="rId5"/>
              </a:rPr>
              <a:t>https://</a:t>
            </a:r>
            <a:r>
              <a:rPr lang="fr-FR" sz="2100" u="sng" dirty="0" smtClean="0">
                <a:hlinkClick r:id="rId5"/>
              </a:rPr>
              <a:t>www.reseau-canope.fr/tdc/fileadmin/docs/tdc_1048_totalitarismes/article.pdf</a:t>
            </a:r>
            <a:endParaRPr lang="fr-FR" sz="2100" dirty="0"/>
          </a:p>
          <a:p>
            <a:r>
              <a:rPr lang="fr-FR" sz="2100" dirty="0">
                <a:solidFill>
                  <a:schemeClr val="tx1"/>
                </a:solidFill>
              </a:rPr>
              <a:t>•La propagande hitlérienne, </a:t>
            </a:r>
            <a:r>
              <a:rPr lang="fr-FR" sz="2100" i="1" dirty="0">
                <a:solidFill>
                  <a:schemeClr val="tx1"/>
                </a:solidFill>
              </a:rPr>
              <a:t>L’Histoire par l’image</a:t>
            </a:r>
            <a:r>
              <a:rPr lang="fr-FR" sz="2100" dirty="0">
                <a:solidFill>
                  <a:schemeClr val="tx1"/>
                </a:solidFill>
              </a:rPr>
              <a:t> : </a:t>
            </a:r>
          </a:p>
          <a:p>
            <a:r>
              <a:rPr lang="fr-FR" sz="2100" u="sng" dirty="0">
                <a:hlinkClick r:id="rId6"/>
              </a:rPr>
              <a:t>https://www.histoire-image.org/etudes/propagande-hitlerienne</a:t>
            </a:r>
            <a:endParaRPr lang="fr-FR" sz="21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9172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body" idx="1"/>
          </p:nvPr>
        </p:nvSpPr>
        <p:spPr>
          <a:xfrm>
            <a:off x="831850" y="222249"/>
            <a:ext cx="10515600" cy="621774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Préambule : le totalitarisme, brève histoire d’un concept problématique</a:t>
            </a:r>
          </a:p>
          <a:p>
            <a:pPr algn="just"/>
            <a:endParaRPr lang="fr-FR" sz="1800" b="1" dirty="0" smtClean="0">
              <a:solidFill>
                <a:schemeClr val="tx1"/>
              </a:solidFill>
            </a:endParaRPr>
          </a:p>
          <a:p>
            <a:pPr algn="just"/>
            <a:r>
              <a:rPr lang="fr-FR" sz="1800" b="1" dirty="0" smtClean="0">
                <a:solidFill>
                  <a:srgbClr val="00B050"/>
                </a:solidFill>
              </a:rPr>
              <a:t>I) </a:t>
            </a:r>
            <a:r>
              <a:rPr lang="fr-FR" sz="1800" b="1" u="sng" dirty="0" smtClean="0">
                <a:solidFill>
                  <a:srgbClr val="00B050"/>
                </a:solidFill>
              </a:rPr>
              <a:t>L’entre deux-guerres : création et appropriation du concept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</a:rPr>
              <a:t>→« </a:t>
            </a:r>
            <a:r>
              <a:rPr lang="fr-FR" sz="1800" dirty="0" err="1">
                <a:solidFill>
                  <a:schemeClr val="tx1"/>
                </a:solidFill>
              </a:rPr>
              <a:t>T</a:t>
            </a:r>
            <a:r>
              <a:rPr lang="fr-FR" sz="1800" dirty="0" err="1" smtClean="0">
                <a:solidFill>
                  <a:schemeClr val="tx1"/>
                </a:solidFill>
              </a:rPr>
              <a:t>otalitario</a:t>
            </a:r>
            <a:r>
              <a:rPr lang="fr-FR" sz="1800" dirty="0" smtClean="0">
                <a:solidFill>
                  <a:schemeClr val="tx1"/>
                </a:solidFill>
              </a:rPr>
              <a:t> » : terme issu de l’opposition libérale et socialiste au régime mussolinien en 1923-1924 pour désigner l’ambition proclamée du régime fasciste italien de contrôler la totalité de la vie de chaque individu et de la soumettre à un Etat de type nouveau. 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</a:rPr>
              <a:t>→ Nécessité de forger un nouveau terme pour définir un Etat inédit, opposé à l’Etat de droit des démocraties libérales, à l’issue d’une Grande Guerre dont la violence bouleverse profondément l’après-guerre 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</a:rPr>
              <a:t>→Concept repris et revendiqué par Mussolini dès 1925 : « Tout dans l’Etat, rien en dehors de l’Etat, rien contre l’Etat » et, en Allemagne, par les théoriciens de la « révolution conservatrice » (Ernst Jünger et Carl Schmitt) ; plus rare en URSS parmi les opposants.</a:t>
            </a: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r>
              <a:rPr lang="fr-FR" sz="1800" b="1" dirty="0" smtClean="0">
                <a:solidFill>
                  <a:srgbClr val="00B050"/>
                </a:solidFill>
              </a:rPr>
              <a:t>II)</a:t>
            </a:r>
            <a:r>
              <a:rPr lang="fr-FR" sz="1800" dirty="0" smtClean="0">
                <a:solidFill>
                  <a:srgbClr val="00B050"/>
                </a:solidFill>
              </a:rPr>
              <a:t> </a:t>
            </a:r>
            <a:r>
              <a:rPr lang="fr-FR" sz="1800" b="1" u="sng" dirty="0">
                <a:solidFill>
                  <a:srgbClr val="00B050"/>
                </a:solidFill>
              </a:rPr>
              <a:t>P</a:t>
            </a:r>
            <a:r>
              <a:rPr lang="fr-FR" sz="1800" b="1" u="sng" dirty="0" smtClean="0">
                <a:solidFill>
                  <a:srgbClr val="00B050"/>
                </a:solidFill>
              </a:rPr>
              <a:t>endant</a:t>
            </a:r>
            <a:r>
              <a:rPr lang="fr-FR" sz="1800" u="sng" dirty="0" smtClean="0">
                <a:solidFill>
                  <a:srgbClr val="00B050"/>
                </a:solidFill>
              </a:rPr>
              <a:t> </a:t>
            </a:r>
            <a:r>
              <a:rPr lang="fr-FR" sz="1800" b="1" u="sng" dirty="0" smtClean="0">
                <a:solidFill>
                  <a:srgbClr val="00B050"/>
                </a:solidFill>
              </a:rPr>
              <a:t>la Guerre froide : entre rejet </a:t>
            </a:r>
            <a:r>
              <a:rPr lang="fr-FR" sz="1800" b="1" u="sng" dirty="0">
                <a:solidFill>
                  <a:srgbClr val="00B050"/>
                </a:solidFill>
              </a:rPr>
              <a:t>et renouveau </a:t>
            </a:r>
            <a:r>
              <a:rPr lang="fr-FR" sz="1800" b="1" u="sng" dirty="0" smtClean="0">
                <a:solidFill>
                  <a:srgbClr val="00B050"/>
                </a:solidFill>
              </a:rPr>
              <a:t>(mutations)</a:t>
            </a:r>
            <a:endParaRPr lang="fr-FR" sz="1800" b="1" u="sng" dirty="0">
              <a:solidFill>
                <a:srgbClr val="00B050"/>
              </a:solidFill>
            </a:endParaRPr>
          </a:p>
          <a:p>
            <a:pPr algn="just"/>
            <a:r>
              <a:rPr lang="fr-FR" sz="1800" dirty="0" smtClean="0">
                <a:solidFill>
                  <a:schemeClr val="tx1"/>
                </a:solidFill>
              </a:rPr>
              <a:t>→ 1950’: tentatives de modélisation dans une perspective apologétique du monde libre, EU en tête, face à la principale incarnation du totalitarisme, l’URSS </a:t>
            </a:r>
            <a:r>
              <a:rPr lang="fr-FR" sz="1800" dirty="0">
                <a:solidFill>
                  <a:schemeClr val="tx1"/>
                </a:solidFill>
              </a:rPr>
              <a:t>(</a:t>
            </a:r>
            <a:r>
              <a:rPr lang="fr-FR" sz="1800" dirty="0" smtClean="0">
                <a:solidFill>
                  <a:schemeClr val="tx1"/>
                </a:solidFill>
              </a:rPr>
              <a:t>Hannah </a:t>
            </a:r>
            <a:r>
              <a:rPr lang="fr-FR" sz="1800" dirty="0" smtClean="0">
                <a:solidFill>
                  <a:schemeClr val="tx1"/>
                </a:solidFill>
              </a:rPr>
              <a:t>Arendt, </a:t>
            </a:r>
            <a:r>
              <a:rPr lang="fr-FR" sz="1800" i="1" dirty="0" smtClean="0">
                <a:solidFill>
                  <a:schemeClr val="tx1"/>
                </a:solidFill>
              </a:rPr>
              <a:t>Les Origines du totalitarisme</a:t>
            </a:r>
            <a:r>
              <a:rPr lang="fr-FR" sz="1800" dirty="0" smtClean="0">
                <a:solidFill>
                  <a:schemeClr val="tx1"/>
                </a:solidFill>
              </a:rPr>
              <a:t>, 1951 et les six caractéristiques du modèle selon Carl Friedrich)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</a:rPr>
              <a:t>→1970’ : rejet du concept chez les Anglo-saxons (</a:t>
            </a:r>
            <a:r>
              <a:rPr lang="fr-FR" sz="1800" i="1" dirty="0" smtClean="0">
                <a:solidFill>
                  <a:schemeClr val="tx1"/>
                </a:solidFill>
              </a:rPr>
              <a:t>New </a:t>
            </a:r>
            <a:r>
              <a:rPr lang="fr-FR" sz="1800" i="1" dirty="0" err="1" smtClean="0">
                <a:solidFill>
                  <a:schemeClr val="tx1"/>
                </a:solidFill>
              </a:rPr>
              <a:t>Left</a:t>
            </a:r>
            <a:r>
              <a:rPr lang="fr-FR" sz="1800" i="1" dirty="0" smtClean="0">
                <a:solidFill>
                  <a:schemeClr val="tx1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américaine) qui en dénoncent le caractère idéologique et en Allemagne où l’essor de l’histoire sociale conduit à nuancer la dimension totalitaire des régimes (« histoire du quotidien » de Hans Mommsen)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</a:rPr>
              <a:t>→1970’ : renouveau en France et dans les milieux de la dissidence en Europe de l’Est : ordre totalitaire vu comme le triomphe du principe d’identité et la négation de toute division du corps social</a:t>
            </a:r>
          </a:p>
          <a:p>
            <a:pPr algn="just"/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r>
              <a:rPr lang="fr-FR" sz="1800" b="1" dirty="0" smtClean="0">
                <a:solidFill>
                  <a:srgbClr val="00B050"/>
                </a:solidFill>
              </a:rPr>
              <a:t>III) </a:t>
            </a:r>
            <a:r>
              <a:rPr lang="fr-FR" sz="1800" b="1" u="sng" dirty="0" smtClean="0">
                <a:solidFill>
                  <a:srgbClr val="00B050"/>
                </a:solidFill>
              </a:rPr>
              <a:t>Depuis la disparition de l’URSS : adoption d’un « idéal-type »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</a:rPr>
              <a:t>→fin de l’URSS et du bloc de l’Est : stimulation de l’étude de la comparaison des régimes totalitaires (notamment la distinction entre la violence nazie tournée vers l’extérieur et la violence stalinienne tournée vers l’intérieur)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</a:rPr>
              <a:t>→base historiquement documentée renforce la différenciation des régimes totalitaires : pas un mais </a:t>
            </a:r>
            <a:r>
              <a:rPr lang="fr-FR" sz="1800" u="sng" dirty="0" smtClean="0">
                <a:solidFill>
                  <a:schemeClr val="tx1"/>
                </a:solidFill>
              </a:rPr>
              <a:t>des totalitarismes</a:t>
            </a:r>
            <a:r>
              <a:rPr lang="fr-FR" sz="1800" dirty="0" smtClean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fr-FR" sz="1800" dirty="0" smtClean="0">
                <a:solidFill>
                  <a:schemeClr val="tx1"/>
                </a:solidFill>
              </a:rPr>
              <a:t>→un </a:t>
            </a:r>
            <a:r>
              <a:rPr lang="fr-FR" sz="1800" u="sng" dirty="0" smtClean="0">
                <a:solidFill>
                  <a:schemeClr val="tx1"/>
                </a:solidFill>
              </a:rPr>
              <a:t>idéal-type</a:t>
            </a:r>
            <a:r>
              <a:rPr lang="fr-FR" sz="1800" dirty="0" smtClean="0">
                <a:solidFill>
                  <a:schemeClr val="tx1"/>
                </a:solidFill>
              </a:rPr>
              <a:t> (Max Weber) nécessaire : « un tableau de pensée que l’on ne trouvera nulle part empiriquement, dans sa pureté conceptuelle »</a:t>
            </a: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647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Transposition didactique: </a:t>
            </a:r>
            <a:br>
              <a:rPr lang="fr-FR" sz="2800" b="1" dirty="0" smtClean="0">
                <a:solidFill>
                  <a:srgbClr val="FF0000"/>
                </a:solidFill>
              </a:rPr>
            </a:br>
            <a:r>
              <a:rPr lang="fr-FR" sz="2800" b="1" dirty="0" smtClean="0">
                <a:solidFill>
                  <a:srgbClr val="FF0000"/>
                </a:solidFill>
              </a:rPr>
              <a:t>une différenciation au cœur du programme de terminale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F:\image004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02940" y="2042984"/>
            <a:ext cx="8336691" cy="383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5247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4142" y="396403"/>
            <a:ext cx="11170680" cy="587259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→Un concept au pluriel et une dénomination singulière :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- « les régimes totalitaires » :</a:t>
            </a: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	- « régime soviétique »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	- « fascisme italien »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	- « national-socialisme allemand »</a:t>
            </a:r>
            <a:br>
              <a:rPr lang="fr-FR" b="1" dirty="0" smtClean="0">
                <a:solidFill>
                  <a:schemeClr val="tx1"/>
                </a:solidFill>
              </a:rPr>
            </a:br>
            <a:endParaRPr lang="fr-FR" b="1" dirty="0" smtClean="0">
              <a:solidFill>
                <a:schemeClr val="tx1"/>
              </a:solidFill>
            </a:endParaRPr>
          </a:p>
          <a:p>
            <a:pPr algn="just"/>
            <a:r>
              <a:rPr lang="fr-FR" b="1" dirty="0" smtClean="0">
                <a:solidFill>
                  <a:srgbClr val="00B050"/>
                </a:solidFill>
              </a:rPr>
              <a:t>→Une approche comparative et thématique :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- «  idéologie »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- « formes et degrés d’adhésion »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- « usage de la violence et de la terreur »</a:t>
            </a:r>
          </a:p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rgbClr val="00B050"/>
                </a:solidFill>
              </a:rPr>
              <a:t>→Une mise en perspective européenne : 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- « leurs conséquences sur l’ordre européen »</a:t>
            </a:r>
          </a:p>
          <a:p>
            <a:endParaRPr lang="fr-F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5348" y="148281"/>
            <a:ext cx="10515600" cy="174642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/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/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/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/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00B0F0"/>
                </a:solidFill>
              </a:rPr>
              <a:t>THEME 1 : </a:t>
            </a:r>
            <a:r>
              <a:rPr lang="fr-FR" sz="2700" b="1" dirty="0" smtClean="0">
                <a:solidFill>
                  <a:srgbClr val="00B0F0"/>
                </a:solidFill>
              </a:rPr>
              <a:t>Fragilités des démocraties, totalitarismes et Seconde Guerre mondiale (1929-1945) (13-15 heures</a:t>
            </a:r>
            <a:r>
              <a:rPr lang="fr-FR" sz="2700" b="1" dirty="0" smtClean="0">
                <a:solidFill>
                  <a:srgbClr val="00B0F0"/>
                </a:solidFill>
              </a:rPr>
              <a:t>)</a:t>
            </a:r>
            <a:r>
              <a:rPr lang="fr-FR" sz="2700" b="1" dirty="0" smtClean="0">
                <a:solidFill>
                  <a:srgbClr val="FF0000"/>
                </a:solidFill>
              </a:rPr>
              <a:t/>
            </a:r>
            <a:br>
              <a:rPr lang="fr-FR" sz="27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/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b="1" dirty="0" smtClean="0">
                <a:solidFill>
                  <a:srgbClr val="FF0000"/>
                </a:solidFill>
              </a:rPr>
              <a:t>CHAPITRE 2 : Les régimes totalitaires (6 heures)</a:t>
            </a:r>
            <a:br>
              <a:rPr lang="fr-FR" sz="2400" b="1" dirty="0" smtClean="0">
                <a:solidFill>
                  <a:srgbClr val="FF0000"/>
                </a:solidFill>
              </a:rPr>
            </a:b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5663" y="2199054"/>
            <a:ext cx="11429775" cy="4372494"/>
          </a:xfrm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AXE 1 : Caractéristiques des régimes totalitaires (3h)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Séance 1 : L’idéologie totalitaire (1h)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Séance 2 : Formes et degrés d’adhésion (1h)	                      </a:t>
            </a:r>
            <a:r>
              <a:rPr lang="fr-FR" sz="1700" dirty="0" smtClean="0">
                <a:solidFill>
                  <a:schemeClr val="tx1"/>
                </a:solidFill>
              </a:rPr>
              <a:t>travaux méthodologiques (fragments de l’échelle descriptive)</a:t>
            </a:r>
            <a:endParaRPr lang="fr-FR" sz="1700" dirty="0" smtClean="0">
              <a:solidFill>
                <a:schemeClr val="tx1"/>
              </a:solidFill>
            </a:endParaRPr>
          </a:p>
          <a:p>
            <a:r>
              <a:rPr lang="fr-FR" sz="2000" dirty="0" smtClean="0">
                <a:solidFill>
                  <a:schemeClr val="tx1"/>
                </a:solidFill>
              </a:rPr>
              <a:t>Séance </a:t>
            </a:r>
            <a:r>
              <a:rPr lang="fr-FR" sz="2000" dirty="0" smtClean="0">
                <a:solidFill>
                  <a:schemeClr val="tx1"/>
                </a:solidFill>
              </a:rPr>
              <a:t>3 : Usage de la violence et de la terreur (1h)</a:t>
            </a:r>
          </a:p>
          <a:p>
            <a:endParaRPr lang="fr-FR" sz="2000" b="1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AXE 2 : Conséquences sur l’ordre européen  (2h)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Séance 1 : Des alternatives aux régimes européens 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Séance 2 : Des régimes qui ne reconnaissent pas la légitimité du cadre international posé en 1918</a:t>
            </a:r>
          </a:p>
          <a:p>
            <a:endParaRPr lang="fr-FR" sz="2000" b="1" dirty="0" smtClean="0">
              <a:solidFill>
                <a:schemeClr val="tx1"/>
              </a:solidFill>
            </a:endParaRPr>
          </a:p>
          <a:p>
            <a:r>
              <a:rPr lang="fr-FR" sz="2000" b="1" dirty="0" smtClean="0">
                <a:solidFill>
                  <a:schemeClr val="tx1"/>
                </a:solidFill>
              </a:rPr>
              <a:t>Question problématisée (1h) </a:t>
            </a:r>
            <a:r>
              <a:rPr lang="fr-FR" sz="2000" dirty="0" smtClean="0">
                <a:solidFill>
                  <a:schemeClr val="tx1"/>
                </a:solidFill>
              </a:rPr>
              <a:t>évaluation sommative (échelle descriptive)</a:t>
            </a:r>
          </a:p>
        </p:txBody>
      </p:sp>
      <p:sp>
        <p:nvSpPr>
          <p:cNvPr id="4" name="Accolade fermante 3"/>
          <p:cNvSpPr/>
          <p:nvPr/>
        </p:nvSpPr>
        <p:spPr>
          <a:xfrm>
            <a:off x="6161752" y="2689278"/>
            <a:ext cx="178721" cy="10474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8599" y="1164619"/>
            <a:ext cx="10515600" cy="4238654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Objectif méthodologique </a:t>
            </a:r>
          </a:p>
          <a:p>
            <a:endParaRPr lang="fr-FR" b="1" dirty="0" smtClean="0"/>
          </a:p>
          <a:p>
            <a:pPr algn="just"/>
            <a:r>
              <a:rPr lang="fr-FR" b="1" dirty="0" smtClean="0">
                <a:solidFill>
                  <a:schemeClr val="tx1"/>
                </a:solidFill>
              </a:rPr>
              <a:t>→Travailler les différents aspects de la question problématisée dans chaque séance en utilisant l’échelle descriptive (en tant qu’outil de formation). </a:t>
            </a:r>
          </a:p>
          <a:p>
            <a:pPr algn="just"/>
            <a:endParaRPr lang="fr-FR" b="1" dirty="0" smtClean="0">
              <a:solidFill>
                <a:schemeClr val="tx1"/>
              </a:solidFill>
            </a:endParaRPr>
          </a:p>
          <a:p>
            <a:pPr algn="just"/>
            <a:r>
              <a:rPr lang="fr-FR" b="1" dirty="0" smtClean="0">
                <a:solidFill>
                  <a:schemeClr val="tx1"/>
                </a:solidFill>
              </a:rPr>
              <a:t>→De l'intérêt de travailler les méthodes en début d'année. </a:t>
            </a:r>
          </a:p>
          <a:p>
            <a:pPr algn="just"/>
            <a:endParaRPr lang="fr-FR" b="1" dirty="0" smtClean="0">
              <a:solidFill>
                <a:schemeClr val="tx1"/>
              </a:solidFill>
            </a:endParaRPr>
          </a:p>
          <a:p>
            <a:pPr algn="just"/>
            <a:r>
              <a:rPr lang="fr-FR" b="1" dirty="0" smtClean="0">
                <a:solidFill>
                  <a:schemeClr val="tx1"/>
                </a:solidFill>
              </a:rPr>
              <a:t>→Accompagner les élèves en décomposant et en travaillant les opérations intellectuelles.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5265" y="665018"/>
            <a:ext cx="11039302" cy="558615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b="1" dirty="0" smtClean="0">
                <a:solidFill>
                  <a:srgbClr val="00B0F0"/>
                </a:solidFill>
              </a:rPr>
              <a:t>AXE 1 : LES CARACTERISTIQUES DES REGIMES TOTALITAIRES (3h)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Séance 1 : L’idéologie totalitaire (1h)</a:t>
            </a:r>
          </a:p>
          <a:p>
            <a:pPr algn="ctr"/>
            <a:endParaRPr lang="fr-FR" b="1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b="1" u="sng" dirty="0" smtClean="0">
                <a:solidFill>
                  <a:schemeClr val="tx1"/>
                </a:solidFill>
              </a:rPr>
              <a:t>1</a:t>
            </a:r>
            <a:r>
              <a:rPr lang="fr-FR" sz="2000" b="1" u="sng" baseline="30000" dirty="0" smtClean="0">
                <a:solidFill>
                  <a:schemeClr val="tx1"/>
                </a:solidFill>
              </a:rPr>
              <a:t>er</a:t>
            </a:r>
            <a:r>
              <a:rPr lang="fr-FR" sz="2000" b="1" u="sng" dirty="0" smtClean="0">
                <a:solidFill>
                  <a:schemeClr val="tx1"/>
                </a:solidFill>
              </a:rPr>
              <a:t> temps de travail : apport des connaissances  (40mn) </a:t>
            </a:r>
            <a:r>
              <a:rPr lang="fr-FR" sz="2000" b="1" dirty="0" smtClean="0">
                <a:solidFill>
                  <a:schemeClr val="tx1"/>
                </a:solidFill>
              </a:rPr>
              <a:t>: 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→Travail des élèves par groupe sur l'idéologie totalitaire appliquée à chacun des régimes (corpus documentaire) : 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        - identifier les mots clés pour chaque régime : antisémitisme,  « ennemis de classe »,  unité de la race,  espace vital,  figures du chef,  place de l’Etat, etc.</a:t>
            </a:r>
          </a:p>
          <a:p>
            <a:r>
              <a:rPr lang="fr-FR" sz="2000" dirty="0" smtClean="0">
                <a:solidFill>
                  <a:schemeClr val="tx1"/>
                </a:solidFill>
              </a:rPr>
              <a:t>        - mise en commun sous la forme d'un tableau de synthèse (rempli au fur et à mesure)</a:t>
            </a: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pPr algn="just"/>
            <a:r>
              <a:rPr lang="fr-FR" sz="2000" b="1" u="sng" dirty="0" smtClean="0">
                <a:solidFill>
                  <a:schemeClr val="tx1"/>
                </a:solidFill>
              </a:rPr>
              <a:t>2</a:t>
            </a:r>
            <a:r>
              <a:rPr lang="fr-FR" sz="2000" b="1" u="sng" baseline="30000" dirty="0" smtClean="0">
                <a:solidFill>
                  <a:schemeClr val="tx1"/>
                </a:solidFill>
              </a:rPr>
              <a:t>e</a:t>
            </a:r>
            <a:r>
              <a:rPr lang="fr-FR" sz="2000" b="1" u="sng" dirty="0" smtClean="0">
                <a:solidFill>
                  <a:schemeClr val="tx1"/>
                </a:solidFill>
              </a:rPr>
              <a:t> temps de travail : atelier méthodologique (10mn) </a:t>
            </a:r>
            <a:r>
              <a:rPr lang="fr-FR" sz="2000" b="1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→capacité travaillée : réfléchir sur une question problématisée (explicitation du sujet), investir les connaissances abordées</a:t>
            </a:r>
          </a:p>
          <a:p>
            <a:pPr algn="just"/>
            <a:r>
              <a:rPr lang="fr-FR" sz="2000" u="sng" dirty="0" smtClean="0">
                <a:solidFill>
                  <a:schemeClr val="tx1"/>
                </a:solidFill>
              </a:rPr>
              <a:t>Exemple</a:t>
            </a:r>
            <a:r>
              <a:rPr lang="fr-FR" sz="2000" dirty="0" smtClean="0">
                <a:solidFill>
                  <a:schemeClr val="tx1"/>
                </a:solidFill>
              </a:rPr>
              <a:t> : « Le régime soviétique, le fascisme italien, le national-socialisme allemand : une même idéologie ? » 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Au brouillon : définition des termes du sujet, rappel des bornes chronologiques et des cadres géographiques, réflexion sur le point d’interrogation (vers une approche différenciée) 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 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1973" y="714894"/>
            <a:ext cx="10515600" cy="550302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b="1" dirty="0" smtClean="0">
                <a:solidFill>
                  <a:srgbClr val="00B0F0"/>
                </a:solidFill>
              </a:rPr>
              <a:t>AXE 1 : LES CARACTERISTIQUES DES REGIMES TOTALITAIRES (3h)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Séance 2 :  Formes et degrés d'adhésion (1h)</a:t>
            </a:r>
          </a:p>
          <a:p>
            <a:pPr algn="ctr"/>
            <a:endParaRPr lang="fr-FR" sz="2000" dirty="0" smtClean="0">
              <a:solidFill>
                <a:schemeClr val="tx1"/>
              </a:solidFill>
            </a:endParaRP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 </a:t>
            </a:r>
            <a:r>
              <a:rPr lang="fr-FR" sz="2000" b="1" u="sng" dirty="0" smtClean="0">
                <a:solidFill>
                  <a:schemeClr val="tx1"/>
                </a:solidFill>
              </a:rPr>
              <a:t>1</a:t>
            </a:r>
            <a:r>
              <a:rPr lang="fr-FR" sz="2000" b="1" u="sng" baseline="30000" dirty="0" smtClean="0">
                <a:solidFill>
                  <a:schemeClr val="tx1"/>
                </a:solidFill>
              </a:rPr>
              <a:t>er</a:t>
            </a:r>
            <a:r>
              <a:rPr lang="fr-FR" sz="2000" b="1" u="sng" dirty="0" smtClean="0">
                <a:solidFill>
                  <a:schemeClr val="tx1"/>
                </a:solidFill>
              </a:rPr>
              <a:t> temps de travail : apport de connaissances (40mn)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→Les modalités d'organisation pédagogique sont laissées à l'appréciation des professeurs mais possibilité de travailler </a:t>
            </a:r>
            <a:r>
              <a:rPr lang="fr-FR" sz="2000" dirty="0" smtClean="0">
                <a:solidFill>
                  <a:schemeClr val="tx1"/>
                </a:solidFill>
              </a:rPr>
              <a:t>par </a:t>
            </a:r>
            <a:r>
              <a:rPr lang="fr-FR" sz="2000" dirty="0" smtClean="0">
                <a:solidFill>
                  <a:schemeClr val="tx1"/>
                </a:solidFill>
              </a:rPr>
              <a:t>groupe pour une mutualisation : encadrement de la jeunesse, propagande et conditionnement des populations, Etats </a:t>
            </a:r>
            <a:r>
              <a:rPr lang="fr-FR" sz="2000" dirty="0" smtClean="0">
                <a:solidFill>
                  <a:schemeClr val="tx1"/>
                </a:solidFill>
              </a:rPr>
              <a:t>répressifs, systèmes </a:t>
            </a:r>
            <a:r>
              <a:rPr lang="fr-FR" sz="2000" dirty="0" smtClean="0">
                <a:solidFill>
                  <a:schemeClr val="tx1"/>
                </a:solidFill>
              </a:rPr>
              <a:t>concentrationnaires spécifiques, formes de </a:t>
            </a:r>
            <a:r>
              <a:rPr lang="fr-FR" sz="2000" dirty="0" smtClean="0">
                <a:solidFill>
                  <a:schemeClr val="tx1"/>
                </a:solidFill>
              </a:rPr>
              <a:t>résistance, etc.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just"/>
            <a:endParaRPr lang="fr-FR" sz="2000" dirty="0" smtClean="0">
              <a:solidFill>
                <a:schemeClr val="tx1"/>
              </a:solidFill>
            </a:endParaRP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 </a:t>
            </a:r>
            <a:r>
              <a:rPr lang="fr-FR" sz="2000" b="1" u="sng" dirty="0" smtClean="0">
                <a:solidFill>
                  <a:schemeClr val="tx1"/>
                </a:solidFill>
              </a:rPr>
              <a:t>2</a:t>
            </a:r>
            <a:r>
              <a:rPr lang="fr-FR" sz="2000" b="1" u="sng" baseline="30000" dirty="0" smtClean="0">
                <a:solidFill>
                  <a:schemeClr val="tx1"/>
                </a:solidFill>
              </a:rPr>
              <a:t>e</a:t>
            </a:r>
            <a:r>
              <a:rPr lang="fr-FR" sz="2000" b="1" u="sng" dirty="0" smtClean="0">
                <a:solidFill>
                  <a:schemeClr val="tx1"/>
                </a:solidFill>
              </a:rPr>
              <a:t> temps de travail : atelier méthodologique (10mn)</a:t>
            </a:r>
          </a:p>
          <a:p>
            <a:pPr algn="just"/>
            <a:r>
              <a:rPr lang="fr-FR" sz="2000" dirty="0" smtClean="0">
                <a:solidFill>
                  <a:schemeClr val="tx1"/>
                </a:solidFill>
              </a:rPr>
              <a:t>→Capacité travaillée : organiser l'information </a:t>
            </a:r>
          </a:p>
          <a:p>
            <a:pPr algn="just"/>
            <a:r>
              <a:rPr lang="fr-FR" sz="2000" u="sng" dirty="0" smtClean="0">
                <a:solidFill>
                  <a:schemeClr val="tx1"/>
                </a:solidFill>
              </a:rPr>
              <a:t>Exemples de plans</a:t>
            </a:r>
            <a:r>
              <a:rPr lang="fr-FR" sz="2000" dirty="0" smtClean="0">
                <a:solidFill>
                  <a:schemeClr val="tx1"/>
                </a:solidFill>
              </a:rPr>
              <a:t> à </a:t>
            </a:r>
            <a:r>
              <a:rPr lang="fr-FR" sz="2000" dirty="0" smtClean="0">
                <a:solidFill>
                  <a:schemeClr val="tx1"/>
                </a:solidFill>
              </a:rPr>
              <a:t>proposer aux </a:t>
            </a:r>
            <a:r>
              <a:rPr lang="fr-FR" sz="2000" dirty="0" smtClean="0">
                <a:solidFill>
                  <a:schemeClr val="tx1"/>
                </a:solidFill>
              </a:rPr>
              <a:t>élèves en vue de faire le choix d’un modèle et de le compléter : I- Les formes de mobilisation ; II) limites, nuances, formes de résistance ou I- le régime soviétique ; II- le fascisme italien ;  III- le national-socialisme allemand </a:t>
            </a:r>
          </a:p>
          <a:p>
            <a:pPr algn="just"/>
            <a:endParaRPr lang="fr-FR" sz="2000" dirty="0" smtClean="0">
              <a:solidFill>
                <a:schemeClr val="tx1"/>
              </a:solidFill>
            </a:endParaRPr>
          </a:p>
          <a:p>
            <a:pPr algn="just"/>
            <a:r>
              <a:rPr lang="fr-FR" sz="2000" u="sng" dirty="0" smtClean="0">
                <a:solidFill>
                  <a:schemeClr val="tx1"/>
                </a:solidFill>
              </a:rPr>
              <a:t>Remarque</a:t>
            </a:r>
            <a:r>
              <a:rPr lang="fr-FR" sz="2000" dirty="0" smtClean="0">
                <a:solidFill>
                  <a:schemeClr val="tx1"/>
                </a:solidFill>
              </a:rPr>
              <a:t> : le travail d’organisation peut se faire avec l’échelle descriptive de la capacité travaillée (voir ci-après)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98764" y="1071943"/>
          <a:ext cx="11272059" cy="4447708"/>
        </p:xfrm>
        <a:graphic>
          <a:graphicData uri="http://schemas.openxmlformats.org/drawingml/2006/table">
            <a:tbl>
              <a:tblPr/>
              <a:tblGrid>
                <a:gridCol w="14804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59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35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979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841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57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Maîtrise insuffisante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Maîtrise fragile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Maîtrise satisfaisante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latin typeface="Calibri"/>
                          <a:ea typeface="Calibri"/>
                          <a:cs typeface="Times New Roman"/>
                        </a:rPr>
                        <a:t>Très bonne maîtrise</a:t>
                      </a:r>
                      <a:endParaRPr lang="fr-F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1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Calibri"/>
                          <a:ea typeface="Calibri"/>
                          <a:cs typeface="Calibri"/>
                        </a:rPr>
                        <a:t>Rédiger </a:t>
                      </a:r>
                      <a:r>
                        <a:rPr lang="fr-FR" sz="1600" b="1" dirty="0">
                          <a:latin typeface="Calibri"/>
                          <a:ea typeface="Calibri"/>
                          <a:cs typeface="Calibri"/>
                        </a:rPr>
                        <a:t>une réponse construite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Absence ou structuration très superficielle ; </a:t>
                      </a:r>
                      <a:endParaRPr lang="fr-FR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Les parties ne sont pas </a:t>
                      </a:r>
                      <a:r>
                        <a:rPr lang="fr-FR" sz="1600" dirty="0" smtClean="0">
                          <a:latin typeface="Calibri"/>
                          <a:ea typeface="Calibri"/>
                          <a:cs typeface="Calibri"/>
                        </a:rPr>
                        <a:t>repérables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Absence de conclusion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On distingue mal les différentes parties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Présence de quelques connecteurs logiques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Calibri"/>
                          <a:ea typeface="Calibri"/>
                          <a:cs typeface="Calibri"/>
                        </a:rPr>
                        <a:t>La </a:t>
                      </a: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conclusion n’apporte pas de réponse claire à la problématique. 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Présence de la question problématisée en introduction ; </a:t>
                      </a:r>
                      <a:endParaRPr lang="fr-FR" sz="160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Calibri"/>
                          <a:cs typeface="Calibri"/>
                        </a:rPr>
                        <a:t>Le devoir est structuré par des </a:t>
                      </a:r>
                      <a:r>
                        <a:rPr lang="fr-FR" sz="1600" b="0" dirty="0" smtClean="0">
                          <a:latin typeface="Calibri"/>
                          <a:ea typeface="Calibri"/>
                          <a:cs typeface="Calibri"/>
                        </a:rPr>
                        <a:t>parties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Des connecteurs logiques aident à lecture de </a:t>
                      </a:r>
                      <a:r>
                        <a:rPr lang="fr-FR" sz="1600" dirty="0" smtClean="0">
                          <a:latin typeface="Calibri"/>
                          <a:ea typeface="Calibri"/>
                          <a:cs typeface="Calibri"/>
                        </a:rPr>
                        <a:t>l’ensemble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La conclusion apporte une réponse claire à la problématique.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latin typeface="Calibri"/>
                          <a:ea typeface="Calibri"/>
                          <a:cs typeface="Calibri"/>
                        </a:rPr>
                        <a:t>Contextualisation</a:t>
                      </a: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 de la question, explicitation de la problématique </a:t>
                      </a:r>
                      <a:r>
                        <a:rPr lang="fr-FR" sz="1600" dirty="0" smtClean="0">
                          <a:latin typeface="Calibri"/>
                          <a:ea typeface="Calibri"/>
                          <a:cs typeface="Calibri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Calibri"/>
                          <a:cs typeface="Calibri"/>
                        </a:rPr>
                        <a:t>Le devoir est parfaitement structuré, présence de </a:t>
                      </a:r>
                      <a:r>
                        <a:rPr lang="fr-FR" sz="1600" b="0" dirty="0" smtClean="0">
                          <a:latin typeface="Calibri"/>
                          <a:ea typeface="Calibri"/>
                          <a:cs typeface="Calibri"/>
                        </a:rPr>
                        <a:t>sous-parties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0" dirty="0">
                          <a:latin typeface="Calibri"/>
                          <a:ea typeface="Calibri"/>
                          <a:cs typeface="Calibri"/>
                        </a:rPr>
                        <a:t>Des transitions font le lien entre les parties ; </a:t>
                      </a:r>
                      <a:endParaRPr lang="fr-FR" sz="1600" b="0" dirty="0" smtClean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Calibri"/>
                          <a:ea typeface="Calibri"/>
                          <a:cs typeface="Calibri"/>
                        </a:rPr>
                        <a:t>La conclusion apporte une réponse claire à la problématique et propose une ouverture pertinente.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29" marR="627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824</Words>
  <Application>Microsoft Office PowerPoint</Application>
  <PresentationFormat>Personnalisé</PresentationFormat>
  <Paragraphs>266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Préparer à la question problématisée en Histoire en Terminale</vt:lpstr>
      <vt:lpstr>Diapositive 2</vt:lpstr>
      <vt:lpstr>Transposition didactique:  une différenciation au cœur du programme de terminale</vt:lpstr>
      <vt:lpstr>Diapositive 4</vt:lpstr>
      <vt:lpstr>    THEME 1 : Fragilités des démocraties, totalitarismes et Seconde Guerre mondiale (1929-1945) (13-15 heures)  CHAPITRE 2 : Les régimes totalitaires (6 heures) 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Penser et préparer la question problématisée en Histoire en Terminale</dc:title>
  <dc:creator>Utilisateur</dc:creator>
  <cp:lastModifiedBy>Lorenzo</cp:lastModifiedBy>
  <cp:revision>43</cp:revision>
  <dcterms:created xsi:type="dcterms:W3CDTF">2019-12-19T10:28:32Z</dcterms:created>
  <dcterms:modified xsi:type="dcterms:W3CDTF">2020-01-08T17:50:55Z</dcterms:modified>
</cp:coreProperties>
</file>