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322" r:id="rId7"/>
    <p:sldId id="262" r:id="rId8"/>
    <p:sldId id="323" r:id="rId9"/>
    <p:sldId id="324" r:id="rId10"/>
    <p:sldId id="270" r:id="rId11"/>
    <p:sldId id="271" r:id="rId12"/>
    <p:sldId id="274" r:id="rId13"/>
    <p:sldId id="272" r:id="rId14"/>
    <p:sldId id="273" r:id="rId15"/>
    <p:sldId id="325" r:id="rId16"/>
    <p:sldId id="276" r:id="rId17"/>
    <p:sldId id="275" r:id="rId18"/>
    <p:sldId id="326" r:id="rId19"/>
    <p:sldId id="327" r:id="rId20"/>
    <p:sldId id="328" r:id="rId21"/>
    <p:sldId id="329" r:id="rId22"/>
    <p:sldId id="33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>
        <p:scale>
          <a:sx n="70" d="100"/>
          <a:sy n="70" d="100"/>
        </p:scale>
        <p:origin x="36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937A-7A17-4F24-8778-EAD6CB49DBE1}" type="datetimeFigureOut">
              <a:rPr lang="fr-FR" smtClean="0"/>
              <a:pPr/>
              <a:t>30/03/2019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A8B36-E5D5-4167-8328-E9FA237907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049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A8B36-E5D5-4167-8328-E9FA237907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786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369C955-5325-42C8-822D-0EE3B84BCAA6}" type="datetime1">
              <a:rPr lang="fr-FR" smtClean="0"/>
              <a:t>30/03/2019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84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17A5-2519-408B-9311-42213BF39646}" type="datetime1">
              <a:rPr lang="fr-FR" smtClean="0"/>
              <a:t>30/03/2019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299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22A9-CBFB-4D91-AF06-BE5DD57DCBDD}" type="datetime1">
              <a:rPr lang="fr-FR" smtClean="0"/>
              <a:t>30/03/2019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468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D8D6-FECD-40B9-94BA-3DE1CD5854CD}" type="datetime1">
              <a:rPr lang="fr-FR" smtClean="0"/>
              <a:t>30/03/2019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31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7C9-13DC-4ED0-9CBE-1BCE05A638A6}" type="datetime1">
              <a:rPr lang="fr-FR" smtClean="0"/>
              <a:t>30/03/2019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769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204F-E26E-4AEE-A96B-60F8ED2E654B}" type="datetime1">
              <a:rPr lang="fr-FR" smtClean="0"/>
              <a:t>30/03/2019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5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7B41-A156-4624-8EAD-69677C48075F}" type="datetime1">
              <a:rPr lang="fr-FR" smtClean="0"/>
              <a:t>30/03/2019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7792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524-1F0D-43CF-A906-D7B4E34BB30C}" type="datetime1">
              <a:rPr lang="fr-FR" smtClean="0"/>
              <a:t>30/03/2019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764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38FF-8C58-46D1-B08D-64C2073E37A2}" type="datetime1">
              <a:rPr lang="fr-FR" smtClean="0"/>
              <a:t>30/03/2019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954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52C5-8F1D-4D80-8A2F-3EE88B07D541}" type="datetime1">
              <a:rPr lang="fr-FR" smtClean="0"/>
              <a:t>30/03/2019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759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501B-761A-40B4-A4D3-3EF5ACD2BD45}" type="datetime1">
              <a:rPr lang="fr-FR" smtClean="0"/>
              <a:t>30/03/2019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63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9B5-A1F6-4805-9ED9-C153F6A473DD}" type="datetime1">
              <a:rPr lang="fr-FR" smtClean="0"/>
              <a:t>30/03/2019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09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B25B-7353-4DEB-8D05-E2065301D0BC}" type="datetime1">
              <a:rPr lang="fr-FR" smtClean="0"/>
              <a:t>30/03/2019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016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5BAB-00D7-4D69-AC6F-5F38FF8D0C79}" type="datetime1">
              <a:rPr lang="fr-FR" smtClean="0"/>
              <a:t>30/03/2019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352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306A-F2A1-4727-A121-9F79F5112D9F}" type="datetime1">
              <a:rPr lang="fr-FR" smtClean="0"/>
              <a:t>30/03/2019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491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04B6-D7AA-434C-9383-A357B7484D65}" type="datetime1">
              <a:rPr lang="fr-FR" smtClean="0"/>
              <a:t>30/03/2019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4546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45-87FC-46D7-B1F3-47B0A75F3E6C}" type="datetime1">
              <a:rPr lang="fr-FR" smtClean="0"/>
              <a:t>30/03/2019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1er avril 2019 – Cartographie numÉrique.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07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B468D-60C1-4FCB-B626-12302BEBC66F}" type="datetime1">
              <a:rPr lang="fr-FR" smtClean="0"/>
              <a:t>30/03/2019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Lundi 1er avril 2019 – Cartographie numÉrique.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4076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fr-FR" b="1" dirty="0" smtClean="0"/>
              <a:t>Cartographie Numérique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fr-FR" b="1" dirty="0" smtClean="0"/>
              <a:t>Introduction à la Cartographie Thématique </a:t>
            </a:r>
            <a:r>
              <a:rPr lang="fr-FR" b="1" dirty="0"/>
              <a:t>ET ÉLÉMENTS </a:t>
            </a:r>
            <a:r>
              <a:rPr lang="fr-FR" b="1" dirty="0" smtClean="0"/>
              <a:t>DE REPONSE AU PROJET DE CENTER PARCS DE PAYOLLE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76424" y="6492875"/>
            <a:ext cx="6858143" cy="365125"/>
          </a:xfrm>
        </p:spPr>
        <p:txBody>
          <a:bodyPr/>
          <a:lstStyle/>
          <a:p>
            <a:pPr algn="just"/>
            <a:r>
              <a:rPr lang="fr-FR" dirty="0" smtClean="0"/>
              <a:t>Lundi 1</a:t>
            </a:r>
            <a:r>
              <a:rPr lang="fr-FR" baseline="30000" dirty="0" smtClean="0"/>
              <a:t>er</a:t>
            </a:r>
            <a:r>
              <a:rPr lang="fr-FR" dirty="0" smtClean="0"/>
              <a:t> avril 2019 – </a:t>
            </a:r>
            <a:r>
              <a:rPr lang="fr-FR" dirty="0"/>
              <a:t>Cartographie </a:t>
            </a:r>
            <a:r>
              <a:rPr lang="fr-FR" dirty="0" err="1" smtClean="0"/>
              <a:t>numÉrique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896911" y="6479180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Bouton d'action : Accueil 7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15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41410" y="-322882"/>
            <a:ext cx="9905998" cy="1478570"/>
          </a:xfrm>
        </p:spPr>
        <p:txBody>
          <a:bodyPr/>
          <a:lstStyle/>
          <a:p>
            <a:pPr algn="just"/>
            <a:r>
              <a:rPr lang="fr-FR" b="1" dirty="0" smtClean="0"/>
              <a:t>Découverte du </a:t>
            </a:r>
            <a:r>
              <a:rPr lang="fr-FR" b="1" dirty="0" err="1" smtClean="0"/>
              <a:t>géoportail</a:t>
            </a:r>
            <a:endParaRPr lang="fr-FR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141409" y="883277"/>
            <a:ext cx="9905999" cy="35417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étape : </a:t>
            </a:r>
            <a:r>
              <a:rPr lang="fr-FR" dirty="0" smtClean="0"/>
              <a:t>accéder au site </a:t>
            </a:r>
            <a:r>
              <a:rPr lang="fr-FR" b="1" dirty="0" smtClean="0"/>
              <a:t>« </a:t>
            </a:r>
            <a:r>
              <a:rPr lang="fr-FR" b="1" dirty="0" err="1" smtClean="0"/>
              <a:t>GéoPortail</a:t>
            </a:r>
            <a:r>
              <a:rPr lang="fr-FR" b="1" dirty="0" smtClean="0"/>
              <a:t> »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09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19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957" y="1590626"/>
            <a:ext cx="10428902" cy="4538002"/>
          </a:xfrm>
          <a:prstGeom prst="rect">
            <a:avLst/>
          </a:prstGeom>
        </p:spPr>
      </p:pic>
      <p:sp>
        <p:nvSpPr>
          <p:cNvPr id="9" name="Bouton d'action : Accueil 8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Suivant 9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62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14405"/>
            <a:ext cx="9905998" cy="1478570"/>
          </a:xfrm>
        </p:spPr>
        <p:txBody>
          <a:bodyPr/>
          <a:lstStyle/>
          <a:p>
            <a:pPr algn="just"/>
            <a:r>
              <a:rPr lang="fr-FR" b="1" dirty="0" smtClean="0"/>
              <a:t>Découverte du </a:t>
            </a:r>
            <a:r>
              <a:rPr lang="fr-FR" b="1" dirty="0" err="1" smtClean="0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1464165"/>
            <a:ext cx="9905999" cy="458747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étape : </a:t>
            </a:r>
            <a:r>
              <a:rPr lang="fr-FR" dirty="0" smtClean="0"/>
              <a:t>rechercher </a:t>
            </a:r>
            <a:r>
              <a:rPr lang="fr-FR" b="1" dirty="0" smtClean="0"/>
              <a:t>« </a:t>
            </a:r>
            <a:r>
              <a:rPr lang="fr-FR" b="1" dirty="0" err="1" smtClean="0"/>
              <a:t>Payolle</a:t>
            </a:r>
            <a:r>
              <a:rPr lang="fr-FR" b="1" dirty="0" smtClean="0"/>
              <a:t> » </a:t>
            </a:r>
            <a:r>
              <a:rPr lang="fr-FR" dirty="0" smtClean="0"/>
              <a:t>par la </a:t>
            </a:r>
            <a:r>
              <a:rPr lang="fr-FR" b="1" dirty="0" smtClean="0"/>
              <a:t>barre de navigation</a:t>
            </a:r>
            <a:r>
              <a:rPr lang="fr-FR" dirty="0" smtClean="0"/>
              <a:t>,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474674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74673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6954" y="2256745"/>
            <a:ext cx="9134911" cy="400415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285396" y="5090615"/>
            <a:ext cx="1241947" cy="27295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Accueil 8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Suivant 9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82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330105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 smtClean="0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863664"/>
            <a:ext cx="9905999" cy="35417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Résultat de la recherche :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589" y="1637732"/>
            <a:ext cx="9631642" cy="4449170"/>
          </a:xfrm>
          <a:prstGeom prst="rect">
            <a:avLst/>
          </a:prstGeom>
        </p:spPr>
      </p:pic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24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0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 smtClean="0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865" y="1478570"/>
            <a:ext cx="9905999" cy="484034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/>
              <a:t>3</a:t>
            </a:r>
            <a:r>
              <a:rPr lang="fr-FR" b="1" baseline="30000" dirty="0" smtClean="0"/>
              <a:t>ème</a:t>
            </a:r>
            <a:r>
              <a:rPr lang="fr-FR" b="1" dirty="0" smtClean="0"/>
              <a:t> étape : Visualiser la limite du projet.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b="1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Cliquer sur la </a:t>
            </a:r>
            <a:r>
              <a:rPr lang="fr-FR" b="1" dirty="0" smtClean="0"/>
              <a:t>clé anglaise </a:t>
            </a:r>
            <a:r>
              <a:rPr lang="fr-FR" dirty="0" smtClean="0"/>
              <a:t>sur le menu de droite </a:t>
            </a:r>
            <a:r>
              <a:rPr lang="fr-FR" b="1" dirty="0" smtClean="0">
                <a:solidFill>
                  <a:schemeClr val="bg1"/>
                </a:solidFill>
              </a:rPr>
              <a:t>(1)</a:t>
            </a:r>
            <a:r>
              <a:rPr lang="fr-FR" dirty="0" smtClean="0"/>
              <a:t>,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Cliquer sur </a:t>
            </a:r>
            <a:r>
              <a:rPr lang="fr-FR" b="1" dirty="0" smtClean="0"/>
              <a:t>« Importer des données » </a:t>
            </a:r>
            <a:r>
              <a:rPr lang="fr-FR" b="1" dirty="0" smtClean="0">
                <a:solidFill>
                  <a:schemeClr val="bg1"/>
                </a:solidFill>
              </a:rPr>
              <a:t>(2)</a:t>
            </a:r>
            <a:r>
              <a:rPr lang="fr-FR" dirty="0" smtClean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Nommer la donnée </a:t>
            </a:r>
            <a:r>
              <a:rPr lang="fr-FR" b="1" dirty="0" smtClean="0"/>
              <a:t>« </a:t>
            </a:r>
            <a:r>
              <a:rPr lang="fr-FR" b="1" dirty="0" err="1" smtClean="0"/>
              <a:t>Limite_Projet</a:t>
            </a:r>
            <a:r>
              <a:rPr lang="fr-FR" b="1" dirty="0" smtClean="0"/>
              <a:t> » </a:t>
            </a:r>
            <a:r>
              <a:rPr lang="fr-FR" b="1" dirty="0" smtClean="0">
                <a:solidFill>
                  <a:schemeClr val="bg1"/>
                </a:solidFill>
              </a:rPr>
              <a:t>(3)</a:t>
            </a:r>
            <a:r>
              <a:rPr lang="fr-FR" dirty="0" smtClean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Cliquer sur </a:t>
            </a:r>
            <a:r>
              <a:rPr lang="fr-FR" b="1" dirty="0" smtClean="0"/>
              <a:t>« Parcourir » </a:t>
            </a:r>
            <a:r>
              <a:rPr lang="fr-FR" b="1" dirty="0" smtClean="0">
                <a:solidFill>
                  <a:schemeClr val="bg1"/>
                </a:solidFill>
              </a:rPr>
              <a:t>(4)</a:t>
            </a:r>
            <a:r>
              <a:rPr lang="fr-FR" b="1" dirty="0" smtClean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Valider en cliquant sur</a:t>
            </a:r>
            <a:r>
              <a:rPr lang="fr-FR" b="1" dirty="0" smtClean="0"/>
              <a:t> « Importer » </a:t>
            </a:r>
            <a:r>
              <a:rPr lang="fr-FR" b="1" dirty="0" smtClean="0">
                <a:solidFill>
                  <a:schemeClr val="bg1"/>
                </a:solidFill>
              </a:rPr>
              <a:t>(5)</a:t>
            </a:r>
            <a:r>
              <a:rPr lang="fr-FR" b="1" dirty="0" smtClean="0"/>
              <a:t>.</a:t>
            </a:r>
            <a:endParaRPr lang="fr-F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5752" y="398446"/>
            <a:ext cx="3926927" cy="574359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732298" y="1330414"/>
            <a:ext cx="559631" cy="46186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197544" y="1940439"/>
            <a:ext cx="1061860" cy="41846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444248" y="100188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259404" y="183498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4" name="Bouton d'action : Accueil 13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’action : Suivant 16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outon d'action : Précédent 17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276320" y="3090244"/>
            <a:ext cx="1331256" cy="41846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1542973" y="346479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72045" y="3803559"/>
            <a:ext cx="832515" cy="41846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0117843" y="379690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4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504696" y="425856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" name="Ellipse 23"/>
          <p:cNvSpPr/>
          <p:nvPr/>
        </p:nvSpPr>
        <p:spPr>
          <a:xfrm>
            <a:off x="10456129" y="4301266"/>
            <a:ext cx="1048567" cy="35574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>
            <a:stCxn id="7" idx="5"/>
            <a:endCxn id="13" idx="0"/>
          </p:cNvCxnSpPr>
          <p:nvPr/>
        </p:nvCxnSpPr>
        <p:spPr>
          <a:xfrm>
            <a:off x="10209973" y="1724644"/>
            <a:ext cx="518501" cy="21579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3" idx="2"/>
            <a:endCxn id="19" idx="0"/>
          </p:cNvCxnSpPr>
          <p:nvPr/>
        </p:nvCxnSpPr>
        <p:spPr>
          <a:xfrm>
            <a:off x="10728474" y="2358908"/>
            <a:ext cx="213474" cy="73133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9" idx="2"/>
            <a:endCxn id="21" idx="0"/>
          </p:cNvCxnSpPr>
          <p:nvPr/>
        </p:nvCxnSpPr>
        <p:spPr>
          <a:xfrm flipH="1">
            <a:off x="10888303" y="3508713"/>
            <a:ext cx="53645" cy="29484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49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-84768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 smtClean="0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953513"/>
            <a:ext cx="9905999" cy="44047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Résultat 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518" y="1822952"/>
            <a:ext cx="9473784" cy="4449170"/>
          </a:xfrm>
          <a:prstGeom prst="rect">
            <a:avLst/>
          </a:prstGeom>
        </p:spPr>
      </p:pic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22369" y="890649"/>
            <a:ext cx="8091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https://www.geoportail.gouv.fr/carte?c=0.3053718382890774,42.92268199823408&amp;z=13&amp;l0=ORTHOIMAGERY.ORTHOPHOTOS::GEOPORTAIL:OGC:WMTS(1)&amp;permalink=yes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261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0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 smtClean="0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865" y="1478570"/>
            <a:ext cx="9905999" cy="484034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/>
              <a:t>4</a:t>
            </a:r>
            <a:r>
              <a:rPr lang="fr-FR" b="1" baseline="30000" dirty="0" smtClean="0"/>
              <a:t>ème</a:t>
            </a:r>
            <a:r>
              <a:rPr lang="fr-FR" b="1" dirty="0" smtClean="0"/>
              <a:t> étape : Visualiser une donnée.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b="1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Cliquer sur l’onglet </a:t>
            </a:r>
            <a:r>
              <a:rPr lang="fr-FR" b="1" dirty="0" smtClean="0"/>
              <a:t>« Cartes » </a:t>
            </a:r>
            <a:r>
              <a:rPr lang="fr-FR" b="1" dirty="0" smtClean="0">
                <a:solidFill>
                  <a:schemeClr val="bg1"/>
                </a:solidFill>
              </a:rPr>
              <a:t>(1)</a:t>
            </a:r>
            <a:r>
              <a:rPr lang="fr-FR" dirty="0" smtClean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Cliquer sur </a:t>
            </a:r>
            <a:r>
              <a:rPr lang="fr-FR" b="1" dirty="0" smtClean="0"/>
              <a:t>« Territoires et transports » </a:t>
            </a:r>
            <a:r>
              <a:rPr lang="fr-FR" b="1" dirty="0" smtClean="0">
                <a:solidFill>
                  <a:schemeClr val="bg1"/>
                </a:solidFill>
              </a:rPr>
              <a:t>(2)</a:t>
            </a:r>
            <a:r>
              <a:rPr lang="fr-FR" dirty="0" smtClean="0"/>
              <a:t>,</a:t>
            </a:r>
            <a:endParaRPr lang="fr-FR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Cliquer sur </a:t>
            </a:r>
            <a:r>
              <a:rPr lang="fr-FR" b="1" dirty="0" smtClean="0"/>
              <a:t>« Description du territoire »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bg1"/>
                </a:solidFill>
              </a:rPr>
              <a:t>(3)</a:t>
            </a:r>
            <a:r>
              <a:rPr lang="fr-FR" dirty="0" smtClean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Sélectionner </a:t>
            </a:r>
            <a:r>
              <a:rPr lang="fr-FR" b="1" dirty="0" smtClean="0"/>
              <a:t>« Carte des pentes » </a:t>
            </a:r>
            <a:r>
              <a:rPr lang="fr-FR" b="1" dirty="0" smtClean="0">
                <a:solidFill>
                  <a:schemeClr val="bg1"/>
                </a:solidFill>
              </a:rPr>
              <a:t>(4)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630"/>
          <a:stretch/>
        </p:blipFill>
        <p:spPr>
          <a:xfrm>
            <a:off x="8016808" y="151719"/>
            <a:ext cx="2981215" cy="314002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925595" y="51185"/>
            <a:ext cx="437103" cy="48869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006501" y="2909602"/>
            <a:ext cx="1804604" cy="3138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091634" y="34962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507415" y="244793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4" name="Bouton d'action : Accueil 13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’action : Suivant 16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outon d'action : Précédent 17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>
            <a:stCxn id="7" idx="5"/>
            <a:endCxn id="13" idx="0"/>
          </p:cNvCxnSpPr>
          <p:nvPr/>
        </p:nvCxnSpPr>
        <p:spPr>
          <a:xfrm>
            <a:off x="8298686" y="468312"/>
            <a:ext cx="610117" cy="244129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28" b="58107"/>
          <a:stretch/>
        </p:blipFill>
        <p:spPr>
          <a:xfrm>
            <a:off x="7981501" y="3547449"/>
            <a:ext cx="3016522" cy="144977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96" b="69407"/>
          <a:stretch/>
        </p:blipFill>
        <p:spPr>
          <a:xfrm>
            <a:off x="7985378" y="5264831"/>
            <a:ext cx="3012645" cy="96043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006501" y="4708478"/>
            <a:ext cx="1849086" cy="28874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/>
          <p:cNvCxnSpPr>
            <a:stCxn id="13" idx="2"/>
            <a:endCxn id="37" idx="0"/>
          </p:cNvCxnSpPr>
          <p:nvPr/>
        </p:nvCxnSpPr>
        <p:spPr>
          <a:xfrm>
            <a:off x="8908803" y="3223501"/>
            <a:ext cx="22241" cy="148497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9947445" y="460757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Ellipse 40"/>
          <p:cNvSpPr/>
          <p:nvPr/>
        </p:nvSpPr>
        <p:spPr>
          <a:xfrm>
            <a:off x="8003721" y="5593084"/>
            <a:ext cx="905082" cy="68566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8778845" y="537369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4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8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325239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 smtClean="0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830031"/>
            <a:ext cx="9905999" cy="431263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Résultat :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476952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76951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133" y="1677536"/>
            <a:ext cx="9280553" cy="4354773"/>
          </a:xfrm>
          <a:prstGeom prst="rect">
            <a:avLst/>
          </a:prstGeom>
        </p:spPr>
      </p:pic>
      <p:sp>
        <p:nvSpPr>
          <p:cNvPr id="8" name="Bouton d'action : Accueil 7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Précédent 9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355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576" y="95321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 smtClean="0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216" y="1491729"/>
            <a:ext cx="9905999" cy="5132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/>
              <a:t>5</a:t>
            </a:r>
            <a:r>
              <a:rPr lang="fr-FR" b="1" baseline="30000" dirty="0" smtClean="0"/>
              <a:t>ème</a:t>
            </a:r>
            <a:r>
              <a:rPr lang="fr-FR" b="1" dirty="0" smtClean="0"/>
              <a:t> étape : Afficher la légende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b="1" dirty="0" smtClean="0"/>
              <a:t>pour comprendre la carte.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fr-FR" dirty="0" smtClean="0"/>
              <a:t>- Cliquer sur </a:t>
            </a:r>
            <a:r>
              <a:rPr lang="fr-FR" b="1" dirty="0" smtClean="0"/>
              <a:t>l’onglet légende</a:t>
            </a:r>
            <a:r>
              <a:rPr lang="fr-FR" dirty="0" smtClean="0"/>
              <a:t> du menu à droite </a:t>
            </a:r>
            <a:r>
              <a:rPr lang="fr-FR" b="1" dirty="0" smtClean="0">
                <a:solidFill>
                  <a:schemeClr val="bg1"/>
                </a:solidFill>
              </a:rPr>
              <a:t>(1)</a:t>
            </a:r>
            <a:r>
              <a:rPr lang="fr-FR" dirty="0" smtClean="0"/>
              <a:t>,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dirty="0" smtClean="0"/>
              <a:t>- Cliquer sur </a:t>
            </a:r>
            <a:r>
              <a:rPr lang="fr-FR" b="1" dirty="0" smtClean="0"/>
              <a:t>« Carte des pentes » </a:t>
            </a:r>
            <a:r>
              <a:rPr lang="fr-FR" b="1" dirty="0" smtClean="0">
                <a:solidFill>
                  <a:schemeClr val="bg1"/>
                </a:solidFill>
              </a:rPr>
              <a:t>(2)</a:t>
            </a:r>
            <a:r>
              <a:rPr lang="fr-FR" b="1" dirty="0" smtClean="0"/>
              <a:t>, </a:t>
            </a:r>
          </a:p>
          <a:p>
            <a:pPr algn="just">
              <a:lnSpc>
                <a:spcPct val="160000"/>
              </a:lnSpc>
              <a:buFontTx/>
              <a:buChar char="-"/>
            </a:pPr>
            <a:r>
              <a:rPr lang="fr-FR" b="1" dirty="0" smtClean="0"/>
              <a:t>La légende apparaît </a:t>
            </a:r>
            <a:r>
              <a:rPr lang="fr-FR" b="1" dirty="0" smtClean="0">
                <a:solidFill>
                  <a:schemeClr val="bg1"/>
                </a:solidFill>
              </a:rPr>
              <a:t>(3)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60576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1918" y="6467658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58"/>
          <a:stretch/>
        </p:blipFill>
        <p:spPr>
          <a:xfrm>
            <a:off x="8379725" y="324185"/>
            <a:ext cx="2730452" cy="359272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586359" y="1418963"/>
            <a:ext cx="454763" cy="43428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966322" y="943694"/>
            <a:ext cx="2143855" cy="2981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951305" y="1750964"/>
            <a:ext cx="17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’action : Suivant 24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Précédent 25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0647099" y="119925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</a:t>
            </a:r>
            <a:endParaRPr lang="fr-FR" sz="2400" b="1" dirty="0">
              <a:solidFill>
                <a:schemeClr val="bg1"/>
              </a:solidFill>
            </a:endParaRPr>
          </a:p>
        </p:txBody>
      </p:sp>
      <p:cxnSp>
        <p:nvCxnSpPr>
          <p:cNvPr id="49" name="Connecteur en angle 48"/>
          <p:cNvCxnSpPr>
            <a:stCxn id="10" idx="0"/>
            <a:endCxn id="11" idx="1"/>
          </p:cNvCxnSpPr>
          <p:nvPr/>
        </p:nvCxnSpPr>
        <p:spPr>
          <a:xfrm rot="5400000" flipH="1" flipV="1">
            <a:off x="8726946" y="1179588"/>
            <a:ext cx="326171" cy="152581"/>
          </a:xfrm>
          <a:prstGeom prst="bentConnector2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12" b="53446"/>
          <a:stretch/>
        </p:blipFill>
        <p:spPr>
          <a:xfrm>
            <a:off x="8379968" y="4272288"/>
            <a:ext cx="2730209" cy="197326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9423088" y="416674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3</a:t>
            </a:r>
            <a:endParaRPr lang="fr-FR" sz="2400" b="1" dirty="0">
              <a:solidFill>
                <a:schemeClr val="bg1"/>
              </a:solidFill>
            </a:endParaRPr>
          </a:p>
        </p:txBody>
      </p:sp>
      <p:cxnSp>
        <p:nvCxnSpPr>
          <p:cNvPr id="52" name="Connecteur droit avec flèche 51"/>
          <p:cNvCxnSpPr>
            <a:stCxn id="11" idx="2"/>
            <a:endCxn id="50" idx="0"/>
          </p:cNvCxnSpPr>
          <p:nvPr/>
        </p:nvCxnSpPr>
        <p:spPr>
          <a:xfrm flipH="1">
            <a:off x="9745073" y="1241890"/>
            <a:ext cx="293177" cy="30303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71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325239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 smtClean="0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830031"/>
            <a:ext cx="9905999" cy="431263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Résultat final :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476952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76951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133" y="1697839"/>
            <a:ext cx="9280553" cy="4314166"/>
          </a:xfrm>
          <a:prstGeom prst="rect">
            <a:avLst/>
          </a:prstGeom>
        </p:spPr>
      </p:pic>
      <p:sp>
        <p:nvSpPr>
          <p:cNvPr id="8" name="Bouton d'action : Accueil 7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Précédent 9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01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576" y="-243435"/>
            <a:ext cx="9905998" cy="1478570"/>
          </a:xfrm>
        </p:spPr>
        <p:txBody>
          <a:bodyPr/>
          <a:lstStyle/>
          <a:p>
            <a:pPr algn="just"/>
            <a:r>
              <a:rPr lang="fr-FR" b="1" dirty="0" smtClean="0"/>
              <a:t>Exercice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4981" y="905864"/>
            <a:ext cx="10217187" cy="5132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Remplissez le tableau des données pouvant être utilisées pour démontrer les failles du projet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60576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1918" y="6467658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’action : Suivant 24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Précédent 25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5540429"/>
              </p:ext>
            </p:extLst>
          </p:nvPr>
        </p:nvGraphicFramePr>
        <p:xfrm>
          <a:off x="368490" y="2140733"/>
          <a:ext cx="114914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53"/>
                <a:gridCol w="2872853"/>
                <a:gridCol w="2872853"/>
                <a:gridCol w="287285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Catégorie de la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</a:t>
                      </a:r>
                      <a:r>
                        <a:rPr lang="fr-FR" baseline="0" dirty="0" smtClean="0"/>
                        <a:t> de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Contrainte pour le projet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54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385568"/>
            <a:ext cx="9905998" cy="1478570"/>
          </a:xfrm>
        </p:spPr>
        <p:txBody>
          <a:bodyPr/>
          <a:lstStyle/>
          <a:p>
            <a:pPr algn="just"/>
            <a:r>
              <a:rPr lang="fr-FR" b="1" dirty="0" smtClean="0"/>
              <a:t>Objectifs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714013"/>
            <a:ext cx="10090695" cy="44787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2 objectifs principaux 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Apprendre à </a:t>
            </a:r>
            <a:r>
              <a:rPr lang="fr-FR" b="1" dirty="0" smtClean="0"/>
              <a:t>réaliser une cartographie numérique </a:t>
            </a:r>
            <a:r>
              <a:rPr lang="fr-FR" dirty="0" smtClean="0"/>
              <a:t>d’une manière </a:t>
            </a:r>
            <a:r>
              <a:rPr lang="fr-FR" b="1" dirty="0" smtClean="0"/>
              <a:t>simplifiée et ludique</a:t>
            </a:r>
            <a:r>
              <a:rPr lang="fr-FR" dirty="0" smtClean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fr-FR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Obtenir des </a:t>
            </a:r>
            <a:r>
              <a:rPr lang="fr-FR" b="1" dirty="0" smtClean="0"/>
              <a:t>éléments de réponse</a:t>
            </a:r>
            <a:r>
              <a:rPr lang="fr-FR" dirty="0" smtClean="0"/>
              <a:t> sur la </a:t>
            </a:r>
            <a:r>
              <a:rPr lang="fr-FR" b="1" dirty="0" smtClean="0"/>
              <a:t>faisabilité du projet de Center Parcs à </a:t>
            </a:r>
            <a:r>
              <a:rPr lang="fr-FR" b="1" dirty="0" err="1" smtClean="0"/>
              <a:t>Payolle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Bouton d'action : Accueil 7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Précédent 9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76424" y="6492875"/>
            <a:ext cx="6858143" cy="365125"/>
          </a:xfrm>
        </p:spPr>
        <p:txBody>
          <a:bodyPr/>
          <a:lstStyle/>
          <a:p>
            <a:pPr algn="just"/>
            <a:r>
              <a:rPr lang="fr-FR" dirty="0" smtClean="0"/>
              <a:t>Lundi 1</a:t>
            </a:r>
            <a:r>
              <a:rPr lang="fr-FR" baseline="30000" dirty="0" smtClean="0"/>
              <a:t>er</a:t>
            </a:r>
            <a:r>
              <a:rPr lang="fr-FR" dirty="0" smtClean="0"/>
              <a:t> avril 2019 – </a:t>
            </a:r>
            <a:r>
              <a:rPr lang="fr-FR" dirty="0"/>
              <a:t>Cartographie </a:t>
            </a:r>
            <a:r>
              <a:rPr lang="fr-FR" dirty="0" err="1" smtClean="0"/>
              <a:t>numÉrique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144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576" y="-243435"/>
            <a:ext cx="9905998" cy="1478570"/>
          </a:xfrm>
        </p:spPr>
        <p:txBody>
          <a:bodyPr/>
          <a:lstStyle/>
          <a:p>
            <a:pPr algn="just"/>
            <a:r>
              <a:rPr lang="fr-FR" b="1" dirty="0" smtClean="0"/>
              <a:t>Exercice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4981" y="905864"/>
            <a:ext cx="10217187" cy="5132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Remplissez le tableau des données pouvant être utilisées pour démontrer les failles du projet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60576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1918" y="6467658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’action : Suivant 24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Précédent 25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6391696"/>
              </p:ext>
            </p:extLst>
          </p:nvPr>
        </p:nvGraphicFramePr>
        <p:xfrm>
          <a:off x="368490" y="2140733"/>
          <a:ext cx="11491412" cy="2258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53"/>
                <a:gridCol w="2872853"/>
                <a:gridCol w="2872853"/>
                <a:gridCol w="287285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Catégorie de la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</a:t>
                      </a:r>
                      <a:r>
                        <a:rPr lang="fr-FR" baseline="0" dirty="0" smtClean="0"/>
                        <a:t> de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Contrainte pour le projet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40434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33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576" y="-243435"/>
            <a:ext cx="9905998" cy="1478570"/>
          </a:xfrm>
        </p:spPr>
        <p:txBody>
          <a:bodyPr/>
          <a:lstStyle/>
          <a:p>
            <a:pPr algn="just"/>
            <a:r>
              <a:rPr lang="fr-FR" b="1" dirty="0" smtClean="0"/>
              <a:t>Exercice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4981" y="905864"/>
            <a:ext cx="10217187" cy="5132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Remplissez le tableau des données pouvant être utilisées pour démontrer les failles du projet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60576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1918" y="6467658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’action : Suivant 24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Précédent 25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689565"/>
              </p:ext>
            </p:extLst>
          </p:nvPr>
        </p:nvGraphicFramePr>
        <p:xfrm>
          <a:off x="368490" y="2140733"/>
          <a:ext cx="114914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53"/>
                <a:gridCol w="2872853"/>
                <a:gridCol w="2872853"/>
                <a:gridCol w="287285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Catégorie de la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</a:t>
                      </a:r>
                      <a:r>
                        <a:rPr lang="fr-FR" baseline="0" dirty="0" smtClean="0"/>
                        <a:t> de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Contrainte pour le projet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72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576" y="-243435"/>
            <a:ext cx="9905998" cy="1478570"/>
          </a:xfrm>
        </p:spPr>
        <p:txBody>
          <a:bodyPr/>
          <a:lstStyle/>
          <a:p>
            <a:pPr algn="just"/>
            <a:r>
              <a:rPr lang="fr-FR" b="1" dirty="0" smtClean="0"/>
              <a:t>Exercice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4981" y="905864"/>
            <a:ext cx="10217187" cy="5132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Remplissez le tableau des données pouvant être utilisées pour démontrer les failles du projet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60576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1918" y="6467658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Précédent 25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7493803"/>
              </p:ext>
            </p:extLst>
          </p:nvPr>
        </p:nvGraphicFramePr>
        <p:xfrm>
          <a:off x="368490" y="2140733"/>
          <a:ext cx="114914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53"/>
                <a:gridCol w="2872853"/>
                <a:gridCol w="2872853"/>
                <a:gridCol w="287285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Catégorie de la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</a:t>
                      </a:r>
                      <a:r>
                        <a:rPr lang="fr-FR" baseline="0" dirty="0" smtClean="0"/>
                        <a:t> de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Contrainte pour le projet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n°19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 n°20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68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14405"/>
            <a:ext cx="9905998" cy="1478570"/>
          </a:xfrm>
        </p:spPr>
        <p:txBody>
          <a:bodyPr/>
          <a:lstStyle/>
          <a:p>
            <a:pPr algn="just"/>
            <a:r>
              <a:rPr lang="fr-FR" b="1" dirty="0" smtClean="0"/>
              <a:t>Introduction – Définition de la cartographie numérique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583140"/>
            <a:ext cx="9905999" cy="469483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u="sng" dirty="0" smtClean="0"/>
              <a:t>Carte</a:t>
            </a:r>
            <a:r>
              <a:rPr lang="fr-FR" dirty="0" smtClean="0"/>
              <a:t> : </a:t>
            </a:r>
            <a:r>
              <a:rPr lang="fr-FR" b="1" dirty="0"/>
              <a:t>modèle réduit de la réalité</a:t>
            </a:r>
            <a:r>
              <a:rPr lang="fr-FR" dirty="0"/>
              <a:t>, avec une </a:t>
            </a:r>
            <a:r>
              <a:rPr lang="fr-FR" b="1" dirty="0"/>
              <a:t>échelle</a:t>
            </a:r>
            <a:r>
              <a:rPr lang="fr-FR" dirty="0"/>
              <a:t> qui mesure le rapport entre l’image et sa taille </a:t>
            </a:r>
            <a:r>
              <a:rPr lang="fr-FR" dirty="0" smtClean="0"/>
              <a:t>réelle</a:t>
            </a:r>
            <a:r>
              <a:rPr lang="fr-FR" dirty="0"/>
              <a:t> (Les mots de la géographie, </a:t>
            </a:r>
            <a:r>
              <a:rPr lang="fr-FR" dirty="0" smtClean="0"/>
              <a:t>R.BRUNET</a:t>
            </a:r>
            <a:r>
              <a:rPr lang="fr-FR" dirty="0" smtClean="0"/>
              <a:t>);</a:t>
            </a:r>
          </a:p>
          <a:p>
            <a:pPr algn="just">
              <a:lnSpc>
                <a:spcPct val="170000"/>
              </a:lnSpc>
            </a:pPr>
            <a:r>
              <a:rPr lang="fr-FR" dirty="0" smtClean="0"/>
              <a:t>Les cartes topographiques constituent des représentations à moyenne ou grande échelle des éléments naturels et artificiels visibles à la surface du sol. Comme le rappelle Alfred </a:t>
            </a:r>
            <a:r>
              <a:rPr lang="fr-FR" dirty="0" err="1" smtClean="0"/>
              <a:t>Korzybski</a:t>
            </a:r>
            <a:r>
              <a:rPr lang="fr-FR" dirty="0" smtClean="0"/>
              <a:t>, « La carte n’est pas le territoire » mais une des représentations abstraites possibles du territoire</a:t>
            </a:r>
            <a:r>
              <a:rPr lang="fr-FR" dirty="0" smtClean="0"/>
              <a:t>.</a:t>
            </a:r>
            <a:endParaRPr lang="fr-FR" dirty="0" smtClean="0"/>
          </a:p>
          <a:p>
            <a:pPr algn="just">
              <a:lnSpc>
                <a:spcPct val="170000"/>
              </a:lnSpc>
            </a:pPr>
            <a:r>
              <a:rPr lang="fr-FR" dirty="0" smtClean="0"/>
              <a:t>Elle permet de </a:t>
            </a:r>
            <a:r>
              <a:rPr lang="fr-FR" b="1" dirty="0" smtClean="0"/>
              <a:t>se localiser</a:t>
            </a:r>
            <a:r>
              <a:rPr lang="fr-FR" dirty="0" smtClean="0"/>
              <a:t>, de </a:t>
            </a:r>
            <a:r>
              <a:rPr lang="fr-FR" b="1" dirty="0" smtClean="0"/>
              <a:t>révéler</a:t>
            </a:r>
            <a:r>
              <a:rPr lang="fr-FR" dirty="0" smtClean="0"/>
              <a:t> et de </a:t>
            </a:r>
            <a:r>
              <a:rPr lang="fr-FR" b="1" dirty="0" smtClean="0"/>
              <a:t>représenter des éléments </a:t>
            </a:r>
            <a:r>
              <a:rPr lang="fr-FR" b="1" dirty="0" smtClean="0"/>
              <a:t>géographiques</a:t>
            </a:r>
            <a:r>
              <a:rPr lang="fr-FR" dirty="0" smtClean="0"/>
              <a:t>.</a:t>
            </a:r>
            <a:endParaRPr lang="fr-FR" dirty="0"/>
          </a:p>
          <a:p>
            <a:pPr algn="just">
              <a:lnSpc>
                <a:spcPct val="170000"/>
              </a:lnSpc>
            </a:pPr>
            <a:r>
              <a:rPr lang="fr-FR" dirty="0" smtClean="0"/>
              <a:t>La </a:t>
            </a:r>
            <a:r>
              <a:rPr lang="fr-FR" b="1" dirty="0" smtClean="0"/>
              <a:t>cartographie numérique</a:t>
            </a:r>
            <a:r>
              <a:rPr lang="fr-FR" dirty="0" smtClean="0"/>
              <a:t> gagne en </a:t>
            </a:r>
            <a:r>
              <a:rPr lang="fr-FR" b="1" dirty="0" smtClean="0"/>
              <a:t>netteté</a:t>
            </a:r>
            <a:r>
              <a:rPr lang="fr-FR" dirty="0" smtClean="0"/>
              <a:t> et en </a:t>
            </a:r>
            <a:r>
              <a:rPr lang="fr-FR" b="1" dirty="0" smtClean="0"/>
              <a:t>efficacité</a:t>
            </a:r>
            <a:r>
              <a:rPr lang="fr-FR" dirty="0" smtClean="0"/>
              <a:t>, nous verrons comment réaliser une </a:t>
            </a:r>
            <a:r>
              <a:rPr lang="fr-FR" b="1" dirty="0" smtClean="0"/>
              <a:t>carte thématique par le numérique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63303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Bouton d'action : Accueil 5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Suivant 6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'action : Précédent 7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76424" y="6492875"/>
            <a:ext cx="6858143" cy="365125"/>
          </a:xfrm>
        </p:spPr>
        <p:txBody>
          <a:bodyPr/>
          <a:lstStyle/>
          <a:p>
            <a:pPr algn="just"/>
            <a:r>
              <a:rPr lang="fr-FR" dirty="0" smtClean="0"/>
              <a:t>Lundi 1</a:t>
            </a:r>
            <a:r>
              <a:rPr lang="fr-FR" baseline="30000" dirty="0" smtClean="0"/>
              <a:t>er</a:t>
            </a:r>
            <a:r>
              <a:rPr lang="fr-FR" dirty="0" smtClean="0"/>
              <a:t> avril 2019 – </a:t>
            </a:r>
            <a:r>
              <a:rPr lang="fr-FR" dirty="0"/>
              <a:t>Cartographie </a:t>
            </a:r>
            <a:r>
              <a:rPr lang="fr-FR" dirty="0" err="1" smtClean="0"/>
              <a:t>numÉrique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324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136166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Introduction – Définition de la cartographie </a:t>
            </a:r>
            <a:r>
              <a:rPr lang="fr-FR" b="1" dirty="0" smtClean="0"/>
              <a:t>Thématique.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1614736"/>
            <a:ext cx="9905999" cy="456725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</a:pPr>
            <a:r>
              <a:rPr lang="fr-FR" dirty="0"/>
              <a:t>La </a:t>
            </a:r>
            <a:r>
              <a:rPr lang="fr-FR" b="1" dirty="0"/>
              <a:t>carte </a:t>
            </a:r>
            <a:r>
              <a:rPr lang="fr-FR" b="1" dirty="0" smtClean="0"/>
              <a:t>thématique </a:t>
            </a:r>
            <a:r>
              <a:rPr lang="fr-FR" dirty="0" smtClean="0"/>
              <a:t>: </a:t>
            </a:r>
            <a:r>
              <a:rPr lang="fr-FR" b="1" dirty="0" smtClean="0"/>
              <a:t>distribution </a:t>
            </a:r>
            <a:r>
              <a:rPr lang="fr-FR" b="1" dirty="0"/>
              <a:t>spatiale d’un </a:t>
            </a:r>
            <a:r>
              <a:rPr lang="fr-FR" b="1" dirty="0" smtClean="0"/>
              <a:t>phénomène</a:t>
            </a:r>
            <a:r>
              <a:rPr lang="fr-FR" dirty="0" smtClean="0"/>
              <a:t>.</a:t>
            </a:r>
            <a:endParaRPr lang="fr-FR" dirty="0" smtClean="0"/>
          </a:p>
          <a:p>
            <a:pPr algn="just">
              <a:lnSpc>
                <a:spcPct val="160000"/>
              </a:lnSpc>
            </a:pPr>
            <a:endParaRPr lang="fr-FR" dirty="0"/>
          </a:p>
          <a:p>
            <a:pPr algn="just">
              <a:lnSpc>
                <a:spcPct val="160000"/>
              </a:lnSpc>
            </a:pPr>
            <a:r>
              <a:rPr lang="fr-FR" dirty="0" smtClean="0"/>
              <a:t>Pour crée des cartes thématiques, nous utiliserons </a:t>
            </a:r>
            <a:r>
              <a:rPr lang="fr-FR" b="1" dirty="0" smtClean="0"/>
              <a:t>un SIG en ligne </a:t>
            </a:r>
            <a:r>
              <a:rPr lang="fr-FR" dirty="0" smtClean="0"/>
              <a:t>: </a:t>
            </a:r>
            <a:r>
              <a:rPr lang="fr-FR" b="1" dirty="0" err="1" smtClean="0"/>
              <a:t>Géoportail</a:t>
            </a:r>
            <a:r>
              <a:rPr lang="fr-FR" b="1" dirty="0" smtClean="0"/>
              <a:t>.</a:t>
            </a:r>
            <a:endParaRPr lang="fr-FR" b="1" dirty="0" smtClean="0"/>
          </a:p>
          <a:p>
            <a:pPr algn="just">
              <a:lnSpc>
                <a:spcPct val="160000"/>
              </a:lnSpc>
            </a:pPr>
            <a:endParaRPr lang="fr-FR" b="1" dirty="0"/>
          </a:p>
          <a:p>
            <a:pPr algn="just">
              <a:lnSpc>
                <a:spcPct val="160000"/>
              </a:lnSpc>
            </a:pPr>
            <a:r>
              <a:rPr lang="fr-FR" b="1" dirty="0" smtClean="0"/>
              <a:t>SIG (Système d’Information Géographique) : outils </a:t>
            </a:r>
            <a:r>
              <a:rPr lang="fr-FR" b="1" dirty="0"/>
              <a:t>informatiques qui </a:t>
            </a:r>
            <a:r>
              <a:rPr lang="fr-FR" dirty="0"/>
              <a:t>permettent de </a:t>
            </a:r>
            <a:r>
              <a:rPr lang="fr-FR" b="1" dirty="0"/>
              <a:t>travailler l’information géographique</a:t>
            </a:r>
            <a:r>
              <a:rPr lang="fr-FR" dirty="0"/>
              <a:t> et d’en fabriquer.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Bouton d'action : Accueil 5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Suivant 6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'action : Précédent 7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76424" y="6492875"/>
            <a:ext cx="6858143" cy="365125"/>
          </a:xfrm>
        </p:spPr>
        <p:txBody>
          <a:bodyPr/>
          <a:lstStyle/>
          <a:p>
            <a:pPr algn="just"/>
            <a:r>
              <a:rPr lang="fr-FR" dirty="0" smtClean="0"/>
              <a:t>Lundi 1</a:t>
            </a:r>
            <a:r>
              <a:rPr lang="fr-FR" baseline="30000" dirty="0" smtClean="0"/>
              <a:t>er</a:t>
            </a:r>
            <a:r>
              <a:rPr lang="fr-FR" dirty="0" smtClean="0"/>
              <a:t> avril 2019 – </a:t>
            </a:r>
            <a:r>
              <a:rPr lang="fr-FR" dirty="0"/>
              <a:t>Cartographie </a:t>
            </a:r>
            <a:r>
              <a:rPr lang="fr-FR" dirty="0" err="1" smtClean="0"/>
              <a:t>numÉrique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181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-96624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Introduction – Définition de la cartographie </a:t>
            </a:r>
            <a:r>
              <a:rPr lang="fr-FR" b="1" dirty="0" smtClean="0"/>
              <a:t>Thématique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0" y="1312057"/>
            <a:ext cx="9905999" cy="35417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Ces </a:t>
            </a:r>
            <a:r>
              <a:rPr lang="fr-FR" b="1" dirty="0" smtClean="0"/>
              <a:t>SIG </a:t>
            </a:r>
            <a:r>
              <a:rPr lang="fr-FR" dirty="0" smtClean="0"/>
              <a:t>– GIS en anglais - </a:t>
            </a:r>
            <a:r>
              <a:rPr lang="fr-FR" dirty="0" smtClean="0"/>
              <a:t>fonctionnent par </a:t>
            </a:r>
            <a:r>
              <a:rPr lang="fr-FR" b="1" dirty="0" smtClean="0"/>
              <a:t>couches d’informations superposables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63303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759" y="1981387"/>
            <a:ext cx="3870901" cy="4323880"/>
          </a:xfrm>
          <a:prstGeom prst="rect">
            <a:avLst/>
          </a:prstGeom>
        </p:spPr>
      </p:pic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76424" y="6492875"/>
            <a:ext cx="6858143" cy="365125"/>
          </a:xfrm>
        </p:spPr>
        <p:txBody>
          <a:bodyPr/>
          <a:lstStyle/>
          <a:p>
            <a:pPr algn="just"/>
            <a:r>
              <a:rPr lang="fr-FR" dirty="0" smtClean="0"/>
              <a:t>Lundi 1</a:t>
            </a:r>
            <a:r>
              <a:rPr lang="fr-FR" baseline="30000" dirty="0" smtClean="0"/>
              <a:t>er</a:t>
            </a:r>
            <a:r>
              <a:rPr lang="fr-FR" dirty="0" smtClean="0"/>
              <a:t> avril 2019 – </a:t>
            </a:r>
            <a:r>
              <a:rPr lang="fr-FR" dirty="0"/>
              <a:t>Cartographie </a:t>
            </a:r>
            <a:r>
              <a:rPr lang="fr-FR" dirty="0" err="1" smtClean="0"/>
              <a:t>numÉrique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875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-96624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Introduction – Définition de la cartographie </a:t>
            </a:r>
            <a:r>
              <a:rPr lang="fr-FR" b="1" dirty="0" smtClean="0"/>
              <a:t>Thématique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0" y="1312057"/>
            <a:ext cx="9905999" cy="35417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Les </a:t>
            </a:r>
            <a:r>
              <a:rPr lang="fr-FR" b="1" dirty="0" smtClean="0"/>
              <a:t>SIG</a:t>
            </a:r>
            <a:r>
              <a:rPr lang="fr-FR" dirty="0" smtClean="0"/>
              <a:t> sont de plus en plus </a:t>
            </a:r>
            <a:r>
              <a:rPr lang="fr-FR" b="1" dirty="0" smtClean="0"/>
              <a:t>utilisés par les habitants </a:t>
            </a:r>
            <a:r>
              <a:rPr lang="fr-FR" dirty="0" smtClean="0"/>
              <a:t>pour avoir des </a:t>
            </a:r>
            <a:r>
              <a:rPr lang="fr-FR" b="1" dirty="0" smtClean="0"/>
              <a:t>éléments de réponse</a:t>
            </a:r>
            <a:r>
              <a:rPr lang="fr-FR" dirty="0" smtClean="0"/>
              <a:t> sur les </a:t>
            </a:r>
            <a:r>
              <a:rPr lang="fr-FR" b="1" dirty="0" smtClean="0"/>
              <a:t>projets d’aménagement </a:t>
            </a:r>
            <a:r>
              <a:rPr lang="fr-FR" dirty="0" smtClean="0"/>
              <a:t>qui les affectent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63303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9051" y="2604865"/>
            <a:ext cx="7390716" cy="3543865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76424" y="6492875"/>
            <a:ext cx="6858143" cy="365125"/>
          </a:xfrm>
        </p:spPr>
        <p:txBody>
          <a:bodyPr/>
          <a:lstStyle/>
          <a:p>
            <a:pPr algn="just"/>
            <a:r>
              <a:rPr lang="fr-FR" dirty="0" smtClean="0"/>
              <a:t>Lundi 1</a:t>
            </a:r>
            <a:r>
              <a:rPr lang="fr-FR" baseline="30000" dirty="0" smtClean="0"/>
              <a:t>er</a:t>
            </a:r>
            <a:r>
              <a:rPr lang="fr-FR" dirty="0" smtClean="0"/>
              <a:t> avril 2019 – </a:t>
            </a:r>
            <a:r>
              <a:rPr lang="fr-FR" dirty="0"/>
              <a:t>Cartographie </a:t>
            </a:r>
            <a:r>
              <a:rPr lang="fr-FR" dirty="0" err="1" smtClean="0"/>
              <a:t>numÉrique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547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59247"/>
            <a:ext cx="9905998" cy="1478570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EXEMPLE de cartographie Thématique – Réseau ferroviaire </a:t>
            </a:r>
            <a:r>
              <a:rPr lang="fr-FR" b="1" dirty="0" err="1" smtClean="0"/>
              <a:t>Sud-OUEST</a:t>
            </a:r>
            <a:r>
              <a:rPr lang="fr-FR" b="1" dirty="0" smtClean="0"/>
              <a:t> de la FRANCE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262" y="2018457"/>
            <a:ext cx="9504298" cy="393453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2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93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59247"/>
            <a:ext cx="9905998" cy="1478570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EXEMPLE de cartographie Thématique – AEROPORTS DU Sud-Ouest de la FRANCE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2975" y="2018457"/>
            <a:ext cx="9442872" cy="393453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2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59247"/>
            <a:ext cx="9905998" cy="1478570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EXEMPLE de cartographie Thématique – ANALYSE DIACHRONIQUE DE BORDEAUX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3098" y="1537817"/>
            <a:ext cx="6474319" cy="441517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2" y="6492875"/>
            <a:ext cx="6239309" cy="365125"/>
          </a:xfrm>
        </p:spPr>
        <p:txBody>
          <a:bodyPr/>
          <a:lstStyle/>
          <a:p>
            <a:pPr algn="just"/>
            <a:r>
              <a:rPr lang="fr-FR" smtClean="0"/>
              <a:t>Lundi 1er avril 2019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79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2056</TotalTime>
  <Words>779</Words>
  <Application>Microsoft Office PowerPoint</Application>
  <PresentationFormat>Personnalisé</PresentationFormat>
  <Paragraphs>162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Circuit</vt:lpstr>
      <vt:lpstr>Cartographie Numérique</vt:lpstr>
      <vt:lpstr>Objectifs</vt:lpstr>
      <vt:lpstr>Introduction – Définition de la cartographie numérique</vt:lpstr>
      <vt:lpstr>Introduction – Définition de la cartographie Thématique.</vt:lpstr>
      <vt:lpstr>Introduction – Définition de la cartographie Thématique</vt:lpstr>
      <vt:lpstr>Introduction – Définition de la cartographie Thématique</vt:lpstr>
      <vt:lpstr>EXEMPLE de cartographie Thématique – Réseau ferroviaire Sud-OUEST de la FRANCE</vt:lpstr>
      <vt:lpstr>EXEMPLE de cartographie Thématique – AEROPORTS DU Sud-Ouest de la FRANCE</vt:lpstr>
      <vt:lpstr>EXEMPLE de cartographie Thématique – ANALYSE DIACHRONIQUE DE BORDEAUX</vt:lpstr>
      <vt:lpstr>Découverte du géoportail</vt:lpstr>
      <vt:lpstr>Découverte du Géoportail</vt:lpstr>
      <vt:lpstr>Découverte du Géoportail</vt:lpstr>
      <vt:lpstr>Découverte du Géoportail</vt:lpstr>
      <vt:lpstr>Découverte du Géoportail</vt:lpstr>
      <vt:lpstr>Découverte du Géoportail</vt:lpstr>
      <vt:lpstr>Découverte du Géoportail</vt:lpstr>
      <vt:lpstr>Découverte du Géoportail</vt:lpstr>
      <vt:lpstr>Découverte du Géoportail</vt:lpstr>
      <vt:lpstr>Exercice</vt:lpstr>
      <vt:lpstr>Exercice</vt:lpstr>
      <vt:lpstr>Exercice</vt:lpstr>
      <vt:lpstr>Exercice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Cartographie Numérique.</dc:title>
  <dc:creator>Loïs GUARINOS</dc:creator>
  <cp:lastModifiedBy>Utilisateur Windows</cp:lastModifiedBy>
  <cp:revision>135</cp:revision>
  <dcterms:created xsi:type="dcterms:W3CDTF">2014-12-02T17:35:22Z</dcterms:created>
  <dcterms:modified xsi:type="dcterms:W3CDTF">2019-03-30T08:54:20Z</dcterms:modified>
</cp:coreProperties>
</file>