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331" r:id="rId4"/>
    <p:sldId id="260" r:id="rId5"/>
    <p:sldId id="261" r:id="rId6"/>
    <p:sldId id="322" r:id="rId7"/>
    <p:sldId id="262" r:id="rId8"/>
    <p:sldId id="323" r:id="rId9"/>
    <p:sldId id="324" r:id="rId10"/>
    <p:sldId id="270" r:id="rId11"/>
    <p:sldId id="271" r:id="rId12"/>
    <p:sldId id="274" r:id="rId13"/>
    <p:sldId id="272" r:id="rId14"/>
    <p:sldId id="273" r:id="rId15"/>
    <p:sldId id="325" r:id="rId16"/>
    <p:sldId id="276" r:id="rId17"/>
    <p:sldId id="275" r:id="rId18"/>
    <p:sldId id="326" r:id="rId19"/>
    <p:sldId id="327" r:id="rId20"/>
    <p:sldId id="328" r:id="rId21"/>
    <p:sldId id="329" r:id="rId22"/>
    <p:sldId id="33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937A-7A17-4F24-8778-EAD6CB49DBE1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A8B36-E5D5-4167-8328-E9FA237907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49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A8B36-E5D5-4167-8328-E9FA237907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86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10BE1EE-15AA-47A9-87E5-73CD701E64BF}" type="datetime1">
              <a:rPr lang="fr-FR" smtClean="0"/>
              <a:t>28/04/2019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4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93F-4538-4635-9710-A00FBF9F0B13}" type="datetime1">
              <a:rPr lang="fr-FR" smtClean="0"/>
              <a:t>28/04/2019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99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4CEB-D530-42D3-83FA-5710DC408C56}" type="datetime1">
              <a:rPr lang="fr-FR" smtClean="0"/>
              <a:t>28/04/2019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8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F47F-C9C1-4486-B790-9A858E7AD185}" type="datetime1">
              <a:rPr lang="fr-FR" smtClean="0"/>
              <a:t>28/04/2019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1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885A-3266-488F-A776-694E235D5617}" type="datetime1">
              <a:rPr lang="fr-FR" smtClean="0"/>
              <a:t>28/04/2019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69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B0B5-FB3D-4383-BD72-53F9DEDA5F2C}" type="datetime1">
              <a:rPr lang="fr-FR" smtClean="0"/>
              <a:t>28/04/2019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4CFC-1736-45F8-AB62-1FFE19721B98}" type="datetime1">
              <a:rPr lang="fr-FR" smtClean="0"/>
              <a:t>28/04/2019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2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BC1-D68F-46BD-992E-BDDE2FB0615B}" type="datetime1">
              <a:rPr lang="fr-FR" smtClean="0"/>
              <a:t>28/04/2019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6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6938-30A4-4039-9BAD-DAC64DC97DBD}" type="datetime1">
              <a:rPr lang="fr-FR" smtClean="0"/>
              <a:t>28/04/2019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54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C7E8-FC81-4C36-B85C-EFC3B23A24DB}" type="datetime1">
              <a:rPr lang="fr-FR" smtClean="0"/>
              <a:t>28/04/2019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59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C992-9BEB-4083-BAFC-AD2461A86057}" type="datetime1">
              <a:rPr lang="fr-FR" smtClean="0"/>
              <a:t>28/04/2019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3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731A-A51F-4B86-92DB-321C504C1508}" type="datetime1">
              <a:rPr lang="fr-FR" smtClean="0"/>
              <a:t>28/04/2019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9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7E9F-DF56-472F-9CBF-9AF29F85F45B}" type="datetime1">
              <a:rPr lang="fr-FR" smtClean="0"/>
              <a:t>28/04/2019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16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1322-39B9-4E79-80A2-5FB8E74CD564}" type="datetime1">
              <a:rPr lang="fr-FR" smtClean="0"/>
              <a:t>28/04/2019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2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5C21-00DB-41D2-9B5C-507E15B631B5}" type="datetime1">
              <a:rPr lang="fr-FR" smtClean="0"/>
              <a:t>28/04/2019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1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A10-411F-472A-AFC9-14636CBC0CE3}" type="datetime1">
              <a:rPr lang="fr-FR" smtClean="0"/>
              <a:t>28/04/2019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46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780-7FE6-447B-9E79-8044E3D17475}" type="datetime1">
              <a:rPr lang="fr-FR" smtClean="0"/>
              <a:t>28/04/2019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avril – Cartographie numÉrique.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7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3723-2CEB-4D1A-A14F-774070868A2F}" type="datetime1">
              <a:rPr lang="fr-FR" smtClean="0"/>
              <a:t>28/04/2019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Lundi 1er avril – Cartographie numÉrique.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21BC-4F6C-4AC1-8B3A-B55B97DC4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076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fr-FR" b="1" dirty="0"/>
              <a:t>Cartographie Numérique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fr-FR" b="1" dirty="0"/>
              <a:t>Introduction à la Cartographie Thématique ET ÉLÉMENTS DE REPONSE AU PROJET DE CENTER PARCS DE PAYOLLE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6424" y="6492875"/>
            <a:ext cx="6858143" cy="365125"/>
          </a:xfrm>
        </p:spPr>
        <p:txBody>
          <a:bodyPr/>
          <a:lstStyle/>
          <a:p>
            <a:pPr algn="just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896911" y="6479180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57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41410" y="-322882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141409" y="883277"/>
            <a:ext cx="9905999" cy="3541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étape : </a:t>
            </a:r>
            <a:r>
              <a:rPr lang="fr-FR" dirty="0"/>
              <a:t>accéder au site </a:t>
            </a:r>
            <a:r>
              <a:rPr lang="fr-FR" b="1" dirty="0"/>
              <a:t>« </a:t>
            </a:r>
            <a:r>
              <a:rPr lang="fr-FR" b="1" dirty="0" err="1"/>
              <a:t>GéoPortail</a:t>
            </a:r>
            <a:r>
              <a:rPr lang="fr-FR" b="1" dirty="0"/>
              <a:t> »</a:t>
            </a:r>
            <a:r>
              <a:rPr lang="fr-FR" dirty="0"/>
              <a:t>,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19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" y="1590626"/>
            <a:ext cx="10428902" cy="4538002"/>
          </a:xfrm>
          <a:prstGeom prst="rect">
            <a:avLst/>
          </a:prstGeom>
        </p:spPr>
      </p:pic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Suivant 9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29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14405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1464165"/>
            <a:ext cx="9905999" cy="458747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étape : </a:t>
            </a:r>
            <a:r>
              <a:rPr lang="fr-FR" dirty="0"/>
              <a:t>rechercher </a:t>
            </a:r>
            <a:r>
              <a:rPr lang="fr-FR" b="1" dirty="0"/>
              <a:t>« </a:t>
            </a:r>
            <a:r>
              <a:rPr lang="fr-FR" b="1" dirty="0" err="1"/>
              <a:t>Payolle</a:t>
            </a:r>
            <a:r>
              <a:rPr lang="fr-FR" b="1" dirty="0"/>
              <a:t> » </a:t>
            </a:r>
            <a:r>
              <a:rPr lang="fr-FR" dirty="0"/>
              <a:t>par la </a:t>
            </a:r>
            <a:r>
              <a:rPr lang="fr-FR" b="1" dirty="0"/>
              <a:t>barre de navigation</a:t>
            </a:r>
            <a:r>
              <a:rPr lang="fr-FR" dirty="0"/>
              <a:t>,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74673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4" y="2256745"/>
            <a:ext cx="9134911" cy="400415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285396" y="5090615"/>
            <a:ext cx="1241947" cy="27295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Accueil 8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Suivant 9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22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330105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863664"/>
            <a:ext cx="9905999" cy="3541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Résultat de la recherche 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89" y="1637732"/>
            <a:ext cx="9631642" cy="4449170"/>
          </a:xfrm>
          <a:prstGeom prst="rect">
            <a:avLst/>
          </a:prstGeom>
        </p:spPr>
      </p:pic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43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865" y="1478570"/>
            <a:ext cx="9905999" cy="484034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3</a:t>
            </a:r>
            <a:r>
              <a:rPr lang="fr-FR" b="1" baseline="30000" dirty="0"/>
              <a:t>ème</a:t>
            </a:r>
            <a:r>
              <a:rPr lang="fr-FR" b="1" dirty="0"/>
              <a:t> étape : Visualiser la limite du projet.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b="1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Cliquer sur la </a:t>
            </a:r>
            <a:r>
              <a:rPr lang="fr-FR" b="1" dirty="0"/>
              <a:t>clé anglaise </a:t>
            </a:r>
            <a:r>
              <a:rPr lang="fr-FR" dirty="0"/>
              <a:t>sur le menu de droite </a:t>
            </a:r>
            <a:r>
              <a:rPr lang="fr-FR" b="1" dirty="0">
                <a:solidFill>
                  <a:schemeClr val="bg1"/>
                </a:solidFill>
              </a:rPr>
              <a:t>(1)</a:t>
            </a:r>
            <a:r>
              <a:rPr lang="fr-FR" dirty="0"/>
              <a:t>,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Cliquer sur </a:t>
            </a:r>
            <a:r>
              <a:rPr lang="fr-FR" b="1" dirty="0"/>
              <a:t>« Importer des données » </a:t>
            </a:r>
            <a:r>
              <a:rPr lang="fr-FR" b="1" dirty="0">
                <a:solidFill>
                  <a:schemeClr val="bg1"/>
                </a:solidFill>
              </a:rPr>
              <a:t>(2)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Nommer la donnée </a:t>
            </a:r>
            <a:r>
              <a:rPr lang="fr-FR" b="1" dirty="0"/>
              <a:t>« </a:t>
            </a:r>
            <a:r>
              <a:rPr lang="fr-FR" b="1" dirty="0" err="1"/>
              <a:t>Limite_Projet</a:t>
            </a:r>
            <a:r>
              <a:rPr lang="fr-FR" b="1" dirty="0"/>
              <a:t> » </a:t>
            </a:r>
            <a:r>
              <a:rPr lang="fr-FR" b="1" dirty="0">
                <a:solidFill>
                  <a:schemeClr val="bg1"/>
                </a:solidFill>
              </a:rPr>
              <a:t>(3)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Cliquer sur </a:t>
            </a:r>
            <a:r>
              <a:rPr lang="fr-FR" b="1" dirty="0"/>
              <a:t>« Parcourir » </a:t>
            </a:r>
            <a:r>
              <a:rPr lang="fr-FR" b="1" dirty="0">
                <a:solidFill>
                  <a:schemeClr val="bg1"/>
                </a:solidFill>
              </a:rPr>
              <a:t>(4)</a:t>
            </a:r>
            <a:r>
              <a:rPr lang="fr-FR" b="1" dirty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Valider en cliquant sur</a:t>
            </a:r>
            <a:r>
              <a:rPr lang="fr-FR" b="1" dirty="0"/>
              <a:t> « Importer » </a:t>
            </a:r>
            <a:r>
              <a:rPr lang="fr-FR" b="1" dirty="0">
                <a:solidFill>
                  <a:schemeClr val="bg1"/>
                </a:solidFill>
              </a:rPr>
              <a:t>(5)</a:t>
            </a:r>
            <a:r>
              <a:rPr lang="fr-FR" b="1" dirty="0"/>
              <a:t>.</a:t>
            </a: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52" y="398446"/>
            <a:ext cx="3926927" cy="574359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732298" y="1330414"/>
            <a:ext cx="559631" cy="46186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197544" y="1940439"/>
            <a:ext cx="1061860" cy="4184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444248" y="100188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259404" y="183498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Bouton d'action : Accueil 13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 : Suivant 16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'action : Précédent 17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276320" y="3090244"/>
            <a:ext cx="1331256" cy="4184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1542973" y="346479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72045" y="3803559"/>
            <a:ext cx="832515" cy="4184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0117843" y="379690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1504696" y="425856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" name="Ellipse 23"/>
          <p:cNvSpPr/>
          <p:nvPr/>
        </p:nvSpPr>
        <p:spPr>
          <a:xfrm>
            <a:off x="10456129" y="4301266"/>
            <a:ext cx="1048567" cy="35574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7" idx="5"/>
            <a:endCxn id="13" idx="0"/>
          </p:cNvCxnSpPr>
          <p:nvPr/>
        </p:nvCxnSpPr>
        <p:spPr>
          <a:xfrm>
            <a:off x="10209973" y="1724644"/>
            <a:ext cx="518501" cy="21579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3" idx="2"/>
            <a:endCxn id="19" idx="0"/>
          </p:cNvCxnSpPr>
          <p:nvPr/>
        </p:nvCxnSpPr>
        <p:spPr>
          <a:xfrm>
            <a:off x="10728474" y="2358908"/>
            <a:ext cx="213474" cy="7313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9" idx="2"/>
            <a:endCxn id="21" idx="0"/>
          </p:cNvCxnSpPr>
          <p:nvPr/>
        </p:nvCxnSpPr>
        <p:spPr>
          <a:xfrm flipH="1">
            <a:off x="10888303" y="3508713"/>
            <a:ext cx="53645" cy="29484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91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-84768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953513"/>
            <a:ext cx="9905999" cy="44047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Résultat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18" y="1692323"/>
            <a:ext cx="9473784" cy="4449170"/>
          </a:xfrm>
          <a:prstGeom prst="rect">
            <a:avLst/>
          </a:prstGeom>
        </p:spPr>
      </p:pic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12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865" y="1478570"/>
            <a:ext cx="9905999" cy="484034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4</a:t>
            </a:r>
            <a:r>
              <a:rPr lang="fr-FR" b="1" baseline="30000" dirty="0"/>
              <a:t>ème</a:t>
            </a:r>
            <a:r>
              <a:rPr lang="fr-FR" b="1" dirty="0"/>
              <a:t> étape : Visualiser une donnée.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b="1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Cliquer sur l’onglet </a:t>
            </a:r>
            <a:r>
              <a:rPr lang="fr-FR" b="1" dirty="0"/>
              <a:t>« Cartes » </a:t>
            </a:r>
            <a:r>
              <a:rPr lang="fr-FR" b="1" dirty="0">
                <a:solidFill>
                  <a:schemeClr val="bg1"/>
                </a:solidFill>
              </a:rPr>
              <a:t>(1)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Cliquer sur </a:t>
            </a:r>
            <a:r>
              <a:rPr lang="fr-FR" b="1" dirty="0"/>
              <a:t>« Territoires et transports » </a:t>
            </a:r>
            <a:r>
              <a:rPr lang="fr-FR" b="1" dirty="0">
                <a:solidFill>
                  <a:schemeClr val="bg1"/>
                </a:solidFill>
              </a:rPr>
              <a:t>(2)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Cliquer sur </a:t>
            </a:r>
            <a:r>
              <a:rPr lang="fr-FR" b="1" dirty="0"/>
              <a:t>« Description du territoire »</a:t>
            </a:r>
            <a:r>
              <a:rPr lang="fr-FR" dirty="0"/>
              <a:t> </a:t>
            </a:r>
            <a:r>
              <a:rPr lang="fr-FR" b="1" dirty="0">
                <a:solidFill>
                  <a:schemeClr val="bg1"/>
                </a:solidFill>
              </a:rPr>
              <a:t>(3)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Sélectionner </a:t>
            </a:r>
            <a:r>
              <a:rPr lang="fr-FR" b="1" dirty="0"/>
              <a:t>« Carte des pentes » </a:t>
            </a:r>
            <a:r>
              <a:rPr lang="fr-FR" b="1" dirty="0">
                <a:solidFill>
                  <a:schemeClr val="bg1"/>
                </a:solidFill>
              </a:rPr>
              <a:t>(4)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0"/>
          <a:stretch/>
        </p:blipFill>
        <p:spPr>
          <a:xfrm>
            <a:off x="8016808" y="151719"/>
            <a:ext cx="2981215" cy="314002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925595" y="51185"/>
            <a:ext cx="437103" cy="48869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006501" y="2909602"/>
            <a:ext cx="1804604" cy="3138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091634" y="34962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507415" y="244793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Bouton d'action : Accueil 13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 : Suivant 16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'action : Précédent 17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7" idx="5"/>
            <a:endCxn id="13" idx="0"/>
          </p:cNvCxnSpPr>
          <p:nvPr/>
        </p:nvCxnSpPr>
        <p:spPr>
          <a:xfrm>
            <a:off x="8298686" y="468312"/>
            <a:ext cx="610117" cy="244129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b="58107"/>
          <a:stretch/>
        </p:blipFill>
        <p:spPr>
          <a:xfrm>
            <a:off x="7981501" y="3547449"/>
            <a:ext cx="3016522" cy="144977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69407"/>
          <a:stretch/>
        </p:blipFill>
        <p:spPr>
          <a:xfrm>
            <a:off x="7985378" y="5264831"/>
            <a:ext cx="3012645" cy="96043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006501" y="4708478"/>
            <a:ext cx="1849086" cy="28874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/>
          <p:cNvCxnSpPr>
            <a:stCxn id="13" idx="2"/>
            <a:endCxn id="37" idx="0"/>
          </p:cNvCxnSpPr>
          <p:nvPr/>
        </p:nvCxnSpPr>
        <p:spPr>
          <a:xfrm>
            <a:off x="8908803" y="3223501"/>
            <a:ext cx="22241" cy="148497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9947445" y="460757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Ellipse 40"/>
          <p:cNvSpPr/>
          <p:nvPr/>
        </p:nvSpPr>
        <p:spPr>
          <a:xfrm>
            <a:off x="8003721" y="5593084"/>
            <a:ext cx="905082" cy="68566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8778845" y="537369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289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325239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830031"/>
            <a:ext cx="9905999" cy="431263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Résultat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76951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33" y="1677536"/>
            <a:ext cx="9280553" cy="4354773"/>
          </a:xfrm>
          <a:prstGeom prst="rect">
            <a:avLst/>
          </a:prstGeom>
        </p:spPr>
      </p:pic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6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95321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216" y="1491729"/>
            <a:ext cx="9905999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/>
              <a:t>5</a:t>
            </a:r>
            <a:r>
              <a:rPr lang="fr-FR" b="1" baseline="30000" dirty="0"/>
              <a:t>ème</a:t>
            </a:r>
            <a:r>
              <a:rPr lang="fr-FR" b="1" dirty="0"/>
              <a:t> étape : Afficher la légende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b="1" dirty="0"/>
              <a:t>pour comprendre la carte.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fr-FR" dirty="0"/>
              <a:t>- Cliquer sur </a:t>
            </a:r>
            <a:r>
              <a:rPr lang="fr-FR" b="1" dirty="0"/>
              <a:t>l’onglet légende</a:t>
            </a:r>
            <a:r>
              <a:rPr lang="fr-FR" dirty="0"/>
              <a:t> du menu à droite </a:t>
            </a:r>
            <a:r>
              <a:rPr lang="fr-FR" b="1" dirty="0">
                <a:solidFill>
                  <a:schemeClr val="bg1"/>
                </a:solidFill>
              </a:rPr>
              <a:t>(1)</a:t>
            </a:r>
            <a:r>
              <a:rPr lang="fr-FR" dirty="0"/>
              <a:t>,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dirty="0"/>
              <a:t>- Cliquer sur </a:t>
            </a:r>
            <a:r>
              <a:rPr lang="fr-FR" b="1" dirty="0"/>
              <a:t>« Carte des pentes » </a:t>
            </a:r>
            <a:r>
              <a:rPr lang="fr-FR" b="1" dirty="0">
                <a:solidFill>
                  <a:schemeClr val="bg1"/>
                </a:solidFill>
              </a:rPr>
              <a:t>(2)</a:t>
            </a:r>
            <a:r>
              <a:rPr lang="fr-FR" b="1" dirty="0"/>
              <a:t>, </a:t>
            </a:r>
          </a:p>
          <a:p>
            <a:pPr algn="just">
              <a:lnSpc>
                <a:spcPct val="160000"/>
              </a:lnSpc>
              <a:buFontTx/>
              <a:buChar char="-"/>
            </a:pPr>
            <a:r>
              <a:rPr lang="fr-FR" b="1" dirty="0"/>
              <a:t>La légende apparaît </a:t>
            </a:r>
            <a:r>
              <a:rPr lang="fr-FR" b="1" dirty="0">
                <a:solidFill>
                  <a:schemeClr val="bg1"/>
                </a:solidFill>
              </a:rPr>
              <a:t>(3)</a:t>
            </a:r>
            <a:r>
              <a:rPr lang="fr-FR" b="1" dirty="0"/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8"/>
          <a:stretch/>
        </p:blipFill>
        <p:spPr>
          <a:xfrm>
            <a:off x="8379725" y="324185"/>
            <a:ext cx="2730452" cy="359272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586359" y="1418963"/>
            <a:ext cx="454763" cy="43428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66322" y="943694"/>
            <a:ext cx="2143855" cy="2981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951305" y="1750964"/>
            <a:ext cx="17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Suivant 24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0647099" y="119925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9" name="Connecteur en angle 48"/>
          <p:cNvCxnSpPr>
            <a:stCxn id="10" idx="0"/>
            <a:endCxn id="11" idx="1"/>
          </p:cNvCxnSpPr>
          <p:nvPr/>
        </p:nvCxnSpPr>
        <p:spPr>
          <a:xfrm rot="5400000" flipH="1" flipV="1">
            <a:off x="8726946" y="1179588"/>
            <a:ext cx="326171" cy="152581"/>
          </a:xfrm>
          <a:prstGeom prst="bent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b="53446"/>
          <a:stretch/>
        </p:blipFill>
        <p:spPr>
          <a:xfrm>
            <a:off x="8379968" y="4272288"/>
            <a:ext cx="2730209" cy="197326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9423088" y="416674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2" name="Connecteur droit avec flèche 51"/>
          <p:cNvCxnSpPr>
            <a:stCxn id="11" idx="2"/>
            <a:endCxn id="50" idx="0"/>
          </p:cNvCxnSpPr>
          <p:nvPr/>
        </p:nvCxnSpPr>
        <p:spPr>
          <a:xfrm flipH="1">
            <a:off x="9745073" y="1241890"/>
            <a:ext cx="293177" cy="30303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2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325239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Découverte du </a:t>
            </a:r>
            <a:r>
              <a:rPr lang="fr-FR" b="1" dirty="0" err="1"/>
              <a:t>Géoportail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830031"/>
            <a:ext cx="9905999" cy="431263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/>
              <a:t>Résultat final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76951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33" y="1697839"/>
            <a:ext cx="9280553" cy="4314166"/>
          </a:xfrm>
          <a:prstGeom prst="rect">
            <a:avLst/>
          </a:prstGeom>
        </p:spPr>
      </p:pic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16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-243435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4981" y="905864"/>
            <a:ext cx="10217187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Remplissez le tableau des données pouvant être utilisées pour démontrer les failles du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60576" y="6492875"/>
            <a:ext cx="6239309" cy="365125"/>
          </a:xfrm>
        </p:spPr>
        <p:txBody>
          <a:bodyPr/>
          <a:lstStyle/>
          <a:p>
            <a:pPr algn="just"/>
            <a:r>
              <a:rPr lang="fr-FR"/>
              <a:t>Lundi 1er avril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Suivant 24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977466"/>
              </p:ext>
            </p:extLst>
          </p:nvPr>
        </p:nvGraphicFramePr>
        <p:xfrm>
          <a:off x="368490" y="2140733"/>
          <a:ext cx="11491412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 de la donnée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</a:t>
                      </a:r>
                      <a:r>
                        <a:rPr lang="fr-FR" baseline="0" dirty="0"/>
                        <a:t> de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Contrainte pour le projet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Agriculture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Registre Parcellaire</a:t>
                      </a:r>
                      <a:r>
                        <a:rPr lang="fr-FR" baseline="0" dirty="0"/>
                        <a:t> Graphique de 2012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Présence d’estives</a:t>
                      </a:r>
                      <a:r>
                        <a:rPr lang="fr-FR" baseline="0" dirty="0"/>
                        <a:t> et de prairies permanentes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 durable, énergie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Occupation du sol</a:t>
                      </a:r>
                      <a:r>
                        <a:rPr lang="fr-FR" baseline="0" dirty="0"/>
                        <a:t> (Midi-Pyrénées) – zones construites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Expropriations ou démolition de bâtiments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</a:t>
                      </a:r>
                      <a:r>
                        <a:rPr lang="fr-FR" baseline="0" dirty="0"/>
                        <a:t> durable,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Occupation du sol (Midi-Pyrénées)</a:t>
                      </a:r>
                      <a:r>
                        <a:rPr lang="fr-FR" baseline="0" dirty="0"/>
                        <a:t> - usages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Expropriations</a:t>
                      </a:r>
                      <a:r>
                        <a:rPr lang="fr-FR" baseline="0" dirty="0"/>
                        <a:t>, démolitions, modification routes, perturbation forêt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 durable,</a:t>
                      </a:r>
                      <a:r>
                        <a:rPr lang="fr-FR" baseline="0" dirty="0"/>
                        <a:t>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Occupation du sol (Midi-Pyrénées) - couverture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Expropriations</a:t>
                      </a:r>
                      <a:r>
                        <a:rPr lang="fr-FR" baseline="0" dirty="0"/>
                        <a:t>, démolitions, modification routes, perturbation forêt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 durable,</a:t>
                      </a:r>
                      <a:r>
                        <a:rPr lang="fr-FR" baseline="0" dirty="0"/>
                        <a:t>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Carte des pentes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Futurs aménagements difficilement réalisables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40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385568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714013"/>
            <a:ext cx="10090695" cy="44787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2 objectifs principaux 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Apprendre à </a:t>
            </a:r>
            <a:r>
              <a:rPr lang="fr-FR" b="1" dirty="0"/>
              <a:t>réaliser une cartographie numérique </a:t>
            </a:r>
            <a:r>
              <a:rPr lang="fr-FR" dirty="0"/>
              <a:t>d’une manière </a:t>
            </a:r>
            <a:r>
              <a:rPr lang="fr-FR" b="1" dirty="0"/>
              <a:t>simplifiée et ludique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fr-FR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/>
              <a:t>Obtenir des </a:t>
            </a:r>
            <a:r>
              <a:rPr lang="fr-FR" b="1" dirty="0"/>
              <a:t>éléments de réponse</a:t>
            </a:r>
            <a:r>
              <a:rPr lang="fr-FR" dirty="0"/>
              <a:t> sur la </a:t>
            </a:r>
            <a:r>
              <a:rPr lang="fr-FR" b="1" dirty="0"/>
              <a:t>faisabilité du projet de Center Parcs à </a:t>
            </a:r>
            <a:r>
              <a:rPr lang="fr-FR" b="1" dirty="0" err="1"/>
              <a:t>Payolle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41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-243435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4981" y="905864"/>
            <a:ext cx="10217187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Remplissez le tableau des données pouvant être utilisées pour démontrer les failles du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60576" y="6492875"/>
            <a:ext cx="6239309" cy="365125"/>
          </a:xfrm>
        </p:spPr>
        <p:txBody>
          <a:bodyPr/>
          <a:lstStyle/>
          <a:p>
            <a:pPr algn="just"/>
            <a:r>
              <a:rPr lang="fr-FR"/>
              <a:t>Lundi 1er avril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Suivant 24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41895"/>
              </p:ext>
            </p:extLst>
          </p:nvPr>
        </p:nvGraphicFramePr>
        <p:xfrm>
          <a:off x="368490" y="2140733"/>
          <a:ext cx="1149141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 de la donnée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</a:t>
                      </a:r>
                      <a:r>
                        <a:rPr lang="fr-FR" baseline="0" dirty="0"/>
                        <a:t> de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Contrainte pour le projet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</a:t>
                      </a:r>
                      <a:r>
                        <a:rPr lang="fr-FR" baseline="0" dirty="0"/>
                        <a:t> durable,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Communes</a:t>
                      </a:r>
                      <a:r>
                        <a:rPr lang="fr-FR" baseline="0" dirty="0"/>
                        <a:t> dotées d’un Plan Communal de Sauvegarde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Contrainte</a:t>
                      </a:r>
                      <a:r>
                        <a:rPr lang="fr-FR" baseline="0" dirty="0"/>
                        <a:t> pour la réalisation des aménagements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 durable, énergie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/>
                        <a:t>Zones de sismicité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Contrainte</a:t>
                      </a:r>
                      <a:r>
                        <a:rPr lang="fr-FR" baseline="0" dirty="0"/>
                        <a:t> pour la réalisation des aménagements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</a:t>
                      </a:r>
                      <a:r>
                        <a:rPr lang="fr-FR" baseline="0" dirty="0"/>
                        <a:t> durable,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Forêts</a:t>
                      </a:r>
                      <a:r>
                        <a:rPr lang="fr-FR" baseline="0" dirty="0"/>
                        <a:t> publiques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Perturbation</a:t>
                      </a:r>
                      <a:r>
                        <a:rPr lang="fr-FR" baseline="0" dirty="0"/>
                        <a:t> de la forêt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 durable,</a:t>
                      </a:r>
                      <a:r>
                        <a:rPr lang="fr-FR" baseline="0" dirty="0"/>
                        <a:t>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Carte</a:t>
                      </a:r>
                      <a:r>
                        <a:rPr lang="fr-FR" baseline="0" dirty="0"/>
                        <a:t> forestière v2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Perturbation</a:t>
                      </a:r>
                      <a:r>
                        <a:rPr lang="fr-FR" baseline="0" dirty="0"/>
                        <a:t> de la forêt, des estives et des prairies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 durable,</a:t>
                      </a:r>
                      <a:r>
                        <a:rPr lang="fr-FR" baseline="0" dirty="0"/>
                        <a:t>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ZNIEFF</a:t>
                      </a:r>
                      <a:r>
                        <a:rPr lang="fr-FR" baseline="0" dirty="0"/>
                        <a:t> type 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Perturbation</a:t>
                      </a:r>
                      <a:r>
                        <a:rPr lang="fr-FR" baseline="0" dirty="0"/>
                        <a:t> écologique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334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-243435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4981" y="905864"/>
            <a:ext cx="10217187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Remplissez le tableau des données pouvant être utilisées pour démontrer les failles du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60576" y="6492875"/>
            <a:ext cx="6239309" cy="365125"/>
          </a:xfrm>
        </p:spPr>
        <p:txBody>
          <a:bodyPr/>
          <a:lstStyle/>
          <a:p>
            <a:pPr algn="just"/>
            <a:r>
              <a:rPr lang="fr-FR"/>
              <a:t>Lundi 1er avril – Cartographie numÉrique.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Suivant 24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51894"/>
              </p:ext>
            </p:extLst>
          </p:nvPr>
        </p:nvGraphicFramePr>
        <p:xfrm>
          <a:off x="368490" y="2140733"/>
          <a:ext cx="11491412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 de la donnée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</a:t>
                      </a:r>
                      <a:r>
                        <a:rPr lang="fr-FR" baseline="0" dirty="0"/>
                        <a:t> de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Contrainte pour le projet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</a:t>
                      </a:r>
                      <a:r>
                        <a:rPr lang="fr-FR" baseline="0" dirty="0"/>
                        <a:t> durable,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ZNIEFF</a:t>
                      </a:r>
                      <a:r>
                        <a:rPr lang="fr-FR" baseline="0" dirty="0"/>
                        <a:t> type II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Perturbation</a:t>
                      </a:r>
                      <a:r>
                        <a:rPr lang="fr-FR" baseline="0" dirty="0"/>
                        <a:t> écologique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 durable, énergie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/>
                        <a:t>Parcs Nationaux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Contrainte</a:t>
                      </a:r>
                      <a:r>
                        <a:rPr lang="fr-FR" baseline="0" dirty="0"/>
                        <a:t> administrative pour les aménagements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Développement</a:t>
                      </a:r>
                      <a:r>
                        <a:rPr lang="fr-FR" baseline="0" dirty="0"/>
                        <a:t> durable, énergie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Arrêtés</a:t>
                      </a:r>
                      <a:r>
                        <a:rPr lang="fr-FR" baseline="0" dirty="0"/>
                        <a:t> de protection de biotope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Perturbation</a:t>
                      </a:r>
                      <a:r>
                        <a:rPr lang="fr-FR" baseline="0" dirty="0"/>
                        <a:t> écologique au niveau des cours d’eau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Société</a:t>
                      </a:r>
                      <a:r>
                        <a:rPr lang="fr-FR" baseline="0" dirty="0"/>
                        <a:t> et loisirs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Campings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Expropriations</a:t>
                      </a:r>
                      <a:r>
                        <a:rPr lang="fr-FR" baseline="0" dirty="0"/>
                        <a:t> et démolitions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Société</a:t>
                      </a:r>
                      <a:r>
                        <a:rPr lang="fr-FR" baseline="0" dirty="0"/>
                        <a:t> et loisirs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Communes</a:t>
                      </a:r>
                      <a:r>
                        <a:rPr lang="fr-FR" baseline="0" dirty="0"/>
                        <a:t> 2016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r>
                        <a:rPr lang="fr-FR" baseline="0" dirty="0"/>
                        <a:t> communes différentes avec des règles d’urbanisme pouvant être divergentes donc complexification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3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576" y="-243435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4981" y="905864"/>
            <a:ext cx="10217187" cy="5132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Remplissez le tableau des données pouvant être utilisées pour démontrer les failles du projet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1918" y="6467658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Précédent 25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88428"/>
              </p:ext>
            </p:extLst>
          </p:nvPr>
        </p:nvGraphicFramePr>
        <p:xfrm>
          <a:off x="368490" y="2140733"/>
          <a:ext cx="11491412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2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 de la donnée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</a:t>
                      </a:r>
                      <a:r>
                        <a:rPr lang="fr-FR" baseline="0" dirty="0"/>
                        <a:t> de donnée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Contrainte pour le projet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Société</a:t>
                      </a:r>
                      <a:r>
                        <a:rPr lang="fr-FR" baseline="0" dirty="0"/>
                        <a:t> et loisirs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EPCI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r>
                        <a:rPr lang="fr-FR" baseline="0" dirty="0"/>
                        <a:t> EPCI différents avec des règles d’urbanisme pouvant être divergentes donc complexification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Territoires</a:t>
                      </a:r>
                      <a:r>
                        <a:rPr lang="fr-FR" baseline="0" dirty="0"/>
                        <a:t> et transports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/>
                        <a:t>Emprise des Schémas d’Aménagement et de Gestion des Eaux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  <a:r>
                        <a:rPr lang="fr-FR" baseline="0" dirty="0"/>
                        <a:t> schémas différents donc complexification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Territoires</a:t>
                      </a:r>
                      <a:r>
                        <a:rPr lang="fr-FR" baseline="0" dirty="0"/>
                        <a:t> et transports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Réseau</a:t>
                      </a:r>
                      <a:r>
                        <a:rPr lang="fr-FR" baseline="0" dirty="0"/>
                        <a:t> hydrographique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Perturbation</a:t>
                      </a:r>
                      <a:r>
                        <a:rPr lang="fr-FR" baseline="0" dirty="0"/>
                        <a:t> écologique par l’aménagement de canaux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Territoires</a:t>
                      </a:r>
                      <a:r>
                        <a:rPr lang="fr-FR" baseline="0" dirty="0"/>
                        <a:t> et transports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Modification</a:t>
                      </a:r>
                      <a:r>
                        <a:rPr lang="fr-FR" baseline="0" dirty="0"/>
                        <a:t> des routes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 n°20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Territoires</a:t>
                      </a:r>
                      <a:r>
                        <a:rPr lang="fr-FR" baseline="0" dirty="0"/>
                        <a:t> et transports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Bâtiments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Expropriation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87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14405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Introduction – Définition de la cartographie numérique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583140"/>
            <a:ext cx="9905999" cy="469483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u="sng" dirty="0"/>
              <a:t>Carte</a:t>
            </a:r>
            <a:r>
              <a:rPr lang="fr-FR" dirty="0"/>
              <a:t> : </a:t>
            </a:r>
            <a:r>
              <a:rPr lang="fr-FR" b="1" dirty="0"/>
              <a:t>modèle réduit de la réalité</a:t>
            </a:r>
            <a:r>
              <a:rPr lang="fr-FR" dirty="0"/>
              <a:t>, avec une </a:t>
            </a:r>
            <a:r>
              <a:rPr lang="fr-FR" b="1" dirty="0"/>
              <a:t>échelle</a:t>
            </a:r>
            <a:r>
              <a:rPr lang="fr-FR" dirty="0"/>
              <a:t> qui mesure le rapport entre l’image et sa taille réelle (Les mots de la géographie, R.BRUNET);</a:t>
            </a:r>
          </a:p>
          <a:p>
            <a:pPr algn="just">
              <a:lnSpc>
                <a:spcPct val="170000"/>
              </a:lnSpc>
            </a:pPr>
            <a:r>
              <a:rPr lang="fr-FR" dirty="0"/>
              <a:t>Les cartes topographiques constituent des représentations à moyenne ou grande échelle des éléments naturels et artificiels visibles à la surface du sol. Comme le rappelle Alfred </a:t>
            </a:r>
            <a:r>
              <a:rPr lang="fr-FR" dirty="0" err="1"/>
              <a:t>Korzybski</a:t>
            </a:r>
            <a:r>
              <a:rPr lang="fr-FR" dirty="0"/>
              <a:t>, « La carte n’est pas le territoire » mais une des représentations abstraites possibles du territoire.</a:t>
            </a:r>
          </a:p>
          <a:p>
            <a:pPr algn="just">
              <a:lnSpc>
                <a:spcPct val="170000"/>
              </a:lnSpc>
            </a:pPr>
            <a:r>
              <a:rPr lang="fr-FR" dirty="0"/>
              <a:t>Elle permet de </a:t>
            </a:r>
            <a:r>
              <a:rPr lang="fr-FR" b="1" dirty="0"/>
              <a:t>se localiser</a:t>
            </a:r>
            <a:r>
              <a:rPr lang="fr-FR" dirty="0"/>
              <a:t>, de </a:t>
            </a:r>
            <a:r>
              <a:rPr lang="fr-FR" b="1" dirty="0"/>
              <a:t>révéler</a:t>
            </a:r>
            <a:r>
              <a:rPr lang="fr-FR" dirty="0"/>
              <a:t> et de </a:t>
            </a:r>
            <a:r>
              <a:rPr lang="fr-FR" b="1" dirty="0"/>
              <a:t>représenter des éléments géographiques</a:t>
            </a:r>
            <a:r>
              <a:rPr lang="fr-FR" dirty="0"/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/>
              <a:t>La </a:t>
            </a:r>
            <a:r>
              <a:rPr lang="fr-FR" b="1" dirty="0"/>
              <a:t>cartographie numérique</a:t>
            </a:r>
            <a:r>
              <a:rPr lang="fr-FR" dirty="0"/>
              <a:t> gagne en </a:t>
            </a:r>
            <a:r>
              <a:rPr lang="fr-FR" b="1" dirty="0"/>
              <a:t>netteté</a:t>
            </a:r>
            <a:r>
              <a:rPr lang="fr-FR" dirty="0"/>
              <a:t> et en </a:t>
            </a:r>
            <a:r>
              <a:rPr lang="fr-FR" b="1" dirty="0"/>
              <a:t>efficacité</a:t>
            </a:r>
            <a:r>
              <a:rPr lang="fr-FR" dirty="0"/>
              <a:t>, nous verrons comment réaliser une </a:t>
            </a:r>
            <a:r>
              <a:rPr lang="fr-FR" b="1" dirty="0"/>
              <a:t>carte thématique par le numérique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63303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Bouton d'action : Accueil 5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'action : Précédent 7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7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136166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Introduction – Définition de la cartographie Thématique.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1614736"/>
            <a:ext cx="9905999" cy="456725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fr-FR" dirty="0"/>
              <a:t>La </a:t>
            </a:r>
            <a:r>
              <a:rPr lang="fr-FR" b="1" dirty="0"/>
              <a:t>carte thématique </a:t>
            </a:r>
            <a:r>
              <a:rPr lang="fr-FR" dirty="0"/>
              <a:t>: </a:t>
            </a:r>
            <a:r>
              <a:rPr lang="fr-FR" b="1" dirty="0"/>
              <a:t>distribution spatiale d’un phénomène</a:t>
            </a:r>
            <a:r>
              <a:rPr lang="fr-FR" dirty="0"/>
              <a:t>.</a:t>
            </a:r>
          </a:p>
          <a:p>
            <a:pPr algn="just">
              <a:lnSpc>
                <a:spcPct val="160000"/>
              </a:lnSpc>
            </a:pPr>
            <a:endParaRPr lang="fr-FR" dirty="0"/>
          </a:p>
          <a:p>
            <a:pPr algn="just">
              <a:lnSpc>
                <a:spcPct val="160000"/>
              </a:lnSpc>
            </a:pPr>
            <a:r>
              <a:rPr lang="fr-FR" dirty="0"/>
              <a:t>Pour crée des cartes thématiques, nous utiliserons </a:t>
            </a:r>
            <a:r>
              <a:rPr lang="fr-FR" b="1" dirty="0"/>
              <a:t>un SIG en ligne </a:t>
            </a:r>
            <a:r>
              <a:rPr lang="fr-FR" dirty="0"/>
              <a:t>: </a:t>
            </a:r>
            <a:r>
              <a:rPr lang="fr-FR" b="1" dirty="0" err="1"/>
              <a:t>Géoportail</a:t>
            </a:r>
            <a:r>
              <a:rPr lang="fr-FR" b="1" dirty="0"/>
              <a:t>.</a:t>
            </a:r>
          </a:p>
          <a:p>
            <a:pPr algn="just">
              <a:lnSpc>
                <a:spcPct val="160000"/>
              </a:lnSpc>
            </a:pPr>
            <a:endParaRPr lang="fr-FR" b="1" dirty="0"/>
          </a:p>
          <a:p>
            <a:pPr algn="just">
              <a:lnSpc>
                <a:spcPct val="160000"/>
              </a:lnSpc>
            </a:pPr>
            <a:r>
              <a:rPr lang="fr-FR" b="1" dirty="0"/>
              <a:t>SIG (Système d’Information Géographique) ou GIS en anglais : outils informatiques qui </a:t>
            </a:r>
            <a:r>
              <a:rPr lang="fr-FR" dirty="0"/>
              <a:t>permettent de </a:t>
            </a:r>
            <a:r>
              <a:rPr lang="fr-FR" b="1" dirty="0"/>
              <a:t>travailler l’information géographique</a:t>
            </a:r>
            <a:r>
              <a:rPr lang="fr-FR" dirty="0"/>
              <a:t> et d’en fabriquer.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Bouton d'action : Accueil 5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'action : Précédent 7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11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-96624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Introduction – Définition de la cartographie Thématique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0" y="1312057"/>
            <a:ext cx="9905999" cy="3541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Ces </a:t>
            </a:r>
            <a:r>
              <a:rPr lang="fr-FR" b="1" dirty="0"/>
              <a:t>SIG</a:t>
            </a:r>
            <a:r>
              <a:rPr lang="fr-FR" dirty="0"/>
              <a:t> fonctionnent par </a:t>
            </a:r>
            <a:r>
              <a:rPr lang="fr-FR" b="1" dirty="0"/>
              <a:t>couches d’informations superposables 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63303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59" y="1981387"/>
            <a:ext cx="3870901" cy="4323880"/>
          </a:xfrm>
          <a:prstGeom prst="rect">
            <a:avLst/>
          </a:prstGeom>
        </p:spPr>
      </p:pic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8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-96624"/>
            <a:ext cx="9905998" cy="1478570"/>
          </a:xfrm>
        </p:spPr>
        <p:txBody>
          <a:bodyPr/>
          <a:lstStyle/>
          <a:p>
            <a:pPr algn="just"/>
            <a:r>
              <a:rPr lang="fr-FR" b="1" dirty="0"/>
              <a:t>Introduction – Définition de la cartographie Thématique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0" y="1312057"/>
            <a:ext cx="9905999" cy="35417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Les </a:t>
            </a:r>
            <a:r>
              <a:rPr lang="fr-FR" b="1" dirty="0"/>
              <a:t>SIG</a:t>
            </a:r>
            <a:r>
              <a:rPr lang="fr-FR" dirty="0"/>
              <a:t> sont de plus en plus </a:t>
            </a:r>
            <a:r>
              <a:rPr lang="fr-FR" b="1" dirty="0"/>
              <a:t>utilisés par les habitants </a:t>
            </a:r>
            <a:r>
              <a:rPr lang="fr-FR" dirty="0"/>
              <a:t>pour avoir des </a:t>
            </a:r>
            <a:r>
              <a:rPr lang="fr-FR" b="1" dirty="0"/>
              <a:t>éléments de réponse</a:t>
            </a:r>
            <a:r>
              <a:rPr lang="fr-FR" dirty="0"/>
              <a:t> sur les </a:t>
            </a:r>
            <a:r>
              <a:rPr lang="fr-FR" b="1" dirty="0"/>
              <a:t>projets d’aménagement </a:t>
            </a:r>
            <a:r>
              <a:rPr lang="fr-FR" dirty="0"/>
              <a:t>qui les affectent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0" y="6463303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51" y="2604865"/>
            <a:ext cx="7390716" cy="35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9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59247"/>
            <a:ext cx="9905998" cy="1478570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EXEMPLE de cartographie Thématique – Réseau ferroviaire </a:t>
            </a:r>
            <a:r>
              <a:rPr lang="fr-FR" b="1" dirty="0" err="1"/>
              <a:t>Sud-OUEST</a:t>
            </a:r>
            <a:r>
              <a:rPr lang="fr-FR" b="1" dirty="0"/>
              <a:t> de la FRANCE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2" y="2018457"/>
            <a:ext cx="9504298" cy="3934530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31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59247"/>
            <a:ext cx="9905998" cy="1478570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EXEMPLE de cartographie Thématique – AEROPORTS DU Sud-Ouest de la FRANCE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75" y="2018457"/>
            <a:ext cx="9442872" cy="3934530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59247"/>
            <a:ext cx="9905998" cy="1478570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EXEMPLE de cartographie Thématique – ANALYSE DIACHRONIQUE DE BORDEAUX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98" y="1537817"/>
            <a:ext cx="6474319" cy="4415170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276321" y="6492874"/>
            <a:ext cx="771089" cy="365125"/>
          </a:xfrm>
        </p:spPr>
        <p:txBody>
          <a:bodyPr/>
          <a:lstStyle/>
          <a:p>
            <a:fld id="{D5FD21BC-4F6C-4AC1-8B3A-B55B97DC438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8734567" y="6479180"/>
            <a:ext cx="436729" cy="3788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9171296" y="6479181"/>
            <a:ext cx="336121" cy="3788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379725" y="6479180"/>
            <a:ext cx="354842" cy="3788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19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2032</TotalTime>
  <Words>923</Words>
  <Application>Microsoft Office PowerPoint</Application>
  <PresentationFormat>Grand écran</PresentationFormat>
  <Paragraphs>202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Circuit</vt:lpstr>
      <vt:lpstr>Cartographie Numérique</vt:lpstr>
      <vt:lpstr>Objectifs</vt:lpstr>
      <vt:lpstr>Introduction – Définition de la cartographie numérique</vt:lpstr>
      <vt:lpstr>Introduction – Définition de la cartographie Thématique.</vt:lpstr>
      <vt:lpstr>Introduction – Définition de la cartographie Thématique</vt:lpstr>
      <vt:lpstr>Introduction – Définition de la cartographie Thématique</vt:lpstr>
      <vt:lpstr>EXEMPLE de cartographie Thématique – Réseau ferroviaire Sud-OUEST de la FRANCE</vt:lpstr>
      <vt:lpstr>EXEMPLE de cartographie Thématique – AEROPORTS DU Sud-Ouest de la FRANCE</vt:lpstr>
      <vt:lpstr>EXEMPLE de cartographie Thématique – ANALYSE DIACHRONIQUE DE BORDEAUX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Découverte du Géoportail</vt:lpstr>
      <vt:lpstr>Exercice</vt:lpstr>
      <vt:lpstr>Exercice</vt:lpstr>
      <vt:lpstr>Exercice</vt:lpstr>
      <vt:lpstr>Exercice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Cartographie Numérique.</dc:title>
  <dc:creator>Loïs GUARINOS</dc:creator>
  <cp:lastModifiedBy>Nadja Rebinguet</cp:lastModifiedBy>
  <cp:revision>133</cp:revision>
  <dcterms:created xsi:type="dcterms:W3CDTF">2014-12-02T17:35:22Z</dcterms:created>
  <dcterms:modified xsi:type="dcterms:W3CDTF">2019-04-28T16:58:04Z</dcterms:modified>
</cp:coreProperties>
</file>