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5" r:id="rId1"/>
  </p:sldMasterIdLst>
  <p:notesMasterIdLst>
    <p:notesMasterId r:id="rId28"/>
  </p:notesMasterIdLst>
  <p:handoutMasterIdLst>
    <p:handoutMasterId r:id="rId29"/>
  </p:handoutMasterIdLst>
  <p:sldIdLst>
    <p:sldId id="299" r:id="rId2"/>
    <p:sldId id="494" r:id="rId3"/>
    <p:sldId id="303" r:id="rId4"/>
    <p:sldId id="475" r:id="rId5"/>
    <p:sldId id="484" r:id="rId6"/>
    <p:sldId id="477" r:id="rId7"/>
    <p:sldId id="513" r:id="rId8"/>
    <p:sldId id="503" r:id="rId9"/>
    <p:sldId id="499" r:id="rId10"/>
    <p:sldId id="474" r:id="rId11"/>
    <p:sldId id="515" r:id="rId12"/>
    <p:sldId id="516" r:id="rId13"/>
    <p:sldId id="504" r:id="rId14"/>
    <p:sldId id="505" r:id="rId15"/>
    <p:sldId id="519" r:id="rId16"/>
    <p:sldId id="437" r:id="rId17"/>
    <p:sldId id="523" r:id="rId18"/>
    <p:sldId id="524" r:id="rId19"/>
    <p:sldId id="457" r:id="rId20"/>
    <p:sldId id="428" r:id="rId21"/>
    <p:sldId id="527" r:id="rId22"/>
    <p:sldId id="462" r:id="rId23"/>
    <p:sldId id="526" r:id="rId24"/>
    <p:sldId id="471" r:id="rId25"/>
    <p:sldId id="472" r:id="rId26"/>
    <p:sldId id="528" r:id="rId2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6667"/>
    <a:srgbClr val="519A8F"/>
    <a:srgbClr val="57BA8F"/>
    <a:srgbClr val="4F79B3"/>
    <a:srgbClr val="57B990"/>
    <a:srgbClr val="5AB88F"/>
    <a:srgbClr val="005E8B"/>
    <a:srgbClr val="D7AD45"/>
    <a:srgbClr val="EE7444"/>
    <a:srgbClr val="5AA1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673279-0B6E-40F1-B610-F8B133347C2E}" v="13" dt="2019-06-10T22:22:17.1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05" autoAdjust="0"/>
    <p:restoredTop sz="94643" autoAdjust="0"/>
  </p:normalViewPr>
  <p:slideViewPr>
    <p:cSldViewPr snapToGrid="0" snapToObjects="1">
      <p:cViewPr varScale="1">
        <p:scale>
          <a:sx n="72" d="100"/>
          <a:sy n="72" d="100"/>
        </p:scale>
        <p:origin x="105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2" d="100"/>
          <a:sy n="52" d="100"/>
        </p:scale>
        <p:origin x="-284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9186E-EAA7-3A42-AFD2-CC349621202A}" type="datetimeFigureOut">
              <a:rPr lang="fr-FR" smtClean="0"/>
              <a:pPr/>
              <a:t>03/07/2023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815B8-4CE2-F247-96EE-D0C173663BE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149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EF2D4-44B9-F34D-AC77-36ED78FDDA30}" type="datetimeFigureOut">
              <a:rPr lang="fr-FR" smtClean="0"/>
              <a:pPr/>
              <a:t>03/07/2023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7BDEA-8EA0-FE4F-8E67-406CE035A26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7604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bmarinecablemap.com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bmarinecablemap.com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- On est focalisé sur le plus visible: applicatif</a:t>
            </a:r>
          </a:p>
          <a:p>
            <a:pPr lvl="1"/>
            <a:r>
              <a:rPr lang="fr-FR" dirty="0"/>
              <a:t>le web est l'un des services possibles sur la couche application, plus tardif qu'I, et il en existe </a:t>
            </a:r>
            <a:r>
              <a:rPr lang="fr-FR" dirty="0" err="1"/>
              <a:t>bp</a:t>
            </a:r>
            <a:r>
              <a:rPr lang="fr-FR" dirty="0"/>
              <a:t> d'autres</a:t>
            </a:r>
          </a:p>
          <a:p>
            <a:pPr lvl="2"/>
            <a:r>
              <a:rPr lang="fr-FR" dirty="0"/>
              <a:t>messagerie (instantanée ou différée)</a:t>
            </a:r>
          </a:p>
          <a:p>
            <a:pPr lvl="2"/>
            <a:r>
              <a:rPr lang="fr-FR" dirty="0"/>
              <a:t>transfert ou partage de fichiers</a:t>
            </a:r>
          </a:p>
          <a:p>
            <a:pPr lvl="2"/>
            <a:r>
              <a:rPr lang="fr-FR" dirty="0"/>
              <a:t>streaming</a:t>
            </a:r>
          </a:p>
          <a:p>
            <a:pPr lvl="2"/>
            <a:r>
              <a:rPr lang="fr-FR" dirty="0"/>
              <a:t>applications </a:t>
            </a:r>
            <a:r>
              <a:rPr lang="fr-FR" dirty="0" err="1"/>
              <a:t>smartphone</a:t>
            </a:r>
            <a:endParaRPr lang="fr-FR" dirty="0"/>
          </a:p>
          <a:p>
            <a:pPr lvl="2"/>
            <a:r>
              <a:rPr lang="fr-FR" dirty="0"/>
              <a:t>pilotage d'objets connectés, etc.</a:t>
            </a:r>
          </a:p>
          <a:p>
            <a:pPr lvl="2"/>
            <a:endParaRPr lang="fr-FR" dirty="0"/>
          </a:p>
          <a:p>
            <a:r>
              <a:rPr lang="fr-FR" dirty="0">
                <a:hlinkClick r:id="rId3"/>
              </a:rPr>
              <a:t>https://www.submarinecablemap.com/</a:t>
            </a:r>
            <a:endParaRPr lang="fr-FR" dirty="0"/>
          </a:p>
          <a:p>
            <a:endParaRPr lang="fr-FR" dirty="0"/>
          </a:p>
          <a:p>
            <a:r>
              <a:rPr lang="fr-FR" dirty="0"/>
              <a:t>parfois on pointe le regard sur le support matériel</a:t>
            </a:r>
          </a:p>
          <a:p>
            <a:pPr lvl="1"/>
            <a:r>
              <a:rPr lang="fr-FR" dirty="0"/>
              <a:t>éléments matériels notables</a:t>
            </a:r>
          </a:p>
          <a:p>
            <a:pPr lvl="2"/>
            <a:r>
              <a:rPr lang="fr-FR" dirty="0"/>
              <a:t>ordinateurs </a:t>
            </a:r>
          </a:p>
          <a:p>
            <a:pPr lvl="2"/>
            <a:r>
              <a:rPr lang="fr-FR" dirty="0" err="1"/>
              <a:t>cables</a:t>
            </a:r>
            <a:r>
              <a:rPr lang="fr-FR" dirty="0"/>
              <a:t> (dont sous-marins, transatlantiques, etc.)</a:t>
            </a:r>
          </a:p>
          <a:p>
            <a:pPr lvl="2"/>
            <a:r>
              <a:rPr lang="fr-FR" dirty="0"/>
              <a:t>antennes</a:t>
            </a:r>
          </a:p>
          <a:p>
            <a:pPr lvl="2"/>
            <a:r>
              <a:rPr lang="fr-FR" dirty="0"/>
              <a:t>routeurs</a:t>
            </a:r>
          </a:p>
          <a:p>
            <a:pPr lvl="2"/>
            <a:r>
              <a:rPr lang="fr-FR" dirty="0"/>
              <a:t>commutateurs</a:t>
            </a:r>
          </a:p>
          <a:p>
            <a:pPr lvl="1"/>
            <a:r>
              <a:rPr lang="fr-FR" dirty="0"/>
              <a:t>mais il pourrait être tout autre sans changer internet (et il a déjà </a:t>
            </a:r>
            <a:r>
              <a:rPr lang="fr-FR" dirty="0" err="1"/>
              <a:t>bp</a:t>
            </a:r>
            <a:r>
              <a:rPr lang="fr-FR" dirty="0"/>
              <a:t> évolué depuis les années 90)</a:t>
            </a:r>
          </a:p>
          <a:p>
            <a:pPr lvl="2"/>
            <a:endParaRPr lang="fr-FR" dirty="0"/>
          </a:p>
          <a:p>
            <a:pPr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75A2A-5227-4EA7-908F-A2398C2540CA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9280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Un réseau est la mise en relation, à distance, d’entités autonomes (opposé à la relation maître-serviteur)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75A2A-5227-4EA7-908F-A2398C2540CA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9280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Un réseau est la mise en relation, à distance, d’entités autonomes (opposé à la relation maître-serviteur)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75A2A-5227-4EA7-908F-A2398C2540CA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9280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- On est focalisé sur le plus visible: applicatif</a:t>
            </a:r>
          </a:p>
          <a:p>
            <a:pPr lvl="1"/>
            <a:r>
              <a:rPr lang="fr-FR" dirty="0"/>
              <a:t>le web est l'un des services possibles sur la couche application, plus tardif qu'I, et il en existe </a:t>
            </a:r>
            <a:r>
              <a:rPr lang="fr-FR" dirty="0" err="1"/>
              <a:t>bp</a:t>
            </a:r>
            <a:r>
              <a:rPr lang="fr-FR" dirty="0"/>
              <a:t> d'autres</a:t>
            </a:r>
          </a:p>
          <a:p>
            <a:pPr lvl="2"/>
            <a:r>
              <a:rPr lang="fr-FR" dirty="0"/>
              <a:t>messagerie (instantanée ou différée)</a:t>
            </a:r>
          </a:p>
          <a:p>
            <a:pPr lvl="2"/>
            <a:r>
              <a:rPr lang="fr-FR" dirty="0"/>
              <a:t>transfert ou partage de fichiers</a:t>
            </a:r>
          </a:p>
          <a:p>
            <a:pPr lvl="2"/>
            <a:r>
              <a:rPr lang="fr-FR" dirty="0"/>
              <a:t>streaming</a:t>
            </a:r>
          </a:p>
          <a:p>
            <a:pPr lvl="2"/>
            <a:r>
              <a:rPr lang="fr-FR" dirty="0"/>
              <a:t>applications </a:t>
            </a:r>
            <a:r>
              <a:rPr lang="fr-FR" dirty="0" err="1"/>
              <a:t>smartphone</a:t>
            </a:r>
            <a:endParaRPr lang="fr-FR" dirty="0"/>
          </a:p>
          <a:p>
            <a:pPr lvl="2"/>
            <a:r>
              <a:rPr lang="fr-FR" dirty="0"/>
              <a:t>pilotage d'objets connectés, etc.</a:t>
            </a:r>
          </a:p>
          <a:p>
            <a:pPr lvl="2"/>
            <a:endParaRPr lang="fr-FR" dirty="0"/>
          </a:p>
          <a:p>
            <a:r>
              <a:rPr lang="fr-FR" dirty="0">
                <a:hlinkClick r:id="rId3"/>
              </a:rPr>
              <a:t>https://www.submarinecablemap.com/</a:t>
            </a:r>
            <a:endParaRPr lang="fr-FR" dirty="0"/>
          </a:p>
          <a:p>
            <a:endParaRPr lang="fr-FR" dirty="0"/>
          </a:p>
          <a:p>
            <a:r>
              <a:rPr lang="fr-FR" dirty="0"/>
              <a:t>parfois on pointe le regard sur le support matériel</a:t>
            </a:r>
          </a:p>
          <a:p>
            <a:pPr lvl="1"/>
            <a:r>
              <a:rPr lang="fr-FR" dirty="0"/>
              <a:t>éléments matériels notables</a:t>
            </a:r>
          </a:p>
          <a:p>
            <a:pPr lvl="2"/>
            <a:r>
              <a:rPr lang="fr-FR" dirty="0"/>
              <a:t>ordinateurs </a:t>
            </a:r>
          </a:p>
          <a:p>
            <a:pPr lvl="2"/>
            <a:r>
              <a:rPr lang="fr-FR" dirty="0" err="1"/>
              <a:t>cables</a:t>
            </a:r>
            <a:r>
              <a:rPr lang="fr-FR" dirty="0"/>
              <a:t> (dont sous-marins, transatlantiques, etc.)</a:t>
            </a:r>
          </a:p>
          <a:p>
            <a:pPr lvl="2"/>
            <a:r>
              <a:rPr lang="fr-FR" dirty="0"/>
              <a:t>antennes</a:t>
            </a:r>
          </a:p>
          <a:p>
            <a:pPr lvl="2"/>
            <a:r>
              <a:rPr lang="fr-FR" dirty="0"/>
              <a:t>routeurs</a:t>
            </a:r>
          </a:p>
          <a:p>
            <a:pPr lvl="2"/>
            <a:r>
              <a:rPr lang="fr-FR" dirty="0"/>
              <a:t>commutateurs</a:t>
            </a:r>
          </a:p>
          <a:p>
            <a:pPr lvl="1"/>
            <a:r>
              <a:rPr lang="fr-FR" dirty="0"/>
              <a:t>mais il pourrait être tout autre sans changer internet (et il a déjà </a:t>
            </a:r>
            <a:r>
              <a:rPr lang="fr-FR" dirty="0" err="1"/>
              <a:t>bp</a:t>
            </a:r>
            <a:r>
              <a:rPr lang="fr-FR" dirty="0"/>
              <a:t> évolué depuis les années 90)</a:t>
            </a:r>
          </a:p>
          <a:p>
            <a:pPr lvl="2"/>
            <a:endParaRPr lang="fr-FR" dirty="0"/>
          </a:p>
          <a:p>
            <a:pPr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75A2A-5227-4EA7-908F-A2398C2540CA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9280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qui a pris forme à partir du réseau Arpanet, projet de défense américain</a:t>
            </a:r>
          </a:p>
          <a:p>
            <a:r>
              <a:rPr lang="fr-FR" dirty="0"/>
              <a:t>qui s'est étendu et organisé autour de certaines normes</a:t>
            </a:r>
          </a:p>
          <a:p>
            <a:r>
              <a:rPr lang="fr-FR" dirty="0"/>
              <a:t>et qui rassemble aujourd'hui une large majorité des humains dans un même réseau d'échange</a:t>
            </a:r>
          </a:p>
          <a:p>
            <a:pPr lvl="1"/>
            <a:r>
              <a:rPr lang="fr-FR" dirty="0"/>
              <a:t>sur lequel tous les réseaux, tous les types de supports et presque toutes les activités humaines convergent !</a:t>
            </a:r>
          </a:p>
          <a:p>
            <a:pPr lvl="1"/>
            <a:r>
              <a:rPr lang="fr-FR" dirty="0"/>
              <a:t>-&gt; c'est bien un réseau social, devenu fondamental: être privé de son accès, c'est être exclu socialement</a:t>
            </a:r>
          </a:p>
          <a:p>
            <a:r>
              <a:rPr lang="fr-FR" dirty="0"/>
              <a:t>qui est associé à des valeurs: libre et ouvert</a:t>
            </a:r>
          </a:p>
          <a:p>
            <a:pPr lvl="1"/>
            <a:r>
              <a:rPr lang="fr-FR" dirty="0"/>
              <a:t>-&gt; dimension culturelle majeure, c'est beaucoup plus qu'un outil</a:t>
            </a:r>
          </a:p>
          <a:p>
            <a:r>
              <a:rPr lang="fr-FR" dirty="0"/>
              <a:t>et qui peut être mis en péril voire </a:t>
            </a:r>
            <a:r>
              <a:rPr lang="fr-FR" dirty="0" err="1"/>
              <a:t>mourrir</a:t>
            </a:r>
            <a:r>
              <a:rPr lang="fr-FR" dirty="0"/>
              <a:t> comme entité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75A2A-5227-4EA7-908F-A2398C2540CA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1767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ctrTitle" hasCustomPrompt="1"/>
          </p:nvPr>
        </p:nvSpPr>
        <p:spPr>
          <a:xfrm>
            <a:off x="3090594" y="2238108"/>
            <a:ext cx="5826983" cy="1442078"/>
          </a:xfrm>
          <a:prstGeom prst="rect">
            <a:avLst/>
          </a:prstGeom>
        </p:spPr>
        <p:txBody>
          <a:bodyPr/>
          <a:lstStyle>
            <a:lvl1pPr>
              <a:defRPr sz="32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</a:t>
            </a:r>
            <a:br>
              <a:rPr lang="fr-FR" dirty="0"/>
            </a:br>
            <a:r>
              <a:rPr lang="fr-FR" dirty="0"/>
              <a:t>le titre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90594" y="3716042"/>
            <a:ext cx="5826983" cy="1387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</a:t>
            </a:r>
            <a:br>
              <a:rPr lang="fr-FR" dirty="0"/>
            </a:br>
            <a:r>
              <a:rPr lang="fr-FR" dirty="0"/>
              <a:t>des sous-titres du masque</a:t>
            </a:r>
          </a:p>
        </p:txBody>
      </p:sp>
      <p:grpSp>
        <p:nvGrpSpPr>
          <p:cNvPr id="7" name="Grouper 6"/>
          <p:cNvGrpSpPr/>
          <p:nvPr userDrawn="1"/>
        </p:nvGrpSpPr>
        <p:grpSpPr>
          <a:xfrm>
            <a:off x="2921547" y="487156"/>
            <a:ext cx="525531" cy="171686"/>
            <a:chOff x="5391302" y="1426464"/>
            <a:chExt cx="604579" cy="197510"/>
          </a:xfrm>
          <a:solidFill>
            <a:srgbClr val="8B2934"/>
          </a:solidFill>
        </p:grpSpPr>
        <p:sp>
          <p:nvSpPr>
            <p:cNvPr id="8" name="Rectangle 7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0" name="Image 9" descr="2018_logo_academie_Toulous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96" y="5099601"/>
            <a:ext cx="1051197" cy="1416621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657905" y="2505670"/>
            <a:ext cx="1311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57BA8F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S</a:t>
            </a:r>
            <a:r>
              <a:rPr lang="fr-FR" sz="5400" b="1" cap="none" spc="0" dirty="0">
                <a:ln w="6600">
                  <a:solidFill>
                    <a:schemeClr val="bg1">
                      <a:lumMod val="75000"/>
                    </a:schemeClr>
                  </a:solidFill>
                  <a:prstDash val="solid"/>
                </a:ln>
                <a:solidFill>
                  <a:srgbClr val="4F79B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N</a:t>
            </a:r>
            <a:r>
              <a:rPr lang="fr-F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57B99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453978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/>
          <p:cNvGrpSpPr/>
          <p:nvPr userDrawn="1"/>
        </p:nvGrpSpPr>
        <p:grpSpPr>
          <a:xfrm>
            <a:off x="1526251" y="159457"/>
            <a:ext cx="7221964" cy="1805820"/>
            <a:chOff x="1526251" y="159458"/>
            <a:chExt cx="7221964" cy="1805820"/>
          </a:xfrm>
        </p:grpSpPr>
        <p:pic>
          <p:nvPicPr>
            <p:cNvPr id="11" name="Image 10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526251" y="159458"/>
              <a:ext cx="7221964" cy="1805820"/>
            </a:xfrm>
            <a:prstGeom prst="rect">
              <a:avLst/>
            </a:prstGeom>
          </p:spPr>
        </p:pic>
        <p:grpSp>
          <p:nvGrpSpPr>
            <p:cNvPr id="7" name="Grouper 6"/>
            <p:cNvGrpSpPr/>
            <p:nvPr userDrawn="1"/>
          </p:nvGrpSpPr>
          <p:grpSpPr>
            <a:xfrm rot="10800000" flipV="1">
              <a:off x="8013564" y="1580720"/>
              <a:ext cx="525531" cy="171686"/>
              <a:chOff x="5391302" y="1426464"/>
              <a:chExt cx="604579" cy="197510"/>
            </a:xfrm>
            <a:solidFill>
              <a:srgbClr val="8B2934"/>
            </a:solidFill>
          </p:grpSpPr>
          <p:sp>
            <p:nvSpPr>
              <p:cNvPr id="8" name="Rectangle 7"/>
              <p:cNvSpPr/>
              <p:nvPr/>
            </p:nvSpPr>
            <p:spPr>
              <a:xfrm>
                <a:off x="5391302" y="1426464"/>
                <a:ext cx="95098" cy="197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438850" y="1525218"/>
                <a:ext cx="557031" cy="987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2" name="Grouper 6"/>
            <p:cNvGrpSpPr/>
            <p:nvPr userDrawn="1"/>
          </p:nvGrpSpPr>
          <p:grpSpPr>
            <a:xfrm rot="10800000" flipH="1">
              <a:off x="1662731" y="315471"/>
              <a:ext cx="525531" cy="171686"/>
              <a:chOff x="5391302" y="1426464"/>
              <a:chExt cx="604579" cy="197510"/>
            </a:xfrm>
            <a:solidFill>
              <a:srgbClr val="8B2934"/>
            </a:solidFill>
          </p:grpSpPr>
          <p:sp>
            <p:nvSpPr>
              <p:cNvPr id="13" name="Rectangle 12"/>
              <p:cNvSpPr/>
              <p:nvPr/>
            </p:nvSpPr>
            <p:spPr>
              <a:xfrm>
                <a:off x="5391302" y="1426464"/>
                <a:ext cx="95098" cy="197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438850" y="1525218"/>
                <a:ext cx="557031" cy="987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93"/>
          <a:stretch/>
        </p:blipFill>
        <p:spPr>
          <a:xfrm>
            <a:off x="0" y="0"/>
            <a:ext cx="1310185" cy="6858000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542540" y="768959"/>
            <a:ext cx="2885558" cy="5868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Sommaire</a:t>
            </a:r>
          </a:p>
        </p:txBody>
      </p:sp>
      <p:pic>
        <p:nvPicPr>
          <p:cNvPr id="10" name="Image 9" descr="2018_logo_academie_Toulous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93" y="5156851"/>
            <a:ext cx="1051197" cy="1416621"/>
          </a:xfrm>
          <a:prstGeom prst="rect">
            <a:avLst/>
          </a:prstGeom>
        </p:spPr>
      </p:pic>
      <p:sp>
        <p:nvSpPr>
          <p:cNvPr id="19" name="Espace réservé du texte 18"/>
          <p:cNvSpPr>
            <a:spLocks noGrp="1"/>
          </p:cNvSpPr>
          <p:nvPr>
            <p:ph type="body" sz="quarter" idx="11"/>
          </p:nvPr>
        </p:nvSpPr>
        <p:spPr>
          <a:xfrm>
            <a:off x="1525588" y="2121289"/>
            <a:ext cx="7223125" cy="45613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grpSp>
        <p:nvGrpSpPr>
          <p:cNvPr id="24" name="Groupe 23"/>
          <p:cNvGrpSpPr/>
          <p:nvPr userDrawn="1"/>
        </p:nvGrpSpPr>
        <p:grpSpPr>
          <a:xfrm>
            <a:off x="44273" y="514512"/>
            <a:ext cx="1180690" cy="645588"/>
            <a:chOff x="44273" y="514512"/>
            <a:chExt cx="1180690" cy="645588"/>
          </a:xfrm>
        </p:grpSpPr>
        <p:pic>
          <p:nvPicPr>
            <p:cNvPr id="23" name="Image 22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88545" y="681410"/>
              <a:ext cx="1092146" cy="438150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440827" y="998175"/>
              <a:ext cx="762000" cy="161925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 userDrawn="1"/>
          </p:nvSpPr>
          <p:spPr>
            <a:xfrm rot="10800000" flipV="1">
              <a:off x="44273" y="514512"/>
              <a:ext cx="1180690" cy="61555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34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57BA8F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S</a:t>
              </a:r>
              <a:r>
                <a:rPr lang="fr-FR" sz="3400" b="1" cap="none" spc="0" dirty="0">
                  <a:ln w="6600">
                    <a:solidFill>
                      <a:schemeClr val="bg1">
                        <a:lumMod val="75000"/>
                      </a:schemeClr>
                    </a:solidFill>
                    <a:prstDash val="solid"/>
                  </a:ln>
                  <a:solidFill>
                    <a:srgbClr val="4F79B3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N</a:t>
              </a:r>
              <a:r>
                <a:rPr lang="fr-FR" sz="34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57B99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3976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93"/>
          <a:stretch/>
        </p:blipFill>
        <p:spPr>
          <a:xfrm>
            <a:off x="0" y="0"/>
            <a:ext cx="1310185" cy="6858000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9" descr="2018_logo_academie_Toulous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93" y="5156851"/>
            <a:ext cx="1051197" cy="1416621"/>
          </a:xfrm>
          <a:prstGeom prst="rect">
            <a:avLst/>
          </a:prstGeom>
        </p:spPr>
      </p:pic>
      <p:grpSp>
        <p:nvGrpSpPr>
          <p:cNvPr id="19" name="Groupe 18"/>
          <p:cNvGrpSpPr/>
          <p:nvPr userDrawn="1"/>
        </p:nvGrpSpPr>
        <p:grpSpPr>
          <a:xfrm>
            <a:off x="1526251" y="159458"/>
            <a:ext cx="7221964" cy="973306"/>
            <a:chOff x="1526251" y="159458"/>
            <a:chExt cx="7221964" cy="973306"/>
          </a:xfrm>
        </p:grpSpPr>
        <p:pic>
          <p:nvPicPr>
            <p:cNvPr id="11" name="Image 10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526251" y="159458"/>
              <a:ext cx="7221964" cy="973306"/>
            </a:xfrm>
            <a:prstGeom prst="rect">
              <a:avLst/>
            </a:prstGeom>
          </p:spPr>
        </p:pic>
        <p:grpSp>
          <p:nvGrpSpPr>
            <p:cNvPr id="7" name="Grouper 6"/>
            <p:cNvGrpSpPr/>
            <p:nvPr userDrawn="1"/>
          </p:nvGrpSpPr>
          <p:grpSpPr>
            <a:xfrm rot="10800000" flipV="1">
              <a:off x="7988859" y="816446"/>
              <a:ext cx="525531" cy="171686"/>
              <a:chOff x="5391302" y="1426464"/>
              <a:chExt cx="604579" cy="197510"/>
            </a:xfrm>
            <a:solidFill>
              <a:srgbClr val="8B2934"/>
            </a:solidFill>
          </p:grpSpPr>
          <p:sp>
            <p:nvSpPr>
              <p:cNvPr id="8" name="Rectangle 7"/>
              <p:cNvSpPr/>
              <p:nvPr/>
            </p:nvSpPr>
            <p:spPr>
              <a:xfrm>
                <a:off x="5391302" y="1426464"/>
                <a:ext cx="95098" cy="197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438850" y="1525218"/>
                <a:ext cx="557031" cy="987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2" name="Grouper 6"/>
            <p:cNvGrpSpPr/>
            <p:nvPr userDrawn="1"/>
          </p:nvGrpSpPr>
          <p:grpSpPr>
            <a:xfrm rot="10800000" flipH="1">
              <a:off x="1662731" y="315471"/>
              <a:ext cx="525531" cy="171686"/>
              <a:chOff x="5391302" y="1426464"/>
              <a:chExt cx="604579" cy="197510"/>
            </a:xfrm>
            <a:solidFill>
              <a:srgbClr val="8B2934"/>
            </a:solidFill>
          </p:grpSpPr>
          <p:sp>
            <p:nvSpPr>
              <p:cNvPr id="13" name="Rectangle 12"/>
              <p:cNvSpPr/>
              <p:nvPr/>
            </p:nvSpPr>
            <p:spPr>
              <a:xfrm>
                <a:off x="5391302" y="1426464"/>
                <a:ext cx="95098" cy="1975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438850" y="1525218"/>
                <a:ext cx="557031" cy="987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17" name="Espace réservé du contenu 16"/>
          <p:cNvSpPr>
            <a:spLocks noGrp="1"/>
          </p:cNvSpPr>
          <p:nvPr>
            <p:ph sz="quarter" idx="11"/>
          </p:nvPr>
        </p:nvSpPr>
        <p:spPr>
          <a:xfrm>
            <a:off x="1525588" y="1377950"/>
            <a:ext cx="7223125" cy="4859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8" name="Titre 17"/>
          <p:cNvSpPr>
            <a:spLocks noGrp="1"/>
          </p:cNvSpPr>
          <p:nvPr>
            <p:ph type="title"/>
          </p:nvPr>
        </p:nvSpPr>
        <p:spPr>
          <a:xfrm>
            <a:off x="2154831" y="365126"/>
            <a:ext cx="5890919" cy="6230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grpSp>
        <p:nvGrpSpPr>
          <p:cNvPr id="20" name="Groupe 19"/>
          <p:cNvGrpSpPr/>
          <p:nvPr userDrawn="1"/>
        </p:nvGrpSpPr>
        <p:grpSpPr>
          <a:xfrm>
            <a:off x="44273" y="514512"/>
            <a:ext cx="1180690" cy="645588"/>
            <a:chOff x="44273" y="514512"/>
            <a:chExt cx="1180690" cy="645588"/>
          </a:xfrm>
        </p:grpSpPr>
        <p:pic>
          <p:nvPicPr>
            <p:cNvPr id="21" name="Image 20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88545" y="681410"/>
              <a:ext cx="1092146" cy="438150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440827" y="998175"/>
              <a:ext cx="762000" cy="161925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 userDrawn="1"/>
          </p:nvSpPr>
          <p:spPr>
            <a:xfrm rot="10800000" flipV="1">
              <a:off x="44273" y="514512"/>
              <a:ext cx="1180690" cy="61555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34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57BA8F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S</a:t>
              </a:r>
              <a:r>
                <a:rPr lang="fr-FR" sz="3400" b="1" cap="none" spc="0" dirty="0">
                  <a:ln w="6600">
                    <a:solidFill>
                      <a:schemeClr val="bg1">
                        <a:lumMod val="75000"/>
                      </a:schemeClr>
                    </a:solidFill>
                    <a:prstDash val="solid"/>
                  </a:ln>
                  <a:solidFill>
                    <a:srgbClr val="4F79B3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N</a:t>
              </a:r>
              <a:r>
                <a:rPr lang="fr-FR" sz="34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57B99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1393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présentation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93"/>
          <a:stretch/>
        </p:blipFill>
        <p:spPr>
          <a:xfrm>
            <a:off x="1" y="0"/>
            <a:ext cx="1180690" cy="6858000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9" descr="2018_logo_academie_Toulous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5" y="5279683"/>
            <a:ext cx="1051197" cy="1416621"/>
          </a:xfrm>
          <a:prstGeom prst="rect">
            <a:avLst/>
          </a:prstGeom>
        </p:spPr>
      </p:pic>
      <p:sp>
        <p:nvSpPr>
          <p:cNvPr id="17" name="Espace réservé du contenu 16"/>
          <p:cNvSpPr>
            <a:spLocks noGrp="1"/>
          </p:cNvSpPr>
          <p:nvPr>
            <p:ph sz="quarter" idx="11"/>
          </p:nvPr>
        </p:nvSpPr>
        <p:spPr>
          <a:xfrm>
            <a:off x="1525588" y="218364"/>
            <a:ext cx="7223125" cy="60189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8" name="Titre 17"/>
          <p:cNvSpPr>
            <a:spLocks noGrp="1"/>
          </p:cNvSpPr>
          <p:nvPr>
            <p:ph type="title" hasCustomPrompt="1"/>
          </p:nvPr>
        </p:nvSpPr>
        <p:spPr>
          <a:xfrm rot="16200000">
            <a:off x="-1582760" y="2710132"/>
            <a:ext cx="4410380" cy="6230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titre</a:t>
            </a:r>
          </a:p>
        </p:txBody>
      </p:sp>
      <p:grpSp>
        <p:nvGrpSpPr>
          <p:cNvPr id="15" name="Groupe 14"/>
          <p:cNvGrpSpPr/>
          <p:nvPr userDrawn="1"/>
        </p:nvGrpSpPr>
        <p:grpSpPr>
          <a:xfrm>
            <a:off x="44273" y="514512"/>
            <a:ext cx="1054529" cy="645588"/>
            <a:chOff x="44273" y="514512"/>
            <a:chExt cx="1180690" cy="645588"/>
          </a:xfrm>
        </p:grpSpPr>
        <p:pic>
          <p:nvPicPr>
            <p:cNvPr id="16" name="Image 15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88545" y="681410"/>
              <a:ext cx="1092146" cy="438150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440827" y="998175"/>
              <a:ext cx="762000" cy="161925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 userDrawn="1"/>
          </p:nvSpPr>
          <p:spPr>
            <a:xfrm rot="10800000" flipV="1">
              <a:off x="44273" y="514512"/>
              <a:ext cx="1180690" cy="61555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34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57BA8F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S</a:t>
              </a:r>
              <a:r>
                <a:rPr lang="fr-FR" sz="3400" b="1" cap="none" spc="0" dirty="0">
                  <a:ln w="6600">
                    <a:solidFill>
                      <a:schemeClr val="bg1">
                        <a:lumMod val="75000"/>
                      </a:schemeClr>
                    </a:solidFill>
                    <a:prstDash val="solid"/>
                  </a:ln>
                  <a:solidFill>
                    <a:srgbClr val="4F79B3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N</a:t>
              </a:r>
              <a:r>
                <a:rPr lang="fr-FR" sz="3400" b="1" cap="none" spc="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57B99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</a:rPr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0939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3457" y="162882"/>
            <a:ext cx="7973583" cy="58774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49851" y="6390910"/>
            <a:ext cx="351529" cy="365125"/>
          </a:xfrm>
        </p:spPr>
        <p:txBody>
          <a:bodyPr/>
          <a:lstStyle/>
          <a:p>
            <a:fld id="{C6B7B3CB-E3BA-F74C-AB76-86EFC5843CD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355600" y="955675"/>
            <a:ext cx="8491538" cy="5435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grpSp>
        <p:nvGrpSpPr>
          <p:cNvPr id="6" name="Groupe 5"/>
          <p:cNvGrpSpPr/>
          <p:nvPr userDrawn="1"/>
        </p:nvGrpSpPr>
        <p:grpSpPr>
          <a:xfrm>
            <a:off x="323690" y="112564"/>
            <a:ext cx="8540455" cy="678003"/>
            <a:chOff x="323690" y="112564"/>
            <a:chExt cx="8540455" cy="678003"/>
          </a:xfrm>
        </p:grpSpPr>
        <p:grpSp>
          <p:nvGrpSpPr>
            <p:cNvPr id="9" name="Grouper 9"/>
            <p:cNvGrpSpPr/>
            <p:nvPr userDrawn="1"/>
          </p:nvGrpSpPr>
          <p:grpSpPr>
            <a:xfrm flipV="1">
              <a:off x="323690" y="112564"/>
              <a:ext cx="525531" cy="171686"/>
              <a:chOff x="5391302" y="1426464"/>
              <a:chExt cx="604579" cy="197510"/>
            </a:xfrm>
            <a:solidFill>
              <a:srgbClr val="5AB88F"/>
            </a:solidFill>
          </p:grpSpPr>
          <p:sp>
            <p:nvSpPr>
              <p:cNvPr id="11" name="Rectangle 10"/>
              <p:cNvSpPr/>
              <p:nvPr/>
            </p:nvSpPr>
            <p:spPr>
              <a:xfrm>
                <a:off x="5391302" y="1426464"/>
                <a:ext cx="95098" cy="1975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438850" y="1525218"/>
                <a:ext cx="557031" cy="9875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3" name="Grouper 9"/>
            <p:cNvGrpSpPr/>
            <p:nvPr userDrawn="1"/>
          </p:nvGrpSpPr>
          <p:grpSpPr>
            <a:xfrm rot="10800000" flipV="1">
              <a:off x="8338614" y="618881"/>
              <a:ext cx="525531" cy="171686"/>
              <a:chOff x="5391302" y="1426464"/>
              <a:chExt cx="604579" cy="197510"/>
            </a:xfrm>
            <a:solidFill>
              <a:srgbClr val="5AB88F"/>
            </a:solidFill>
          </p:grpSpPr>
          <p:sp>
            <p:nvSpPr>
              <p:cNvPr id="14" name="Rectangle 13"/>
              <p:cNvSpPr/>
              <p:nvPr/>
            </p:nvSpPr>
            <p:spPr>
              <a:xfrm>
                <a:off x="5391302" y="1426464"/>
                <a:ext cx="95098" cy="1975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438850" y="1525218"/>
                <a:ext cx="557031" cy="9875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1069" y="1855204"/>
            <a:ext cx="5590311" cy="2006323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3011069" y="4094327"/>
            <a:ext cx="5590311" cy="1975743"/>
          </a:xfrm>
          <a:prstGeom prst="rect">
            <a:avLst/>
          </a:prstGeo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B88F"/>
              </a:buClr>
              <a:buSzPct val="114000"/>
              <a:buFont typeface="Wingdings" charset="2"/>
              <a:buChar char="§"/>
              <a:tabLst/>
              <a:defRPr>
                <a:solidFill>
                  <a:srgbClr val="5AB88F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B88F"/>
              </a:buClr>
              <a:buSzPct val="135000"/>
              <a:buFont typeface="Arial" charset="0"/>
              <a:buChar char="•"/>
              <a:tabLst/>
              <a:defRPr b="1">
                <a:solidFill>
                  <a:schemeClr val="tx1"/>
                </a:solidFill>
              </a:defRPr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B88F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B88F"/>
              </a:buClr>
              <a:buSzPct val="114000"/>
              <a:buFont typeface="Wingdings" charset="2"/>
              <a:buChar char="§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5AB88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Cliquez pour modifier les styles du texte du masque</a:t>
            </a:r>
          </a:p>
          <a:p>
            <a:pPr marL="627063" marR="0" lvl="1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B88F"/>
              </a:buClr>
              <a:buSzPct val="135000"/>
              <a:buFont typeface="Arial" charset="0"/>
              <a:buChar char="•"/>
              <a:tabLst/>
              <a:defRPr/>
            </a:pPr>
            <a:r>
              <a:rPr kumimoji="0" lang="fr-F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27063" marR="0" lvl="3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B88F"/>
              </a:buClr>
              <a:buSzTx/>
              <a:buFont typeface="Arial"/>
              <a:buChar char="–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14228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545910" y="409434"/>
            <a:ext cx="8140891" cy="5854888"/>
          </a:xfrm>
          <a:prstGeom prst="rect">
            <a:avLst/>
          </a:prstGeom>
        </p:spPr>
        <p:txBody>
          <a:bodyPr/>
          <a:lstStyle>
            <a:lvl1pPr>
              <a:buClr>
                <a:srgbClr val="5AB88F"/>
              </a:buClr>
              <a:defRPr>
                <a:solidFill>
                  <a:srgbClr val="005E8B"/>
                </a:solidFill>
              </a:defRPr>
            </a:lvl1pPr>
          </a:lstStyle>
          <a:p>
            <a:pPr lvl="0"/>
            <a:r>
              <a:rPr lang="fr-FR" dirty="0"/>
              <a:t> 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39083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 txBox="1">
            <a:spLocks noGrp="1"/>
          </p:cNvSpPr>
          <p:nvPr>
            <p:ph type="dt" sz="half" idx="7"/>
          </p:nvPr>
        </p:nvSpPr>
        <p:spPr>
          <a:xfrm>
            <a:off x="7848601" y="6562803"/>
            <a:ext cx="2133601" cy="365124"/>
          </a:xfrm>
          <a:prstGeom prst="rect">
            <a:avLst/>
          </a:prstGeom>
        </p:spPr>
        <p:txBody>
          <a:bodyPr lIns="82945" tIns="41473" rIns="82945" bIns="41473"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pPr lvl="0"/>
            <a:r>
              <a:rPr lang="fr-FR"/>
              <a:t>31/01/2018</a:t>
            </a:r>
          </a:p>
        </p:txBody>
      </p:sp>
      <p:sp>
        <p:nvSpPr>
          <p:cNvPr id="3" name="Slide Number Placeholder 14"/>
          <p:cNvSpPr txBox="1">
            <a:spLocks noGrp="1"/>
          </p:cNvSpPr>
          <p:nvPr>
            <p:ph type="sldNum" sz="quarter" idx="8"/>
          </p:nvPr>
        </p:nvSpPr>
        <p:spPr>
          <a:xfrm>
            <a:off x="6934201" y="6562803"/>
            <a:ext cx="2133601" cy="365124"/>
          </a:xfrm>
        </p:spPr>
        <p:txBody>
          <a:bodyPr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pPr lvl="0"/>
            <a:r>
              <a:rPr lang="fr-FR"/>
              <a:t> </a:t>
            </a:r>
            <a:fld id="{3D107A14-67D8-40D4-AB23-1ABD844C8231}" type="slidenum">
              <a:rPr/>
              <a:pPr lvl="0"/>
              <a:t>‹N°›</a:t>
            </a:fld>
            <a:endParaRPr lang="fr-FR"/>
          </a:p>
        </p:txBody>
      </p:sp>
      <p:sp>
        <p:nvSpPr>
          <p:cNvPr id="4" name="Footer Placeholder 15"/>
          <p:cNvSpPr txBox="1">
            <a:spLocks noGrp="1"/>
          </p:cNvSpPr>
          <p:nvPr>
            <p:ph type="ftr" sz="quarter" idx="9"/>
          </p:nvPr>
        </p:nvSpPr>
        <p:spPr>
          <a:xfrm>
            <a:off x="5029202" y="6562803"/>
            <a:ext cx="2895599" cy="365124"/>
          </a:xfrm>
          <a:prstGeom prst="rect">
            <a:avLst/>
          </a:prstGeom>
        </p:spPr>
        <p:txBody>
          <a:bodyPr lIns="82945" tIns="41473" rIns="82945" bIns="41473"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pPr lvl="0"/>
            <a:r>
              <a:rPr lang="fr-FR"/>
              <a:t>G. Berry, Collège de France à Lille</a:t>
            </a:r>
          </a:p>
        </p:txBody>
      </p:sp>
      <p:sp>
        <p:nvSpPr>
          <p:cNvPr id="5" name="Title 16"/>
          <p:cNvSpPr txBox="1">
            <a:spLocks noGrp="1"/>
          </p:cNvSpPr>
          <p:nvPr>
            <p:ph type="title"/>
          </p:nvPr>
        </p:nvSpPr>
        <p:spPr>
          <a:xfrm>
            <a:off x="228602" y="44620"/>
            <a:ext cx="8686799" cy="576199"/>
          </a:xfrm>
          <a:prstGeom prst="rect">
            <a:avLst/>
          </a:prstGeom>
        </p:spPr>
        <p:txBody>
          <a:bodyPr lIns="82945" tIns="41473" rIns="82945" bIns="41473">
            <a:spAutoFit/>
          </a:bodyPr>
          <a:lstStyle>
            <a:lvl1pPr>
              <a:defRPr/>
            </a:lvl1pPr>
          </a:lstStyle>
          <a:p>
            <a:pPr lvl="0"/>
            <a:r>
              <a:rPr lang="fr-FR"/>
              <a:t>Cliquez et modifiez le titre</a:t>
            </a:r>
          </a:p>
        </p:txBody>
      </p:sp>
    </p:spTree>
  </p:cSld>
  <p:clrMapOvr>
    <a:masterClrMapping/>
  </p:clrMapOvr>
  <p:transition/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/>
          <a:lstStyle/>
          <a:p>
            <a:fld id="{A3133063-1F3C-41E2-9B8F-70D5ED2A7F91}" type="datetimeFigureOut">
              <a:rPr lang="fr-FR" smtClean="0"/>
              <a:pPr/>
              <a:t>03/07/2023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5F912-DF3C-4B14-9F1A-17BB2CC4C09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2389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49851" y="6390910"/>
            <a:ext cx="351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000000"/>
                </a:solidFill>
              </a:defRPr>
            </a:lvl1pPr>
          </a:lstStyle>
          <a:p>
            <a:fld id="{C6B7B3CB-E3BA-F74C-AB76-86EFC5843CD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989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0" r:id="rId2"/>
    <p:sldLayoutId id="2147483731" r:id="rId3"/>
    <p:sldLayoutId id="2147483732" r:id="rId4"/>
    <p:sldLayoutId id="2147483696" r:id="rId5"/>
    <p:sldLayoutId id="2147483728" r:id="rId6"/>
    <p:sldLayoutId id="2147483729" r:id="rId7"/>
    <p:sldLayoutId id="2147483734" r:id="rId8"/>
    <p:sldLayoutId id="2147483736" r:id="rId9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rgbClr val="5AB88F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R%C3%A9seau_informatiqu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/>
              <a:t>Internet</a:t>
            </a: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888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FF35B71-5353-43A0-9890-CA904AAE0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961" y="1984423"/>
            <a:ext cx="7429220" cy="4180850"/>
          </a:xfrm>
          <a:prstGeom prst="rect">
            <a:avLst/>
          </a:prstGeom>
        </p:spPr>
      </p:pic>
      <p:sp>
        <p:nvSpPr>
          <p:cNvPr id="4" name="Rectangle à coins arrondis 3"/>
          <p:cNvSpPr/>
          <p:nvPr/>
        </p:nvSpPr>
        <p:spPr>
          <a:xfrm>
            <a:off x="1411550" y="2479965"/>
            <a:ext cx="7524631" cy="1856508"/>
          </a:xfrm>
          <a:prstGeom prst="roundRect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fr-FR"/>
          </a:p>
        </p:txBody>
      </p:sp>
      <p:sp>
        <p:nvSpPr>
          <p:cNvPr id="7" name="Titre 3"/>
          <p:cNvSpPr txBox="1">
            <a:spLocks/>
          </p:cNvSpPr>
          <p:nvPr/>
        </p:nvSpPr>
        <p:spPr>
          <a:xfrm>
            <a:off x="2099406" y="406686"/>
            <a:ext cx="5890919" cy="62300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sm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rial Black" charset="0"/>
                <a:cs typeface="Arial" pitchFamily="34" charset="0"/>
              </a:rPr>
              <a:t>III. Comment ça marche?</a:t>
            </a:r>
            <a:br>
              <a:rPr kumimoji="0" lang="fr-FR" sz="3200" b="1" i="0" u="none" strike="noStrike" kern="1200" cap="sm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rial Black" charset="0"/>
                <a:cs typeface="Arial" pitchFamily="34" charset="0"/>
              </a:rPr>
            </a:b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charset="0"/>
              <a:ea typeface="Arial Black" charset="0"/>
              <a:cs typeface="Arial Black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3"/>
          <p:cNvSpPr txBox="1">
            <a:spLocks/>
          </p:cNvSpPr>
          <p:nvPr/>
        </p:nvSpPr>
        <p:spPr>
          <a:xfrm>
            <a:off x="2099406" y="406686"/>
            <a:ext cx="5890919" cy="62300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00" b="1" i="0" u="none" strike="noStrike" kern="1200" cap="small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rial Black" charset="0"/>
                <a:cs typeface="Arial" pitchFamily="34" charset="0"/>
              </a:rPr>
              <a:t>Protocole </a:t>
            </a:r>
            <a:r>
              <a:rPr kumimoji="0" lang="fr-FR" sz="2600" b="1" i="0" u="none" strike="noStrike" kern="1200" cap="sm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rial Black" charset="0"/>
                <a:cs typeface="Arial" pitchFamily="34" charset="0"/>
              </a:rPr>
              <a:t>de communication</a:t>
            </a:r>
            <a:br>
              <a:rPr kumimoji="0" lang="fr-FR" sz="3200" b="1" i="0" u="none" strike="noStrike" kern="1200" cap="sm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rial Black" charset="0"/>
                <a:cs typeface="Arial" pitchFamily="34" charset="0"/>
              </a:rPr>
            </a:b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84725" y="2400300"/>
            <a:ext cx="73743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latin typeface="Arial" pitchFamily="34" charset="0"/>
                <a:cs typeface="Arial" pitchFamily="34" charset="0"/>
              </a:rPr>
              <a:t>Lors de la transmission d’une information entre deux machines, un ensemble de règles de communication communes doivent être suivies : on parle d’un </a:t>
            </a:r>
            <a:r>
              <a:rPr lang="fr-FR" sz="2800" b="1" dirty="0">
                <a:latin typeface="Arial" pitchFamily="34" charset="0"/>
                <a:cs typeface="Arial" pitchFamily="34" charset="0"/>
              </a:rPr>
              <a:t>protocole de communication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5164" y="4086108"/>
            <a:ext cx="2673927" cy="254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3411" y="1371600"/>
            <a:ext cx="45148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1"/>
          </p:nvPr>
        </p:nvSpPr>
        <p:spPr>
          <a:xfrm>
            <a:off x="1378255" y="1773381"/>
            <a:ext cx="7223125" cy="3906983"/>
          </a:xfrm>
        </p:spPr>
        <p:txBody>
          <a:bodyPr/>
          <a:lstStyle/>
          <a:p>
            <a:pPr marL="514350" indent="-514350"/>
            <a:r>
              <a:rPr lang="fr-FR" dirty="0">
                <a:latin typeface="Arial" pitchFamily="34" charset="0"/>
                <a:ea typeface="+mn-ea"/>
                <a:cs typeface="Arial" pitchFamily="34" charset="0"/>
              </a:rPr>
              <a:t>Internet s’appuie sur différents protocoles parmi lesquels : </a:t>
            </a:r>
          </a:p>
          <a:p>
            <a:pPr marL="514350" indent="-514350"/>
            <a:endParaRPr lang="fr-FR" dirty="0"/>
          </a:p>
          <a:p>
            <a:pPr marL="514350" indent="-514350">
              <a:buFontTx/>
              <a:buChar char="-"/>
            </a:pPr>
            <a:r>
              <a:rPr lang="fr-FR" dirty="0">
                <a:latin typeface="Arial" pitchFamily="34" charset="0"/>
                <a:cs typeface="Arial" pitchFamily="34" charset="0"/>
              </a:rPr>
              <a:t>Le protocole IP  (Internet Protocol)</a:t>
            </a:r>
          </a:p>
          <a:p>
            <a:endParaRPr lang="fr-FR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Tx/>
              <a:buChar char="-"/>
            </a:pPr>
            <a:r>
              <a:rPr lang="fr-FR" dirty="0">
                <a:latin typeface="Arial" pitchFamily="34" charset="0"/>
                <a:cs typeface="Arial" pitchFamily="34" charset="0"/>
              </a:rPr>
              <a:t>Le protocole TCP  (Transmission Control Protocol)</a:t>
            </a:r>
          </a:p>
          <a:p>
            <a:pPr marL="514350" indent="-514350"/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/>
            <a:endParaRPr lang="fr-FR" sz="2400" dirty="0"/>
          </a:p>
          <a:p>
            <a:pPr marL="514350" indent="-514350"/>
            <a:endParaRPr lang="fr-FR" sz="2400" dirty="0"/>
          </a:p>
          <a:p>
            <a:pPr marL="514350" indent="-514350"/>
            <a:endParaRPr lang="fr-FR" sz="2400" dirty="0"/>
          </a:p>
          <a:p>
            <a:pPr marL="514350" indent="-514350"/>
            <a:endParaRPr lang="fr-FR" sz="2400" dirty="0"/>
          </a:p>
          <a:p>
            <a:pPr marL="514350" indent="-514350"/>
            <a:endParaRPr lang="fr-FR" sz="2400" dirty="0"/>
          </a:p>
          <a:p>
            <a:pPr marL="514350" indent="-514350">
              <a:buAutoNum type="arabicParenR"/>
            </a:pPr>
            <a:endParaRPr lang="fr-FR" sz="2400" dirty="0"/>
          </a:p>
          <a:p>
            <a:pPr marL="514350" indent="-514350"/>
            <a:endParaRPr lang="fr-FR" sz="2400" dirty="0"/>
          </a:p>
          <a:p>
            <a:pPr marL="514350" indent="-514350"/>
            <a:endParaRPr lang="fr-FR" sz="2400" dirty="0"/>
          </a:p>
          <a:p>
            <a:pPr marL="514350" indent="-514350"/>
            <a:endParaRPr lang="fr-FR" sz="2400" dirty="0"/>
          </a:p>
          <a:p>
            <a:pPr marL="514350" indent="-514350">
              <a:buAutoNum type="arabicParenR"/>
            </a:pPr>
            <a:endParaRPr lang="fr-FR" sz="2400" dirty="0"/>
          </a:p>
          <a:p>
            <a:endParaRPr lang="fr-FR" dirty="0"/>
          </a:p>
          <a:p>
            <a:pPr>
              <a:buFontTx/>
              <a:buChar char="-"/>
            </a:pPr>
            <a:endParaRPr lang="fr-FR" dirty="0"/>
          </a:p>
        </p:txBody>
      </p:sp>
      <p:sp>
        <p:nvSpPr>
          <p:cNvPr id="10" name="Titre 3"/>
          <p:cNvSpPr txBox="1">
            <a:spLocks/>
          </p:cNvSpPr>
          <p:nvPr/>
        </p:nvSpPr>
        <p:spPr>
          <a:xfrm>
            <a:off x="2099406" y="406686"/>
            <a:ext cx="5890919" cy="62300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sm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rial Black" charset="0"/>
                <a:cs typeface="Arial" pitchFamily="34" charset="0"/>
              </a:rPr>
              <a:t>Les protocoles TCP/IP</a:t>
            </a:r>
            <a:br>
              <a:rPr kumimoji="0" lang="fr-FR" sz="3200" b="1" i="0" u="none" strike="noStrike" kern="1200" cap="sm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rial Black" charset="0"/>
                <a:cs typeface="Arial" pitchFamily="34" charset="0"/>
              </a:rPr>
            </a:b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charset="0"/>
              <a:ea typeface="Arial Black" charset="0"/>
              <a:cs typeface="Arial Black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7797" y="526473"/>
            <a:ext cx="7973583" cy="471055"/>
          </a:xfrm>
        </p:spPr>
        <p:txBody>
          <a:bodyPr/>
          <a:lstStyle/>
          <a:p>
            <a:pPr algn="ctr"/>
            <a:r>
              <a:rPr lang="fr-FR" dirty="0">
                <a:latin typeface="Arial Black" pitchFamily="34" charset="0"/>
                <a:ea typeface="Calibri"/>
                <a:cs typeface="Times New Roman"/>
              </a:rPr>
              <a:t>Les protocoles TCP/IP</a:t>
            </a:r>
            <a:endParaRPr lang="fr-FR" dirty="0">
              <a:latin typeface="Arial Black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60218" y="1537855"/>
            <a:ext cx="854825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>
                <a:latin typeface="Arial" pitchFamily="34" charset="0"/>
                <a:cs typeface="Arial" pitchFamily="34" charset="0"/>
              </a:rPr>
              <a:t>Protocole IP</a:t>
            </a:r>
            <a:endParaRPr lang="fr-FR" sz="2800" dirty="0">
              <a:latin typeface="Arial" pitchFamily="34" charset="0"/>
              <a:cs typeface="Arial" pitchFamily="34" charset="0"/>
            </a:endParaRPr>
          </a:p>
          <a:p>
            <a:r>
              <a:rPr lang="fr-FR" sz="2800" i="1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r-FR" sz="2800" dirty="0">
                <a:latin typeface="Arial" pitchFamily="34" charset="0"/>
                <a:cs typeface="Arial" pitchFamily="34" charset="0"/>
              </a:rPr>
              <a:t> Le protocole IP assure l'acheminement au mieux des paquets. Il ne se préoccupe pas du contenu des paquets. Il permet de déterminer les meilleurs chemins à travers les réseaux en fonction </a:t>
            </a:r>
            <a:r>
              <a:rPr lang="fr-FR" sz="2800" u="sng" dirty="0">
                <a:latin typeface="Arial" pitchFamily="34" charset="0"/>
                <a:cs typeface="Arial" pitchFamily="34" charset="0"/>
              </a:rPr>
              <a:t>des adresses IP.</a:t>
            </a:r>
          </a:p>
          <a:p>
            <a:endParaRPr lang="fr-FR" sz="2800" dirty="0">
              <a:latin typeface="Arial" pitchFamily="34" charset="0"/>
              <a:cs typeface="Arial" pitchFamily="34" charset="0"/>
            </a:endParaRPr>
          </a:p>
          <a:p>
            <a:r>
              <a:rPr lang="fr-FR" sz="2800" dirty="0">
                <a:latin typeface="Arial" pitchFamily="34" charset="0"/>
                <a:cs typeface="Arial" pitchFamily="34" charset="0"/>
              </a:rPr>
              <a:t>Le protocole IP est considéré comme « non fiable ». </a:t>
            </a:r>
          </a:p>
          <a:p>
            <a:endParaRPr lang="fr-FR" sz="2800" dirty="0">
              <a:latin typeface="Arial" pitchFamily="34" charset="0"/>
              <a:cs typeface="Arial" pitchFamily="34" charset="0"/>
            </a:endParaRPr>
          </a:p>
          <a:p>
            <a:endParaRPr lang="fr-F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7797" y="526473"/>
            <a:ext cx="7973583" cy="471055"/>
          </a:xfrm>
        </p:spPr>
        <p:txBody>
          <a:bodyPr/>
          <a:lstStyle/>
          <a:p>
            <a:pPr algn="ctr"/>
            <a:r>
              <a:rPr lang="fr-FR" dirty="0">
                <a:latin typeface="Arial Black" pitchFamily="34" charset="0"/>
                <a:ea typeface="Calibri"/>
                <a:cs typeface="Times New Roman"/>
              </a:rPr>
              <a:t>Les protocoles TCP/IP</a:t>
            </a:r>
            <a:endParaRPr lang="fr-FR" dirty="0">
              <a:latin typeface="Arial Black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60218" y="1537855"/>
            <a:ext cx="854825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/>
              <a:t>Protocole TCP </a:t>
            </a:r>
            <a:endParaRPr lang="fr-FR" sz="3600" dirty="0">
              <a:solidFill>
                <a:srgbClr val="FF0000"/>
              </a:solidFill>
            </a:endParaRPr>
          </a:p>
          <a:p>
            <a:r>
              <a:rPr lang="fr-FR" sz="2800" dirty="0"/>
              <a:t> 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Le protocole TCP assure la transmission </a:t>
            </a:r>
            <a:r>
              <a:rPr lang="fr-FR" sz="2800" u="sng" dirty="0">
                <a:latin typeface="Arial" pitchFamily="34" charset="0"/>
                <a:cs typeface="Arial" pitchFamily="34" charset="0"/>
              </a:rPr>
              <a:t>fiable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 des données. </a:t>
            </a:r>
          </a:p>
          <a:p>
            <a:endParaRPr lang="fr-FR" sz="2800" dirty="0">
              <a:latin typeface="Arial" pitchFamily="34" charset="0"/>
              <a:cs typeface="Arial" pitchFamily="34" charset="0"/>
            </a:endParaRPr>
          </a:p>
          <a:p>
            <a:r>
              <a:rPr lang="fr-FR" sz="2800" dirty="0">
                <a:latin typeface="Arial" pitchFamily="34" charset="0"/>
                <a:cs typeface="Arial" pitchFamily="34" charset="0"/>
              </a:rPr>
              <a:t>Par exemple, il:</a:t>
            </a:r>
          </a:p>
          <a:p>
            <a:pPr marL="263525">
              <a:buFontTx/>
              <a:buChar char="-"/>
            </a:pPr>
            <a:r>
              <a:rPr lang="fr-FR" sz="2800" dirty="0">
                <a:latin typeface="Arial" pitchFamily="34" charset="0"/>
                <a:cs typeface="Arial" pitchFamily="34" charset="0"/>
              </a:rPr>
              <a:t> établit la communication </a:t>
            </a:r>
          </a:p>
          <a:p>
            <a:pPr marL="263525">
              <a:buFontTx/>
              <a:buChar char="-"/>
            </a:pPr>
            <a:r>
              <a:rPr lang="fr-FR" sz="2800" dirty="0">
                <a:latin typeface="Arial" pitchFamily="34" charset="0"/>
                <a:cs typeface="Arial" pitchFamily="34" charset="0"/>
              </a:rPr>
              <a:t> découpe les gros paquets de données en paquets plus petits et les numérote.</a:t>
            </a:r>
          </a:p>
          <a:p>
            <a:pPr marL="263525">
              <a:buFontTx/>
              <a:buChar char="-"/>
            </a:pPr>
            <a:r>
              <a:rPr lang="fr-FR" sz="2800" dirty="0">
                <a:latin typeface="Arial" pitchFamily="34" charset="0"/>
                <a:cs typeface="Arial" pitchFamily="34" charset="0"/>
              </a:rPr>
              <a:t> à la réception, vérifie que les paquets sont bien arrivés et redemande l’envoi si nécessaire.</a:t>
            </a:r>
          </a:p>
          <a:p>
            <a:pPr marL="263525">
              <a:buFontTx/>
              <a:buChar char="-"/>
            </a:pPr>
            <a:r>
              <a:rPr lang="fr-FR" sz="2800" dirty="0">
                <a:latin typeface="Arial" pitchFamily="34" charset="0"/>
                <a:cs typeface="Arial" pitchFamily="34" charset="0"/>
              </a:rPr>
              <a:t> envoie des accusés de réception. </a:t>
            </a:r>
          </a:p>
          <a:p>
            <a:endParaRPr lang="fr-FR" sz="2800" dirty="0"/>
          </a:p>
          <a:p>
            <a:endParaRPr lang="fr-F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1"/>
          </p:nvPr>
        </p:nvSpPr>
        <p:spPr>
          <a:xfrm>
            <a:off x="1378255" y="1258476"/>
            <a:ext cx="7223125" cy="3906983"/>
          </a:xfrm>
        </p:spPr>
        <p:txBody>
          <a:bodyPr/>
          <a:lstStyle/>
          <a:p>
            <a:pPr marL="514350" indent="-514350"/>
            <a:endParaRPr lang="fr-FR" sz="2400" b="1" dirty="0"/>
          </a:p>
          <a:p>
            <a:pPr marL="514350" indent="-514350"/>
            <a:endParaRPr lang="fr-F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/>
            <a:endParaRPr lang="fr-FR" sz="2400" dirty="0"/>
          </a:p>
          <a:p>
            <a:pPr marL="514350" indent="-514350"/>
            <a:endParaRPr lang="fr-FR" sz="2400" dirty="0"/>
          </a:p>
          <a:p>
            <a:pPr marL="514350" indent="-514350"/>
            <a:endParaRPr lang="fr-FR" sz="2400" dirty="0"/>
          </a:p>
          <a:p>
            <a:pPr marL="514350" indent="-514350"/>
            <a:endParaRPr lang="fr-FR" sz="2400" dirty="0"/>
          </a:p>
          <a:p>
            <a:pPr marL="514350" indent="-514350"/>
            <a:endParaRPr lang="fr-FR" sz="2400" dirty="0"/>
          </a:p>
          <a:p>
            <a:pPr marL="514350" indent="-514350">
              <a:buAutoNum type="arabicParenR"/>
            </a:pPr>
            <a:endParaRPr lang="fr-FR" sz="2400" dirty="0"/>
          </a:p>
          <a:p>
            <a:pPr marL="514350" indent="-514350"/>
            <a:endParaRPr lang="fr-FR" sz="2400" dirty="0"/>
          </a:p>
          <a:p>
            <a:pPr marL="514350" indent="-514350"/>
            <a:endParaRPr lang="fr-FR" sz="2400" dirty="0"/>
          </a:p>
          <a:p>
            <a:pPr marL="514350" indent="-514350"/>
            <a:endParaRPr lang="fr-FR" sz="2400" dirty="0"/>
          </a:p>
          <a:p>
            <a:pPr marL="514350" indent="-514350">
              <a:buAutoNum type="arabicParenR"/>
            </a:pPr>
            <a:endParaRPr lang="fr-FR" sz="2400" dirty="0"/>
          </a:p>
          <a:p>
            <a:endParaRPr lang="fr-FR" dirty="0"/>
          </a:p>
          <a:p>
            <a:pPr>
              <a:buFontTx/>
              <a:buChar char="-"/>
            </a:pPr>
            <a:endParaRPr lang="fr-FR" dirty="0"/>
          </a:p>
        </p:txBody>
      </p:sp>
      <p:sp>
        <p:nvSpPr>
          <p:cNvPr id="10" name="Titre 3"/>
          <p:cNvSpPr txBox="1">
            <a:spLocks/>
          </p:cNvSpPr>
          <p:nvPr/>
        </p:nvSpPr>
        <p:spPr>
          <a:xfrm>
            <a:off x="2099406" y="406686"/>
            <a:ext cx="5890919" cy="623008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fr-FR" sz="3200" b="1" cap="small" dirty="0">
                <a:solidFill>
                  <a:schemeClr val="bg1"/>
                </a:solidFill>
                <a:latin typeface="Arial" pitchFamily="34" charset="0"/>
                <a:ea typeface="Arial Black" charset="0"/>
                <a:cs typeface="Arial" pitchFamily="34" charset="0"/>
              </a:rPr>
              <a:t>Les protocoles TCP/IP </a:t>
            </a:r>
            <a:br>
              <a:rPr kumimoji="0" lang="fr-FR" sz="3200" b="1" i="0" u="none" strike="noStrike" kern="1200" cap="sm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rial Black" charset="0"/>
                <a:cs typeface="Arial" pitchFamily="34" charset="0"/>
              </a:rPr>
            </a:b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charset="0"/>
              <a:ea typeface="Arial Black" charset="0"/>
              <a:cs typeface="Arial Black" charset="0"/>
            </a:endParaRPr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8991" y="2985718"/>
            <a:ext cx="5247130" cy="3872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CC2D4D7-82DD-43B5-A6DF-3DCDF6697226}"/>
              </a:ext>
            </a:extLst>
          </p:cNvPr>
          <p:cNvSpPr/>
          <p:nvPr/>
        </p:nvSpPr>
        <p:spPr>
          <a:xfrm>
            <a:off x="1575786" y="1258476"/>
            <a:ext cx="74528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Tx/>
              <a:buChar char="-"/>
            </a:pPr>
            <a:r>
              <a:rPr lang="fr-FR" dirty="0">
                <a:latin typeface="Arial" pitchFamily="34" charset="0"/>
                <a:cs typeface="Arial" pitchFamily="34" charset="0"/>
              </a:rPr>
              <a:t>Le protocole IP: permet la « distribution » (l’acheminement/le routage) des données. </a:t>
            </a:r>
          </a:p>
          <a:p>
            <a:pPr marL="514350" indent="-514350"/>
            <a:endParaRPr lang="fr-FR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Tx/>
              <a:buChar char="-"/>
            </a:pPr>
            <a:r>
              <a:rPr lang="fr-FR" dirty="0">
                <a:latin typeface="Arial" pitchFamily="34" charset="0"/>
                <a:cs typeface="Arial" pitchFamily="34" charset="0"/>
              </a:rPr>
              <a:t>Le protocole TCP: assure la transmission des données. Il fiabilise entre autre la transmission. </a:t>
            </a:r>
          </a:p>
          <a:p>
            <a:pPr marL="514350" indent="-514350">
              <a:buFontTx/>
              <a:buChar char="-"/>
            </a:pPr>
            <a:endParaRPr lang="fr-FR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Tx/>
              <a:buChar char="-"/>
            </a:pPr>
            <a:r>
              <a:rPr lang="fr-FR" dirty="0">
                <a:latin typeface="Arial" pitchFamily="34" charset="0"/>
                <a:cs typeface="Arial" pitchFamily="34" charset="0"/>
              </a:rPr>
              <a:t>Il y a fiabilisation de la transmission mais pas de garanties temporelles.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>
              <a:buFontTx/>
              <a:buChar char="-"/>
            </a:pP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525588" y="1253256"/>
            <a:ext cx="7075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 </a:t>
            </a:r>
          </a:p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672921" y="4509266"/>
            <a:ext cx="70757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rial" pitchFamily="34" charset="0"/>
                <a:cs typeface="Arial" pitchFamily="34" charset="0"/>
              </a:rPr>
              <a:t>Une adresse IP est un numéro d'identification qui est attribué à chaque périphérique relié à un réseau informatique qui utilise l'Internet Protocol.</a:t>
            </a:r>
          </a:p>
        </p:txBody>
      </p:sp>
      <p:pic>
        <p:nvPicPr>
          <p:cNvPr id="9" name="Imag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7788" y="1517977"/>
            <a:ext cx="4192042" cy="275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re 3"/>
          <p:cNvSpPr txBox="1">
            <a:spLocks/>
          </p:cNvSpPr>
          <p:nvPr/>
        </p:nvSpPr>
        <p:spPr>
          <a:xfrm>
            <a:off x="2099406" y="406686"/>
            <a:ext cx="5890919" cy="62300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sm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rial Black" charset="0"/>
                <a:cs typeface="Arial" pitchFamily="34" charset="0"/>
              </a:rPr>
              <a:t>L’adresse IP</a:t>
            </a:r>
            <a:br>
              <a:rPr kumimoji="0" lang="fr-FR" sz="3200" b="1" i="0" u="none" strike="noStrike" kern="1200" cap="sm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rial Black" charset="0"/>
                <a:cs typeface="Arial" pitchFamily="34" charset="0"/>
              </a:rPr>
            </a:b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charset="0"/>
              <a:ea typeface="Arial Black" charset="0"/>
              <a:cs typeface="Arial Black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514350" indent="-514350"/>
            <a:endParaRPr lang="fr-FR" sz="2400" dirty="0"/>
          </a:p>
          <a:p>
            <a:pPr marL="514350" indent="-514350"/>
            <a:endParaRPr lang="fr-FR" sz="2400" dirty="0"/>
          </a:p>
          <a:p>
            <a:pPr marL="514350" indent="-514350">
              <a:buAutoNum type="arabicParenR"/>
            </a:pPr>
            <a:endParaRPr lang="fr-FR" sz="2400" dirty="0"/>
          </a:p>
          <a:p>
            <a:endParaRPr lang="fr-FR" dirty="0"/>
          </a:p>
          <a:p>
            <a:pPr>
              <a:buFontTx/>
              <a:buChar char="-"/>
            </a:pP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154831" y="365126"/>
            <a:ext cx="5890919" cy="1012824"/>
          </a:xfrm>
        </p:spPr>
        <p:txBody>
          <a:bodyPr/>
          <a:lstStyle/>
          <a:p>
            <a:r>
              <a:rPr lang="fr-FR" sz="2800" dirty="0">
                <a:latin typeface="Arial" pitchFamily="34" charset="0"/>
                <a:cs typeface="Arial" pitchFamily="34" charset="0"/>
              </a:rPr>
              <a:t>Le routage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1607127" y="2410691"/>
            <a:ext cx="71415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latin typeface="Arial" pitchFamily="34" charset="0"/>
                <a:cs typeface="Arial" pitchFamily="34" charset="0"/>
              </a:rPr>
              <a:t>Le routage est le mécanisme par lequel des chemins sont sélectionnés pour acheminer les données d'un expéditeur jusqu'à un ou plusieurs destinataires.</a:t>
            </a:r>
            <a:endParaRPr lang="fr-FR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514350" indent="-514350"/>
            <a:endParaRPr lang="fr-FR" sz="2400" dirty="0"/>
          </a:p>
          <a:p>
            <a:pPr marL="514350" indent="-514350"/>
            <a:endParaRPr lang="fr-FR" sz="2400" dirty="0"/>
          </a:p>
          <a:p>
            <a:pPr marL="514350" indent="-514350">
              <a:buAutoNum type="arabicParenR"/>
            </a:pPr>
            <a:endParaRPr lang="fr-FR" sz="2400" dirty="0"/>
          </a:p>
          <a:p>
            <a:endParaRPr lang="fr-FR" dirty="0"/>
          </a:p>
          <a:p>
            <a:pPr>
              <a:buFontTx/>
              <a:buChar char="-"/>
            </a:pP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154831" y="365126"/>
            <a:ext cx="5890919" cy="1012824"/>
          </a:xfrm>
        </p:spPr>
        <p:txBody>
          <a:bodyPr/>
          <a:lstStyle/>
          <a:p>
            <a:r>
              <a:rPr lang="fr-FR" sz="2800" dirty="0">
                <a:latin typeface="Arial" pitchFamily="34" charset="0"/>
                <a:cs typeface="Arial" pitchFamily="34" charset="0"/>
              </a:rPr>
              <a:t>Le routage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4831" y="1377950"/>
            <a:ext cx="4024296" cy="298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607127" y="4585855"/>
            <a:ext cx="71415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latin typeface="Arial" pitchFamily="34" charset="0"/>
                <a:cs typeface="Arial" pitchFamily="34" charset="0"/>
              </a:rPr>
              <a:t>Un </a:t>
            </a:r>
            <a:r>
              <a:rPr lang="fr-FR" sz="2800" b="1" dirty="0">
                <a:latin typeface="Arial" pitchFamily="34" charset="0"/>
                <a:cs typeface="Arial" pitchFamily="34" charset="0"/>
              </a:rPr>
              <a:t>routeur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 permet de relier ensemble plusieurs réseaux, il est composé d’un nombre plus ou moins important d’interfaces réseau (cartes réseau).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/>
              <a:t>Le programme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FF35B71-5353-43A0-9890-CA904AAE0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961" y="1984423"/>
            <a:ext cx="7429220" cy="4180850"/>
          </a:xfrm>
          <a:prstGeom prst="rect">
            <a:avLst/>
          </a:prstGeom>
        </p:spPr>
      </p:pic>
      <p:sp>
        <p:nvSpPr>
          <p:cNvPr id="4" name="Rectangle à coins arrondis 3"/>
          <p:cNvSpPr/>
          <p:nvPr/>
        </p:nvSpPr>
        <p:spPr>
          <a:xfrm>
            <a:off x="1506961" y="3736149"/>
            <a:ext cx="7401510" cy="720436"/>
          </a:xfrm>
          <a:prstGeom prst="roundRect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1525588" y="2121289"/>
            <a:ext cx="7618412" cy="4561367"/>
          </a:xfrm>
        </p:spPr>
        <p:txBody>
          <a:bodyPr/>
          <a:lstStyle/>
          <a:p>
            <a:pPr marL="400050" indent="-400050">
              <a:buAutoNum type="romanUcPeriod"/>
            </a:pPr>
            <a:r>
              <a:rPr lang="fr-FR" b="1" cap="small" dirty="0">
                <a:latin typeface="Arial" pitchFamily="34" charset="0"/>
                <a:cs typeface="Arial" pitchFamily="34" charset="0"/>
              </a:rPr>
              <a:t>Programme et Objectifs pédagogiques</a:t>
            </a:r>
          </a:p>
          <a:p>
            <a:pPr marL="400050" indent="-400050"/>
            <a:r>
              <a:rPr lang="fr-FR" b="1" cap="small" dirty="0">
                <a:latin typeface="Arial" pitchFamily="34" charset="0"/>
                <a:cs typeface="Arial" pitchFamily="34" charset="0"/>
              </a:rPr>
              <a:t>II. Internet: Qu’est-ce que c’est?</a:t>
            </a:r>
          </a:p>
          <a:p>
            <a:pPr marL="400050" indent="-400050"/>
            <a:r>
              <a:rPr lang="fr-FR" b="1" cap="small" dirty="0">
                <a:latin typeface="Arial" pitchFamily="34" charset="0"/>
                <a:cs typeface="Arial" pitchFamily="34" charset="0"/>
              </a:rPr>
              <a:t>III. Comment ça marche?</a:t>
            </a:r>
          </a:p>
          <a:p>
            <a:pPr marL="400050" indent="584200">
              <a:buFontTx/>
              <a:buChar char="-"/>
            </a:pPr>
            <a:r>
              <a:rPr lang="fr-FR" sz="1800" cap="small" dirty="0">
                <a:latin typeface="Arial" pitchFamily="34" charset="0"/>
                <a:ea typeface="Arial Black" charset="0"/>
                <a:cs typeface="Arial" pitchFamily="34" charset="0"/>
              </a:rPr>
              <a:t>Protocole de communication</a:t>
            </a:r>
          </a:p>
          <a:p>
            <a:pPr marL="400050" indent="584200">
              <a:buFontTx/>
              <a:buChar char="-"/>
            </a:pPr>
            <a:r>
              <a:rPr lang="fr-FR" sz="1800" cap="small" dirty="0">
                <a:latin typeface="Arial" pitchFamily="34" charset="0"/>
                <a:ea typeface="Arial Black" charset="0"/>
                <a:cs typeface="Arial" pitchFamily="34" charset="0"/>
              </a:rPr>
              <a:t>Les protocoles TCP/IP</a:t>
            </a:r>
          </a:p>
          <a:p>
            <a:pPr marL="400050" indent="584200">
              <a:buFontTx/>
              <a:buChar char="-"/>
            </a:pPr>
            <a:r>
              <a:rPr lang="fr-FR" sz="1800" cap="small" dirty="0">
                <a:latin typeface="Arial" pitchFamily="34" charset="0"/>
                <a:ea typeface="Arial Black" charset="0"/>
                <a:cs typeface="Arial" pitchFamily="34" charset="0"/>
              </a:rPr>
              <a:t>L’adresse IP</a:t>
            </a:r>
          </a:p>
          <a:p>
            <a:pPr marL="400050" indent="584200">
              <a:buFontTx/>
              <a:buChar char="-"/>
            </a:pPr>
            <a:r>
              <a:rPr lang="fr-FR" sz="1800" cap="small" dirty="0">
                <a:latin typeface="Arial" pitchFamily="34" charset="0"/>
                <a:cs typeface="Arial" pitchFamily="34" charset="0"/>
              </a:rPr>
              <a:t>Serveur DNS</a:t>
            </a:r>
          </a:p>
          <a:p>
            <a:pPr marL="400050" indent="584200">
              <a:buFontTx/>
              <a:buChar char="-"/>
            </a:pPr>
            <a:r>
              <a:rPr lang="fr-FR" sz="1800" cap="small" dirty="0">
                <a:latin typeface="Arial" pitchFamily="34" charset="0"/>
                <a:cs typeface="Arial" pitchFamily="34" charset="0"/>
              </a:rPr>
              <a:t>Le routage</a:t>
            </a:r>
          </a:p>
          <a:p>
            <a:pPr marL="400050" indent="584200">
              <a:buFontTx/>
              <a:buChar char="-"/>
            </a:pPr>
            <a:r>
              <a:rPr lang="fr-FR" sz="1800" cap="small" dirty="0">
                <a:latin typeface="Arial" pitchFamily="34" charset="0"/>
                <a:cs typeface="Arial" pitchFamily="34" charset="0"/>
              </a:rPr>
              <a:t>Encapsulation des données</a:t>
            </a:r>
          </a:p>
          <a:p>
            <a:pPr marL="400050" indent="584200">
              <a:buFontTx/>
              <a:buChar char="-"/>
            </a:pPr>
            <a:r>
              <a:rPr lang="fr-FR" sz="1800" cap="small" dirty="0">
                <a:latin typeface="Arial" pitchFamily="34" charset="0"/>
                <a:cs typeface="Arial" pitchFamily="34" charset="0"/>
              </a:rPr>
              <a:t>Les réseaux Pair à Pair</a:t>
            </a:r>
          </a:p>
          <a:p>
            <a:pPr marL="400050" indent="584200">
              <a:buFontTx/>
              <a:buChar char="-"/>
            </a:pPr>
            <a:r>
              <a:rPr lang="fr-FR" sz="1800" cap="small" dirty="0">
                <a:latin typeface="Arial" pitchFamily="34" charset="0"/>
                <a:cs typeface="Arial" pitchFamily="34" charset="0"/>
              </a:rPr>
              <a:t>Caractérisation de certains réseaux </a:t>
            </a:r>
          </a:p>
          <a:p>
            <a:pPr marL="400050" indent="584200">
              <a:buFontTx/>
              <a:buChar char="-"/>
            </a:pPr>
            <a:r>
              <a:rPr lang="fr-FR" sz="1800" cap="small" dirty="0">
                <a:latin typeface="Arial" pitchFamily="34" charset="0"/>
                <a:cs typeface="Arial" pitchFamily="34" charset="0"/>
              </a:rPr>
              <a:t>Impacts sociétaux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1"/>
          </p:nvPr>
        </p:nvSpPr>
        <p:spPr>
          <a:xfrm>
            <a:off x="1454728" y="1377950"/>
            <a:ext cx="7689272" cy="4859338"/>
          </a:xfrm>
        </p:spPr>
        <p:txBody>
          <a:bodyPr/>
          <a:lstStyle/>
          <a:p>
            <a:endParaRPr lang="fr-FR" b="1" dirty="0"/>
          </a:p>
          <a:p>
            <a:pPr marL="514350" indent="-514350"/>
            <a:r>
              <a:rPr lang="fr-FR" dirty="0"/>
              <a:t>Le </a:t>
            </a:r>
            <a:r>
              <a:rPr lang="fr-FR" b="1" i="1" dirty="0"/>
              <a:t>Domain Name System  </a:t>
            </a:r>
            <a:r>
              <a:rPr lang="fr-FR" b="1" dirty="0"/>
              <a:t>DNS</a:t>
            </a:r>
            <a:r>
              <a:rPr lang="fr-FR" dirty="0"/>
              <a:t>, est le service</a:t>
            </a:r>
          </a:p>
          <a:p>
            <a:pPr marL="514350" indent="-514350"/>
            <a:r>
              <a:rPr lang="fr-FR" dirty="0"/>
              <a:t>utilisé pour traduire les noms de domaines</a:t>
            </a:r>
          </a:p>
          <a:p>
            <a:pPr marL="514350" indent="-514350"/>
            <a:r>
              <a:rPr lang="fr-FR" dirty="0"/>
              <a:t>Internet en adresse IP</a:t>
            </a:r>
          </a:p>
          <a:p>
            <a:pPr marL="514350" indent="-514350"/>
            <a:endParaRPr lang="fr-FR" dirty="0"/>
          </a:p>
          <a:p>
            <a:pPr marL="514350" indent="-514350"/>
            <a:endParaRPr lang="fr-FR" dirty="0"/>
          </a:p>
          <a:p>
            <a:pPr marL="514350" indent="-514350"/>
            <a:endParaRPr lang="fr-FR" dirty="0"/>
          </a:p>
          <a:p>
            <a:pPr marL="514350" indent="-514350"/>
            <a:endParaRPr lang="fr-FR" dirty="0"/>
          </a:p>
          <a:p>
            <a:r>
              <a:rPr lang="fr-FR" b="1" dirty="0"/>
              <a:t>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>
              <a:buFontTx/>
              <a:buChar char="-"/>
            </a:pP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154831" y="365126"/>
            <a:ext cx="5890919" cy="1012824"/>
          </a:xfrm>
        </p:spPr>
        <p:txBody>
          <a:bodyPr/>
          <a:lstStyle/>
          <a:p>
            <a:r>
              <a:rPr lang="fr-FR" sz="2400" dirty="0"/>
              <a:t>Adresse symboliques</a:t>
            </a:r>
            <a:br>
              <a:rPr lang="fr-FR" sz="2400" dirty="0"/>
            </a:br>
            <a:r>
              <a:rPr lang="fr-FR" sz="2400" dirty="0"/>
              <a:t>DNS (Domain Name System)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3A04D236-6ACA-4FD2-8DD9-FDAD8D579B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104567"/>
              </p:ext>
            </p:extLst>
          </p:nvPr>
        </p:nvGraphicFramePr>
        <p:xfrm>
          <a:off x="2052290" y="3882747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07845292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4522357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Adresse symbolique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7806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i="1" dirty="0"/>
                        <a:t>185.53.179.8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i="1" dirty="0"/>
                        <a:t>eduscol.fr</a:t>
                      </a:r>
                      <a:endParaRPr lang="fr-FR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50047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/>
              <a:t>Le programme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FF35B71-5353-43A0-9890-CA904AAE0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961" y="1984423"/>
            <a:ext cx="7429220" cy="4180850"/>
          </a:xfrm>
          <a:prstGeom prst="rect">
            <a:avLst/>
          </a:prstGeom>
        </p:spPr>
      </p:pic>
      <p:sp>
        <p:nvSpPr>
          <p:cNvPr id="4" name="Rectangle à coins arrondis 3"/>
          <p:cNvSpPr/>
          <p:nvPr/>
        </p:nvSpPr>
        <p:spPr>
          <a:xfrm>
            <a:off x="1506961" y="4294931"/>
            <a:ext cx="7401510" cy="720436"/>
          </a:xfrm>
          <a:prstGeom prst="roundRect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7872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5F912-DF3C-4B14-9F1A-17BB2CC4C09D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/>
              <a:t>Les réseaux Pair à Pair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4294967295"/>
          </p:nvPr>
        </p:nvSpPr>
        <p:spPr>
          <a:xfrm>
            <a:off x="1897542" y="1290607"/>
            <a:ext cx="2563622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Echange client-serveur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1897542" y="1655732"/>
            <a:ext cx="6352309" cy="2581883"/>
            <a:chOff x="665018" y="708700"/>
            <a:chExt cx="6352309" cy="2581883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487130CC-89C9-49CD-878B-D2BC8CD89C0C}"/>
                </a:ext>
              </a:extLst>
            </p:cNvPr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5018" y="708700"/>
              <a:ext cx="2915840" cy="2581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BE3D0C0E-EB0F-4E3E-8262-4A6CDE083B24}"/>
                </a:ext>
              </a:extLst>
            </p:cNvPr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32534" y="708700"/>
              <a:ext cx="2784793" cy="2581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Espace réservé de la date 3"/>
          <p:cNvSpPr txBox="1">
            <a:spLocks/>
          </p:cNvSpPr>
          <p:nvPr/>
        </p:nvSpPr>
        <p:spPr>
          <a:xfrm>
            <a:off x="5482128" y="1290607"/>
            <a:ext cx="256362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Echange pair</a:t>
            </a:r>
            <a:r>
              <a:rPr kumimoji="0" lang="fr-FR" sz="1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à pair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F8A575C-02C8-4EAE-B453-310920163971}"/>
              </a:ext>
            </a:extLst>
          </p:cNvPr>
          <p:cNvSpPr txBox="1"/>
          <p:nvPr/>
        </p:nvSpPr>
        <p:spPr>
          <a:xfrm>
            <a:off x="1308182" y="4405745"/>
            <a:ext cx="783581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rial" pitchFamily="34" charset="0"/>
                <a:cs typeface="Arial" pitchFamily="34" charset="0"/>
              </a:rPr>
              <a:t>Pour qu’un réseau pair à pair fonctionne, il faut que chaque internaute installe sur son ordinateur un logiciel spécifique (Bit Torrent, </a:t>
            </a:r>
            <a:r>
              <a:rPr lang="fr-FR" sz="2800" dirty="0" err="1">
                <a:latin typeface="Arial" pitchFamily="34" charset="0"/>
                <a:cs typeface="Arial" pitchFamily="34" charset="0"/>
              </a:rPr>
              <a:t>eMule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…).</a:t>
            </a:r>
          </a:p>
          <a:p>
            <a:pPr>
              <a:lnSpc>
                <a:spcPct val="150000"/>
              </a:lnSpc>
            </a:pPr>
            <a:endParaRPr lang="fr-FR" sz="2400" dirty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fr-FR" sz="2400" b="1" dirty="0"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C5F912-DF3C-4B14-9F1A-17BB2CC4C09D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/>
              <a:t>Les réseaux Pair à Pair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AAC6738-F93B-4709-874A-03B086940370}"/>
              </a:ext>
            </a:extLst>
          </p:cNvPr>
          <p:cNvSpPr txBox="1"/>
          <p:nvPr/>
        </p:nvSpPr>
        <p:spPr>
          <a:xfrm>
            <a:off x="1604835" y="1527007"/>
            <a:ext cx="699654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Arial" pitchFamily="34" charset="0"/>
                <a:cs typeface="Arial" pitchFamily="34" charset="0"/>
              </a:rPr>
              <a:t>Intérêts:</a:t>
            </a:r>
          </a:p>
          <a:p>
            <a:r>
              <a:rPr lang="fr-F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	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- Permet l’échange de fichiers sur 	Internet sans autorité centrale</a:t>
            </a:r>
          </a:p>
          <a:p>
            <a:r>
              <a:rPr lang="fr-FR" sz="2800" dirty="0">
                <a:latin typeface="Arial" pitchFamily="34" charset="0"/>
                <a:cs typeface="Arial" pitchFamily="34" charset="0"/>
              </a:rPr>
              <a:t>	- Pas d’encombrement de serveurs</a:t>
            </a:r>
          </a:p>
          <a:p>
            <a:endParaRPr lang="fr-FR" sz="2800" b="1" dirty="0">
              <a:latin typeface="Arial" pitchFamily="34" charset="0"/>
              <a:cs typeface="Arial" pitchFamily="34" charset="0"/>
            </a:endParaRPr>
          </a:p>
          <a:p>
            <a:r>
              <a:rPr lang="fr-FR" sz="2800" b="1" dirty="0">
                <a:latin typeface="Arial" pitchFamily="34" charset="0"/>
                <a:cs typeface="Arial" pitchFamily="34" charset="0"/>
              </a:rPr>
              <a:t>Usages: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fr-FR" sz="2800" dirty="0">
                <a:latin typeface="Arial" pitchFamily="34" charset="0"/>
                <a:cs typeface="Arial" pitchFamily="34" charset="0"/>
              </a:rPr>
              <a:t>	- Téléchargement illégal de films</a:t>
            </a:r>
          </a:p>
          <a:p>
            <a:r>
              <a:rPr lang="fr-FR" sz="2800" dirty="0">
                <a:latin typeface="Arial" pitchFamily="34" charset="0"/>
                <a:cs typeface="Arial" pitchFamily="34" charset="0"/>
              </a:rPr>
              <a:t>	- Partage de capacités de calcul</a:t>
            </a:r>
          </a:p>
          <a:p>
            <a:r>
              <a:rPr lang="fr-FR" sz="2800" dirty="0">
                <a:latin typeface="Arial" pitchFamily="34" charset="0"/>
                <a:cs typeface="Arial" pitchFamily="34" charset="0"/>
              </a:rPr>
              <a:t>	- Paiement par </a:t>
            </a:r>
            <a:r>
              <a:rPr lang="fr-FR" sz="2800" dirty="0" err="1">
                <a:latin typeface="Arial" pitchFamily="34" charset="0"/>
                <a:cs typeface="Arial" pitchFamily="34" charset="0"/>
              </a:rPr>
              <a:t>Bitcoin</a:t>
            </a:r>
            <a:endParaRPr lang="fr-FR" sz="2800" dirty="0">
              <a:latin typeface="Arial" pitchFamily="34" charset="0"/>
              <a:cs typeface="Arial" pitchFamily="34" charset="0"/>
            </a:endParaRPr>
          </a:p>
          <a:p>
            <a:endParaRPr lang="fr-FR" sz="2800" b="1" dirty="0">
              <a:latin typeface="Arial" pitchFamily="34" charset="0"/>
              <a:cs typeface="Arial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5712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/>
              <a:t>Le programme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FF35B71-5353-43A0-9890-CA904AAE0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961" y="1984423"/>
            <a:ext cx="7429220" cy="4180850"/>
          </a:xfrm>
          <a:prstGeom prst="rect">
            <a:avLst/>
          </a:prstGeom>
        </p:spPr>
      </p:pic>
      <p:sp>
        <p:nvSpPr>
          <p:cNvPr id="4" name="Rectangle à coins arrondis 3"/>
          <p:cNvSpPr/>
          <p:nvPr/>
        </p:nvSpPr>
        <p:spPr>
          <a:xfrm>
            <a:off x="1506961" y="4973782"/>
            <a:ext cx="7401510" cy="1136064"/>
          </a:xfrm>
          <a:prstGeom prst="roundRect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2154831" y="365126"/>
            <a:ext cx="6642804" cy="623008"/>
          </a:xfrm>
          <a:prstGeom prst="rect">
            <a:avLst/>
          </a:prstGeom>
        </p:spPr>
        <p:txBody>
          <a:bodyPr/>
          <a:lstStyle/>
          <a:p>
            <a:r>
              <a:rPr lang="fr-FR" sz="2800" cap="small" dirty="0">
                <a:latin typeface="Arial" pitchFamily="34" charset="0"/>
                <a:cs typeface="Arial" pitchFamily="34" charset="0"/>
              </a:rPr>
              <a:t>caractérisation de certains réseaux</a:t>
            </a:r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1981789" y="4746713"/>
            <a:ext cx="6438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Document issu de l’activité 4  p18  Manuel SNT Hachette Education 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9418" y="1800158"/>
            <a:ext cx="7042197" cy="284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0970BEC-4648-634B-99B0-39C8567398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5991B6-8C64-5F15-6DB6-6C5C9BE3046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fr-FR" dirty="0"/>
              <a:t>Vidéo :  Internet , la pollution cachée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6189C79-B6D9-13E7-A65D-C29B0A1D8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Impacts sociétaux</a:t>
            </a:r>
          </a:p>
        </p:txBody>
      </p:sp>
    </p:spTree>
    <p:extLst>
      <p:ext uri="{BB962C8B-B14F-4D97-AF65-F5344CB8AC3E}">
        <p14:creationId xmlns:p14="http://schemas.microsoft.com/office/powerpoint/2010/main" val="2995727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/>
              <a:t>I. Le programme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FF35B71-5353-43A0-9890-CA904AAE0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961" y="1790459"/>
            <a:ext cx="7429220" cy="418085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/>
              <a:t>I. Objectifs pédagogiques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9883EC18-ED5E-4B80-A70C-63C04571BC5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842655" y="2249487"/>
            <a:ext cx="6442904" cy="354171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FR" b="1" dirty="0"/>
              <a:t>Développer une culture numérique</a:t>
            </a:r>
          </a:p>
          <a:p>
            <a:endParaRPr lang="fr-FR" b="1" dirty="0"/>
          </a:p>
          <a:p>
            <a:pPr>
              <a:buFontTx/>
              <a:buChar char="-"/>
            </a:pPr>
            <a:r>
              <a:rPr lang="fr-FR" b="1" dirty="0"/>
              <a:t>Comprendre ce qu’est Internet</a:t>
            </a:r>
          </a:p>
          <a:p>
            <a:endParaRPr lang="fr-FR" b="1" dirty="0"/>
          </a:p>
          <a:p>
            <a:r>
              <a:rPr lang="fr-FR" b="1" dirty="0"/>
              <a:t>- Comprendre comment ça marche (grands principes techniques)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0FF5E43-7DB0-408A-B088-FDA92289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831" y="365126"/>
            <a:ext cx="6593882" cy="623008"/>
          </a:xfrm>
        </p:spPr>
        <p:txBody>
          <a:bodyPr/>
          <a:lstStyle/>
          <a:p>
            <a:r>
              <a:rPr lang="fr-FR" sz="2800" dirty="0"/>
              <a:t>II. Internet: Qu’est-ce que c’est ?</a:t>
            </a:r>
          </a:p>
        </p:txBody>
      </p:sp>
      <p:sp>
        <p:nvSpPr>
          <p:cNvPr id="9" name="Espace réservé du contenu 5"/>
          <p:cNvSpPr>
            <a:spLocks noGrp="1"/>
          </p:cNvSpPr>
          <p:nvPr>
            <p:ph sz="quarter" idx="11"/>
          </p:nvPr>
        </p:nvSpPr>
        <p:spPr>
          <a:xfrm>
            <a:off x="1840209" y="1831811"/>
            <a:ext cx="7223125" cy="1025237"/>
          </a:xfrm>
        </p:spPr>
        <p:txBody>
          <a:bodyPr/>
          <a:lstStyle/>
          <a:p>
            <a:r>
              <a:rPr lang="fr-FR" sz="3600" b="1" dirty="0"/>
              <a:t>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95AE7C5-5107-09B8-16D8-79EE5AEFB7DE}"/>
              </a:ext>
            </a:extLst>
          </p:cNvPr>
          <p:cNvSpPr txBox="1"/>
          <p:nvPr/>
        </p:nvSpPr>
        <p:spPr>
          <a:xfrm>
            <a:off x="2154831" y="1570201"/>
            <a:ext cx="7381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Activité 1 :  </a:t>
            </a:r>
            <a:r>
              <a:rPr lang="fr-FR" sz="2800" dirty="0"/>
              <a:t>Dessine moi internet !!!</a:t>
            </a:r>
          </a:p>
        </p:txBody>
      </p:sp>
    </p:spTree>
    <p:extLst>
      <p:ext uri="{BB962C8B-B14F-4D97-AF65-F5344CB8AC3E}">
        <p14:creationId xmlns:p14="http://schemas.microsoft.com/office/powerpoint/2010/main" val="650140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0FF5E43-7DB0-408A-B088-FDA92289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831" y="365126"/>
            <a:ext cx="6593882" cy="623008"/>
          </a:xfrm>
        </p:spPr>
        <p:txBody>
          <a:bodyPr/>
          <a:lstStyle/>
          <a:p>
            <a:r>
              <a:rPr lang="fr-FR" sz="2800" dirty="0"/>
              <a:t>II. Internet: Qu’est-ce que c’est ?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525588" y="1385455"/>
            <a:ext cx="3946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Arial" pitchFamily="34" charset="0"/>
                <a:cs typeface="Arial" pitchFamily="34" charset="0"/>
              </a:rPr>
              <a:t>Définition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672921" y="2078183"/>
            <a:ext cx="707579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800" dirty="0">
              <a:latin typeface="Arial" pitchFamily="34" charset="0"/>
              <a:cs typeface="Arial" pitchFamily="34" charset="0"/>
            </a:endParaRPr>
          </a:p>
          <a:p>
            <a:r>
              <a:rPr lang="fr-FR" sz="2800" dirty="0">
                <a:latin typeface="Arial" pitchFamily="34" charset="0"/>
                <a:cs typeface="Arial" pitchFamily="34" charset="0"/>
              </a:rPr>
              <a:t>Interconnexion              Network = Réseau</a:t>
            </a:r>
          </a:p>
          <a:p>
            <a:endParaRPr lang="fr-FR" sz="2800" dirty="0">
              <a:latin typeface="Arial" pitchFamily="34" charset="0"/>
              <a:cs typeface="Arial" pitchFamily="34" charset="0"/>
            </a:endParaRPr>
          </a:p>
          <a:p>
            <a:r>
              <a:rPr lang="fr-FR" sz="2800" dirty="0">
                <a:latin typeface="Arial" pitchFamily="34" charset="0"/>
                <a:cs typeface="Arial" pitchFamily="34" charset="0"/>
              </a:rPr>
              <a:t>					</a:t>
            </a:r>
            <a:r>
              <a:rPr lang="fr-FR" sz="2800" b="1" dirty="0">
                <a:latin typeface="Arial" pitchFamily="34" charset="0"/>
                <a:cs typeface="Arial" pitchFamily="34" charset="0"/>
              </a:rPr>
              <a:t>INTERNET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fr-FR" dirty="0"/>
              <a:t> </a:t>
            </a:r>
          </a:p>
          <a:p>
            <a:r>
              <a:rPr lang="fr-FR" dirty="0"/>
              <a:t> </a:t>
            </a:r>
          </a:p>
          <a:p>
            <a:r>
              <a:rPr lang="fr-FR" dirty="0"/>
              <a:t> </a:t>
            </a:r>
          </a:p>
          <a:p>
            <a:r>
              <a:rPr lang="fr-FR" dirty="0"/>
              <a:t> </a:t>
            </a:r>
            <a:r>
              <a:rPr lang="fr-FR" sz="2800" b="1" dirty="0">
                <a:latin typeface="Arial" pitchFamily="34" charset="0"/>
                <a:cs typeface="Arial" pitchFamily="34" charset="0"/>
              </a:rPr>
              <a:t>« Internet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 est le </a:t>
            </a:r>
            <a:r>
              <a:rPr lang="fr-FR" sz="2800" u="sng" dirty="0">
                <a:latin typeface="Arial" pitchFamily="34" charset="0"/>
                <a:cs typeface="Arial" pitchFamily="34" charset="0"/>
                <a:hlinkClick r:id="rId3" tooltip="Réseau informatique"/>
              </a:rPr>
              <a:t>réseau informatique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 mondial accessible au public. C'est un réseau de réseaux »</a:t>
            </a:r>
          </a:p>
          <a:p>
            <a:r>
              <a:rPr lang="fr-FR" sz="2800" dirty="0">
                <a:latin typeface="Arial" pitchFamily="34" charset="0"/>
                <a:cs typeface="Arial" pitchFamily="34" charset="0"/>
              </a:rPr>
              <a:t>								</a:t>
            </a:r>
            <a:r>
              <a:rPr lang="fr-FR" sz="2800" u="sng" dirty="0">
                <a:latin typeface="Arial" pitchFamily="34" charset="0"/>
                <a:cs typeface="Arial" pitchFamily="34" charset="0"/>
              </a:rPr>
              <a:t>D’après Wikipédia </a:t>
            </a:r>
            <a:endParaRPr lang="fr-FR" sz="2800" dirty="0">
              <a:latin typeface="Arial" pitchFamily="34" charset="0"/>
              <a:cs typeface="Arial" pitchFamily="34" charset="0"/>
            </a:endParaRPr>
          </a:p>
          <a:p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2840182" y="2951018"/>
            <a:ext cx="1385454" cy="4156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>
            <a:off x="5860473" y="2951018"/>
            <a:ext cx="651163" cy="4156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6474" y="1246655"/>
            <a:ext cx="1387088" cy="1324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50EFB8E-399E-0AD3-656B-1BEFC3916CE9}"/>
              </a:ext>
            </a:extLst>
          </p:cNvPr>
          <p:cNvSpPr txBox="1"/>
          <p:nvPr/>
        </p:nvSpPr>
        <p:spPr>
          <a:xfrm>
            <a:off x="3026432" y="6217777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Internet n’est pas le web !!</a:t>
            </a:r>
            <a:endParaRPr lang="fr-F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140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0FF5E43-7DB0-408A-B088-FDA92289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831" y="365126"/>
            <a:ext cx="6593882" cy="623008"/>
          </a:xfrm>
        </p:spPr>
        <p:txBody>
          <a:bodyPr/>
          <a:lstStyle/>
          <a:p>
            <a:r>
              <a:rPr lang="fr-FR" sz="2800" dirty="0"/>
              <a:t>II. Internet: Qu’est-ce que c’est ?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525588" y="1385455"/>
            <a:ext cx="3946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Arial" pitchFamily="34" charset="0"/>
                <a:cs typeface="Arial" pitchFamily="34" charset="0"/>
              </a:rPr>
              <a:t>Un réseau?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672921" y="2078183"/>
            <a:ext cx="70757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Arial" pitchFamily="34" charset="0"/>
                <a:cs typeface="Arial" pitchFamily="34" charset="0"/>
              </a:rPr>
              <a:t>Un réseau est ensemble d’éléments interconnectés.</a:t>
            </a:r>
          </a:p>
          <a:p>
            <a:endParaRPr lang="fr-FR" sz="2800" dirty="0">
              <a:latin typeface="Arial" pitchFamily="34" charset="0"/>
              <a:cs typeface="Arial" pitchFamily="34" charset="0"/>
            </a:endParaRPr>
          </a:p>
          <a:p>
            <a:r>
              <a:rPr lang="fr-FR" sz="2800" dirty="0">
                <a:latin typeface="Arial" pitchFamily="34" charset="0"/>
                <a:cs typeface="Arial" pitchFamily="34" charset="0"/>
              </a:rPr>
              <a:t>Un réseau peut être: </a:t>
            </a:r>
          </a:p>
          <a:p>
            <a:endParaRPr lang="fr-FR" sz="28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fr-FR" sz="2800" dirty="0">
                <a:latin typeface="Arial" pitchFamily="34" charset="0"/>
                <a:cs typeface="Arial" pitchFamily="34" charset="0"/>
              </a:rPr>
              <a:t>« </a:t>
            </a:r>
            <a:r>
              <a:rPr lang="fr-FR" sz="2800" i="1" dirty="0">
                <a:latin typeface="Arial" pitchFamily="34" charset="0"/>
                <a:cs typeface="Arial" pitchFamily="34" charset="0"/>
              </a:rPr>
              <a:t>matériel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 » (comme le réseau électrique, le réseau routier, un réseau informatique…)</a:t>
            </a:r>
          </a:p>
          <a:p>
            <a:endParaRPr lang="fr-FR" sz="28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fr-FR" sz="2800" dirty="0">
                <a:latin typeface="Arial" pitchFamily="34" charset="0"/>
                <a:cs typeface="Arial" pitchFamily="34" charset="0"/>
              </a:rPr>
              <a:t>« </a:t>
            </a:r>
            <a:r>
              <a:rPr lang="fr-FR" sz="2800" i="1" dirty="0">
                <a:latin typeface="Arial" pitchFamily="34" charset="0"/>
                <a:cs typeface="Arial" pitchFamily="34" charset="0"/>
              </a:rPr>
              <a:t>immatériel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 » comme le réseau social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0140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0FF5E43-7DB0-408A-B088-FDA92289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831" y="365126"/>
            <a:ext cx="6593882" cy="623008"/>
          </a:xfrm>
        </p:spPr>
        <p:txBody>
          <a:bodyPr/>
          <a:lstStyle/>
          <a:p>
            <a:r>
              <a:rPr lang="fr-FR" sz="2800" dirty="0"/>
              <a:t>II. Internet: Qu’est-ce que c’est ?</a:t>
            </a:r>
          </a:p>
        </p:txBody>
      </p:sp>
      <p:sp>
        <p:nvSpPr>
          <p:cNvPr id="9" name="Espace réservé du contenu 5"/>
          <p:cNvSpPr>
            <a:spLocks noGrp="1"/>
          </p:cNvSpPr>
          <p:nvPr>
            <p:ph sz="quarter" idx="11"/>
          </p:nvPr>
        </p:nvSpPr>
        <p:spPr>
          <a:xfrm>
            <a:off x="1525588" y="1537855"/>
            <a:ext cx="7223125" cy="3729615"/>
          </a:xfrm>
        </p:spPr>
        <p:txBody>
          <a:bodyPr/>
          <a:lstStyle/>
          <a:p>
            <a:r>
              <a:rPr lang="fr-FR" dirty="0"/>
              <a:t>- Internet n’est pas qu’une infrastructure matérielle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5B0B12F-BA72-4340-A5E4-EB02316A17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632" t="8905"/>
          <a:stretch/>
        </p:blipFill>
        <p:spPr>
          <a:xfrm>
            <a:off x="3530310" y="2295432"/>
            <a:ext cx="4515440" cy="2376292"/>
          </a:xfrm>
          <a:prstGeom prst="rect">
            <a:avLst/>
          </a:prstGeom>
        </p:spPr>
      </p:pic>
      <p:sp>
        <p:nvSpPr>
          <p:cNvPr id="5" name="Espace réservé du contenu 6"/>
          <p:cNvSpPr txBox="1">
            <a:spLocks/>
          </p:cNvSpPr>
          <p:nvPr/>
        </p:nvSpPr>
        <p:spPr>
          <a:xfrm>
            <a:off x="1525588" y="3602190"/>
            <a:ext cx="7223125" cy="93099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Internet est surtout une infrastructure logicielle indépendante du réseau physique.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		Normes, Protocoles, Algorithmes…</a:t>
            </a:r>
          </a:p>
        </p:txBody>
      </p:sp>
    </p:spTree>
    <p:extLst>
      <p:ext uri="{BB962C8B-B14F-4D97-AF65-F5344CB8AC3E}">
        <p14:creationId xmlns:p14="http://schemas.microsoft.com/office/powerpoint/2010/main" val="650140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efore the internet, there was the ARPANET">
            <a:extLst>
              <a:ext uri="{FF2B5EF4-FFF2-40B4-BE49-F238E27FC236}">
                <a16:creationId xmlns:a16="http://schemas.microsoft.com/office/drawing/2014/main" id="{CBD27EC5-051C-4D01-81F3-B9D70796405D}"/>
              </a:ext>
            </a:extLst>
          </p:cNvPr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4910" y="1339293"/>
            <a:ext cx="3792175" cy="27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C15979C-F05C-41E4-A8DF-9509709D5078}"/>
              </a:ext>
            </a:extLst>
          </p:cNvPr>
          <p:cNvSpPr txBox="1"/>
          <p:nvPr/>
        </p:nvSpPr>
        <p:spPr>
          <a:xfrm>
            <a:off x="1372618" y="4328419"/>
            <a:ext cx="7771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" pitchFamily="34" charset="0"/>
                <a:cs typeface="Arial" pitchFamily="34" charset="0"/>
              </a:rPr>
              <a:t>ARPANET </a:t>
            </a:r>
          </a:p>
          <a:p>
            <a:r>
              <a:rPr lang="fr-FR" sz="2400" dirty="0">
                <a:latin typeface="Arial" pitchFamily="34" charset="0"/>
                <a:cs typeface="Arial" pitchFamily="34" charset="0"/>
              </a:rPr>
              <a:t>« </a:t>
            </a:r>
            <a:r>
              <a:rPr lang="fr-FR" sz="2400" i="1" dirty="0">
                <a:latin typeface="Arial" pitchFamily="34" charset="0"/>
                <a:cs typeface="Arial" pitchFamily="34" charset="0"/>
              </a:rPr>
              <a:t>Advanced </a:t>
            </a:r>
            <a:r>
              <a:rPr lang="fr-FR" sz="2400" i="1" dirty="0" err="1">
                <a:latin typeface="Arial" pitchFamily="34" charset="0"/>
                <a:cs typeface="Arial" pitchFamily="34" charset="0"/>
              </a:rPr>
              <a:t>Research</a:t>
            </a:r>
            <a:r>
              <a:rPr lang="fr-FR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i="1" dirty="0" err="1">
                <a:latin typeface="Arial" pitchFamily="34" charset="0"/>
                <a:cs typeface="Arial" pitchFamily="34" charset="0"/>
              </a:rPr>
              <a:t>Projects</a:t>
            </a:r>
            <a:r>
              <a:rPr lang="fr-FR" sz="2400" i="1" dirty="0">
                <a:latin typeface="Arial" pitchFamily="34" charset="0"/>
                <a:cs typeface="Arial" pitchFamily="34" charset="0"/>
              </a:rPr>
              <a:t> Agency </a:t>
            </a:r>
            <a:r>
              <a:rPr lang="fr-FR" sz="2400" i="1" dirty="0" err="1">
                <a:latin typeface="Arial" pitchFamily="34" charset="0"/>
                <a:cs typeface="Arial" pitchFamily="34" charset="0"/>
              </a:rPr>
              <a:t>NETwork</a:t>
            </a:r>
            <a:r>
              <a:rPr lang="fr-FR" sz="2400" i="1" dirty="0">
                <a:latin typeface="Arial" pitchFamily="34" charset="0"/>
                <a:cs typeface="Arial" pitchFamily="34" charset="0"/>
              </a:rPr>
              <a:t> » </a:t>
            </a:r>
          </a:p>
          <a:p>
            <a:r>
              <a:rPr lang="fr-FR" sz="2400" dirty="0">
                <a:latin typeface="Arial" pitchFamily="34" charset="0"/>
                <a:cs typeface="Arial" pitchFamily="34" charset="0"/>
              </a:rPr>
              <a:t>Réseau reliant plusieurs universités des Etats-Unis.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15741B0A-7FFB-4F92-9F8F-798FAF38F46B}"/>
              </a:ext>
            </a:extLst>
          </p:cNvPr>
          <p:cNvSpPr txBox="1">
            <a:spLocks/>
          </p:cNvSpPr>
          <p:nvPr/>
        </p:nvSpPr>
        <p:spPr>
          <a:xfrm>
            <a:off x="1850021" y="365126"/>
            <a:ext cx="6593882" cy="62300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II. Internet: Qu’est-ce que c’est ?</a:t>
            </a:r>
          </a:p>
        </p:txBody>
      </p:sp>
    </p:spTree>
    <p:extLst>
      <p:ext uri="{BB962C8B-B14F-4D97-AF65-F5344CB8AC3E}">
        <p14:creationId xmlns:p14="http://schemas.microsoft.com/office/powerpoint/2010/main" val="438315132"/>
      </p:ext>
    </p:extLst>
  </p:cSld>
  <p:clrMapOvr>
    <a:masterClrMapping/>
  </p:clrMapOvr>
</p:sld>
</file>

<file path=ppt/theme/theme1.xml><?xml version="1.0" encoding="utf-8"?>
<a:theme xmlns:a="http://schemas.openxmlformats.org/drawingml/2006/main" name="SNT-EC-Toulouse">
  <a:themeElements>
    <a:clrScheme name="Personnalisé 1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B0D0E2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NT-EC-Toulouse.potx" id="{2142F267-15CC-4393-9581-7CE9BD6AC602}" vid="{1992DAB7-745A-42FC-AB48-4560CD9DE0D1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SNT-EC-Toulouse</Template>
  <TotalTime>11485</TotalTime>
  <Words>1092</Words>
  <Application>Microsoft Office PowerPoint</Application>
  <PresentationFormat>Affichage à l'écran (4:3)</PresentationFormat>
  <Paragraphs>216</Paragraphs>
  <Slides>26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1" baseType="lpstr">
      <vt:lpstr>Arial</vt:lpstr>
      <vt:lpstr>Arial Black</vt:lpstr>
      <vt:lpstr>Calibri</vt:lpstr>
      <vt:lpstr>Wingdings</vt:lpstr>
      <vt:lpstr>SNT-EC-Toulouse</vt:lpstr>
      <vt:lpstr>Internet</vt:lpstr>
      <vt:lpstr>Présentation PowerPoint</vt:lpstr>
      <vt:lpstr>I. Le programme</vt:lpstr>
      <vt:lpstr>I. Objectifs pédagogiques</vt:lpstr>
      <vt:lpstr>II. Internet: Qu’est-ce que c’est ?</vt:lpstr>
      <vt:lpstr>II. Internet: Qu’est-ce que c’est ?</vt:lpstr>
      <vt:lpstr>II. Internet: Qu’est-ce que c’est ?</vt:lpstr>
      <vt:lpstr>II. Internet: Qu’est-ce que c’est ?</vt:lpstr>
      <vt:lpstr>Présentation PowerPoint</vt:lpstr>
      <vt:lpstr>Présentation PowerPoint</vt:lpstr>
      <vt:lpstr>Présentation PowerPoint</vt:lpstr>
      <vt:lpstr>Présentation PowerPoint</vt:lpstr>
      <vt:lpstr>Les protocoles TCP/IP</vt:lpstr>
      <vt:lpstr>Les protocoles TCP/IP</vt:lpstr>
      <vt:lpstr>Présentation PowerPoint</vt:lpstr>
      <vt:lpstr>Présentation PowerPoint</vt:lpstr>
      <vt:lpstr>Le routage</vt:lpstr>
      <vt:lpstr>Le routage</vt:lpstr>
      <vt:lpstr>Le programme</vt:lpstr>
      <vt:lpstr>Adresse symboliques DNS (Domain Name System)</vt:lpstr>
      <vt:lpstr>Le programme</vt:lpstr>
      <vt:lpstr>Les réseaux Pair à Pair</vt:lpstr>
      <vt:lpstr>Les réseaux Pair à Pair</vt:lpstr>
      <vt:lpstr>Le programme</vt:lpstr>
      <vt:lpstr>caractérisation de certains réseaux</vt:lpstr>
      <vt:lpstr>Impacts sociétaux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 présentation</dc:title>
  <dc:creator>Mathilde Legras</dc:creator>
  <cp:lastModifiedBy>dbernardin82@gmail.com</cp:lastModifiedBy>
  <cp:revision>715</cp:revision>
  <cp:lastPrinted>2015-02-04T16:19:06Z</cp:lastPrinted>
  <dcterms:created xsi:type="dcterms:W3CDTF">2019-04-05T12:10:07Z</dcterms:created>
  <dcterms:modified xsi:type="dcterms:W3CDTF">2023-07-03T13:12:56Z</dcterms:modified>
</cp:coreProperties>
</file>