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299" r:id="rId2"/>
    <p:sldId id="494" r:id="rId3"/>
    <p:sldId id="303" r:id="rId4"/>
    <p:sldId id="475" r:id="rId5"/>
    <p:sldId id="477" r:id="rId6"/>
    <p:sldId id="532" r:id="rId7"/>
    <p:sldId id="529" r:id="rId8"/>
    <p:sldId id="533" r:id="rId9"/>
    <p:sldId id="530" r:id="rId10"/>
    <p:sldId id="531" r:id="rId11"/>
    <p:sldId id="535" r:id="rId12"/>
    <p:sldId id="534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667"/>
    <a:srgbClr val="519A8F"/>
    <a:srgbClr val="57BA8F"/>
    <a:srgbClr val="4F79B3"/>
    <a:srgbClr val="57B990"/>
    <a:srgbClr val="5AB88F"/>
    <a:srgbClr val="005E8B"/>
    <a:srgbClr val="D7AD45"/>
    <a:srgbClr val="EE7444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5" autoAdjust="0"/>
    <p:restoredTop sz="94643" autoAdjust="0"/>
  </p:normalViewPr>
  <p:slideViewPr>
    <p:cSldViewPr snapToGrid="0" snapToObjects="1">
      <p:cViewPr varScale="1">
        <p:scale>
          <a:sx n="72" d="100"/>
          <a:sy n="72" d="100"/>
        </p:scale>
        <p:origin x="10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8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3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4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9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2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33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1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2921547" y="487156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57905" y="2505670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A8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fr-FR" sz="5400" b="1" cap="none" spc="0" dirty="0">
                <a:ln w="66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4F79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397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1526251" y="159457"/>
            <a:ext cx="7221964" cy="1805820"/>
            <a:chOff x="1526251" y="159458"/>
            <a:chExt cx="7221964" cy="1805820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6251" y="159458"/>
              <a:ext cx="7221964" cy="1805820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8013564" y="1580720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42540" y="768959"/>
            <a:ext cx="2885558" cy="586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Sommaire</a:t>
            </a:r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1525588" y="2121289"/>
            <a:ext cx="7223125" cy="4561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>
          <a:xfrm>
            <a:off x="1526251" y="159458"/>
            <a:ext cx="7221964" cy="973306"/>
            <a:chOff x="1526251" y="159458"/>
            <a:chExt cx="7221964" cy="973306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26251" y="159458"/>
              <a:ext cx="7221964" cy="973306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7988859" y="816446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1377950"/>
            <a:ext cx="7223125" cy="4859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39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1" y="0"/>
            <a:ext cx="118069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" y="5279683"/>
            <a:ext cx="1051197" cy="1416621"/>
          </a:xfrm>
          <a:prstGeom prst="rect">
            <a:avLst/>
          </a:prstGeom>
        </p:spPr>
      </p:pic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218364"/>
            <a:ext cx="7223125" cy="6018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 rot="16200000">
            <a:off x="-1582760" y="2710132"/>
            <a:ext cx="4410380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titre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273" y="514512"/>
            <a:ext cx="1054529" cy="645588"/>
            <a:chOff x="44273" y="514512"/>
            <a:chExt cx="1180690" cy="645588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9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457" y="162882"/>
            <a:ext cx="7973583" cy="58774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55600" y="955675"/>
            <a:ext cx="8491538" cy="543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323690" y="112564"/>
            <a:ext cx="8540455" cy="678003"/>
            <a:chOff x="323690" y="112564"/>
            <a:chExt cx="8540455" cy="678003"/>
          </a:xfrm>
        </p:grpSpPr>
        <p:grpSp>
          <p:nvGrpSpPr>
            <p:cNvPr id="9" name="Grouper 9"/>
            <p:cNvGrpSpPr/>
            <p:nvPr userDrawn="1"/>
          </p:nvGrpSpPr>
          <p:grpSpPr>
            <a:xfrm flipV="1">
              <a:off x="323690" y="112564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r 9"/>
            <p:cNvGrpSpPr/>
            <p:nvPr userDrawn="1"/>
          </p:nvGrpSpPr>
          <p:grpSpPr>
            <a:xfrm rot="10800000" flipV="1">
              <a:off x="8338614" y="618881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1069" y="4094327"/>
            <a:ext cx="5590311" cy="1975743"/>
          </a:xfrm>
          <a:prstGeom prst="rect">
            <a:avLst/>
          </a:prstGeo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422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45910" y="409434"/>
            <a:ext cx="8140891" cy="5854888"/>
          </a:xfrm>
          <a:prstGeom prst="rect">
            <a:avLst/>
          </a:prstGeo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908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 txBox="1">
            <a:spLocks noGrp="1"/>
          </p:cNvSpPr>
          <p:nvPr>
            <p:ph type="dt" sz="half" idx="7"/>
          </p:nvPr>
        </p:nvSpPr>
        <p:spPr>
          <a:xfrm>
            <a:off x="7848601" y="6562803"/>
            <a:ext cx="2133601" cy="365124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31/01/2018</a:t>
            </a:r>
          </a:p>
        </p:txBody>
      </p:sp>
      <p:sp>
        <p:nvSpPr>
          <p:cNvPr id="3" name="Slide Number Placeholder 14"/>
          <p:cNvSpPr txBox="1">
            <a:spLocks noGrp="1"/>
          </p:cNvSpPr>
          <p:nvPr>
            <p:ph type="sldNum" sz="quarter" idx="8"/>
          </p:nvPr>
        </p:nvSpPr>
        <p:spPr>
          <a:xfrm>
            <a:off x="6934201" y="6562803"/>
            <a:ext cx="2133601" cy="365124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 </a:t>
            </a:r>
            <a:fld id="{3D107A14-67D8-40D4-AB23-1ABD844C8231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Footer Placeholder 15"/>
          <p:cNvSpPr txBox="1">
            <a:spLocks noGrp="1"/>
          </p:cNvSpPr>
          <p:nvPr>
            <p:ph type="ftr" sz="quarter" idx="9"/>
          </p:nvPr>
        </p:nvSpPr>
        <p:spPr>
          <a:xfrm>
            <a:off x="5029202" y="6562803"/>
            <a:ext cx="2895599" cy="365124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G. Berry, Collège de France à Lille</a:t>
            </a:r>
          </a:p>
        </p:txBody>
      </p:sp>
      <p:sp>
        <p:nvSpPr>
          <p:cNvPr id="5" name="Title 16"/>
          <p:cNvSpPr txBox="1">
            <a:spLocks noGrp="1"/>
          </p:cNvSpPr>
          <p:nvPr>
            <p:ph type="title"/>
          </p:nvPr>
        </p:nvSpPr>
        <p:spPr>
          <a:xfrm>
            <a:off x="228602" y="44620"/>
            <a:ext cx="8686799" cy="576199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et modifiez le titre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/>
          <a:lstStyle/>
          <a:p>
            <a:fld id="{A3133063-1F3C-41E2-9B8F-70D5ED2A7F91}" type="datetimeFigureOut">
              <a:rPr lang="fr-FR" smtClean="0"/>
              <a:pPr/>
              <a:t>03/07/2023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912-DF3C-4B14-9F1A-17BB2CC4C0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3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31" r:id="rId3"/>
    <p:sldLayoutId id="2147483732" r:id="rId4"/>
    <p:sldLayoutId id="2147483696" r:id="rId5"/>
    <p:sldLayoutId id="2147483728" r:id="rId6"/>
    <p:sldLayoutId id="2147483729" r:id="rId7"/>
    <p:sldLayoutId id="2147483734" r:id="rId8"/>
    <p:sldLayoutId id="2147483736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5AB88F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ser.fr/new/dfrobot/dfrobot-micro-maqueen-robo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INFORMATIQUE EMBARQUÉE ET OBJETS CONNECTÉS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III. Système embarqué : implantation programme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6BFCF1-D754-A825-B376-7C8001A8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04" y="1390649"/>
            <a:ext cx="754770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III. Système embarqué : exemple de matériels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5853274-F3A5-BD90-AE25-6FB2EBB3C070}"/>
              </a:ext>
            </a:extLst>
          </p:cNvPr>
          <p:cNvSpPr txBox="1">
            <a:spLocks/>
          </p:cNvSpPr>
          <p:nvPr/>
        </p:nvSpPr>
        <p:spPr>
          <a:xfrm>
            <a:off x="10359898" y="5897702"/>
            <a:ext cx="687512" cy="3506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C5C7703-F036-3A7A-D20A-0D8D9F7A0DD2}"/>
              </a:ext>
            </a:extLst>
          </p:cNvPr>
          <p:cNvSpPr txBox="1">
            <a:spLocks/>
          </p:cNvSpPr>
          <p:nvPr/>
        </p:nvSpPr>
        <p:spPr>
          <a:xfrm>
            <a:off x="1762539" y="1775791"/>
            <a:ext cx="6440557" cy="4123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FF0000"/>
                </a:solidFill>
              </a:rPr>
              <a:t>Cartes de la société </a:t>
            </a:r>
            <a:r>
              <a:rPr lang="fr-FR" sz="2000" dirty="0" err="1">
                <a:solidFill>
                  <a:srgbClr val="FF0000"/>
                </a:solidFill>
              </a:rPr>
              <a:t>micro:bit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dirty="0"/>
              <a:t>avec extensions « </a:t>
            </a:r>
            <a:r>
              <a:rPr lang="fr-FR" sz="2000" dirty="0" err="1"/>
              <a:t>shield</a:t>
            </a:r>
            <a:r>
              <a:rPr lang="fr-FR" sz="2000" dirty="0"/>
              <a:t>  </a:t>
            </a:r>
            <a:r>
              <a:rPr lang="fr-FR" dirty="0">
                <a:solidFill>
                  <a:schemeClr val="bg1"/>
                </a:solidFill>
              </a:rPr>
              <a:t>Grove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sz="2000" dirty="0"/>
              <a:t>Robots  </a:t>
            </a:r>
            <a:r>
              <a:rPr lang="fr-FR" sz="2000" dirty="0" err="1"/>
              <a:t>Maqueen</a:t>
            </a:r>
            <a:r>
              <a:rPr lang="fr-FR" sz="2000" dirty="0"/>
              <a:t> </a:t>
            </a:r>
            <a:r>
              <a:rPr lang="fr-FR" sz="2000" dirty="0" err="1"/>
              <a:t>micro:bit</a:t>
            </a:r>
            <a:r>
              <a:rPr lang="fr-FR" sz="2000" dirty="0"/>
              <a:t> 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  <a:hlinkClick r:id="rId3" tooltip="autour de 20€ (nouvelle fenêtr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autour de 20€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2E6CE25-9B58-E644-6E98-AF74D0AF33FF}"/>
              </a:ext>
            </a:extLst>
          </p:cNvPr>
          <p:cNvSpPr txBox="1">
            <a:spLocks/>
          </p:cNvSpPr>
          <p:nvPr/>
        </p:nvSpPr>
        <p:spPr>
          <a:xfrm>
            <a:off x="10359898" y="5908356"/>
            <a:ext cx="687512" cy="34004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C2BDE1-4934-079B-5F8C-F2A9B554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904" y="2504120"/>
            <a:ext cx="1619571" cy="16195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2147F7-B00D-3FFF-7FD7-1EE0D28AD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559" y="4674705"/>
            <a:ext cx="2636777" cy="18181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19397F6-C08D-3259-E056-C0A5AF74D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678" y="2651210"/>
            <a:ext cx="1621566" cy="1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IV. Exemples d’impacts sociétaux des systèmes embarqués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0DD0D8F-3365-F84C-5ACF-AFECB55C5A71}"/>
              </a:ext>
            </a:extLst>
          </p:cNvPr>
          <p:cNvSpPr txBox="1">
            <a:spLocks/>
          </p:cNvSpPr>
          <p:nvPr/>
        </p:nvSpPr>
        <p:spPr>
          <a:xfrm>
            <a:off x="1444488" y="1778350"/>
            <a:ext cx="7500730" cy="18925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Objets connectés : quels sont les risques ? </a:t>
            </a:r>
          </a:p>
          <a:p>
            <a:r>
              <a:rPr lang="fr-FR" sz="2000" b="1" i="1" dirty="0"/>
              <a:t>Vidéo : les-objets-connectes-nous-espionnent-ils ?</a:t>
            </a:r>
          </a:p>
          <a:p>
            <a:r>
              <a:rPr lang="fr-FR" sz="2000" b="1" dirty="0"/>
              <a:t>Regardez durant 5 minutes la vidéo et lancez une discussion.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L’impact de la robotisation</a:t>
            </a:r>
          </a:p>
          <a:p>
            <a:endParaRPr lang="fr-FR" sz="2000" b="1" i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i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2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525588" y="2121289"/>
            <a:ext cx="7618412" cy="4561367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fr-FR" b="1" cap="small" dirty="0">
                <a:latin typeface="Arial" pitchFamily="34" charset="0"/>
                <a:cs typeface="Arial" pitchFamily="34" charset="0"/>
              </a:rPr>
              <a:t>Programme et objectifs pédagogiques</a:t>
            </a:r>
          </a:p>
          <a:p>
            <a:pPr marL="400050" indent="-400050"/>
            <a:r>
              <a:rPr lang="fr-FR" b="1" cap="small" dirty="0">
                <a:latin typeface="Arial" pitchFamily="34" charset="0"/>
                <a:cs typeface="Arial" pitchFamily="34" charset="0"/>
              </a:rPr>
              <a:t>II. Systèmes embarqués et objets connectés : qu’est ce que c’est ?</a:t>
            </a:r>
          </a:p>
          <a:p>
            <a:pPr marL="400050" indent="-400050"/>
            <a:r>
              <a:rPr lang="fr-FR" b="1" cap="small" dirty="0">
                <a:latin typeface="Arial" pitchFamily="34" charset="0"/>
                <a:cs typeface="Arial" pitchFamily="34" charset="0"/>
              </a:rPr>
              <a:t>III. les systèmes informatiques embarqués</a:t>
            </a:r>
          </a:p>
          <a:p>
            <a:pPr marL="400050" indent="-400050"/>
            <a:r>
              <a:rPr lang="fr-FR" b="1" cap="small" dirty="0">
                <a:latin typeface="Arial" pitchFamily="34" charset="0"/>
                <a:cs typeface="Arial" pitchFamily="34" charset="0"/>
              </a:rPr>
              <a:t>IV. exemples d’impacts sociétaux des systèmes embarqués</a:t>
            </a:r>
            <a:r>
              <a:rPr lang="fr-FR" sz="1800" cap="small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I. Le programme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13F1F9-29C2-2243-DB22-9CDC1511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1552" r="487"/>
          <a:stretch/>
        </p:blipFill>
        <p:spPr>
          <a:xfrm>
            <a:off x="1352550" y="2529874"/>
            <a:ext cx="7791450" cy="21831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I. Objectifs pédagogiques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883EC18-ED5E-4B80-A70C-63C04571BC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2655" y="2249487"/>
            <a:ext cx="6442904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/>
              <a:t>Développer une culture numérique</a:t>
            </a:r>
          </a:p>
          <a:p>
            <a:endParaRPr lang="fr-FR" b="1" dirty="0"/>
          </a:p>
          <a:p>
            <a:pPr>
              <a:buFontTx/>
              <a:buChar char="-"/>
            </a:pPr>
            <a:r>
              <a:rPr lang="fr-FR" b="1" dirty="0"/>
              <a:t>Comprendre ce qu’est un système embarqué</a:t>
            </a:r>
          </a:p>
          <a:p>
            <a:endParaRPr lang="fr-FR" b="1" dirty="0"/>
          </a:p>
          <a:p>
            <a:r>
              <a:rPr lang="fr-FR" b="1" dirty="0"/>
              <a:t>- Comprendre comment ça marche (grands principes techniques)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II. Système embarqué et objet connecté: Qu’est-ce que c’est ?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5B37E44A-9F76-279A-C59C-D947694887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973" y="2127318"/>
            <a:ext cx="2376635" cy="12682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56DA6C-29D9-C539-BA5C-6BCABE81E981}"/>
              </a:ext>
            </a:extLst>
          </p:cNvPr>
          <p:cNvSpPr txBox="1"/>
          <p:nvPr/>
        </p:nvSpPr>
        <p:spPr>
          <a:xfrm>
            <a:off x="1331913" y="1140134"/>
            <a:ext cx="67469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16000"/>
            </a:pPr>
            <a:r>
              <a:rPr lang="fr-FR" b="1" dirty="0"/>
              <a:t>Du réfrigérateur intelligent …</a:t>
            </a:r>
          </a:p>
          <a:p>
            <a:pPr algn="just">
              <a:buClr>
                <a:srgbClr val="C00000"/>
              </a:buClr>
              <a:buSzPct val="116000"/>
            </a:pPr>
            <a:endParaRPr lang="fr-FR" sz="1600" dirty="0"/>
          </a:p>
          <a:p>
            <a:pPr algn="just">
              <a:buClr>
                <a:srgbClr val="C00000"/>
              </a:buClr>
              <a:buSzPct val="116000"/>
            </a:pPr>
            <a:r>
              <a:rPr lang="fr-FR" dirty="0"/>
              <a:t>On ajoute des fonctionnalité à l’objet de base.</a:t>
            </a:r>
          </a:p>
          <a:p>
            <a:pPr algn="just">
              <a:buClr>
                <a:srgbClr val="C00000"/>
              </a:buClr>
              <a:buSzPct val="116000"/>
            </a:pPr>
            <a:endParaRPr lang="fr-FR" dirty="0"/>
          </a:p>
          <a:p>
            <a:pPr algn="just">
              <a:buClr>
                <a:srgbClr val="C00000"/>
              </a:buClr>
              <a:buSzPct val="116000"/>
            </a:pPr>
            <a:r>
              <a:rPr lang="fr-FR" dirty="0"/>
              <a:t>Le réfrigérateur intelligent :</a:t>
            </a:r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indique si la porte est entre-ouverte (bip)</a:t>
            </a:r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indique si le filtre d'eau doit être changé (bip)</a:t>
            </a:r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détecte les aliments qu'il possède,</a:t>
            </a:r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s'il manque certains aliments importants</a:t>
            </a:r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les recettes pouvant être faites</a:t>
            </a:r>
          </a:p>
          <a:p>
            <a:pPr marL="285750" indent="-285750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qu'il y a trop d'aliment favorisant le cholestérol…</a:t>
            </a:r>
          </a:p>
          <a:p>
            <a:pPr algn="just">
              <a:buClr>
                <a:srgbClr val="C00000"/>
              </a:buClr>
              <a:buSzPct val="116000"/>
            </a:pPr>
            <a:endParaRPr lang="fr-FR" dirty="0"/>
          </a:p>
          <a:p>
            <a:pPr algn="just">
              <a:buClr>
                <a:srgbClr val="C00000"/>
              </a:buClr>
              <a:buSzPct val="116000"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n’y a ni réseau, ni internet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13010A-95A4-70D7-951D-2D9E122A37A5}"/>
              </a:ext>
            </a:extLst>
          </p:cNvPr>
          <p:cNvSpPr txBox="1"/>
          <p:nvPr/>
        </p:nvSpPr>
        <p:spPr>
          <a:xfrm>
            <a:off x="4705397" y="4417128"/>
            <a:ext cx="42530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16000"/>
            </a:pPr>
            <a:r>
              <a:rPr lang="fr-FR" b="1" dirty="0"/>
              <a:t>… au réfrigérateur connecté</a:t>
            </a:r>
          </a:p>
          <a:p>
            <a:pPr algn="just">
              <a:buClr>
                <a:srgbClr val="C00000"/>
              </a:buClr>
              <a:buSzPct val="116000"/>
            </a:pPr>
            <a:endParaRPr lang="fr-FR" sz="1600" dirty="0"/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Avertit le smartphone d'acheter des aliments</a:t>
            </a:r>
          </a:p>
          <a:p>
            <a:pPr marL="285750" indent="-285750" algn="just">
              <a:buClr>
                <a:srgbClr val="C00000"/>
              </a:buClr>
              <a:buSzPct val="116000"/>
              <a:buFont typeface="Arial" panose="020B0604020202020204" pitchFamily="34" charset="0"/>
              <a:buChar char="•"/>
            </a:pPr>
            <a:r>
              <a:rPr lang="fr-FR" dirty="0"/>
              <a:t>Commande un filtre à eau, …</a:t>
            </a:r>
          </a:p>
          <a:p>
            <a:pPr algn="just">
              <a:buClr>
                <a:srgbClr val="C00000"/>
              </a:buClr>
              <a:buSzPct val="116000"/>
            </a:pPr>
            <a:endParaRPr lang="fr-FR" dirty="0"/>
          </a:p>
          <a:p>
            <a:pPr algn="just">
              <a:buClr>
                <a:srgbClr val="C00000"/>
              </a:buClr>
              <a:buSzPct val="116000"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Nécessite donc une connexion à l'internet.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14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II. Système embarqué et objet connecté: Qu’est-ce que c’est ?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1BF4E-6C5A-3A97-D257-E5DE3794C595}"/>
              </a:ext>
            </a:extLst>
          </p:cNvPr>
          <p:cNvSpPr/>
          <p:nvPr/>
        </p:nvSpPr>
        <p:spPr>
          <a:xfrm>
            <a:off x="2154831" y="1853327"/>
            <a:ext cx="5871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Les</a:t>
            </a:r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systèmes informatiques embarqués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sont des systèmes électroniques et informatiques autonomes, souvent à temps réel, spécialisés dans une tâche bien précise capable d’acquérir une donnée, la traiter, la communiquer et d’agir. </a:t>
            </a:r>
          </a:p>
        </p:txBody>
      </p:sp>
    </p:spTree>
    <p:extLst>
      <p:ext uri="{BB962C8B-B14F-4D97-AF65-F5344CB8AC3E}">
        <p14:creationId xmlns:p14="http://schemas.microsoft.com/office/powerpoint/2010/main" val="192676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III. Système embarqué : Histoire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4FD407-5777-17B9-554E-5A2723207245}"/>
              </a:ext>
            </a:extLst>
          </p:cNvPr>
          <p:cNvSpPr txBox="1"/>
          <p:nvPr/>
        </p:nvSpPr>
        <p:spPr>
          <a:xfrm>
            <a:off x="1828800" y="1843340"/>
            <a:ext cx="646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1947</a:t>
            </a:r>
            <a:r>
              <a:rPr lang="fr-FR" sz="1800" dirty="0"/>
              <a:t> : Invention des transistors par les Américains John Bardeen, William </a:t>
            </a:r>
            <a:r>
              <a:rPr lang="fr-FR" sz="1800" dirty="0" err="1"/>
              <a:t>Shockley</a:t>
            </a:r>
            <a:r>
              <a:rPr lang="fr-FR" sz="1800" dirty="0"/>
              <a:t> et Walter Brattain. </a:t>
            </a:r>
          </a:p>
          <a:p>
            <a:r>
              <a:rPr lang="fr-FR" sz="1800" dirty="0"/>
              <a:t>Années 60 : miniaturisation des transistors</a:t>
            </a:r>
          </a:p>
          <a:p>
            <a:r>
              <a:rPr lang="fr-FR" sz="1800" b="1" dirty="0"/>
              <a:t>1971</a:t>
            </a:r>
            <a:r>
              <a:rPr lang="fr-FR" sz="1800" dirty="0"/>
              <a:t> : Invention du microprocesseur par Intel</a:t>
            </a:r>
          </a:p>
          <a:p>
            <a:r>
              <a:rPr lang="fr-FR" sz="1800" b="1" dirty="0"/>
              <a:t>1982</a:t>
            </a:r>
            <a:r>
              <a:rPr lang="fr-FR" sz="1800" dirty="0"/>
              <a:t> : Premier objets connectés : Distributeur de boisson</a:t>
            </a:r>
          </a:p>
          <a:p>
            <a:r>
              <a:rPr lang="fr-FR" sz="1800" b="1" dirty="0"/>
              <a:t>1992</a:t>
            </a:r>
            <a:r>
              <a:rPr lang="fr-FR" sz="1800" dirty="0"/>
              <a:t> : Premier smartphone – IBM Simon</a:t>
            </a:r>
          </a:p>
          <a:p>
            <a:r>
              <a:rPr lang="fr-FR" sz="1800" b="1" dirty="0"/>
              <a:t>2007</a:t>
            </a:r>
            <a:r>
              <a:rPr lang="fr-FR" sz="1800" dirty="0"/>
              <a:t> : Lancement </a:t>
            </a:r>
            <a:r>
              <a:rPr lang="fr-FR" sz="1800" dirty="0" err="1"/>
              <a:t>d’Iphone</a:t>
            </a:r>
            <a:r>
              <a:rPr lang="fr-FR" sz="1800" dirty="0"/>
              <a:t>, écran tactile multipoint</a:t>
            </a:r>
          </a:p>
        </p:txBody>
      </p:sp>
      <p:pic>
        <p:nvPicPr>
          <p:cNvPr id="1026" name="Picture 2" descr="La sortie à collecteur ouvert - PoBot">
            <a:extLst>
              <a:ext uri="{FF2B5EF4-FFF2-40B4-BE49-F238E27FC236}">
                <a16:creationId xmlns:a16="http://schemas.microsoft.com/office/drawing/2014/main" id="{336C0353-AD62-386A-9AB3-3B722BB4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2" y="4303711"/>
            <a:ext cx="5641284" cy="20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III. Système embarqué ; Constitution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89E57-A758-8219-12C8-87EED6AC3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49" y="1681149"/>
            <a:ext cx="6353790" cy="165226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A02F3DB-0037-AC66-D653-CD8A24DC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31" y="3738460"/>
            <a:ext cx="5995504" cy="22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5"/>
            <a:ext cx="6593882" cy="1045663"/>
          </a:xfrm>
        </p:spPr>
        <p:txBody>
          <a:bodyPr/>
          <a:lstStyle/>
          <a:p>
            <a:r>
              <a:rPr lang="fr-FR" sz="2400" dirty="0"/>
              <a:t>III. Système embarqué : exemple carte </a:t>
            </a:r>
            <a:r>
              <a:rPr lang="fr-FR" sz="2400" dirty="0" err="1"/>
              <a:t>micro:bit</a:t>
            </a:r>
            <a:endParaRPr lang="fr-FR" sz="2400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8DB2E44-6605-783B-3C90-6187DA20DC11}"/>
              </a:ext>
            </a:extLst>
          </p:cNvPr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52D5B3-461D-BA7C-432C-5199A0EA86ED}"/>
              </a:ext>
            </a:extLst>
          </p:cNvPr>
          <p:cNvPicPr/>
          <p:nvPr/>
        </p:nvPicPr>
        <p:blipFill rotWithShape="1">
          <a:blip r:embed="rId3"/>
          <a:srcRect t="17350"/>
          <a:stretch/>
        </p:blipFill>
        <p:spPr bwMode="auto">
          <a:xfrm>
            <a:off x="1211337" y="1714500"/>
            <a:ext cx="4370313" cy="221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27EAC5-4BFD-17D2-69F5-DB0B2F40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265" y="4351379"/>
            <a:ext cx="7356448" cy="18788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7ACEEB-EAF8-25FA-663F-C662B34DD9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72" y="2138179"/>
            <a:ext cx="3296941" cy="12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830"/>
      </p:ext>
    </p:extLst>
  </p:cSld>
  <p:clrMapOvr>
    <a:masterClrMapping/>
  </p:clrMapOvr>
</p:sld>
</file>

<file path=ppt/theme/theme1.xml><?xml version="1.0" encoding="utf-8"?>
<a:theme xmlns:a="http://schemas.openxmlformats.org/drawingml/2006/main" name="SNT-EC-Toulouse">
  <a:themeElements>
    <a:clrScheme name="Personnalisé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B0D0E2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-EC-Toulouse.potx" id="{2142F267-15CC-4393-9581-7CE9BD6AC602}" vid="{1992DAB7-745A-42FC-AB48-4560CD9DE0D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SNT-EC-Toulouse</Template>
  <TotalTime>11534</TotalTime>
  <Words>550</Words>
  <Application>Microsoft Office PowerPoint</Application>
  <PresentationFormat>Affichage à l'écran (4:3)</PresentationFormat>
  <Paragraphs>95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Verdana</vt:lpstr>
      <vt:lpstr>Wingdings</vt:lpstr>
      <vt:lpstr>SNT-EC-Toulouse</vt:lpstr>
      <vt:lpstr>INFORMATIQUE EMBARQUÉE ET OBJETS CONNECTÉS </vt:lpstr>
      <vt:lpstr>Présentation PowerPoint</vt:lpstr>
      <vt:lpstr>I. Le programme</vt:lpstr>
      <vt:lpstr>I. Objectifs pédagogiques</vt:lpstr>
      <vt:lpstr>II. Système embarqué et objet connecté: Qu’est-ce que c’est ?</vt:lpstr>
      <vt:lpstr>II. Système embarqué et objet connecté: Qu’est-ce que c’est ?</vt:lpstr>
      <vt:lpstr>III. Système embarqué : Histoire</vt:lpstr>
      <vt:lpstr>III. Système embarqué ; Constitution</vt:lpstr>
      <vt:lpstr>III. Système embarqué : exemple carte micro:bit</vt:lpstr>
      <vt:lpstr>III. Système embarqué : implantation programme</vt:lpstr>
      <vt:lpstr>III. Système embarqué : exemple de matériels</vt:lpstr>
      <vt:lpstr>IV. Exemples d’impacts sociétaux des systèmes embarqués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Mathilde Legras</dc:creator>
  <cp:lastModifiedBy>dbernardin82@gmail.com</cp:lastModifiedBy>
  <cp:revision>718</cp:revision>
  <cp:lastPrinted>2015-02-04T16:19:06Z</cp:lastPrinted>
  <dcterms:created xsi:type="dcterms:W3CDTF">2019-04-05T12:10:07Z</dcterms:created>
  <dcterms:modified xsi:type="dcterms:W3CDTF">2023-07-03T12:56:39Z</dcterms:modified>
</cp:coreProperties>
</file>