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0" r:id="rId5"/>
    <p:sldId id="261" r:id="rId6"/>
    <p:sldId id="264" r:id="rId7"/>
    <p:sldId id="274" r:id="rId8"/>
    <p:sldId id="263" r:id="rId9"/>
    <p:sldId id="267" r:id="rId10"/>
    <p:sldId id="265" r:id="rId11"/>
    <p:sldId id="269" r:id="rId12"/>
    <p:sldId id="266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71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1320" y="-9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DCAEA-AADD-47EF-B92A-285072315BDC}" type="datetimeFigureOut">
              <a:rPr lang="fr-FR" smtClean="0"/>
              <a:t>23/10/2022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D24CD-5449-4E7B-A633-17CA0681EC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0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67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48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4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314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745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134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89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42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Critère de durée</a:t>
            </a:r>
          </a:p>
          <a:p>
            <a:pPr marL="171450" indent="-171450">
              <a:buFontTx/>
              <a:buChar char="-"/>
            </a:pPr>
            <a:r>
              <a:rPr lang="fr-FR" dirty="0"/>
              <a:t>Critère de séduction lié à la motivation, aux centres d’intérêt  des élèves, aux émotions &gt; Impact émotionnel</a:t>
            </a:r>
          </a:p>
          <a:p>
            <a:pPr marL="171450" indent="-171450">
              <a:buFontTx/>
              <a:buChar char="-"/>
            </a:pPr>
            <a:r>
              <a:rPr lang="fr-FR" dirty="0"/>
              <a:t>Critère de charge linguistique, culturelle et authentique: pour qui? Pour quoi? Comment?</a:t>
            </a:r>
          </a:p>
          <a:p>
            <a:pPr marL="171450" indent="-171450">
              <a:buFontTx/>
              <a:buChar char="-"/>
            </a:pPr>
            <a:r>
              <a:rPr lang="fr-FR" dirty="0"/>
              <a:t>Critère d’accessibilité &gt; explicite / implicite</a:t>
            </a:r>
          </a:p>
          <a:p>
            <a:pPr marL="171450" indent="-171450">
              <a:buFontTx/>
              <a:buChar char="-"/>
            </a:pPr>
            <a:r>
              <a:rPr lang="fr-FR" dirty="0"/>
              <a:t>Critère de redondance &gt; décalage entre images et son</a:t>
            </a:r>
          </a:p>
          <a:p>
            <a:pPr marL="171450" indent="-171450">
              <a:buFontTx/>
              <a:buChar char="-"/>
            </a:pPr>
            <a:r>
              <a:rPr lang="fr-FR" dirty="0"/>
              <a:t>Critère d’interactivité avec le support &gt; effet modélisant, </a:t>
            </a:r>
            <a:r>
              <a:rPr lang="fr-FR" dirty="0" err="1"/>
              <a:t>dvpt</a:t>
            </a:r>
            <a:r>
              <a:rPr lang="fr-FR" dirty="0"/>
              <a:t> de stratégies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62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60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33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9100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Avant le visionnement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un remue-méninges sur le sujet abordé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Élaborer une liste d’affirmations qui semblent vraies à priori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Dresser une liste de termes associés au thème de la séquence (réseau lexical)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Imaginer à partir d’un titre / d’une image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Imaginer ce qui vient après …. ou avant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projeter à partir d’une citation / réplique / critique / commentaire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Pendant le visionnement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Relever les indicateurs visuels (lieux, climats, catégories sociales, objets, etc.)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certains mots dans le commentaire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Cocher des affirmations dans une liste (style QCM) 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Souligner dans une liste d’adjectifs ou autres éléments descriptifs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Dresser une liste des mots entendus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Reconstituer une séquence du dialogue dont les répliques ont été mélangées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Noter/illustrer la chronologie des événements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Compléter la transcription d'un bref passage</a:t>
            </a:r>
          </a:p>
          <a:p>
            <a:endParaRPr lang="fr-FR" sz="1000" dirty="0"/>
          </a:p>
          <a:p>
            <a:pPr marL="171450" indent="-171450">
              <a:buFontTx/>
              <a:buChar char="-"/>
            </a:pPr>
            <a:r>
              <a:rPr lang="fr-FR" dirty="0"/>
              <a:t>Après le visionnement &gt; dépend si on a le son ou non et si le travail a été interrompu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37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91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63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5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4CD-5449-4E7B-A633-17CA0681EC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05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watch?v=pqvgogu9n21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youtu.be/XnOyDPdzJtU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hyperlink" Target="https://view.genial.ly/61c0a3b02bdfbe0dcaa818b3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utschaktiv.fr/wp-content/jeux/autres/smartphone/smartphonesucht.htm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gxy.link/zXdx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1c1e604a212690de287e20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view.genial.ly/61bf415ee6cbe90e3841fba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D2BBF-5CBF-4E6B-8EA6-18EBB8523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300" y="2006177"/>
            <a:ext cx="8665982" cy="1217749"/>
          </a:xfrm>
        </p:spPr>
        <p:txBody>
          <a:bodyPr>
            <a:noAutofit/>
          </a:bodyPr>
          <a:lstStyle/>
          <a:p>
            <a:pPr algn="ctr"/>
            <a:r>
              <a:rPr lang="fr-FR" sz="4400" cap="none" dirty="0">
                <a:latin typeface="Segoe UI" panose="020B0502040204020203" pitchFamily="34" charset="0"/>
                <a:cs typeface="Segoe UI" panose="020B0502040204020203" pitchFamily="34" charset="0"/>
              </a:rPr>
              <a:t>Entraîner à la compréhension de l’oral à partir de documents vidéos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231634-54DE-4FBE-A179-1E0C6D49F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300" y="3634075"/>
            <a:ext cx="8665982" cy="474630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Stéphane Raymond – IAN LV Toulouse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89958E-FADC-465D-B91F-CB0C6D6EF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208" y="4190099"/>
            <a:ext cx="1930147" cy="27936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70E89E6-E539-43AC-9A7B-5D0047B3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8558" y="4270906"/>
            <a:ext cx="1930147" cy="26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Exemple 2: travail à deux en classe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99AE4D-555A-497A-A9A5-95C007715977}"/>
              </a:ext>
            </a:extLst>
          </p:cNvPr>
          <p:cNvSpPr txBox="1"/>
          <p:nvPr/>
        </p:nvSpPr>
        <p:spPr>
          <a:xfrm>
            <a:off x="821055" y="960120"/>
            <a:ext cx="1054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Séquence: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Zusammen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sein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Niveau: 3</a:t>
            </a:r>
            <a:r>
              <a:rPr lang="fr-FR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ème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bilangue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Tâche finale d’EE: Suite à la réunification,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Fritzi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a décidé de consigner dans un journal ses souvenirs d’enfance. Rédige une page de ce journal en choisissant l’une des thématiques proposées (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Mein Leben in der DDR,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meine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Freundin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Sophie, Sputnik,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Probleme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mit der Stasi, in der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Schule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, …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Objectifs: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9F3AC7FE-E537-4D0B-A77C-892701540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80581"/>
              </p:ext>
            </p:extLst>
          </p:nvPr>
        </p:nvGraphicFramePr>
        <p:xfrm>
          <a:off x="2774357" y="3483213"/>
          <a:ext cx="7426086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043">
                  <a:extLst>
                    <a:ext uri="{9D8B030D-6E8A-4147-A177-3AD203B41FA5}">
                      <a16:colId xmlns:a16="http://schemas.microsoft.com/office/drawing/2014/main" val="1175793301"/>
                    </a:ext>
                  </a:extLst>
                </a:gridCol>
                <a:gridCol w="3713043">
                  <a:extLst>
                    <a:ext uri="{9D8B030D-6E8A-4147-A177-3AD203B41FA5}">
                      <a16:colId xmlns:a16="http://schemas.microsoft.com/office/drawing/2014/main" val="378131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Savoirs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Savoir-faire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9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Contexte historico-politique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Lexique de la dictature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Lexique de l’amitié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Temps du passé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dirty="0"/>
                        <a:t>Raconter et justifier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Construire des phrases complexes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Employer les temps du passé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Exprimer un avis personnel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63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5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Exemple 2: travail à deux en classe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99AE4D-555A-497A-A9A5-95C007715977}"/>
              </a:ext>
            </a:extLst>
          </p:cNvPr>
          <p:cNvSpPr txBox="1"/>
          <p:nvPr/>
        </p:nvSpPr>
        <p:spPr>
          <a:xfrm>
            <a:off x="808541" y="1055444"/>
            <a:ext cx="947845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travail de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classement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d’images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construire une histoire (6 images minimum)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échange pour mise en commun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analyse comparative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fr-FR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ère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écoute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de la chanson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Wir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wollen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nur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zusammen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sein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échange pour mise en commun des informations relevées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formulation d’hypothèses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sur le contenu de la chanson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fr-FR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ème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écoute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avec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texte à trous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(tache différenciée)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mise en commun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correction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échange pour 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analyse du contenu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répondre à des questions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approfondissement collectif (guidé si besoin)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30C475-04E7-4D72-9A9E-B0742B91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064" y="1558631"/>
            <a:ext cx="468000" cy="46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C698192-84ED-4AB3-AEB1-4F3774C93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064" y="4716594"/>
            <a:ext cx="504000" cy="504000"/>
          </a:xfrm>
          <a:prstGeom prst="rect">
            <a:avLst/>
          </a:prstGeom>
        </p:spPr>
      </p:pic>
      <p:pic>
        <p:nvPicPr>
          <p:cNvPr id="16" name="Image 15">
            <a:hlinkClick r:id="rId5"/>
            <a:extLst>
              <a:ext uri="{FF2B5EF4-FFF2-40B4-BE49-F238E27FC236}">
                <a16:creationId xmlns:a16="http://schemas.microsoft.com/office/drawing/2014/main" id="{6A7724FD-022B-4D3D-B2AC-BB9D35F01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0064" y="1000558"/>
            <a:ext cx="468000" cy="468000"/>
          </a:xfrm>
          <a:prstGeom prst="rect">
            <a:avLst/>
          </a:prstGeom>
        </p:spPr>
      </p:pic>
      <p:pic>
        <p:nvPicPr>
          <p:cNvPr id="17" name="Image 16">
            <a:hlinkClick r:id="rId7"/>
            <a:extLst>
              <a:ext uri="{FF2B5EF4-FFF2-40B4-BE49-F238E27FC236}">
                <a16:creationId xmlns:a16="http://schemas.microsoft.com/office/drawing/2014/main" id="{A411F8BE-D3A6-47F4-BC9C-92455A1F2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0064" y="2050745"/>
            <a:ext cx="468000" cy="46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CC82434-3748-484F-B39D-14C0C77E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064" y="2657555"/>
            <a:ext cx="468000" cy="468000"/>
          </a:xfrm>
          <a:prstGeom prst="rect">
            <a:avLst/>
          </a:prstGeom>
        </p:spPr>
      </p:pic>
      <p:pic>
        <p:nvPicPr>
          <p:cNvPr id="19" name="Image 18">
            <a:hlinkClick r:id="rId8"/>
            <a:extLst>
              <a:ext uri="{FF2B5EF4-FFF2-40B4-BE49-F238E27FC236}">
                <a16:creationId xmlns:a16="http://schemas.microsoft.com/office/drawing/2014/main" id="{68E99F17-41D0-4EFE-9AAA-D163258CC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0064" y="3281313"/>
            <a:ext cx="468000" cy="468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063892F-4024-4F4F-8817-429833B7E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064" y="4043881"/>
            <a:ext cx="468000" cy="468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DFDAB27-9528-487B-B521-7C00197F10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304" y="1833008"/>
            <a:ext cx="6096000" cy="3426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CF62D08-40D0-4A24-AA1C-382DD0D17B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4304" y="2625210"/>
            <a:ext cx="6096000" cy="291748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71F8C3A-DE44-46B0-9C1A-15854C11E2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2528" y="231153"/>
            <a:ext cx="5266944" cy="287711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0F55B76-D046-4161-BD33-BEA2DCB865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3944" y="406167"/>
            <a:ext cx="38957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Exemple 3: Travail DE groupe en salle de classe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329159-8F10-4FA5-BF52-4D8E8102C2FD}"/>
              </a:ext>
            </a:extLst>
          </p:cNvPr>
          <p:cNvSpPr txBox="1"/>
          <p:nvPr/>
        </p:nvSpPr>
        <p:spPr>
          <a:xfrm>
            <a:off x="821055" y="960120"/>
            <a:ext cx="1054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Séquence: 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Smartphone: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Fluch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oder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Segen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Niveau: 3</a:t>
            </a:r>
            <a:r>
              <a:rPr lang="fr-FR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ème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bilangue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Tâche finale d’EOI: Tu vas participer à un débat sur la place du smartphone dans notre société, et devras soit défendre son emploi soit présenter de façon critique les risques liés à son utilisation.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Objectifs: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9BD1C8C5-4478-4C9F-AF11-21B1447EF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22174"/>
              </p:ext>
            </p:extLst>
          </p:nvPr>
        </p:nvGraphicFramePr>
        <p:xfrm>
          <a:off x="1113536" y="3483213"/>
          <a:ext cx="996492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643">
                  <a:extLst>
                    <a:ext uri="{9D8B030D-6E8A-4147-A177-3AD203B41FA5}">
                      <a16:colId xmlns:a16="http://schemas.microsoft.com/office/drawing/2014/main" val="1175793301"/>
                    </a:ext>
                  </a:extLst>
                </a:gridCol>
                <a:gridCol w="3321643">
                  <a:extLst>
                    <a:ext uri="{9D8B030D-6E8A-4147-A177-3AD203B41FA5}">
                      <a16:colId xmlns:a16="http://schemas.microsoft.com/office/drawing/2014/main" val="378131154"/>
                    </a:ext>
                  </a:extLst>
                </a:gridCol>
                <a:gridCol w="3321643">
                  <a:extLst>
                    <a:ext uri="{9D8B030D-6E8A-4147-A177-3AD203B41FA5}">
                      <a16:colId xmlns:a16="http://schemas.microsoft.com/office/drawing/2014/main" val="2536607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Savoirs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Savoir-faire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Savoir-être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9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Lexique des médias et de la communication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Lexique de la dépendance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Lexique du débat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Expression de la modalité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Présenter ses idées de façon claire et structurée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dirty="0"/>
                        <a:t>Prendre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Être capable d’entrer dans une communication efficace (écoute, prise en compte de l’autre,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63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1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Exemple 3a: travail de groupe en classe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99AE4D-555A-497A-A9A5-95C007715977}"/>
              </a:ext>
            </a:extLst>
          </p:cNvPr>
          <p:cNvSpPr txBox="1"/>
          <p:nvPr/>
        </p:nvSpPr>
        <p:spPr>
          <a:xfrm>
            <a:off x="808541" y="1055444"/>
            <a:ext cx="94784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Visionnage d’un document vidéo sans aide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prise de notes (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placemat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Mise en commun des informations relevées 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discussions, échanges, analyse comparative et rédaction d’une trace écrite consensuelle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Présentation au reste de la classe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30C475-04E7-4D72-9A9E-B0742B91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92064" y="1598896"/>
            <a:ext cx="468000" cy="468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A7724FD-022B-4D3D-B2AC-BB9D35F01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064" y="1000558"/>
            <a:ext cx="468000" cy="46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411F8BE-D3A6-47F4-BC9C-92455A1F2A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28064" y="2267354"/>
            <a:ext cx="468000" cy="46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80175A-7926-4FB0-A05B-5337828617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0957" y="2939787"/>
            <a:ext cx="4299475" cy="28627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07BD187-B14A-4427-BC7C-B39E3C9E737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21101758">
            <a:off x="98860" y="4999681"/>
            <a:ext cx="664193" cy="13283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0ADCFF8-F911-48FC-B88E-0A47E58DC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5457" y="5191524"/>
            <a:ext cx="1609950" cy="117173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70967FFC-B8EC-417E-94D4-35A1FE8B0116}"/>
              </a:ext>
            </a:extLst>
          </p:cNvPr>
          <p:cNvGrpSpPr/>
          <p:nvPr/>
        </p:nvGrpSpPr>
        <p:grpSpPr>
          <a:xfrm>
            <a:off x="808541" y="3218688"/>
            <a:ext cx="3420679" cy="2355451"/>
            <a:chOff x="808541" y="3218688"/>
            <a:chExt cx="3420679" cy="235545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0881340-2C0B-4F34-9277-AD37253957C4}"/>
                </a:ext>
              </a:extLst>
            </p:cNvPr>
            <p:cNvSpPr txBox="1"/>
            <p:nvPr/>
          </p:nvSpPr>
          <p:spPr>
            <a:xfrm>
              <a:off x="808541" y="3218688"/>
              <a:ext cx="1207008" cy="377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Élève 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99E173F-0B46-4A34-AFE6-5C0C1B6FCD67}"/>
                </a:ext>
              </a:extLst>
            </p:cNvPr>
            <p:cNvSpPr txBox="1"/>
            <p:nvPr/>
          </p:nvSpPr>
          <p:spPr>
            <a:xfrm>
              <a:off x="3022212" y="3218688"/>
              <a:ext cx="1207008" cy="377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Élève 2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F7C19E7-7781-4E02-B1E8-64C690EA1885}"/>
                </a:ext>
              </a:extLst>
            </p:cNvPr>
            <p:cNvSpPr txBox="1"/>
            <p:nvPr/>
          </p:nvSpPr>
          <p:spPr>
            <a:xfrm>
              <a:off x="808541" y="5196187"/>
              <a:ext cx="1207008" cy="377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Élève 3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64DC925-86F9-4BE1-AA14-8274E7A1B775}"/>
                </a:ext>
              </a:extLst>
            </p:cNvPr>
            <p:cNvSpPr txBox="1"/>
            <p:nvPr/>
          </p:nvSpPr>
          <p:spPr>
            <a:xfrm>
              <a:off x="3022212" y="5196187"/>
              <a:ext cx="1207008" cy="377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Élève 4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D31E6EA-E2C6-4567-B589-CDD0C4D0E584}"/>
              </a:ext>
            </a:extLst>
          </p:cNvPr>
          <p:cNvSpPr txBox="1"/>
          <p:nvPr/>
        </p:nvSpPr>
        <p:spPr>
          <a:xfrm>
            <a:off x="1839145" y="4132318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Trace écrite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DE7677-0BB6-4831-99E9-0A2A76D7E844}"/>
              </a:ext>
            </a:extLst>
          </p:cNvPr>
          <p:cNvSpPr txBox="1"/>
          <p:nvPr/>
        </p:nvSpPr>
        <p:spPr>
          <a:xfrm>
            <a:off x="5325662" y="3274187"/>
            <a:ext cx="4032504" cy="151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On réfléchit seul (</a:t>
            </a:r>
            <a:r>
              <a:rPr lang="fr-FR" b="1" dirty="0" err="1">
                <a:latin typeface="Segoe UI" panose="020B0502040204020203" pitchFamily="34" charset="0"/>
                <a:cs typeface="Segoe UI" panose="020B0502040204020203" pitchFamily="34" charset="0"/>
              </a:rPr>
              <a:t>Think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On échange dans le groupe (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Pair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On partage le résultat (</a:t>
            </a:r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Share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fr-FR" sz="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F0CC875-EE76-425D-ADDB-2921F91F6D85}"/>
              </a:ext>
            </a:extLst>
          </p:cNvPr>
          <p:cNvSpPr txBox="1"/>
          <p:nvPr/>
        </p:nvSpPr>
        <p:spPr>
          <a:xfrm>
            <a:off x="4850916" y="665590"/>
            <a:ext cx="2470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un document identique pour tous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78FCA65-71D6-4EAC-BE89-C1BFB2B138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77266">
            <a:off x="9759632" y="2939125"/>
            <a:ext cx="2004864" cy="28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Exemple 3B: travail de groupe en classe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99AE4D-555A-497A-A9A5-95C007715977}"/>
              </a:ext>
            </a:extLst>
          </p:cNvPr>
          <p:cNvSpPr txBox="1"/>
          <p:nvPr/>
        </p:nvSpPr>
        <p:spPr>
          <a:xfrm>
            <a:off x="808541" y="1055444"/>
            <a:ext cx="947845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Visionnage d’un document vidéo sans aide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prise de notes (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placemat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Mise en commun des informations relevées 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discussions, échanges, analyse comparative et rédaction d’une trace écrite consensuelle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Visionnage individuel du document avec support numérique d’aide à la CO (texte à trous différencié)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Comparaison des résultats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  échanges pour co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rrection (version papier)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Relecture des notes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complétées, corrigées, …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Présentation au reste de la classe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30C475-04E7-4D72-9A9E-B0742B91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92064" y="1598896"/>
            <a:ext cx="468000" cy="46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C698192-84ED-4AB3-AEB1-4F3774C93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64" y="3980090"/>
            <a:ext cx="504000" cy="504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A7724FD-022B-4D3D-B2AC-BB9D35F01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064" y="1000558"/>
            <a:ext cx="468000" cy="468000"/>
          </a:xfrm>
          <a:prstGeom prst="rect">
            <a:avLst/>
          </a:prstGeom>
        </p:spPr>
      </p:pic>
      <p:pic>
        <p:nvPicPr>
          <p:cNvPr id="17" name="Image 16">
            <a:hlinkClick r:id="rId6"/>
            <a:extLst>
              <a:ext uri="{FF2B5EF4-FFF2-40B4-BE49-F238E27FC236}">
                <a16:creationId xmlns:a16="http://schemas.microsoft.com/office/drawing/2014/main" id="{A411F8BE-D3A6-47F4-BC9C-92455A1F2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064" y="2267354"/>
            <a:ext cx="468000" cy="46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CC82434-3748-484F-B39D-14C0C77E5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8064" y="3429000"/>
            <a:ext cx="468000" cy="46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6E993B-AA24-452A-8E22-6DEE99846D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1760" y="3083767"/>
            <a:ext cx="6888480" cy="292182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5BC1C6D-B242-4E71-88C3-FF4D24A47218}"/>
              </a:ext>
            </a:extLst>
          </p:cNvPr>
          <p:cNvSpPr txBox="1"/>
          <p:nvPr/>
        </p:nvSpPr>
        <p:spPr>
          <a:xfrm>
            <a:off x="4850916" y="665590"/>
            <a:ext cx="2470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un document identique pour tous</a:t>
            </a:r>
          </a:p>
        </p:txBody>
      </p:sp>
    </p:spTree>
    <p:extLst>
      <p:ext uri="{BB962C8B-B14F-4D97-AF65-F5344CB8AC3E}">
        <p14:creationId xmlns:p14="http://schemas.microsoft.com/office/powerpoint/2010/main" val="8006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Exemple 3c: travail de groupe en classe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99AE4D-555A-497A-A9A5-95C007715977}"/>
              </a:ext>
            </a:extLst>
          </p:cNvPr>
          <p:cNvSpPr txBox="1"/>
          <p:nvPr/>
        </p:nvSpPr>
        <p:spPr>
          <a:xfrm>
            <a:off x="808541" y="1055444"/>
            <a:ext cx="94784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Visionnage d’un document vidéo sans aide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prise de notes (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placemat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Mise en commun des informations relevées 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discussions, échanges, analyse comparative et rédaction d’une trace écrite consensuelle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Visionnage individuel du document avec support numérique d’aide à la CO (texte à trous différencié)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Comparaison des résultats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  échanges pour co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rrection (version papier)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Relecture des notes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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complétées, corrigées, …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Elaboration commune d’un support de présentation (schéma, carte mentale, dessin,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Schlagzeilen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, …)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Présentation au reste de la classe sur le principe de la galerie d’exposition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30C475-04E7-4D72-9A9E-B0742B91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92064" y="1598896"/>
            <a:ext cx="468000" cy="46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C698192-84ED-4AB3-AEB1-4F3774C93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064" y="4755104"/>
            <a:ext cx="504000" cy="504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A7724FD-022B-4D3D-B2AC-BB9D35F01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064" y="1000558"/>
            <a:ext cx="468000" cy="46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411F8BE-D3A6-47F4-BC9C-92455A1F2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064" y="2267354"/>
            <a:ext cx="468000" cy="46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CC82434-3748-484F-B39D-14C0C77E5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064" y="3429000"/>
            <a:ext cx="468000" cy="46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872CB2F-0514-47EB-9445-50771A06C0E1}"/>
              </a:ext>
            </a:extLst>
          </p:cNvPr>
          <p:cNvSpPr txBox="1"/>
          <p:nvPr/>
        </p:nvSpPr>
        <p:spPr>
          <a:xfrm>
            <a:off x="4850916" y="665590"/>
            <a:ext cx="2403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un document différent pour tous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5E142A-8A3F-4887-998A-88493EBFC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4850" y="2521267"/>
            <a:ext cx="69823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La vidéo, un support aux exploitations multiples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4BACAF-93D3-48D4-8C92-5E33B0A40E18}"/>
              </a:ext>
            </a:extLst>
          </p:cNvPr>
          <p:cNvSpPr txBox="1"/>
          <p:nvPr/>
        </p:nvSpPr>
        <p:spPr>
          <a:xfrm>
            <a:off x="821055" y="960120"/>
            <a:ext cx="66526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Introduire un thème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Faire découvrir une culture</a:t>
            </a:r>
            <a:endParaRPr lang="fr-F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Présenter / illustrer / expliciter une notion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Travailler une spécificité (pragmatique …)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S’initier à l’analyse d’image / filmique</a:t>
            </a:r>
            <a:endParaRPr lang="fr-F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Développer l’esprit critique (EMI, …)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Mémoriser (conjugaison, lexique, …)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Manipuler la langue (déclencher la parole, …)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…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387641-108C-4BA9-AAF6-22033D1D6FF7}"/>
              </a:ext>
            </a:extLst>
          </p:cNvPr>
          <p:cNvSpPr txBox="1"/>
          <p:nvPr/>
        </p:nvSpPr>
        <p:spPr>
          <a:xfrm>
            <a:off x="7815072" y="1560576"/>
            <a:ext cx="3750945" cy="34242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fr-FR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Segoe UI" panose="020B0502040204020203" pitchFamily="34" charset="0"/>
                <a:cs typeface="Segoe UI" panose="020B0502040204020203" pitchFamily="34" charset="0"/>
              </a:rPr>
              <a:t>Dans quelle mesure et comment peut-on utiliser un support vidéo pour entraîner à la compréhension de l’oral?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Qu’est-ce qu’un « bon » support vidéo?</a:t>
            </a:r>
          </a:p>
        </p:txBody>
      </p:sp>
      <p:pic>
        <p:nvPicPr>
          <p:cNvPr id="6" name="Graphique 5" descr="Clap">
            <a:extLst>
              <a:ext uri="{FF2B5EF4-FFF2-40B4-BE49-F238E27FC236}">
                <a16:creationId xmlns:a16="http://schemas.microsoft.com/office/drawing/2014/main" id="{ADF12A48-5B1B-47A1-B513-C62DD1105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6276" y="2589276"/>
            <a:ext cx="1679448" cy="1679448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35F1F055-98AE-4326-B65E-C88E3D1CC1DD}"/>
              </a:ext>
            </a:extLst>
          </p:cNvPr>
          <p:cNvGrpSpPr/>
          <p:nvPr/>
        </p:nvGrpSpPr>
        <p:grpSpPr>
          <a:xfrm>
            <a:off x="1231011" y="1353312"/>
            <a:ext cx="3658997" cy="1452753"/>
            <a:chOff x="1231011" y="1353312"/>
            <a:chExt cx="3658997" cy="14527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14C6825-ADD8-4013-8B19-6232DE90ECFE}"/>
                </a:ext>
              </a:extLst>
            </p:cNvPr>
            <p:cNvSpPr/>
            <p:nvPr/>
          </p:nvSpPr>
          <p:spPr>
            <a:xfrm>
              <a:off x="1231011" y="1353312"/>
              <a:ext cx="2670048" cy="12359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un document « court »</a:t>
              </a: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0B82EF7-8382-4F37-ACFF-38570CA0C6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1060" y="2426209"/>
              <a:ext cx="988948" cy="3798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AEE028A8-A8F8-4FF8-9723-8A9B69855247}"/>
              </a:ext>
            </a:extLst>
          </p:cNvPr>
          <p:cNvGrpSpPr/>
          <p:nvPr/>
        </p:nvGrpSpPr>
        <p:grpSpPr>
          <a:xfrm>
            <a:off x="7374224" y="1473708"/>
            <a:ext cx="4202080" cy="1410081"/>
            <a:chOff x="7374224" y="1473708"/>
            <a:chExt cx="4202080" cy="1410081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C7FC228-F669-474C-AAFC-23688952712B}"/>
                </a:ext>
              </a:extLst>
            </p:cNvPr>
            <p:cNvSpPr/>
            <p:nvPr/>
          </p:nvSpPr>
          <p:spPr>
            <a:xfrm>
              <a:off x="8709660" y="1473708"/>
              <a:ext cx="2866644" cy="13776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un document « adapté » au niveau des élèves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4D281C8-0FE2-404C-85CF-070A6DBF3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4224" y="2470404"/>
              <a:ext cx="1335436" cy="41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8219A816-3778-405A-9DD2-C0C1C2564C25}"/>
              </a:ext>
            </a:extLst>
          </p:cNvPr>
          <p:cNvGrpSpPr/>
          <p:nvPr/>
        </p:nvGrpSpPr>
        <p:grpSpPr>
          <a:xfrm>
            <a:off x="7254685" y="3703320"/>
            <a:ext cx="4608131" cy="1808988"/>
            <a:chOff x="7254685" y="3703320"/>
            <a:chExt cx="4608131" cy="1808988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1DD1E41E-4A50-45C6-ACB1-4C66BFECA102}"/>
                </a:ext>
              </a:extLst>
            </p:cNvPr>
            <p:cNvSpPr/>
            <p:nvPr/>
          </p:nvSpPr>
          <p:spPr>
            <a:xfrm>
              <a:off x="8423148" y="3703320"/>
              <a:ext cx="3439668" cy="18089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un document avec un accent standard et un débit de parole pas trop rapide</a:t>
              </a: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E39A268-BE54-48F9-BB4F-20CE4831AC37}"/>
                </a:ext>
              </a:extLst>
            </p:cNvPr>
            <p:cNvCxnSpPr>
              <a:cxnSpLocks/>
            </p:cNvCxnSpPr>
            <p:nvPr/>
          </p:nvCxnSpPr>
          <p:spPr>
            <a:xfrm>
              <a:off x="7254685" y="3920109"/>
              <a:ext cx="1168463" cy="41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8AA38FDC-AA35-42AE-ADD6-6E8A3DAF1A38}"/>
              </a:ext>
            </a:extLst>
          </p:cNvPr>
          <p:cNvGrpSpPr/>
          <p:nvPr/>
        </p:nvGrpSpPr>
        <p:grpSpPr>
          <a:xfrm>
            <a:off x="866648" y="3387090"/>
            <a:ext cx="3951128" cy="1679448"/>
            <a:chOff x="866648" y="3387090"/>
            <a:chExt cx="3951128" cy="1679448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A72D2A7-781E-4E73-84B0-AB9A9B5B9064}"/>
                </a:ext>
              </a:extLst>
            </p:cNvPr>
            <p:cNvSpPr/>
            <p:nvPr/>
          </p:nvSpPr>
          <p:spPr>
            <a:xfrm>
              <a:off x="866648" y="3387090"/>
              <a:ext cx="2948940" cy="16794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un document permettant de « progresser »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E1ED9552-C929-4E9E-BB26-CE8D0FA0C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8854" y="3920109"/>
              <a:ext cx="1048922" cy="3318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1C5D3DBD-C8E3-4CC6-BEF1-25EDF2BB09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0008" y="2524506"/>
            <a:ext cx="2411984" cy="1808988"/>
          </a:xfrm>
          <a:prstGeom prst="rect">
            <a:avLst/>
          </a:prstGeom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id="{7C30ED20-0B20-4669-AD8C-E33F245A0106}"/>
              </a:ext>
            </a:extLst>
          </p:cNvPr>
          <p:cNvGrpSpPr/>
          <p:nvPr/>
        </p:nvGrpSpPr>
        <p:grpSpPr>
          <a:xfrm>
            <a:off x="4788027" y="926592"/>
            <a:ext cx="2670048" cy="1597914"/>
            <a:chOff x="4788027" y="926592"/>
            <a:chExt cx="2670048" cy="1597914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C1FE03F-C75F-48D6-815C-621674510B94}"/>
                </a:ext>
              </a:extLst>
            </p:cNvPr>
            <p:cNvSpPr/>
            <p:nvPr/>
          </p:nvSpPr>
          <p:spPr>
            <a:xfrm>
              <a:off x="4788027" y="926592"/>
              <a:ext cx="2670048" cy="12359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un document « accrocheur »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371EA2A8-8725-473B-AE42-759E636374C6}"/>
                </a:ext>
              </a:extLst>
            </p:cNvPr>
            <p:cNvCxnSpPr/>
            <p:nvPr/>
          </p:nvCxnSpPr>
          <p:spPr>
            <a:xfrm flipV="1">
              <a:off x="6089904" y="1808988"/>
              <a:ext cx="0" cy="7155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E651262C-0206-4351-A939-D3F4029FAE39}"/>
              </a:ext>
            </a:extLst>
          </p:cNvPr>
          <p:cNvGrpSpPr/>
          <p:nvPr/>
        </p:nvGrpSpPr>
        <p:grpSpPr>
          <a:xfrm>
            <a:off x="4376166" y="4351020"/>
            <a:ext cx="3439668" cy="1526286"/>
            <a:chOff x="4376166" y="4351020"/>
            <a:chExt cx="3439668" cy="1526286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0CFD4799-F0CE-481A-8218-20F8E62420B1}"/>
                </a:ext>
              </a:extLst>
            </p:cNvPr>
            <p:cNvSpPr/>
            <p:nvPr/>
          </p:nvSpPr>
          <p:spPr>
            <a:xfrm>
              <a:off x="4376166" y="4641342"/>
              <a:ext cx="3439668" cy="12359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un document avec des images « parlantes »</a:t>
              </a:r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823F735-A7A1-4A0E-A88C-1E396A13F9F2}"/>
                </a:ext>
              </a:extLst>
            </p:cNvPr>
            <p:cNvCxnSpPr/>
            <p:nvPr/>
          </p:nvCxnSpPr>
          <p:spPr>
            <a:xfrm flipV="1">
              <a:off x="6089904" y="4351020"/>
              <a:ext cx="0" cy="7155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6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Les différents types de support vidéo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32CDCE-E599-4AE3-A1FE-005EA2AA41CF}"/>
              </a:ext>
            </a:extLst>
          </p:cNvPr>
          <p:cNvSpPr txBox="1"/>
          <p:nvPr/>
        </p:nvSpPr>
        <p:spPr>
          <a:xfrm>
            <a:off x="487680" y="987552"/>
            <a:ext cx="7107936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reportage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recette de cuisine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dessin animé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court-métrage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publicité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séries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résumé de livre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fait divers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interview de personnage public ou anonyme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</a:t>
            </a: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xtrait de talk show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clip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sketch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jeu télévisé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bande annonce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adaptation cinématographique (œuvres filmiques et extraits)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7B4440-A600-48DB-81F5-91C7D8C5F453}"/>
              </a:ext>
            </a:extLst>
          </p:cNvPr>
          <p:cNvSpPr txBox="1"/>
          <p:nvPr/>
        </p:nvSpPr>
        <p:spPr>
          <a:xfrm>
            <a:off x="7156704" y="1216837"/>
            <a:ext cx="4632960" cy="15696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dirty="0">
                <a:latin typeface="Segoe UI" panose="020B0502040204020203" pitchFamily="34" charset="0"/>
                <a:cs typeface="Segoe UI" panose="020B0502040204020203" pitchFamily="34" charset="0"/>
              </a:rPr>
              <a:t>Où trouver des supports vidéos?</a:t>
            </a:r>
            <a:endParaRPr lang="fr-FR" sz="2400" dirty="0">
              <a:solidFill>
                <a:srgbClr val="FA2B5C"/>
              </a:solidFill>
              <a:latin typeface="Segoe UI" panose="020B0502040204020203" pitchFamily="34" charset="0"/>
              <a:cs typeface="Segoe UI" panose="020B05020402040202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fr-FR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https://dgxy.link/zXdx3</a:t>
            </a:r>
            <a:endParaRPr lang="fr-FR" sz="2400" b="1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F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AD41DD-5241-4353-A696-8B7D65F61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366" y="2973949"/>
            <a:ext cx="3949637" cy="20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50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Conditions de travail sur un support vidéo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0C498D-D362-4F5C-961B-9AB41F53BEB9}"/>
              </a:ext>
            </a:extLst>
          </p:cNvPr>
          <p:cNvSpPr txBox="1"/>
          <p:nvPr/>
        </p:nvSpPr>
        <p:spPr>
          <a:xfrm>
            <a:off x="382143" y="972312"/>
            <a:ext cx="3433953" cy="353218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tabLst>
                <a:tab pos="457200" algn="l"/>
              </a:tabLst>
            </a:pPr>
            <a:r>
              <a:rPr lang="fr-FR" sz="32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Où?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 classe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 salle multimédia</a:t>
            </a:r>
            <a:endParaRPr lang="fr-F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la maison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…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fr-F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2B7BBE-1912-48B4-A7EA-50208EAEFFB8}"/>
              </a:ext>
            </a:extLst>
          </p:cNvPr>
          <p:cNvSpPr txBox="1"/>
          <p:nvPr/>
        </p:nvSpPr>
        <p:spPr>
          <a:xfrm>
            <a:off x="4208337" y="972312"/>
            <a:ext cx="3629025" cy="353218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tabLst>
                <a:tab pos="457200" algn="l"/>
              </a:tabLst>
            </a:pPr>
            <a:r>
              <a:rPr lang="fr-FR" sz="32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quel moment?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 début de séquence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 milieu de séquence</a:t>
            </a:r>
            <a:endParaRPr lang="fr-F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 fin de séquence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fr-F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D70DF8-47D5-4CFC-BCD2-1F646F612E40}"/>
              </a:ext>
            </a:extLst>
          </p:cNvPr>
          <p:cNvSpPr txBox="1"/>
          <p:nvPr/>
        </p:nvSpPr>
        <p:spPr>
          <a:xfrm>
            <a:off x="8229602" y="972312"/>
            <a:ext cx="3629025" cy="285687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tabLst>
                <a:tab pos="457200" algn="l"/>
              </a:tabLst>
            </a:pPr>
            <a:r>
              <a:rPr lang="fr-FR" sz="32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Comment?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Seul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 binôme</a:t>
            </a:r>
            <a:endParaRPr lang="fr-F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 groupe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07CE79-A2EF-4D20-B752-5808993E7D17}"/>
              </a:ext>
            </a:extLst>
          </p:cNvPr>
          <p:cNvSpPr txBox="1"/>
          <p:nvPr/>
        </p:nvSpPr>
        <p:spPr>
          <a:xfrm>
            <a:off x="2646712" y="5179325"/>
            <a:ext cx="6752273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32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Selon quelles modalités?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A1A6F6-BB3E-41BB-A2F6-1845B3026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377" y="4933103"/>
            <a:ext cx="958527" cy="10772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D3D7D2-9801-4E1B-A064-02C4313CB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43" y="4000630"/>
            <a:ext cx="2137752" cy="75008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D6C3647-16CE-4363-95D4-0A2D6A267C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43585" y="3940828"/>
            <a:ext cx="958528" cy="9585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06D525-8261-465F-BC11-0057BA80A7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12466" y="3467789"/>
            <a:ext cx="1863296" cy="10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Conditions de travail sur un support vidéo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0C498D-D362-4F5C-961B-9AB41F53BEB9}"/>
              </a:ext>
            </a:extLst>
          </p:cNvPr>
          <p:cNvSpPr txBox="1"/>
          <p:nvPr/>
        </p:nvSpPr>
        <p:spPr>
          <a:xfrm>
            <a:off x="253078" y="2000564"/>
            <a:ext cx="3816000" cy="267041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32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Avant le visionnement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Quelle préparation?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Quelle(s) aide(s) fournir?</a:t>
            </a:r>
            <a:endParaRPr lang="fr-F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2B7BBE-1912-48B4-A7EA-50208EAEFFB8}"/>
              </a:ext>
            </a:extLst>
          </p:cNvPr>
          <p:cNvSpPr txBox="1"/>
          <p:nvPr/>
        </p:nvSpPr>
        <p:spPr>
          <a:xfrm>
            <a:off x="4176808" y="2000564"/>
            <a:ext cx="3816000" cy="267041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32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Pendant le visionnement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Quelle(s) tâche(s) d’écoute?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Quelles aides fournir?</a:t>
            </a:r>
            <a:endParaRPr lang="fr-F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D70DF8-47D5-4CFC-BCD2-1F646F612E40}"/>
              </a:ext>
            </a:extLst>
          </p:cNvPr>
          <p:cNvSpPr txBox="1"/>
          <p:nvPr/>
        </p:nvSpPr>
        <p:spPr>
          <a:xfrm>
            <a:off x="8100538" y="2000564"/>
            <a:ext cx="3816000" cy="267951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32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Après le visionnement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Quelle exploitation?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Quelle(s) AL pour quelle communication?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07CE79-A2EF-4D20-B752-5808993E7D17}"/>
              </a:ext>
            </a:extLst>
          </p:cNvPr>
          <p:cNvSpPr txBox="1"/>
          <p:nvPr/>
        </p:nvSpPr>
        <p:spPr>
          <a:xfrm>
            <a:off x="2719864" y="1046322"/>
            <a:ext cx="6752273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32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Avec quelles activités?</a:t>
            </a:r>
          </a:p>
        </p:txBody>
      </p:sp>
    </p:spTree>
    <p:extLst>
      <p:ext uri="{BB962C8B-B14F-4D97-AF65-F5344CB8AC3E}">
        <p14:creationId xmlns:p14="http://schemas.microsoft.com/office/powerpoint/2010/main" val="13784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Quelques illustrations 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5FEBDC-E713-4B54-8CEF-92EAA80E4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24" y="1526271"/>
            <a:ext cx="7253352" cy="458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Exemple 1: travail individuel hors </a:t>
            </a:r>
            <a:r>
              <a:rPr lang="fr-FR">
                <a:latin typeface="Segoe UI" panose="020B0502040204020203" pitchFamily="34" charset="0"/>
                <a:cs typeface="Segoe UI" panose="020B0502040204020203" pitchFamily="34" charset="0"/>
              </a:rPr>
              <a:t>la classe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4BACAF-93D3-48D4-8C92-5E33B0A40E18}"/>
              </a:ext>
            </a:extLst>
          </p:cNvPr>
          <p:cNvSpPr txBox="1"/>
          <p:nvPr/>
        </p:nvSpPr>
        <p:spPr>
          <a:xfrm>
            <a:off x="821055" y="960120"/>
            <a:ext cx="1054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Séquence: </a:t>
            </a:r>
            <a:r>
              <a:rPr lang="fr-FR" i="1" dirty="0" err="1">
                <a:latin typeface="Segoe UI" panose="020B0502040204020203" pitchFamily="34" charset="0"/>
                <a:cs typeface="Segoe UI" panose="020B0502040204020203" pitchFamily="34" charset="0"/>
              </a:rPr>
              <a:t>Meine</a:t>
            </a:r>
            <a:r>
              <a:rPr lang="fr-FR" i="1" dirty="0">
                <a:latin typeface="Segoe UI" panose="020B0502040204020203" pitchFamily="34" charset="0"/>
                <a:cs typeface="Segoe UI" panose="020B0502040204020203" pitchFamily="34" charset="0"/>
              </a:rPr>
              <a:t> Hobbys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Niveau: 5</a:t>
            </a:r>
            <a:r>
              <a:rPr lang="fr-FR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ème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bilangue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Tâche finale d’EOC(I): Dans le cadre d’un forum des associations, tu présentes un de tes loisirs, le lieu et le moment où tu le pratiques, tout en précisant le matériel nécessaire pour cela</a:t>
            </a:r>
          </a:p>
          <a:p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Objectifs: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CCC16842-2C66-4139-B06F-6B07DA468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084886"/>
              </p:ext>
            </p:extLst>
          </p:nvPr>
        </p:nvGraphicFramePr>
        <p:xfrm>
          <a:off x="1113536" y="3483213"/>
          <a:ext cx="996492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643">
                  <a:extLst>
                    <a:ext uri="{9D8B030D-6E8A-4147-A177-3AD203B41FA5}">
                      <a16:colId xmlns:a16="http://schemas.microsoft.com/office/drawing/2014/main" val="1175793301"/>
                    </a:ext>
                  </a:extLst>
                </a:gridCol>
                <a:gridCol w="3321643">
                  <a:extLst>
                    <a:ext uri="{9D8B030D-6E8A-4147-A177-3AD203B41FA5}">
                      <a16:colId xmlns:a16="http://schemas.microsoft.com/office/drawing/2014/main" val="378131154"/>
                    </a:ext>
                  </a:extLst>
                </a:gridCol>
                <a:gridCol w="3321643">
                  <a:extLst>
                    <a:ext uri="{9D8B030D-6E8A-4147-A177-3AD203B41FA5}">
                      <a16:colId xmlns:a16="http://schemas.microsoft.com/office/drawing/2014/main" val="2536607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Savoirs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Savoir-faire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Savoir-être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9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Lexique des loisirs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Lexique des jours et parties de journée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Lexique du matériel sportif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Marques de l’accusatif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Conjuguer au présent (</a:t>
                      </a:r>
                      <a:r>
                        <a:rPr lang="fr-FR" dirty="0" err="1"/>
                        <a:t>ich</a:t>
                      </a:r>
                      <a:r>
                        <a:rPr lang="fr-FR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Construire des CCT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Construire des COD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Présenter des idées de façon organisée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dirty="0"/>
                        <a:t>Être capable d’entrer dans une communication efficace (écoute des questions)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63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3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A7F3-C1E7-4C3C-B7E6-E92361257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" y="221933"/>
            <a:ext cx="11997690" cy="578167"/>
          </a:xfrm>
        </p:spPr>
        <p:txBody>
          <a:bodyPr/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Exemple 1: travail individuel hors </a:t>
            </a:r>
            <a:r>
              <a:rPr lang="fr-FR">
                <a:latin typeface="Segoe UI" panose="020B0502040204020203" pitchFamily="34" charset="0"/>
                <a:cs typeface="Segoe UI" panose="020B0502040204020203" pitchFamily="34" charset="0"/>
              </a:rPr>
              <a:t>la classe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FFE6FBCA-03C2-4408-A0C7-B614A404B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772" y="897107"/>
            <a:ext cx="8234457" cy="5219354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C1F33AD3-15F4-4FD5-BF3D-40C776F7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3493" y="5110862"/>
            <a:ext cx="1437132" cy="8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927</TotalTime>
  <Words>1249</Words>
  <Application>Microsoft Office PowerPoint</Application>
  <PresentationFormat>Grand écran</PresentationFormat>
  <Paragraphs>205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Segoe UI</vt:lpstr>
      <vt:lpstr>Segoe UI Light</vt:lpstr>
      <vt:lpstr>Galerie</vt:lpstr>
      <vt:lpstr>Entraîner à la compréhension de l’oral à partir de documents vidéos</vt:lpstr>
      <vt:lpstr>La vidéo, un support aux exploitations multiples</vt:lpstr>
      <vt:lpstr>Qu’est-ce qu’un « bon » support vidéo?</vt:lpstr>
      <vt:lpstr>Les différents types de support vidéo</vt:lpstr>
      <vt:lpstr>Conditions de travail sur un support vidéo</vt:lpstr>
      <vt:lpstr>Conditions de travail sur un support vidéo</vt:lpstr>
      <vt:lpstr>Quelques illustrations …</vt:lpstr>
      <vt:lpstr>Exemple 1: travail individuel hors la classe</vt:lpstr>
      <vt:lpstr>Exemple 1: travail individuel hors la classe</vt:lpstr>
      <vt:lpstr>Exemple 2: travail à deux en classe</vt:lpstr>
      <vt:lpstr>Exemple 2: travail à deux en classe</vt:lpstr>
      <vt:lpstr>Exemple 3: Travail DE groupe en salle de classe</vt:lpstr>
      <vt:lpstr>Exemple 3a: travail de groupe en classe</vt:lpstr>
      <vt:lpstr>Exemple 3B: travail de groupe en classe</vt:lpstr>
      <vt:lpstr>Exemple 3c: travail de groupe en classe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Entraîner à la compréhension de l’oral à partir de documents vidéos</dc:title>
  <dc:creator>Stéphane</dc:creator>
  <cp:lastModifiedBy>sraymond81@outlook.fr</cp:lastModifiedBy>
  <cp:revision>27</cp:revision>
  <dcterms:created xsi:type="dcterms:W3CDTF">2021-12-16T09:13:17Z</dcterms:created>
  <dcterms:modified xsi:type="dcterms:W3CDTF">2022-10-23T14:16:16Z</dcterms:modified>
</cp:coreProperties>
</file>