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63" r:id="rId4"/>
    <p:sldId id="261" r:id="rId5"/>
    <p:sldId id="262" r:id="rId6"/>
    <p:sldId id="264" r:id="rId7"/>
    <p:sldId id="265" r:id="rId8"/>
    <p:sldId id="266" r:id="rId9"/>
    <p:sldId id="270" r:id="rId10"/>
    <p:sldId id="267" r:id="rId11"/>
    <p:sldId id="268" r:id="rId12"/>
    <p:sldId id="269" r:id="rId13"/>
    <p:sldId id="258" r:id="rId14"/>
    <p:sldId id="25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83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66" autoAdjust="0"/>
    <p:restoredTop sz="84504" autoAdjust="0"/>
  </p:normalViewPr>
  <p:slideViewPr>
    <p:cSldViewPr snapToGrid="0">
      <p:cViewPr varScale="1">
        <p:scale>
          <a:sx n="75" d="100"/>
          <a:sy n="75" d="100"/>
        </p:scale>
        <p:origin x="1186"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8E0849-444E-44B6-AFE3-540AC4F40635}" type="datetimeFigureOut">
              <a:rPr lang="fr-FR" smtClean="0"/>
              <a:pPr/>
              <a:t>14/03/2018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2E37F7-45EE-465C-AC63-13B6AFDFC2EF}" type="slidenum">
              <a:rPr lang="fr-FR" smtClean="0"/>
              <a:pPr/>
              <a:t>‹N°›</a:t>
            </a:fld>
            <a:endParaRPr lang="fr-FR"/>
          </a:p>
        </p:txBody>
      </p:sp>
    </p:spTree>
    <p:extLst>
      <p:ext uri="{BB962C8B-B14F-4D97-AF65-F5344CB8AC3E}">
        <p14:creationId xmlns:p14="http://schemas.microsoft.com/office/powerpoint/2010/main" val="3119418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22E37F7-45EE-465C-AC63-13B6AFDFC2EF}" type="slidenum">
              <a:rPr lang="fr-FR" smtClean="0"/>
              <a:pPr/>
              <a:t>3</a:t>
            </a:fld>
            <a:endParaRPr lang="fr-FR"/>
          </a:p>
        </p:txBody>
      </p:sp>
    </p:spTree>
    <p:extLst>
      <p:ext uri="{BB962C8B-B14F-4D97-AF65-F5344CB8AC3E}">
        <p14:creationId xmlns:p14="http://schemas.microsoft.com/office/powerpoint/2010/main" val="1448768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Théorème</a:t>
            </a:r>
            <a:r>
              <a:rPr lang="fr-FR" baseline="0" dirty="0" smtClean="0"/>
              <a:t> (démonstration sous forme d’activité proposée en annexe 7) : </a:t>
            </a:r>
            <a:r>
              <a:rPr lang="fr-FR" dirty="0" smtClean="0"/>
              <a:t>On utilise les propriétés de proportionnalité des triangles semblables,</a:t>
            </a:r>
            <a:r>
              <a:rPr lang="fr-FR" baseline="0" dirty="0" smtClean="0"/>
              <a:t> la propriété des produits en croix et une factorisation d’expression littérale</a:t>
            </a:r>
          </a:p>
          <a:p>
            <a:r>
              <a:rPr lang="fr-FR" baseline="0" dirty="0" smtClean="0"/>
              <a:t>Réciproque : </a:t>
            </a:r>
            <a:r>
              <a:rPr lang="fr-FR" dirty="0" smtClean="0"/>
              <a:t>On utilise le</a:t>
            </a:r>
            <a:r>
              <a:rPr lang="fr-FR" baseline="0" dirty="0" smtClean="0"/>
              <a:t> théorème de Pythagore et les égalités angulaires des triangles égaux</a:t>
            </a:r>
            <a:endParaRPr lang="fr-FR" dirty="0"/>
          </a:p>
        </p:txBody>
      </p:sp>
      <p:sp>
        <p:nvSpPr>
          <p:cNvPr id="4" name="Espace réservé du numéro de diapositive 3"/>
          <p:cNvSpPr>
            <a:spLocks noGrp="1"/>
          </p:cNvSpPr>
          <p:nvPr>
            <p:ph type="sldNum" sz="quarter" idx="10"/>
          </p:nvPr>
        </p:nvSpPr>
        <p:spPr/>
        <p:txBody>
          <a:bodyPr/>
          <a:lstStyle/>
          <a:p>
            <a:fld id="{922E37F7-45EE-465C-AC63-13B6AFDFC2EF}" type="slidenum">
              <a:rPr lang="fr-FR" smtClean="0"/>
              <a:pPr/>
              <a:t>12</a:t>
            </a:fld>
            <a:endParaRPr lang="fr-FR"/>
          </a:p>
        </p:txBody>
      </p:sp>
    </p:spTree>
    <p:extLst>
      <p:ext uri="{BB962C8B-B14F-4D97-AF65-F5344CB8AC3E}">
        <p14:creationId xmlns:p14="http://schemas.microsoft.com/office/powerpoint/2010/main" val="19485773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smtClean="0"/>
              <a:t>Autres </a:t>
            </a:r>
            <a:r>
              <a:rPr lang="fr-FR" smtClean="0"/>
              <a:t>démonstrations du document « Géométrie plane et proportionnalité</a:t>
            </a:r>
            <a:r>
              <a:rPr lang="fr-FR" baseline="0" smtClean="0"/>
              <a:t> au cycle 4 » disponibles </a:t>
            </a:r>
            <a:r>
              <a:rPr lang="fr-FR" baseline="0" dirty="0" smtClean="0"/>
              <a:t>sous la </a:t>
            </a:r>
            <a:r>
              <a:rPr lang="fr-FR" baseline="0" smtClean="0"/>
              <a:t>même forme</a:t>
            </a:r>
            <a:endParaRPr lang="fr-FR" dirty="0"/>
          </a:p>
        </p:txBody>
      </p:sp>
      <p:sp>
        <p:nvSpPr>
          <p:cNvPr id="4" name="Espace réservé du numéro de diapositive 3"/>
          <p:cNvSpPr>
            <a:spLocks noGrp="1"/>
          </p:cNvSpPr>
          <p:nvPr>
            <p:ph type="sldNum" sz="quarter" idx="10"/>
          </p:nvPr>
        </p:nvSpPr>
        <p:spPr/>
        <p:txBody>
          <a:bodyPr/>
          <a:lstStyle/>
          <a:p>
            <a:fld id="{922E37F7-45EE-465C-AC63-13B6AFDFC2EF}" type="slidenum">
              <a:rPr lang="fr-FR" smtClean="0"/>
              <a:pPr/>
              <a:t>13</a:t>
            </a:fld>
            <a:endParaRPr lang="fr-FR"/>
          </a:p>
        </p:txBody>
      </p:sp>
    </p:spTree>
    <p:extLst>
      <p:ext uri="{BB962C8B-B14F-4D97-AF65-F5344CB8AC3E}">
        <p14:creationId xmlns:p14="http://schemas.microsoft.com/office/powerpoint/2010/main" val="2737567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Nous vous proposons</a:t>
            </a:r>
            <a:r>
              <a:rPr lang="fr-FR" baseline="0" dirty="0" smtClean="0"/>
              <a:t> d’abord quelques démonstrations qui utilisent toutes la définition du quotient. Réinvestir cette définition tout au long de la scolarité permet aux élèves de bien l’assimiler. Il peut être pertinent de réfléchir en équipe des démonstrations que l’on choisit de faire tout au long du collège. On peut ainsi choisir de faire la démonstration sur un exemple générique et/ou dans le cas général (suivant le niveau)</a:t>
            </a:r>
            <a:endParaRPr lang="fr-FR" dirty="0"/>
          </a:p>
        </p:txBody>
      </p:sp>
      <p:sp>
        <p:nvSpPr>
          <p:cNvPr id="4" name="Espace réservé du numéro de diapositive 3"/>
          <p:cNvSpPr>
            <a:spLocks noGrp="1"/>
          </p:cNvSpPr>
          <p:nvPr>
            <p:ph type="sldNum" sz="quarter" idx="10"/>
          </p:nvPr>
        </p:nvSpPr>
        <p:spPr/>
        <p:txBody>
          <a:bodyPr/>
          <a:lstStyle/>
          <a:p>
            <a:fld id="{922E37F7-45EE-465C-AC63-13B6AFDFC2EF}" type="slidenum">
              <a:rPr lang="fr-FR" smtClean="0"/>
              <a:pPr/>
              <a:t>4</a:t>
            </a:fld>
            <a:endParaRPr lang="fr-FR"/>
          </a:p>
        </p:txBody>
      </p:sp>
    </p:spTree>
    <p:extLst>
      <p:ext uri="{BB962C8B-B14F-4D97-AF65-F5344CB8AC3E}">
        <p14:creationId xmlns:p14="http://schemas.microsoft.com/office/powerpoint/2010/main" val="468968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Voici un exemple détaillé dans une ressource d’accompagnement. Suivant la mise en œuvre, le compétences mathématiques travaillées sont différentes.</a:t>
            </a:r>
            <a:endParaRPr lang="fr-FR" dirty="0"/>
          </a:p>
        </p:txBody>
      </p:sp>
      <p:sp>
        <p:nvSpPr>
          <p:cNvPr id="4" name="Espace réservé du numéro de diapositive 3"/>
          <p:cNvSpPr>
            <a:spLocks noGrp="1"/>
          </p:cNvSpPr>
          <p:nvPr>
            <p:ph type="sldNum" sz="quarter" idx="10"/>
          </p:nvPr>
        </p:nvSpPr>
        <p:spPr/>
        <p:txBody>
          <a:bodyPr/>
          <a:lstStyle/>
          <a:p>
            <a:fld id="{922E37F7-45EE-465C-AC63-13B6AFDFC2EF}" type="slidenum">
              <a:rPr lang="fr-FR" smtClean="0"/>
              <a:pPr/>
              <a:t>5</a:t>
            </a:fld>
            <a:endParaRPr lang="fr-FR"/>
          </a:p>
        </p:txBody>
      </p:sp>
    </p:spTree>
    <p:extLst>
      <p:ext uri="{BB962C8B-B14F-4D97-AF65-F5344CB8AC3E}">
        <p14:creationId xmlns:p14="http://schemas.microsoft.com/office/powerpoint/2010/main" val="3433662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-en classe, la conjecture a été faite. Ensuite à l’oral pour les élèves, et de façon collégiale, la démonstration a été écrite au tableau pour deux exemples comme dans la proposition 2. L’enseignant a choisi de demander aux élèves de faire cette démonstration dans le cas général en dehors de la classe.</a:t>
            </a:r>
          </a:p>
          <a:p>
            <a:endParaRPr lang="fr-FR" dirty="0"/>
          </a:p>
        </p:txBody>
      </p:sp>
      <p:sp>
        <p:nvSpPr>
          <p:cNvPr id="4" name="Espace réservé du numéro de diapositive 3"/>
          <p:cNvSpPr>
            <a:spLocks noGrp="1"/>
          </p:cNvSpPr>
          <p:nvPr>
            <p:ph type="sldNum" sz="quarter" idx="10"/>
          </p:nvPr>
        </p:nvSpPr>
        <p:spPr/>
        <p:txBody>
          <a:bodyPr/>
          <a:lstStyle/>
          <a:p>
            <a:fld id="{922E37F7-45EE-465C-AC63-13B6AFDFC2EF}" type="slidenum">
              <a:rPr lang="fr-FR" smtClean="0"/>
              <a:pPr/>
              <a:t>6</a:t>
            </a:fld>
            <a:endParaRPr lang="fr-FR"/>
          </a:p>
        </p:txBody>
      </p:sp>
    </p:spTree>
    <p:extLst>
      <p:ext uri="{BB962C8B-B14F-4D97-AF65-F5344CB8AC3E}">
        <p14:creationId xmlns:p14="http://schemas.microsoft.com/office/powerpoint/2010/main" val="2636390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22E37F7-45EE-465C-AC63-13B6AFDFC2EF}" type="slidenum">
              <a:rPr lang="fr-FR" smtClean="0"/>
              <a:pPr/>
              <a:t>7</a:t>
            </a:fld>
            <a:endParaRPr lang="fr-FR"/>
          </a:p>
        </p:txBody>
      </p:sp>
    </p:spTree>
    <p:extLst>
      <p:ext uri="{BB962C8B-B14F-4D97-AF65-F5344CB8AC3E}">
        <p14:creationId xmlns:p14="http://schemas.microsoft.com/office/powerpoint/2010/main" val="3580610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22E37F7-45EE-465C-AC63-13B6AFDFC2EF}" type="slidenum">
              <a:rPr lang="fr-FR" smtClean="0"/>
              <a:pPr/>
              <a:t>8</a:t>
            </a:fld>
            <a:endParaRPr lang="fr-FR"/>
          </a:p>
        </p:txBody>
      </p:sp>
    </p:spTree>
    <p:extLst>
      <p:ext uri="{BB962C8B-B14F-4D97-AF65-F5344CB8AC3E}">
        <p14:creationId xmlns:p14="http://schemas.microsoft.com/office/powerpoint/2010/main" val="354412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22E37F7-45EE-465C-AC63-13B6AFDFC2EF}" type="slidenum">
              <a:rPr lang="fr-FR" smtClean="0"/>
              <a:pPr/>
              <a:t>9</a:t>
            </a:fld>
            <a:endParaRPr lang="fr-FR"/>
          </a:p>
        </p:txBody>
      </p:sp>
    </p:spTree>
    <p:extLst>
      <p:ext uri="{BB962C8B-B14F-4D97-AF65-F5344CB8AC3E}">
        <p14:creationId xmlns:p14="http://schemas.microsoft.com/office/powerpoint/2010/main" val="374154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effectLst/>
                <a:latin typeface="+mn-lt"/>
                <a:ea typeface="+mn-ea"/>
                <a:cs typeface="+mn-cs"/>
              </a:rPr>
              <a:t>La présentation visuelle basée sur des figures </a:t>
            </a:r>
            <a:r>
              <a:rPr lang="fr-FR" sz="1200" kern="1200" baseline="0" dirty="0" err="1" smtClean="0">
                <a:solidFill>
                  <a:schemeClr val="tx1"/>
                </a:solidFill>
                <a:effectLst/>
                <a:latin typeface="+mn-lt"/>
                <a:ea typeface="+mn-ea"/>
                <a:cs typeface="+mn-cs"/>
              </a:rPr>
              <a:t>geogebra</a:t>
            </a:r>
            <a:r>
              <a:rPr lang="fr-FR" sz="1200" kern="1200" baseline="0" dirty="0" smtClean="0">
                <a:solidFill>
                  <a:schemeClr val="tx1"/>
                </a:solidFill>
                <a:effectLst/>
                <a:latin typeface="+mn-lt"/>
                <a:ea typeface="+mn-ea"/>
                <a:cs typeface="+mn-cs"/>
              </a:rPr>
              <a:t> évolutives mises aussi à disposition (à projeter) ouvre </a:t>
            </a:r>
            <a:r>
              <a:rPr lang="fr-FR" dirty="0" smtClean="0"/>
              <a:t>des pistes d'utilisation avec les élèves pour appréhender </a:t>
            </a:r>
            <a:r>
              <a:rPr lang="fr-FR" baseline="0" dirty="0" smtClean="0"/>
              <a:t>toutes les étapes d’un </a:t>
            </a:r>
            <a:r>
              <a:rPr lang="fr-FR" dirty="0" smtClean="0"/>
              <a:t>raisonnement sans la surcharge de la démonstration écrite.</a:t>
            </a:r>
            <a:endParaRPr lang="fr-FR"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Bien que le document ressource</a:t>
            </a:r>
            <a:r>
              <a:rPr lang="fr-FR" sz="1200" kern="1200" baseline="0" dirty="0" smtClean="0">
                <a:solidFill>
                  <a:schemeClr val="tx1"/>
                </a:solidFill>
                <a:effectLst/>
                <a:latin typeface="+mn-lt"/>
                <a:ea typeface="+mn-ea"/>
                <a:cs typeface="+mn-cs"/>
              </a:rPr>
              <a:t> nous demande d’employer les critères d’égalité de manière modeste, ceux-ci constituent un outil qui, associé à la caractérisation angulaire du parallélisme, permet de mener à bien de nombreuses démonstrations simples. C’est le cas pour toutes les propriétés des parallélogrammes, dont nous donnons deux exemples dans le document. (Les autres sont accessibles dans le zip)</a:t>
            </a:r>
          </a:p>
          <a:p>
            <a:endParaRPr lang="fr-FR" dirty="0"/>
          </a:p>
        </p:txBody>
      </p:sp>
      <p:sp>
        <p:nvSpPr>
          <p:cNvPr id="4" name="Espace réservé du numéro de diapositive 3"/>
          <p:cNvSpPr>
            <a:spLocks noGrp="1"/>
          </p:cNvSpPr>
          <p:nvPr>
            <p:ph type="sldNum" sz="quarter" idx="10"/>
          </p:nvPr>
        </p:nvSpPr>
        <p:spPr/>
        <p:txBody>
          <a:bodyPr/>
          <a:lstStyle/>
          <a:p>
            <a:fld id="{922E37F7-45EE-465C-AC63-13B6AFDFC2EF}" type="slidenum">
              <a:rPr lang="fr-FR" smtClean="0"/>
              <a:pPr/>
              <a:t>10</a:t>
            </a:fld>
            <a:endParaRPr lang="fr-FR"/>
          </a:p>
        </p:txBody>
      </p:sp>
    </p:spTree>
    <p:extLst>
      <p:ext uri="{BB962C8B-B14F-4D97-AF65-F5344CB8AC3E}">
        <p14:creationId xmlns:p14="http://schemas.microsoft.com/office/powerpoint/2010/main" val="1831557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Les élèves conjecturent la propriété sur une figure, puis passent à la démonstration en retrouvant les propriétés invoquées à chaque étape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Propriétés : (1) Angles opposés par le sommet  (2) Critère d’égalité  (3) Si triangles égaux alors angles de même mesure (4) Si angles alternes internes égaux alors parallélisme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mn-lt"/>
                <a:ea typeface="+mn-ea"/>
                <a:cs typeface="+mn-cs"/>
              </a:rPr>
              <a:t>Possibilité de fournir une</a:t>
            </a:r>
            <a:r>
              <a:rPr lang="fr-FR" sz="1200" kern="1200" baseline="0" dirty="0" smtClean="0">
                <a:solidFill>
                  <a:schemeClr val="tx1"/>
                </a:solidFill>
                <a:effectLst/>
                <a:latin typeface="+mn-lt"/>
                <a:ea typeface="+mn-ea"/>
                <a:cs typeface="+mn-cs"/>
              </a:rPr>
              <a:t> liste de propriété à connaître en guise de différenciation/remédiation, amenant les élèves à faire des choix entre des propriétés ressemblantes à différencier (critères d’égalité de triangles, propriété/réciproque)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baseline="0" dirty="0" smtClean="0">
                <a:solidFill>
                  <a:schemeClr val="tx1"/>
                </a:solidFill>
                <a:effectLst/>
                <a:latin typeface="+mn-lt"/>
                <a:ea typeface="+mn-ea"/>
                <a:cs typeface="+mn-cs"/>
              </a:rPr>
              <a:t>La démonstration visuelle pourra aussi servir de support à une démonstration rédigée, comme proposé dans la suite de l’activité.</a:t>
            </a:r>
            <a:endParaRPr lang="fr-FR" dirty="0"/>
          </a:p>
        </p:txBody>
      </p:sp>
      <p:sp>
        <p:nvSpPr>
          <p:cNvPr id="4" name="Espace réservé du numéro de diapositive 3"/>
          <p:cNvSpPr>
            <a:spLocks noGrp="1"/>
          </p:cNvSpPr>
          <p:nvPr>
            <p:ph type="sldNum" sz="quarter" idx="10"/>
          </p:nvPr>
        </p:nvSpPr>
        <p:spPr/>
        <p:txBody>
          <a:bodyPr/>
          <a:lstStyle/>
          <a:p>
            <a:fld id="{922E37F7-45EE-465C-AC63-13B6AFDFC2EF}" type="slidenum">
              <a:rPr lang="fr-FR" smtClean="0"/>
              <a:pPr/>
              <a:t>11</a:t>
            </a:fld>
            <a:endParaRPr lang="fr-FR"/>
          </a:p>
        </p:txBody>
      </p:sp>
    </p:spTree>
    <p:extLst>
      <p:ext uri="{BB962C8B-B14F-4D97-AF65-F5344CB8AC3E}">
        <p14:creationId xmlns:p14="http://schemas.microsoft.com/office/powerpoint/2010/main" val="1324596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fr-FR"/>
              <a:t>Modifiez le style du titre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Date Placeholder 2"/>
          <p:cNvSpPr>
            <a:spLocks noGrp="1"/>
          </p:cNvSpPr>
          <p:nvPr>
            <p:ph type="dt" sz="half" idx="10"/>
          </p:nvPr>
        </p:nvSpPr>
        <p:spPr/>
        <p:txBody>
          <a:bodyPr/>
          <a:lstStyle/>
          <a:p>
            <a:fld id="{B61BEF0D-F0BB-DE4B-95CE-6DB70DBA9567}" type="datetimeFigureOut">
              <a:rPr lang="en-US" dirty="0"/>
              <a:pPr/>
              <a:t>3/14/2018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Modifier les styles du texte du masque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Modifier les styles du texte du masque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fr-FR"/>
              <a:t>Modifiez le style du titre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3/14/2018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3/14/2018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3/14/2018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image" Target="../media/image17.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s://disciplines.ac-toulouse.fr/mathematiques/se-former/journees-pedagogiques-college/les-journees-pedagogiques-college-2018"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E2A30D9-0A17-4C42-B0B5-4118A38E481A}"/>
              </a:ext>
            </a:extLst>
          </p:cNvPr>
          <p:cNvSpPr>
            <a:spLocks noGrp="1"/>
          </p:cNvSpPr>
          <p:nvPr>
            <p:ph type="ctrTitle"/>
          </p:nvPr>
        </p:nvSpPr>
        <p:spPr>
          <a:xfrm>
            <a:off x="684212" y="744280"/>
            <a:ext cx="8001000" cy="1967023"/>
          </a:xfrm>
        </p:spPr>
        <p:txBody>
          <a:bodyPr/>
          <a:lstStyle/>
          <a:p>
            <a:r>
              <a:rPr lang="fr-FR" dirty="0"/>
              <a:t>Journées pédagogiques 2018</a:t>
            </a:r>
          </a:p>
        </p:txBody>
      </p:sp>
      <p:sp>
        <p:nvSpPr>
          <p:cNvPr id="3" name="Sous-titre 2">
            <a:extLst>
              <a:ext uri="{FF2B5EF4-FFF2-40B4-BE49-F238E27FC236}">
                <a16:creationId xmlns="" xmlns:a16="http://schemas.microsoft.com/office/drawing/2014/main" id="{71B8EEED-47F5-4E47-90C3-A76BE3F75CE6}"/>
              </a:ext>
            </a:extLst>
          </p:cNvPr>
          <p:cNvSpPr>
            <a:spLocks noGrp="1"/>
          </p:cNvSpPr>
          <p:nvPr>
            <p:ph type="subTitle" idx="1"/>
          </p:nvPr>
        </p:nvSpPr>
        <p:spPr/>
        <p:txBody>
          <a:bodyPr/>
          <a:lstStyle/>
          <a:p>
            <a:endParaRPr lang="fr-FR"/>
          </a:p>
          <a:p>
            <a:r>
              <a:rPr lang="fr-FR"/>
              <a:t>Quelques démonstrations au cycle4</a:t>
            </a:r>
            <a:endParaRPr lang="fr-FR" dirty="0"/>
          </a:p>
        </p:txBody>
      </p:sp>
    </p:spTree>
    <p:extLst>
      <p:ext uri="{BB962C8B-B14F-4D97-AF65-F5344CB8AC3E}">
        <p14:creationId xmlns:p14="http://schemas.microsoft.com/office/powerpoint/2010/main" val="85003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519B4AD-D9A9-43D8-9C4F-D6585FE8D342}"/>
              </a:ext>
            </a:extLst>
          </p:cNvPr>
          <p:cNvSpPr>
            <a:spLocks noGrp="1"/>
          </p:cNvSpPr>
          <p:nvPr>
            <p:ph type="title"/>
          </p:nvPr>
        </p:nvSpPr>
        <p:spPr>
          <a:xfrm>
            <a:off x="712279" y="287177"/>
            <a:ext cx="10951529" cy="800100"/>
          </a:xfrm>
        </p:spPr>
        <p:txBody>
          <a:bodyPr>
            <a:normAutofit/>
          </a:bodyPr>
          <a:lstStyle/>
          <a:p>
            <a:r>
              <a:rPr lang="fr-FR" b="1" dirty="0">
                <a:solidFill>
                  <a:schemeClr val="bg2">
                    <a:lumMod val="75000"/>
                  </a:schemeClr>
                </a:solidFill>
              </a:rPr>
              <a:t>     Quelques « démonstrations » en cycle 4</a:t>
            </a:r>
            <a:endParaRPr lang="fr-FR" b="1" dirty="0"/>
          </a:p>
        </p:txBody>
      </p:sp>
      <p:pic>
        <p:nvPicPr>
          <p:cNvPr id="7" name="Image 6">
            <a:extLst>
              <a:ext uri="{FF2B5EF4-FFF2-40B4-BE49-F238E27FC236}">
                <a16:creationId xmlns="" xmlns:a16="http://schemas.microsoft.com/office/drawing/2014/main" id="{5AD1FF9E-1BFA-40AD-BF0E-967FDB6E3A20}"/>
              </a:ext>
            </a:extLst>
          </p:cNvPr>
          <p:cNvPicPr>
            <a:picLocks noChangeAspect="1"/>
          </p:cNvPicPr>
          <p:nvPr/>
        </p:nvPicPr>
        <p:blipFill>
          <a:blip r:embed="rId3"/>
          <a:stretch>
            <a:fillRect/>
          </a:stretch>
        </p:blipFill>
        <p:spPr>
          <a:xfrm>
            <a:off x="712279" y="1087276"/>
            <a:ext cx="11313817" cy="655421"/>
          </a:xfrm>
          <a:prstGeom prst="rect">
            <a:avLst/>
          </a:prstGeom>
        </p:spPr>
      </p:pic>
      <p:pic>
        <p:nvPicPr>
          <p:cNvPr id="3" name="Image 2">
            <a:extLst>
              <a:ext uri="{FF2B5EF4-FFF2-40B4-BE49-F238E27FC236}">
                <a16:creationId xmlns="" xmlns:a16="http://schemas.microsoft.com/office/drawing/2014/main" id="{E2E4F778-CEB8-4832-8F8B-574CF0740F46}"/>
              </a:ext>
            </a:extLst>
          </p:cNvPr>
          <p:cNvPicPr>
            <a:picLocks noChangeAspect="1"/>
          </p:cNvPicPr>
          <p:nvPr/>
        </p:nvPicPr>
        <p:blipFill>
          <a:blip r:embed="rId4"/>
          <a:stretch>
            <a:fillRect/>
          </a:stretch>
        </p:blipFill>
        <p:spPr>
          <a:xfrm>
            <a:off x="541560" y="1742697"/>
            <a:ext cx="11655254" cy="965905"/>
          </a:xfrm>
          <a:prstGeom prst="rect">
            <a:avLst/>
          </a:prstGeom>
        </p:spPr>
      </p:pic>
      <p:pic>
        <p:nvPicPr>
          <p:cNvPr id="4" name="Image 3">
            <a:extLst>
              <a:ext uri="{FF2B5EF4-FFF2-40B4-BE49-F238E27FC236}">
                <a16:creationId xmlns="" xmlns:a16="http://schemas.microsoft.com/office/drawing/2014/main" id="{7B25BAE0-7D6B-4106-BD4D-B02B7B8D2B70}"/>
              </a:ext>
            </a:extLst>
          </p:cNvPr>
          <p:cNvPicPr>
            <a:picLocks noChangeAspect="1"/>
          </p:cNvPicPr>
          <p:nvPr/>
        </p:nvPicPr>
        <p:blipFill>
          <a:blip r:embed="rId5"/>
          <a:stretch>
            <a:fillRect/>
          </a:stretch>
        </p:blipFill>
        <p:spPr>
          <a:xfrm>
            <a:off x="712279" y="2856818"/>
            <a:ext cx="10508877" cy="3993373"/>
          </a:xfrm>
          <a:prstGeom prst="rect">
            <a:avLst/>
          </a:prstGeom>
        </p:spPr>
      </p:pic>
      <p:sp>
        <p:nvSpPr>
          <p:cNvPr id="8" name="ZoneTexte 7"/>
          <p:cNvSpPr txBox="1"/>
          <p:nvPr/>
        </p:nvSpPr>
        <p:spPr>
          <a:xfrm>
            <a:off x="843280" y="1188700"/>
            <a:ext cx="1381760" cy="369332"/>
          </a:xfrm>
          <a:prstGeom prst="rect">
            <a:avLst/>
          </a:prstGeom>
          <a:solidFill>
            <a:schemeClr val="tx1"/>
          </a:solidFill>
        </p:spPr>
        <p:txBody>
          <a:bodyPr wrap="square" rtlCol="0">
            <a:spAutoFit/>
          </a:bodyPr>
          <a:lstStyle/>
          <a:p>
            <a:r>
              <a:rPr lang="fr-FR" dirty="0" smtClean="0">
                <a:solidFill>
                  <a:schemeClr val="bg1"/>
                </a:solidFill>
              </a:rPr>
              <a:t>Annexe 6</a:t>
            </a:r>
            <a:endParaRPr lang="fr-FR" dirty="0">
              <a:solidFill>
                <a:schemeClr val="bg1"/>
              </a:solidFill>
            </a:endParaRPr>
          </a:p>
        </p:txBody>
      </p:sp>
    </p:spTree>
    <p:extLst>
      <p:ext uri="{BB962C8B-B14F-4D97-AF65-F5344CB8AC3E}">
        <p14:creationId xmlns:p14="http://schemas.microsoft.com/office/powerpoint/2010/main" val="39723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519B4AD-D9A9-43D8-9C4F-D6585FE8D342}"/>
              </a:ext>
            </a:extLst>
          </p:cNvPr>
          <p:cNvSpPr>
            <a:spLocks noGrp="1"/>
          </p:cNvSpPr>
          <p:nvPr>
            <p:ph type="title"/>
          </p:nvPr>
        </p:nvSpPr>
        <p:spPr>
          <a:xfrm>
            <a:off x="757435" y="316087"/>
            <a:ext cx="10951529" cy="601855"/>
          </a:xfrm>
        </p:spPr>
        <p:txBody>
          <a:bodyPr>
            <a:normAutofit/>
          </a:bodyPr>
          <a:lstStyle/>
          <a:p>
            <a:r>
              <a:rPr lang="fr-FR" b="1" dirty="0">
                <a:solidFill>
                  <a:schemeClr val="bg2">
                    <a:lumMod val="75000"/>
                  </a:schemeClr>
                </a:solidFill>
              </a:rPr>
              <a:t>     Quelques « démonstrations » en cycle 4</a:t>
            </a:r>
            <a:endParaRPr lang="fr-FR" b="1" dirty="0"/>
          </a:p>
        </p:txBody>
      </p:sp>
      <p:pic>
        <p:nvPicPr>
          <p:cNvPr id="5" name="Image 4">
            <a:extLst>
              <a:ext uri="{FF2B5EF4-FFF2-40B4-BE49-F238E27FC236}">
                <a16:creationId xmlns="" xmlns:a16="http://schemas.microsoft.com/office/drawing/2014/main" id="{B435C1D1-CB32-4CE7-AC49-C6AE32B2EAA6}"/>
              </a:ext>
            </a:extLst>
          </p:cNvPr>
          <p:cNvPicPr>
            <a:picLocks noChangeAspect="1"/>
          </p:cNvPicPr>
          <p:nvPr/>
        </p:nvPicPr>
        <p:blipFill>
          <a:blip r:embed="rId3"/>
          <a:stretch>
            <a:fillRect/>
          </a:stretch>
        </p:blipFill>
        <p:spPr>
          <a:xfrm>
            <a:off x="944385" y="801512"/>
            <a:ext cx="9703139" cy="6140062"/>
          </a:xfrm>
          <a:prstGeom prst="rect">
            <a:avLst/>
          </a:prstGeom>
        </p:spPr>
      </p:pic>
      <p:sp>
        <p:nvSpPr>
          <p:cNvPr id="3" name="ZoneTexte 2"/>
          <p:cNvSpPr txBox="1"/>
          <p:nvPr/>
        </p:nvSpPr>
        <p:spPr>
          <a:xfrm>
            <a:off x="1219200" y="850364"/>
            <a:ext cx="1381760" cy="369332"/>
          </a:xfrm>
          <a:prstGeom prst="rect">
            <a:avLst/>
          </a:prstGeom>
          <a:noFill/>
        </p:spPr>
        <p:txBody>
          <a:bodyPr wrap="square" rtlCol="0">
            <a:spAutoFit/>
          </a:bodyPr>
          <a:lstStyle/>
          <a:p>
            <a:r>
              <a:rPr lang="fr-FR" dirty="0" smtClean="0">
                <a:solidFill>
                  <a:schemeClr val="bg1"/>
                </a:solidFill>
              </a:rPr>
              <a:t>Annexe 5</a:t>
            </a:r>
            <a:endParaRPr lang="fr-FR" dirty="0">
              <a:solidFill>
                <a:schemeClr val="bg1"/>
              </a:solidFill>
            </a:endParaRPr>
          </a:p>
        </p:txBody>
      </p:sp>
    </p:spTree>
    <p:extLst>
      <p:ext uri="{BB962C8B-B14F-4D97-AF65-F5344CB8AC3E}">
        <p14:creationId xmlns:p14="http://schemas.microsoft.com/office/powerpoint/2010/main" val="2126004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pic>
        <p:nvPicPr>
          <p:cNvPr id="4" name="Image 3">
            <a:extLst>
              <a:ext uri="{FF2B5EF4-FFF2-40B4-BE49-F238E27FC236}">
                <a16:creationId xmlns="" xmlns:a16="http://schemas.microsoft.com/office/drawing/2014/main" id="{FA5D72BF-999E-4D32-A82A-F75525CF4B4A}"/>
              </a:ext>
            </a:extLst>
          </p:cNvPr>
          <p:cNvPicPr/>
          <p:nvPr/>
        </p:nvPicPr>
        <p:blipFill>
          <a:blip r:embed="rId3" cstate="print"/>
          <a:srcRect/>
          <a:stretch>
            <a:fillRect/>
          </a:stretch>
        </p:blipFill>
        <p:spPr bwMode="auto">
          <a:xfrm>
            <a:off x="409671" y="347698"/>
            <a:ext cx="10406213" cy="7010399"/>
          </a:xfrm>
          <a:prstGeom prst="rect">
            <a:avLst/>
          </a:prstGeom>
          <a:noFill/>
          <a:ln w="9525">
            <a:noFill/>
            <a:miter lim="800000"/>
            <a:headEnd/>
            <a:tailEnd/>
          </a:ln>
        </p:spPr>
      </p:pic>
    </p:spTree>
    <p:extLst>
      <p:ext uri="{BB962C8B-B14F-4D97-AF65-F5344CB8AC3E}">
        <p14:creationId xmlns:p14="http://schemas.microsoft.com/office/powerpoint/2010/main" val="1954869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519B4AD-D9A9-43D8-9C4F-D6585FE8D342}"/>
              </a:ext>
            </a:extLst>
          </p:cNvPr>
          <p:cNvSpPr>
            <a:spLocks noGrp="1"/>
          </p:cNvSpPr>
          <p:nvPr>
            <p:ph type="title"/>
          </p:nvPr>
        </p:nvSpPr>
        <p:spPr>
          <a:xfrm>
            <a:off x="846770" y="643205"/>
            <a:ext cx="10951529" cy="687070"/>
          </a:xfrm>
        </p:spPr>
        <p:txBody>
          <a:bodyPr/>
          <a:lstStyle/>
          <a:p>
            <a:r>
              <a:rPr lang="fr-FR" dirty="0" smtClean="0">
                <a:solidFill>
                  <a:schemeClr val="bg1"/>
                </a:solidFill>
              </a:rPr>
              <a:t>Ressources téléchargeables</a:t>
            </a:r>
            <a:endParaRPr lang="fr-FR" dirty="0">
              <a:solidFill>
                <a:schemeClr val="bg1"/>
              </a:solidFill>
            </a:endParaRPr>
          </a:p>
        </p:txBody>
      </p:sp>
      <p:sp>
        <p:nvSpPr>
          <p:cNvPr id="3" name="Espace réservé du texte 2">
            <a:extLst>
              <a:ext uri="{FF2B5EF4-FFF2-40B4-BE49-F238E27FC236}">
                <a16:creationId xmlns="" xmlns:a16="http://schemas.microsoft.com/office/drawing/2014/main" id="{C72869EC-9D4F-4356-8E90-D9F6040220F7}"/>
              </a:ext>
            </a:extLst>
          </p:cNvPr>
          <p:cNvSpPr>
            <a:spLocks noGrp="1"/>
          </p:cNvSpPr>
          <p:nvPr>
            <p:ph type="body" idx="1"/>
          </p:nvPr>
        </p:nvSpPr>
        <p:spPr>
          <a:xfrm>
            <a:off x="846769" y="5132981"/>
            <a:ext cx="10951529" cy="983340"/>
          </a:xfrm>
        </p:spPr>
        <p:txBody>
          <a:bodyPr>
            <a:normAutofit/>
          </a:bodyPr>
          <a:lstStyle/>
          <a:p>
            <a:r>
              <a:rPr lang="fr-FR" sz="4000" b="1" dirty="0"/>
              <a:t>https://tinyurl.com/ybeph9bx</a:t>
            </a:r>
            <a:endParaRPr lang="fr-FR" sz="4000" dirty="0"/>
          </a:p>
        </p:txBody>
      </p:sp>
      <p:sp>
        <p:nvSpPr>
          <p:cNvPr id="5" name="Rectangle 4"/>
          <p:cNvSpPr/>
          <p:nvPr/>
        </p:nvSpPr>
        <p:spPr>
          <a:xfrm>
            <a:off x="1393878" y="2299411"/>
            <a:ext cx="8262189" cy="461665"/>
          </a:xfrm>
          <a:prstGeom prst="rect">
            <a:avLst/>
          </a:prstGeom>
        </p:spPr>
        <p:txBody>
          <a:bodyPr wrap="square">
            <a:spAutoFit/>
          </a:bodyPr>
          <a:lstStyle/>
          <a:p>
            <a:r>
              <a:rPr lang="fr-FR" sz="2400" dirty="0" smtClean="0">
                <a:solidFill>
                  <a:schemeClr val="bg1"/>
                </a:solidFill>
              </a:rPr>
              <a:t>Disponibles dès aujourd’hui sur le site académique </a:t>
            </a:r>
            <a:endParaRPr lang="fr-FR" sz="2400" dirty="0">
              <a:solidFill>
                <a:schemeClr val="bg1"/>
              </a:solidFill>
            </a:endParaRPr>
          </a:p>
        </p:txBody>
      </p:sp>
      <p:sp>
        <p:nvSpPr>
          <p:cNvPr id="6" name="Rectangle 5"/>
          <p:cNvSpPr/>
          <p:nvPr/>
        </p:nvSpPr>
        <p:spPr>
          <a:xfrm>
            <a:off x="668707" y="2933275"/>
            <a:ext cx="10804471" cy="830997"/>
          </a:xfrm>
          <a:prstGeom prst="rect">
            <a:avLst/>
          </a:prstGeom>
        </p:spPr>
        <p:txBody>
          <a:bodyPr wrap="square">
            <a:spAutoFit/>
          </a:bodyPr>
          <a:lstStyle/>
          <a:p>
            <a:r>
              <a:rPr lang="fr-FR" sz="2400" b="1" dirty="0">
                <a:hlinkClick r:id="rId3"/>
              </a:rPr>
              <a:t>https://disciplines.ac-toulouse.fr/mathematiques/se-former/journees-pedagogiques-college/les-journees-pedagogiques-college-2018</a:t>
            </a:r>
            <a:endParaRPr lang="fr-FR" sz="2400" b="1" dirty="0"/>
          </a:p>
        </p:txBody>
      </p:sp>
      <p:sp>
        <p:nvSpPr>
          <p:cNvPr id="8" name="Rectangle 7"/>
          <p:cNvSpPr/>
          <p:nvPr/>
        </p:nvSpPr>
        <p:spPr>
          <a:xfrm>
            <a:off x="1393878" y="4398136"/>
            <a:ext cx="9207069" cy="461665"/>
          </a:xfrm>
          <a:prstGeom prst="rect">
            <a:avLst/>
          </a:prstGeom>
        </p:spPr>
        <p:txBody>
          <a:bodyPr wrap="square">
            <a:spAutoFit/>
          </a:bodyPr>
          <a:lstStyle/>
          <a:p>
            <a:r>
              <a:rPr lang="fr-FR" sz="2400" dirty="0" smtClean="0">
                <a:solidFill>
                  <a:schemeClr val="bg1"/>
                </a:solidFill>
              </a:rPr>
              <a:t>Ou directement sous forme de fichier zip</a:t>
            </a:r>
            <a:endParaRPr lang="fr-FR" sz="2400" dirty="0">
              <a:solidFill>
                <a:schemeClr val="bg1"/>
              </a:solidFill>
            </a:endParaRPr>
          </a:p>
        </p:txBody>
      </p:sp>
    </p:spTree>
    <p:extLst>
      <p:ext uri="{BB962C8B-B14F-4D97-AF65-F5344CB8AC3E}">
        <p14:creationId xmlns:p14="http://schemas.microsoft.com/office/powerpoint/2010/main" val="1351725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519B4AD-D9A9-43D8-9C4F-D6585FE8D342}"/>
              </a:ext>
            </a:extLst>
          </p:cNvPr>
          <p:cNvSpPr>
            <a:spLocks noGrp="1"/>
          </p:cNvSpPr>
          <p:nvPr>
            <p:ph type="title"/>
          </p:nvPr>
        </p:nvSpPr>
        <p:spPr>
          <a:xfrm>
            <a:off x="684210" y="720090"/>
            <a:ext cx="10951529" cy="1165860"/>
          </a:xfrm>
        </p:spPr>
        <p:txBody>
          <a:bodyPr/>
          <a:lstStyle/>
          <a:p>
            <a:endParaRPr lang="fr-FR" dirty="0"/>
          </a:p>
        </p:txBody>
      </p:sp>
      <p:sp>
        <p:nvSpPr>
          <p:cNvPr id="3" name="Espace réservé du texte 2">
            <a:extLst>
              <a:ext uri="{FF2B5EF4-FFF2-40B4-BE49-F238E27FC236}">
                <a16:creationId xmlns="" xmlns:a16="http://schemas.microsoft.com/office/drawing/2014/main" id="{C72869EC-9D4F-4356-8E90-D9F6040220F7}"/>
              </a:ext>
            </a:extLst>
          </p:cNvPr>
          <p:cNvSpPr>
            <a:spLocks noGrp="1"/>
          </p:cNvSpPr>
          <p:nvPr>
            <p:ph type="body" idx="1"/>
          </p:nvPr>
        </p:nvSpPr>
        <p:spPr>
          <a:xfrm>
            <a:off x="684209" y="2389780"/>
            <a:ext cx="10951529" cy="2639419"/>
          </a:xfrm>
        </p:spPr>
        <p:txBody>
          <a:bodyPr/>
          <a:lstStyle/>
          <a:p>
            <a:endParaRPr lang="fr-FR"/>
          </a:p>
        </p:txBody>
      </p:sp>
    </p:spTree>
    <p:extLst>
      <p:ext uri="{BB962C8B-B14F-4D97-AF65-F5344CB8AC3E}">
        <p14:creationId xmlns:p14="http://schemas.microsoft.com/office/powerpoint/2010/main" val="766906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519B4AD-D9A9-43D8-9C4F-D6585FE8D342}"/>
              </a:ext>
            </a:extLst>
          </p:cNvPr>
          <p:cNvSpPr>
            <a:spLocks noGrp="1"/>
          </p:cNvSpPr>
          <p:nvPr>
            <p:ph type="title"/>
          </p:nvPr>
        </p:nvSpPr>
        <p:spPr>
          <a:xfrm>
            <a:off x="684208" y="514350"/>
            <a:ext cx="10951529" cy="800100"/>
          </a:xfrm>
        </p:spPr>
        <p:txBody>
          <a:bodyPr>
            <a:normAutofit/>
          </a:bodyPr>
          <a:lstStyle/>
          <a:p>
            <a:r>
              <a:rPr lang="fr-FR" b="1" dirty="0">
                <a:solidFill>
                  <a:schemeClr val="bg2">
                    <a:lumMod val="75000"/>
                  </a:schemeClr>
                </a:solidFill>
              </a:rPr>
              <a:t>     Quelques « démonstrations » en cycle 4</a:t>
            </a:r>
            <a:endParaRPr lang="fr-FR" b="1" dirty="0"/>
          </a:p>
        </p:txBody>
      </p:sp>
      <p:sp>
        <p:nvSpPr>
          <p:cNvPr id="3" name="Espace réservé du texte 2">
            <a:extLst>
              <a:ext uri="{FF2B5EF4-FFF2-40B4-BE49-F238E27FC236}">
                <a16:creationId xmlns="" xmlns:a16="http://schemas.microsoft.com/office/drawing/2014/main" id="{C72869EC-9D4F-4356-8E90-D9F6040220F7}"/>
              </a:ext>
            </a:extLst>
          </p:cNvPr>
          <p:cNvSpPr>
            <a:spLocks noGrp="1"/>
          </p:cNvSpPr>
          <p:nvPr>
            <p:ph type="body" idx="1"/>
          </p:nvPr>
        </p:nvSpPr>
        <p:spPr>
          <a:xfrm>
            <a:off x="684209" y="2133600"/>
            <a:ext cx="10951529" cy="2677885"/>
          </a:xfrm>
        </p:spPr>
        <p:txBody>
          <a:bodyPr/>
          <a:lstStyle/>
          <a:p>
            <a:r>
              <a:rPr lang="fr-FR" dirty="0"/>
              <a:t>Nous vous proposons un pense-bête qui vous permettra de repérer les démonstrations de cours qu’il est possible de faire au collège. </a:t>
            </a:r>
          </a:p>
          <a:p>
            <a:endParaRPr lang="fr-FR" dirty="0"/>
          </a:p>
          <a:p>
            <a:r>
              <a:rPr lang="fr-FR" dirty="0"/>
              <a:t>Chaque enseignant peut choisir (si possible en équipe) les démonstrations qu’il travaillera avec ses élèves.</a:t>
            </a:r>
          </a:p>
          <a:p>
            <a:r>
              <a:rPr lang="fr-FR" dirty="0"/>
              <a:t>Cette liste n’est ni exhaustive, ni obligatoire.</a:t>
            </a:r>
          </a:p>
          <a:p>
            <a:endParaRPr lang="fr-FR" dirty="0"/>
          </a:p>
        </p:txBody>
      </p:sp>
    </p:spTree>
    <p:extLst>
      <p:ext uri="{BB962C8B-B14F-4D97-AF65-F5344CB8AC3E}">
        <p14:creationId xmlns:p14="http://schemas.microsoft.com/office/powerpoint/2010/main" val="1455256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519B4AD-D9A9-43D8-9C4F-D6585FE8D342}"/>
              </a:ext>
            </a:extLst>
          </p:cNvPr>
          <p:cNvSpPr>
            <a:spLocks noGrp="1"/>
          </p:cNvSpPr>
          <p:nvPr>
            <p:ph type="title"/>
          </p:nvPr>
        </p:nvSpPr>
        <p:spPr>
          <a:xfrm>
            <a:off x="684208" y="514350"/>
            <a:ext cx="10951529" cy="800100"/>
          </a:xfrm>
        </p:spPr>
        <p:txBody>
          <a:bodyPr>
            <a:normAutofit/>
          </a:bodyPr>
          <a:lstStyle/>
          <a:p>
            <a:r>
              <a:rPr lang="fr-FR" b="1" dirty="0">
                <a:solidFill>
                  <a:schemeClr val="bg2">
                    <a:lumMod val="75000"/>
                  </a:schemeClr>
                </a:solidFill>
              </a:rPr>
              <a:t>     Quelques « démonstrations » en cycle 4</a:t>
            </a:r>
            <a:endParaRPr lang="fr-FR" b="1" dirty="0"/>
          </a:p>
        </p:txBody>
      </p:sp>
      <p:pic>
        <p:nvPicPr>
          <p:cNvPr id="1026" name="Picture 2"/>
          <p:cNvPicPr>
            <a:picLocks noChangeAspect="1" noChangeArrowheads="1"/>
          </p:cNvPicPr>
          <p:nvPr/>
        </p:nvPicPr>
        <p:blipFill>
          <a:blip r:embed="rId3"/>
          <a:srcRect/>
          <a:stretch>
            <a:fillRect/>
          </a:stretch>
        </p:blipFill>
        <p:spPr bwMode="auto">
          <a:xfrm>
            <a:off x="236487" y="1250950"/>
            <a:ext cx="11415763" cy="4948372"/>
          </a:xfrm>
          <a:prstGeom prst="rect">
            <a:avLst/>
          </a:prstGeom>
          <a:noFill/>
          <a:ln w="9525">
            <a:noFill/>
            <a:miter lim="800000"/>
            <a:headEnd/>
            <a:tailEnd/>
          </a:ln>
          <a:effectLst/>
        </p:spPr>
      </p:pic>
    </p:spTree>
    <p:extLst>
      <p:ext uri="{BB962C8B-B14F-4D97-AF65-F5344CB8AC3E}">
        <p14:creationId xmlns:p14="http://schemas.microsoft.com/office/powerpoint/2010/main" val="2681731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519B4AD-D9A9-43D8-9C4F-D6585FE8D342}"/>
              </a:ext>
            </a:extLst>
          </p:cNvPr>
          <p:cNvSpPr>
            <a:spLocks noGrp="1"/>
          </p:cNvSpPr>
          <p:nvPr>
            <p:ph type="title"/>
          </p:nvPr>
        </p:nvSpPr>
        <p:spPr>
          <a:xfrm>
            <a:off x="684208" y="514350"/>
            <a:ext cx="10951529" cy="800100"/>
          </a:xfrm>
        </p:spPr>
        <p:txBody>
          <a:bodyPr>
            <a:normAutofit/>
          </a:bodyPr>
          <a:lstStyle/>
          <a:p>
            <a:r>
              <a:rPr lang="fr-FR" b="1" dirty="0">
                <a:solidFill>
                  <a:schemeClr val="bg2">
                    <a:lumMod val="75000"/>
                  </a:schemeClr>
                </a:solidFill>
              </a:rPr>
              <a:t>     Quelques « démonstrations » en cycle 4</a:t>
            </a:r>
            <a:endParaRPr lang="fr-FR" b="1" dirty="0"/>
          </a:p>
        </p:txBody>
      </p:sp>
      <p:pic>
        <p:nvPicPr>
          <p:cNvPr id="4" name="Image 3">
            <a:extLst>
              <a:ext uri="{FF2B5EF4-FFF2-40B4-BE49-F238E27FC236}">
                <a16:creationId xmlns="" xmlns:a16="http://schemas.microsoft.com/office/drawing/2014/main" id="{94E58D65-0532-43DF-B150-D67642676566}"/>
              </a:ext>
            </a:extLst>
          </p:cNvPr>
          <p:cNvPicPr>
            <a:picLocks noChangeAspect="1"/>
          </p:cNvPicPr>
          <p:nvPr/>
        </p:nvPicPr>
        <p:blipFill>
          <a:blip r:embed="rId3"/>
          <a:stretch>
            <a:fillRect/>
          </a:stretch>
        </p:blipFill>
        <p:spPr>
          <a:xfrm>
            <a:off x="644422" y="2090057"/>
            <a:ext cx="11411590" cy="4292859"/>
          </a:xfrm>
          <a:prstGeom prst="rect">
            <a:avLst/>
          </a:prstGeom>
        </p:spPr>
      </p:pic>
    </p:spTree>
    <p:extLst>
      <p:ext uri="{BB962C8B-B14F-4D97-AF65-F5344CB8AC3E}">
        <p14:creationId xmlns:p14="http://schemas.microsoft.com/office/powerpoint/2010/main" val="589998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519B4AD-D9A9-43D8-9C4F-D6585FE8D342}"/>
              </a:ext>
            </a:extLst>
          </p:cNvPr>
          <p:cNvSpPr>
            <a:spLocks noGrp="1"/>
          </p:cNvSpPr>
          <p:nvPr>
            <p:ph type="title"/>
          </p:nvPr>
        </p:nvSpPr>
        <p:spPr>
          <a:xfrm>
            <a:off x="712279" y="287177"/>
            <a:ext cx="10951529" cy="800100"/>
          </a:xfrm>
        </p:spPr>
        <p:txBody>
          <a:bodyPr>
            <a:normAutofit/>
          </a:bodyPr>
          <a:lstStyle/>
          <a:p>
            <a:r>
              <a:rPr lang="fr-FR" b="1" dirty="0">
                <a:solidFill>
                  <a:schemeClr val="bg2">
                    <a:lumMod val="75000"/>
                  </a:schemeClr>
                </a:solidFill>
              </a:rPr>
              <a:t>     Quelques « démonstrations » en cycle 4</a:t>
            </a:r>
            <a:endParaRPr lang="fr-FR" b="1" dirty="0"/>
          </a:p>
        </p:txBody>
      </p:sp>
      <p:pic>
        <p:nvPicPr>
          <p:cNvPr id="3" name="Image 2">
            <a:extLst>
              <a:ext uri="{FF2B5EF4-FFF2-40B4-BE49-F238E27FC236}">
                <a16:creationId xmlns="" xmlns:a16="http://schemas.microsoft.com/office/drawing/2014/main" id="{319368E4-D161-4C63-9CA0-20EF4F327436}"/>
              </a:ext>
            </a:extLst>
          </p:cNvPr>
          <p:cNvPicPr>
            <a:picLocks noChangeAspect="1"/>
          </p:cNvPicPr>
          <p:nvPr/>
        </p:nvPicPr>
        <p:blipFill>
          <a:blip r:embed="rId3"/>
          <a:stretch>
            <a:fillRect/>
          </a:stretch>
        </p:blipFill>
        <p:spPr>
          <a:xfrm>
            <a:off x="1015215" y="1330173"/>
            <a:ext cx="10345655" cy="663183"/>
          </a:xfrm>
          <a:prstGeom prst="rect">
            <a:avLst/>
          </a:prstGeom>
        </p:spPr>
      </p:pic>
      <p:pic>
        <p:nvPicPr>
          <p:cNvPr id="5" name="Image 4">
            <a:extLst>
              <a:ext uri="{FF2B5EF4-FFF2-40B4-BE49-F238E27FC236}">
                <a16:creationId xmlns="" xmlns:a16="http://schemas.microsoft.com/office/drawing/2014/main" id="{3D4B26D8-C71F-49A2-990F-85B6C9F346E8}"/>
              </a:ext>
            </a:extLst>
          </p:cNvPr>
          <p:cNvPicPr>
            <a:picLocks noChangeAspect="1"/>
          </p:cNvPicPr>
          <p:nvPr/>
        </p:nvPicPr>
        <p:blipFill>
          <a:blip r:embed="rId4"/>
          <a:stretch>
            <a:fillRect/>
          </a:stretch>
        </p:blipFill>
        <p:spPr>
          <a:xfrm>
            <a:off x="2237524" y="2449770"/>
            <a:ext cx="7542780" cy="4430534"/>
          </a:xfrm>
          <a:prstGeom prst="rect">
            <a:avLst/>
          </a:prstGeom>
        </p:spPr>
      </p:pic>
      <p:pic>
        <p:nvPicPr>
          <p:cNvPr id="6" name="Image 5">
            <a:extLst>
              <a:ext uri="{FF2B5EF4-FFF2-40B4-BE49-F238E27FC236}">
                <a16:creationId xmlns="" xmlns:a16="http://schemas.microsoft.com/office/drawing/2014/main" id="{7BACCBFD-88BA-43B7-B1A5-8B47A2507667}"/>
              </a:ext>
            </a:extLst>
          </p:cNvPr>
          <p:cNvPicPr>
            <a:picLocks noChangeAspect="1"/>
          </p:cNvPicPr>
          <p:nvPr/>
        </p:nvPicPr>
        <p:blipFill>
          <a:blip r:embed="rId5"/>
          <a:stretch>
            <a:fillRect/>
          </a:stretch>
        </p:blipFill>
        <p:spPr>
          <a:xfrm>
            <a:off x="1015215" y="2088213"/>
            <a:ext cx="2314575" cy="266700"/>
          </a:xfrm>
          <a:prstGeom prst="rect">
            <a:avLst/>
          </a:prstGeom>
        </p:spPr>
      </p:pic>
      <p:pic>
        <p:nvPicPr>
          <p:cNvPr id="7" name="Image 6">
            <a:extLst>
              <a:ext uri="{FF2B5EF4-FFF2-40B4-BE49-F238E27FC236}">
                <a16:creationId xmlns="" xmlns:a16="http://schemas.microsoft.com/office/drawing/2014/main" id="{3F9A99EB-9AD3-43B8-B5BD-F71E8386F731}"/>
              </a:ext>
            </a:extLst>
          </p:cNvPr>
          <p:cNvPicPr>
            <a:picLocks noChangeAspect="1"/>
          </p:cNvPicPr>
          <p:nvPr/>
        </p:nvPicPr>
        <p:blipFill>
          <a:blip r:embed="rId6"/>
          <a:stretch>
            <a:fillRect/>
          </a:stretch>
        </p:blipFill>
        <p:spPr>
          <a:xfrm>
            <a:off x="3601130" y="2157172"/>
            <a:ext cx="2407784" cy="197741"/>
          </a:xfrm>
          <a:prstGeom prst="rect">
            <a:avLst/>
          </a:prstGeom>
        </p:spPr>
      </p:pic>
    </p:spTree>
    <p:extLst>
      <p:ext uri="{BB962C8B-B14F-4D97-AF65-F5344CB8AC3E}">
        <p14:creationId xmlns:p14="http://schemas.microsoft.com/office/powerpoint/2010/main" val="3534694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519B4AD-D9A9-43D8-9C4F-D6585FE8D342}"/>
              </a:ext>
            </a:extLst>
          </p:cNvPr>
          <p:cNvSpPr>
            <a:spLocks noGrp="1"/>
          </p:cNvSpPr>
          <p:nvPr>
            <p:ph type="title"/>
          </p:nvPr>
        </p:nvSpPr>
        <p:spPr>
          <a:xfrm>
            <a:off x="712279" y="287177"/>
            <a:ext cx="10951529" cy="800100"/>
          </a:xfrm>
        </p:spPr>
        <p:txBody>
          <a:bodyPr>
            <a:normAutofit/>
          </a:bodyPr>
          <a:lstStyle/>
          <a:p>
            <a:r>
              <a:rPr lang="fr-FR" b="1" dirty="0">
                <a:solidFill>
                  <a:schemeClr val="bg2">
                    <a:lumMod val="75000"/>
                  </a:schemeClr>
                </a:solidFill>
              </a:rPr>
              <a:t>     Quelques « démonstrations » en cycle 4</a:t>
            </a:r>
            <a:endParaRPr lang="fr-FR" b="1" dirty="0"/>
          </a:p>
        </p:txBody>
      </p:sp>
      <p:pic>
        <p:nvPicPr>
          <p:cNvPr id="8" name="Image 7">
            <a:extLst>
              <a:ext uri="{FF2B5EF4-FFF2-40B4-BE49-F238E27FC236}">
                <a16:creationId xmlns="" xmlns:a16="http://schemas.microsoft.com/office/drawing/2014/main" id="{86135FD8-1743-4EB6-8AEF-D9884948AE31}"/>
              </a:ext>
            </a:extLst>
          </p:cNvPr>
          <p:cNvPicPr>
            <a:picLocks noChangeAspect="1"/>
          </p:cNvPicPr>
          <p:nvPr/>
        </p:nvPicPr>
        <p:blipFill>
          <a:blip r:embed="rId3"/>
          <a:stretch>
            <a:fillRect/>
          </a:stretch>
        </p:blipFill>
        <p:spPr>
          <a:xfrm>
            <a:off x="1010093" y="1297393"/>
            <a:ext cx="10216630" cy="868863"/>
          </a:xfrm>
          <a:prstGeom prst="rect">
            <a:avLst/>
          </a:prstGeom>
        </p:spPr>
      </p:pic>
      <p:pic>
        <p:nvPicPr>
          <p:cNvPr id="9" name="Image 8">
            <a:extLst>
              <a:ext uri="{FF2B5EF4-FFF2-40B4-BE49-F238E27FC236}">
                <a16:creationId xmlns="" xmlns:a16="http://schemas.microsoft.com/office/drawing/2014/main" id="{68FF45BC-CF10-4C55-9DED-27A91C4115FB}"/>
              </a:ext>
            </a:extLst>
          </p:cNvPr>
          <p:cNvPicPr>
            <a:picLocks noChangeAspect="1"/>
          </p:cNvPicPr>
          <p:nvPr/>
        </p:nvPicPr>
        <p:blipFill>
          <a:blip r:embed="rId4"/>
          <a:stretch>
            <a:fillRect/>
          </a:stretch>
        </p:blipFill>
        <p:spPr>
          <a:xfrm>
            <a:off x="1501422" y="2627044"/>
            <a:ext cx="9725300" cy="4240605"/>
          </a:xfrm>
          <a:prstGeom prst="rect">
            <a:avLst/>
          </a:prstGeom>
        </p:spPr>
      </p:pic>
      <p:pic>
        <p:nvPicPr>
          <p:cNvPr id="10" name="Image 9">
            <a:extLst>
              <a:ext uri="{FF2B5EF4-FFF2-40B4-BE49-F238E27FC236}">
                <a16:creationId xmlns="" xmlns:a16="http://schemas.microsoft.com/office/drawing/2014/main" id="{0C9DD70F-7AAF-45AE-B2F9-E3A9A78319C4}"/>
              </a:ext>
            </a:extLst>
          </p:cNvPr>
          <p:cNvPicPr>
            <a:picLocks noChangeAspect="1"/>
          </p:cNvPicPr>
          <p:nvPr/>
        </p:nvPicPr>
        <p:blipFill>
          <a:blip r:embed="rId5"/>
          <a:stretch>
            <a:fillRect/>
          </a:stretch>
        </p:blipFill>
        <p:spPr>
          <a:xfrm>
            <a:off x="6113910" y="1970673"/>
            <a:ext cx="2409603" cy="811397"/>
          </a:xfrm>
          <a:prstGeom prst="rect">
            <a:avLst/>
          </a:prstGeom>
        </p:spPr>
      </p:pic>
    </p:spTree>
    <p:extLst>
      <p:ext uri="{BB962C8B-B14F-4D97-AF65-F5344CB8AC3E}">
        <p14:creationId xmlns:p14="http://schemas.microsoft.com/office/powerpoint/2010/main" val="2870444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519B4AD-D9A9-43D8-9C4F-D6585FE8D342}"/>
              </a:ext>
            </a:extLst>
          </p:cNvPr>
          <p:cNvSpPr>
            <a:spLocks noGrp="1"/>
          </p:cNvSpPr>
          <p:nvPr>
            <p:ph type="title"/>
          </p:nvPr>
        </p:nvSpPr>
        <p:spPr>
          <a:xfrm>
            <a:off x="712279" y="287177"/>
            <a:ext cx="10951529" cy="800100"/>
          </a:xfrm>
        </p:spPr>
        <p:txBody>
          <a:bodyPr>
            <a:normAutofit/>
          </a:bodyPr>
          <a:lstStyle/>
          <a:p>
            <a:r>
              <a:rPr lang="fr-FR" b="1" dirty="0">
                <a:solidFill>
                  <a:schemeClr val="bg2">
                    <a:lumMod val="75000"/>
                  </a:schemeClr>
                </a:solidFill>
              </a:rPr>
              <a:t>     Quelques « démonstrations » en cycle 4</a:t>
            </a:r>
            <a:endParaRPr lang="fr-FR" b="1" dirty="0"/>
          </a:p>
        </p:txBody>
      </p:sp>
      <p:pic>
        <p:nvPicPr>
          <p:cNvPr id="3" name="Image 2">
            <a:extLst>
              <a:ext uri="{FF2B5EF4-FFF2-40B4-BE49-F238E27FC236}">
                <a16:creationId xmlns="" xmlns:a16="http://schemas.microsoft.com/office/drawing/2014/main" id="{35FF74E0-30E1-4A23-A596-E129C8A95ACB}"/>
              </a:ext>
            </a:extLst>
          </p:cNvPr>
          <p:cNvPicPr>
            <a:picLocks noChangeAspect="1"/>
          </p:cNvPicPr>
          <p:nvPr/>
        </p:nvPicPr>
        <p:blipFill>
          <a:blip r:embed="rId3"/>
          <a:stretch>
            <a:fillRect/>
          </a:stretch>
        </p:blipFill>
        <p:spPr>
          <a:xfrm>
            <a:off x="595488" y="1329972"/>
            <a:ext cx="11379414" cy="860072"/>
          </a:xfrm>
          <a:prstGeom prst="rect">
            <a:avLst/>
          </a:prstGeom>
        </p:spPr>
      </p:pic>
      <p:pic>
        <p:nvPicPr>
          <p:cNvPr id="4" name="Image 3">
            <a:extLst>
              <a:ext uri="{FF2B5EF4-FFF2-40B4-BE49-F238E27FC236}">
                <a16:creationId xmlns="" xmlns:a16="http://schemas.microsoft.com/office/drawing/2014/main" id="{7E3D2D81-A736-4BE6-931F-D7904F851E3C}"/>
              </a:ext>
            </a:extLst>
          </p:cNvPr>
          <p:cNvPicPr>
            <a:picLocks noChangeAspect="1"/>
          </p:cNvPicPr>
          <p:nvPr/>
        </p:nvPicPr>
        <p:blipFill>
          <a:blip r:embed="rId4"/>
          <a:stretch>
            <a:fillRect/>
          </a:stretch>
        </p:blipFill>
        <p:spPr>
          <a:xfrm>
            <a:off x="712279" y="2299388"/>
            <a:ext cx="5518342" cy="488967"/>
          </a:xfrm>
          <a:prstGeom prst="rect">
            <a:avLst/>
          </a:prstGeom>
        </p:spPr>
      </p:pic>
      <p:pic>
        <p:nvPicPr>
          <p:cNvPr id="5" name="Image 4">
            <a:extLst>
              <a:ext uri="{FF2B5EF4-FFF2-40B4-BE49-F238E27FC236}">
                <a16:creationId xmlns="" xmlns:a16="http://schemas.microsoft.com/office/drawing/2014/main" id="{C6863B0D-DC22-486D-9C1E-4090EC8AD5F0}"/>
              </a:ext>
            </a:extLst>
          </p:cNvPr>
          <p:cNvPicPr>
            <a:picLocks noChangeAspect="1"/>
          </p:cNvPicPr>
          <p:nvPr/>
        </p:nvPicPr>
        <p:blipFill>
          <a:blip r:embed="rId5"/>
          <a:stretch>
            <a:fillRect/>
          </a:stretch>
        </p:blipFill>
        <p:spPr>
          <a:xfrm>
            <a:off x="712279" y="2897699"/>
            <a:ext cx="4391025" cy="3581400"/>
          </a:xfrm>
          <a:prstGeom prst="rect">
            <a:avLst/>
          </a:prstGeom>
        </p:spPr>
      </p:pic>
      <p:pic>
        <p:nvPicPr>
          <p:cNvPr id="6" name="Image 5">
            <a:extLst>
              <a:ext uri="{FF2B5EF4-FFF2-40B4-BE49-F238E27FC236}">
                <a16:creationId xmlns="" xmlns:a16="http://schemas.microsoft.com/office/drawing/2014/main" id="{81B76EB1-2B0F-4F4A-8006-CD0B9D5D6097}"/>
              </a:ext>
            </a:extLst>
          </p:cNvPr>
          <p:cNvPicPr>
            <a:picLocks noChangeAspect="1"/>
          </p:cNvPicPr>
          <p:nvPr/>
        </p:nvPicPr>
        <p:blipFill>
          <a:blip r:embed="rId6"/>
          <a:stretch>
            <a:fillRect/>
          </a:stretch>
        </p:blipFill>
        <p:spPr>
          <a:xfrm>
            <a:off x="6448778" y="2897699"/>
            <a:ext cx="4419600" cy="4048125"/>
          </a:xfrm>
          <a:prstGeom prst="rect">
            <a:avLst/>
          </a:prstGeom>
        </p:spPr>
      </p:pic>
    </p:spTree>
    <p:extLst>
      <p:ext uri="{BB962C8B-B14F-4D97-AF65-F5344CB8AC3E}">
        <p14:creationId xmlns:p14="http://schemas.microsoft.com/office/powerpoint/2010/main" val="600361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519B4AD-D9A9-43D8-9C4F-D6585FE8D342}"/>
              </a:ext>
            </a:extLst>
          </p:cNvPr>
          <p:cNvSpPr>
            <a:spLocks noGrp="1"/>
          </p:cNvSpPr>
          <p:nvPr>
            <p:ph type="title"/>
          </p:nvPr>
        </p:nvSpPr>
        <p:spPr>
          <a:xfrm>
            <a:off x="861659" y="248355"/>
            <a:ext cx="10951529" cy="635721"/>
          </a:xfrm>
        </p:spPr>
        <p:txBody>
          <a:bodyPr>
            <a:normAutofit/>
          </a:bodyPr>
          <a:lstStyle/>
          <a:p>
            <a:r>
              <a:rPr lang="fr-FR" b="1" dirty="0">
                <a:solidFill>
                  <a:schemeClr val="bg2">
                    <a:lumMod val="75000"/>
                  </a:schemeClr>
                </a:solidFill>
              </a:rPr>
              <a:t>     Quelques « démonstrations » en cycle 4</a:t>
            </a:r>
            <a:endParaRPr lang="fr-FR" b="1" dirty="0"/>
          </a:p>
        </p:txBody>
      </p:sp>
      <p:pic>
        <p:nvPicPr>
          <p:cNvPr id="8" name="Image 7">
            <a:extLst>
              <a:ext uri="{FF2B5EF4-FFF2-40B4-BE49-F238E27FC236}">
                <a16:creationId xmlns="" xmlns:a16="http://schemas.microsoft.com/office/drawing/2014/main" id="{59E3485C-6CED-428B-A524-7B63D8DA6C35}"/>
              </a:ext>
            </a:extLst>
          </p:cNvPr>
          <p:cNvPicPr>
            <a:picLocks noChangeAspect="1"/>
          </p:cNvPicPr>
          <p:nvPr/>
        </p:nvPicPr>
        <p:blipFill>
          <a:blip r:embed="rId3"/>
          <a:stretch>
            <a:fillRect/>
          </a:stretch>
        </p:blipFill>
        <p:spPr>
          <a:xfrm>
            <a:off x="861658" y="974388"/>
            <a:ext cx="8970963" cy="5956815"/>
          </a:xfrm>
          <a:prstGeom prst="rect">
            <a:avLst/>
          </a:prstGeom>
        </p:spPr>
      </p:pic>
    </p:spTree>
    <p:extLst>
      <p:ext uri="{BB962C8B-B14F-4D97-AF65-F5344CB8AC3E}">
        <p14:creationId xmlns:p14="http://schemas.microsoft.com/office/powerpoint/2010/main" val="1107039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lumMod val="95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519B4AD-D9A9-43D8-9C4F-D6585FE8D342}"/>
              </a:ext>
            </a:extLst>
          </p:cNvPr>
          <p:cNvSpPr>
            <a:spLocks noGrp="1"/>
          </p:cNvSpPr>
          <p:nvPr>
            <p:ph type="title"/>
          </p:nvPr>
        </p:nvSpPr>
        <p:spPr>
          <a:xfrm>
            <a:off x="861659" y="248355"/>
            <a:ext cx="10951529" cy="635721"/>
          </a:xfrm>
        </p:spPr>
        <p:txBody>
          <a:bodyPr>
            <a:normAutofit/>
          </a:bodyPr>
          <a:lstStyle/>
          <a:p>
            <a:r>
              <a:rPr lang="fr-FR" b="1" dirty="0">
                <a:solidFill>
                  <a:schemeClr val="bg2">
                    <a:lumMod val="75000"/>
                  </a:schemeClr>
                </a:solidFill>
              </a:rPr>
              <a:t>     Quelques « démonstrations » en cycle 4</a:t>
            </a:r>
            <a:endParaRPr lang="fr-FR" b="1" dirty="0"/>
          </a:p>
        </p:txBody>
      </p:sp>
      <p:sp>
        <p:nvSpPr>
          <p:cNvPr id="3" name="Rectangle 2"/>
          <p:cNvSpPr/>
          <p:nvPr/>
        </p:nvSpPr>
        <p:spPr>
          <a:xfrm>
            <a:off x="861658" y="1737360"/>
            <a:ext cx="10354981" cy="4678204"/>
          </a:xfrm>
          <a:prstGeom prst="rect">
            <a:avLst/>
          </a:prstGeom>
        </p:spPr>
        <p:txBody>
          <a:bodyPr wrap="square">
            <a:spAutoFit/>
          </a:bodyPr>
          <a:lstStyle/>
          <a:p>
            <a:r>
              <a:rPr lang="fr-FR" sz="2800" b="1" dirty="0" smtClean="0">
                <a:solidFill>
                  <a:srgbClr val="16879F"/>
                </a:solidFill>
                <a:latin typeface="DINPro-Bold"/>
              </a:rPr>
              <a:t>Le </a:t>
            </a:r>
            <a:r>
              <a:rPr lang="fr-FR" sz="2800" b="1" dirty="0">
                <a:solidFill>
                  <a:srgbClr val="16879F"/>
                </a:solidFill>
                <a:latin typeface="DINPro-Bold"/>
              </a:rPr>
              <a:t>raisonnement et la démonstration</a:t>
            </a:r>
            <a:r>
              <a:rPr lang="fr-FR" sz="2800" dirty="0">
                <a:solidFill>
                  <a:srgbClr val="16879F"/>
                </a:solidFill>
                <a:latin typeface="DINPro-Bold"/>
              </a:rPr>
              <a:t/>
            </a:r>
            <a:br>
              <a:rPr lang="fr-FR" sz="2800" dirty="0">
                <a:solidFill>
                  <a:srgbClr val="16879F"/>
                </a:solidFill>
                <a:latin typeface="DINPro-Bold"/>
              </a:rPr>
            </a:br>
            <a:r>
              <a:rPr lang="fr-FR" dirty="0">
                <a:solidFill>
                  <a:srgbClr val="231F20"/>
                </a:solidFill>
                <a:latin typeface="DINPro-Regular"/>
              </a:rPr>
              <a:t>Le raisonnement intervient de façon </a:t>
            </a:r>
            <a:r>
              <a:rPr lang="fr-FR" dirty="0" smtClean="0">
                <a:solidFill>
                  <a:srgbClr val="231F20"/>
                </a:solidFill>
                <a:latin typeface="DINPro-Regular"/>
              </a:rPr>
              <a:t>diversifiée </a:t>
            </a:r>
            <a:r>
              <a:rPr lang="fr-FR" dirty="0">
                <a:solidFill>
                  <a:srgbClr val="231F20"/>
                </a:solidFill>
                <a:latin typeface="DINPro-Regular"/>
              </a:rPr>
              <a:t>(déductif, par l’absurde, etc.). </a:t>
            </a:r>
            <a:endParaRPr lang="fr-FR" dirty="0" smtClean="0">
              <a:solidFill>
                <a:srgbClr val="231F20"/>
              </a:solidFill>
              <a:latin typeface="DINPro-Regular"/>
            </a:endParaRPr>
          </a:p>
          <a:p>
            <a:r>
              <a:rPr lang="fr-FR" dirty="0" smtClean="0">
                <a:solidFill>
                  <a:srgbClr val="231F20"/>
                </a:solidFill>
                <a:latin typeface="DINPro-Regular"/>
              </a:rPr>
              <a:t>La </a:t>
            </a:r>
            <a:r>
              <a:rPr lang="fr-FR" b="1" dirty="0" smtClean="0">
                <a:solidFill>
                  <a:srgbClr val="231F20"/>
                </a:solidFill>
                <a:latin typeface="DINPro-Bold"/>
              </a:rPr>
              <a:t>démonstration </a:t>
            </a:r>
            <a:r>
              <a:rPr lang="fr-FR" dirty="0">
                <a:solidFill>
                  <a:srgbClr val="231F20"/>
                </a:solidFill>
                <a:latin typeface="DINPro-Regular"/>
              </a:rPr>
              <a:t>est introduite avec prudence, sur des situations simples, qui nécessitent </a:t>
            </a:r>
            <a:r>
              <a:rPr lang="fr-FR" dirty="0" smtClean="0">
                <a:solidFill>
                  <a:srgbClr val="231F20"/>
                </a:solidFill>
                <a:latin typeface="DINPro-Regular"/>
              </a:rPr>
              <a:t>un argument </a:t>
            </a:r>
            <a:r>
              <a:rPr lang="fr-FR" dirty="0">
                <a:solidFill>
                  <a:srgbClr val="231F20"/>
                </a:solidFill>
                <a:latin typeface="DINPro-Regular"/>
              </a:rPr>
              <a:t>de vérité dans le modèle de la géométrie abstraite</a:t>
            </a:r>
            <a:r>
              <a:rPr lang="fr-FR" sz="800" dirty="0">
                <a:solidFill>
                  <a:srgbClr val="16879F"/>
                </a:solidFill>
                <a:latin typeface="DINPro-Regular"/>
              </a:rPr>
              <a:t>2</a:t>
            </a:r>
            <a:r>
              <a:rPr lang="fr-FR" dirty="0">
                <a:solidFill>
                  <a:srgbClr val="231F20"/>
                </a:solidFill>
                <a:latin typeface="DINPro-Regular"/>
              </a:rPr>
              <a:t>, et sans décourager les élèves.</a:t>
            </a:r>
            <a:br>
              <a:rPr lang="fr-FR" dirty="0">
                <a:solidFill>
                  <a:srgbClr val="231F20"/>
                </a:solidFill>
                <a:latin typeface="DINPro-Regular"/>
              </a:rPr>
            </a:br>
            <a:r>
              <a:rPr lang="fr-FR" dirty="0">
                <a:solidFill>
                  <a:srgbClr val="231F20"/>
                </a:solidFill>
                <a:latin typeface="DINPro-Regular"/>
              </a:rPr>
              <a:t>Pour créer la possibilité d’îlots de démonstration, le professeur peut donner une </a:t>
            </a:r>
            <a:r>
              <a:rPr lang="fr-FR" b="1" dirty="0">
                <a:solidFill>
                  <a:srgbClr val="231F20"/>
                </a:solidFill>
                <a:latin typeface="DINPro-Regular"/>
              </a:rPr>
              <a:t>liste – </a:t>
            </a:r>
            <a:r>
              <a:rPr lang="fr-FR" b="1" dirty="0" smtClean="0">
                <a:solidFill>
                  <a:srgbClr val="231F20"/>
                </a:solidFill>
                <a:latin typeface="DINPro-Regular"/>
              </a:rPr>
              <a:t>de longueur </a:t>
            </a:r>
            <a:r>
              <a:rPr lang="fr-FR" b="1" dirty="0">
                <a:solidFill>
                  <a:srgbClr val="231F20"/>
                </a:solidFill>
                <a:latin typeface="DINPro-Regular"/>
              </a:rPr>
              <a:t>raisonnable – de </a:t>
            </a:r>
            <a:r>
              <a:rPr lang="fr-FR" b="1" dirty="0" smtClean="0">
                <a:solidFill>
                  <a:srgbClr val="231F20"/>
                </a:solidFill>
                <a:latin typeface="DINPro-Regular"/>
              </a:rPr>
              <a:t>définitions </a:t>
            </a:r>
            <a:r>
              <a:rPr lang="fr-FR" b="1" dirty="0">
                <a:solidFill>
                  <a:srgbClr val="231F20"/>
                </a:solidFill>
                <a:latin typeface="DINPro-Regular"/>
              </a:rPr>
              <a:t>et théorèmes à connaître</a:t>
            </a:r>
            <a:r>
              <a:rPr lang="fr-FR" dirty="0">
                <a:solidFill>
                  <a:srgbClr val="231F20"/>
                </a:solidFill>
                <a:latin typeface="DINPro-Regular"/>
              </a:rPr>
              <a:t>, en veillant à ce que cette </a:t>
            </a:r>
            <a:r>
              <a:rPr lang="fr-FR" dirty="0" smtClean="0">
                <a:solidFill>
                  <a:srgbClr val="231F20"/>
                </a:solidFill>
                <a:latin typeface="DINPro-Regular"/>
              </a:rPr>
              <a:t>liste soit </a:t>
            </a:r>
            <a:r>
              <a:rPr lang="fr-FR" dirty="0">
                <a:solidFill>
                  <a:srgbClr val="231F20"/>
                </a:solidFill>
                <a:latin typeface="DINPro-Regular"/>
              </a:rPr>
              <a:t>cohérente et qu’elle </a:t>
            </a:r>
            <a:r>
              <a:rPr lang="fr-FR" b="1" dirty="0">
                <a:solidFill>
                  <a:srgbClr val="231F20"/>
                </a:solidFill>
                <a:latin typeface="DINPro-Regular"/>
              </a:rPr>
              <a:t>permette de résoudre un nombre </a:t>
            </a:r>
            <a:r>
              <a:rPr lang="fr-FR" b="1" dirty="0" smtClean="0">
                <a:solidFill>
                  <a:srgbClr val="231F20"/>
                </a:solidFill>
                <a:latin typeface="DINPro-Regular"/>
              </a:rPr>
              <a:t>suffisant </a:t>
            </a:r>
            <a:r>
              <a:rPr lang="fr-FR" b="1" dirty="0">
                <a:solidFill>
                  <a:srgbClr val="231F20"/>
                </a:solidFill>
                <a:latin typeface="DINPro-Regular"/>
              </a:rPr>
              <a:t>de problèmes.</a:t>
            </a:r>
            <a:r>
              <a:rPr lang="fr-FR" dirty="0">
                <a:solidFill>
                  <a:srgbClr val="231F20"/>
                </a:solidFill>
                <a:latin typeface="DINPro-Regular"/>
              </a:rPr>
              <a:t/>
            </a:r>
            <a:br>
              <a:rPr lang="fr-FR" dirty="0">
                <a:solidFill>
                  <a:srgbClr val="231F20"/>
                </a:solidFill>
                <a:latin typeface="DINPro-Regular"/>
              </a:rPr>
            </a:br>
            <a:r>
              <a:rPr lang="fr-FR" dirty="0">
                <a:solidFill>
                  <a:srgbClr val="231F20"/>
                </a:solidFill>
                <a:latin typeface="DINPro-Regular"/>
              </a:rPr>
              <a:t>Dans ces problèmes, il convient de </a:t>
            </a:r>
            <a:r>
              <a:rPr lang="fr-FR" b="1" dirty="0">
                <a:solidFill>
                  <a:srgbClr val="231F20"/>
                </a:solidFill>
                <a:latin typeface="DINPro-Regular"/>
              </a:rPr>
              <a:t>dissocier l’exigence de résoudre la tâche</a:t>
            </a:r>
            <a:r>
              <a:rPr lang="fr-FR" dirty="0">
                <a:solidFill>
                  <a:srgbClr val="231F20"/>
                </a:solidFill>
                <a:latin typeface="DINPro-Regular"/>
              </a:rPr>
              <a:t>, qui est source </a:t>
            </a:r>
            <a:r>
              <a:rPr lang="fr-FR" dirty="0" smtClean="0">
                <a:solidFill>
                  <a:srgbClr val="231F20"/>
                </a:solidFill>
                <a:latin typeface="DINPro-Regular"/>
              </a:rPr>
              <a:t>de motivation</a:t>
            </a:r>
            <a:r>
              <a:rPr lang="fr-FR" dirty="0">
                <a:solidFill>
                  <a:srgbClr val="231F20"/>
                </a:solidFill>
                <a:latin typeface="DINPro-Regular"/>
              </a:rPr>
              <a:t>, </a:t>
            </a:r>
            <a:r>
              <a:rPr lang="fr-FR" b="1" dirty="0">
                <a:solidFill>
                  <a:srgbClr val="231F20"/>
                </a:solidFill>
                <a:latin typeface="DINPro-Regular"/>
              </a:rPr>
              <a:t>de celle de communiquer cette résolution en rédigeant une démonstration</a:t>
            </a:r>
            <a:r>
              <a:rPr lang="fr-FR" dirty="0">
                <a:solidFill>
                  <a:srgbClr val="231F20"/>
                </a:solidFill>
                <a:latin typeface="DINPro-Regular"/>
              </a:rPr>
              <a:t>. </a:t>
            </a:r>
            <a:r>
              <a:rPr lang="fr-FR" dirty="0" smtClean="0">
                <a:solidFill>
                  <a:srgbClr val="231F20"/>
                </a:solidFill>
                <a:latin typeface="DINPro-Regular"/>
              </a:rPr>
              <a:t>Cette dernière </a:t>
            </a:r>
            <a:r>
              <a:rPr lang="fr-FR" dirty="0">
                <a:solidFill>
                  <a:srgbClr val="231F20"/>
                </a:solidFill>
                <a:latin typeface="DINPro-Regular"/>
              </a:rPr>
              <a:t>activité, pourtant essentielle et </a:t>
            </a:r>
            <a:r>
              <a:rPr lang="fr-FR" dirty="0" smtClean="0">
                <a:solidFill>
                  <a:srgbClr val="231F20"/>
                </a:solidFill>
                <a:latin typeface="DINPro-Regular"/>
              </a:rPr>
              <a:t>spécifique </a:t>
            </a:r>
            <a:r>
              <a:rPr lang="fr-FR" dirty="0">
                <a:solidFill>
                  <a:srgbClr val="231F20"/>
                </a:solidFill>
                <a:latin typeface="DINPro-Regular"/>
              </a:rPr>
              <a:t>aux mathématiques, est plus délicate ; </a:t>
            </a:r>
            <a:r>
              <a:rPr lang="fr-FR" dirty="0" smtClean="0">
                <a:solidFill>
                  <a:srgbClr val="231F20"/>
                </a:solidFill>
                <a:latin typeface="DINPro-Regular"/>
              </a:rPr>
              <a:t>elle doit </a:t>
            </a:r>
            <a:r>
              <a:rPr lang="fr-FR" dirty="0">
                <a:solidFill>
                  <a:srgbClr val="231F20"/>
                </a:solidFill>
                <a:latin typeface="DINPro-Regular"/>
              </a:rPr>
              <a:t>être conduite de façon </a:t>
            </a:r>
            <a:r>
              <a:rPr lang="fr-FR" b="1" dirty="0">
                <a:solidFill>
                  <a:srgbClr val="231F20"/>
                </a:solidFill>
                <a:latin typeface="DINPro-Regular"/>
              </a:rPr>
              <a:t>progressive, non systématique, différenciée</a:t>
            </a:r>
            <a:r>
              <a:rPr lang="fr-FR" dirty="0">
                <a:solidFill>
                  <a:srgbClr val="231F20"/>
                </a:solidFill>
                <a:latin typeface="DINPro-Regular"/>
              </a:rPr>
              <a:t> selon l’appétence </a:t>
            </a:r>
            <a:r>
              <a:rPr lang="fr-FR" dirty="0" smtClean="0">
                <a:solidFill>
                  <a:srgbClr val="231F20"/>
                </a:solidFill>
                <a:latin typeface="DINPro-Regular"/>
              </a:rPr>
              <a:t>et le </a:t>
            </a:r>
            <a:r>
              <a:rPr lang="fr-FR" dirty="0">
                <a:solidFill>
                  <a:srgbClr val="231F20"/>
                </a:solidFill>
                <a:latin typeface="DINPro-Regular"/>
              </a:rPr>
              <a:t>niveau des élèves. Il convient surtout d’éviter les rédactions trop longues, trop lourdes, </a:t>
            </a:r>
            <a:r>
              <a:rPr lang="fr-FR" dirty="0" smtClean="0">
                <a:solidFill>
                  <a:srgbClr val="231F20"/>
                </a:solidFill>
                <a:latin typeface="DINPro-Regular"/>
              </a:rPr>
              <a:t>qui égarent </a:t>
            </a:r>
            <a:r>
              <a:rPr lang="fr-FR" dirty="0">
                <a:solidFill>
                  <a:srgbClr val="231F20"/>
                </a:solidFill>
                <a:latin typeface="DINPro-Regular"/>
              </a:rPr>
              <a:t>les élèves et les détournent de la résolution d’un problème. </a:t>
            </a:r>
            <a:endParaRPr lang="fr-FR" dirty="0" smtClean="0">
              <a:solidFill>
                <a:srgbClr val="231F20"/>
              </a:solidFill>
              <a:latin typeface="DINPro-Regular"/>
            </a:endParaRPr>
          </a:p>
          <a:p>
            <a:r>
              <a:rPr lang="fr-FR" b="1" dirty="0" smtClean="0">
                <a:solidFill>
                  <a:srgbClr val="231F20"/>
                </a:solidFill>
                <a:latin typeface="DINPro-Bold"/>
              </a:rPr>
              <a:t>Si </a:t>
            </a:r>
            <a:r>
              <a:rPr lang="fr-FR" b="1" dirty="0">
                <a:solidFill>
                  <a:srgbClr val="231F20"/>
                </a:solidFill>
                <a:latin typeface="DINPro-Bold"/>
              </a:rPr>
              <a:t>la rédaction </a:t>
            </a:r>
            <a:r>
              <a:rPr lang="fr-FR" b="1" dirty="0" smtClean="0">
                <a:solidFill>
                  <a:srgbClr val="231F20"/>
                </a:solidFill>
                <a:latin typeface="DINPro-Bold"/>
              </a:rPr>
              <a:t>formalisée</a:t>
            </a:r>
            <a:r>
              <a:rPr lang="fr-FR" dirty="0" smtClean="0">
                <a:solidFill>
                  <a:srgbClr val="231F20"/>
                </a:solidFill>
                <a:latin typeface="DINPro-Bold"/>
              </a:rPr>
              <a:t> </a:t>
            </a:r>
            <a:r>
              <a:rPr lang="fr-FR" b="1" dirty="0" smtClean="0">
                <a:solidFill>
                  <a:srgbClr val="231F20"/>
                </a:solidFill>
                <a:latin typeface="DINPro-Bold"/>
              </a:rPr>
              <a:t>d’une </a:t>
            </a:r>
            <a:r>
              <a:rPr lang="fr-FR" b="1" dirty="0">
                <a:solidFill>
                  <a:srgbClr val="231F20"/>
                </a:solidFill>
                <a:latin typeface="DINPro-Bold"/>
              </a:rPr>
              <a:t>démonstration n’est pas un attendu du collège, l’exercice progressif du </a:t>
            </a:r>
            <a:r>
              <a:rPr lang="fr-FR" b="1" dirty="0" smtClean="0">
                <a:solidFill>
                  <a:srgbClr val="231F20"/>
                </a:solidFill>
                <a:latin typeface="DINPro-Bold"/>
              </a:rPr>
              <a:t>raisonnement</a:t>
            </a:r>
            <a:r>
              <a:rPr lang="fr-FR" dirty="0" smtClean="0">
                <a:solidFill>
                  <a:srgbClr val="231F20"/>
                </a:solidFill>
                <a:latin typeface="DINPro-Bold"/>
              </a:rPr>
              <a:t> </a:t>
            </a:r>
            <a:r>
              <a:rPr lang="fr-FR" b="1" dirty="0" smtClean="0">
                <a:solidFill>
                  <a:srgbClr val="231F20"/>
                </a:solidFill>
                <a:latin typeface="DINPro-Bold"/>
              </a:rPr>
              <a:t>est </a:t>
            </a:r>
            <a:r>
              <a:rPr lang="fr-FR" b="1" dirty="0">
                <a:solidFill>
                  <a:srgbClr val="231F20"/>
                </a:solidFill>
                <a:latin typeface="DINPro-Bold"/>
              </a:rPr>
              <a:t>un objectif fondamental.</a:t>
            </a:r>
            <a:r>
              <a:rPr lang="fr-FR" dirty="0">
                <a:solidFill>
                  <a:srgbClr val="231F20"/>
                </a:solidFill>
                <a:latin typeface="DINPro-Regular"/>
              </a:rPr>
              <a:t/>
            </a:r>
            <a:br>
              <a:rPr lang="fr-FR" dirty="0">
                <a:solidFill>
                  <a:srgbClr val="231F20"/>
                </a:solidFill>
                <a:latin typeface="DINPro-Regular"/>
              </a:rPr>
            </a:br>
            <a:endParaRPr lang="fr-FR" dirty="0"/>
          </a:p>
        </p:txBody>
      </p:sp>
      <p:sp>
        <p:nvSpPr>
          <p:cNvPr id="4" name="ZoneTexte 3"/>
          <p:cNvSpPr txBox="1"/>
          <p:nvPr/>
        </p:nvSpPr>
        <p:spPr>
          <a:xfrm>
            <a:off x="2976880" y="1198880"/>
            <a:ext cx="5710218" cy="369332"/>
          </a:xfrm>
          <a:prstGeom prst="rect">
            <a:avLst/>
          </a:prstGeom>
          <a:noFill/>
        </p:spPr>
        <p:txBody>
          <a:bodyPr wrap="none" rtlCol="0">
            <a:spAutoFit/>
          </a:bodyPr>
          <a:lstStyle/>
          <a:p>
            <a:r>
              <a:rPr lang="fr-FR" dirty="0" smtClean="0">
                <a:solidFill>
                  <a:schemeClr val="bg1"/>
                </a:solidFill>
              </a:rPr>
              <a:t>Extrait du document ressource : Géométrie plane</a:t>
            </a:r>
            <a:endParaRPr lang="fr-FR" dirty="0">
              <a:solidFill>
                <a:schemeClr val="bg1"/>
              </a:solidFill>
            </a:endParaRPr>
          </a:p>
        </p:txBody>
      </p:sp>
    </p:spTree>
    <p:extLst>
      <p:ext uri="{BB962C8B-B14F-4D97-AF65-F5344CB8AC3E}">
        <p14:creationId xmlns:p14="http://schemas.microsoft.com/office/powerpoint/2010/main" val="3295069915"/>
      </p:ext>
    </p:extLst>
  </p:cSld>
  <p:clrMapOvr>
    <a:masterClrMapping/>
  </p:clrMapOvr>
</p:sld>
</file>

<file path=ppt/theme/theme1.xml><?xml version="1.0" encoding="utf-8"?>
<a:theme xmlns:a="http://schemas.openxmlformats.org/drawingml/2006/main" name="Secteu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181</TotalTime>
  <Words>562</Words>
  <Application>Microsoft Office PowerPoint</Application>
  <PresentationFormat>Grand écran</PresentationFormat>
  <Paragraphs>51</Paragraphs>
  <Slides>14</Slides>
  <Notes>11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14</vt:i4>
      </vt:variant>
    </vt:vector>
  </HeadingPairs>
  <TitlesOfParts>
    <vt:vector size="20" baseType="lpstr">
      <vt:lpstr>Calibri</vt:lpstr>
      <vt:lpstr>Century Gothic</vt:lpstr>
      <vt:lpstr>DINPro-Bold</vt:lpstr>
      <vt:lpstr>DINPro-Regular</vt:lpstr>
      <vt:lpstr>Wingdings 3</vt:lpstr>
      <vt:lpstr>Secteur</vt:lpstr>
      <vt:lpstr>Journées pédagogiques 2018</vt:lpstr>
      <vt:lpstr>     Quelques « démonstrations » en cycle 4</vt:lpstr>
      <vt:lpstr>     Quelques « démonstrations » en cycle 4</vt:lpstr>
      <vt:lpstr>     Quelques « démonstrations » en cycle 4</vt:lpstr>
      <vt:lpstr>     Quelques « démonstrations » en cycle 4</vt:lpstr>
      <vt:lpstr>     Quelques « démonstrations » en cycle 4</vt:lpstr>
      <vt:lpstr>     Quelques « démonstrations » en cycle 4</vt:lpstr>
      <vt:lpstr>     Quelques « démonstrations » en cycle 4</vt:lpstr>
      <vt:lpstr>     Quelques « démonstrations » en cycle 4</vt:lpstr>
      <vt:lpstr>     Quelques « démonstrations » en cycle 4</vt:lpstr>
      <vt:lpstr>     Quelques « démonstrations » en cycle 4</vt:lpstr>
      <vt:lpstr>Présentation PowerPoint</vt:lpstr>
      <vt:lpstr>Ressources téléchargeables</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Journées pédagogiques 2018</dc:title>
  <dc:creator>Mylène Baudorre</dc:creator>
  <cp:lastModifiedBy>Fred</cp:lastModifiedBy>
  <cp:revision>25</cp:revision>
  <dcterms:created xsi:type="dcterms:W3CDTF">2018-03-02T10:56:06Z</dcterms:created>
  <dcterms:modified xsi:type="dcterms:W3CDTF">2018-03-14T19:13:19Z</dcterms:modified>
</cp:coreProperties>
</file>