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6" r:id="rId1"/>
    <p:sldMasterId id="2147484328" r:id="rId2"/>
  </p:sldMasterIdLst>
  <p:notesMasterIdLst>
    <p:notesMasterId r:id="rId56"/>
  </p:notesMasterIdLst>
  <p:sldIdLst>
    <p:sldId id="256" r:id="rId3"/>
    <p:sldId id="281" r:id="rId4"/>
    <p:sldId id="265" r:id="rId5"/>
    <p:sldId id="322" r:id="rId6"/>
    <p:sldId id="282" r:id="rId7"/>
    <p:sldId id="276" r:id="rId8"/>
    <p:sldId id="270" r:id="rId9"/>
    <p:sldId id="288" r:id="rId10"/>
    <p:sldId id="272" r:id="rId11"/>
    <p:sldId id="291" r:id="rId12"/>
    <p:sldId id="306" r:id="rId13"/>
    <p:sldId id="308" r:id="rId14"/>
    <p:sldId id="309" r:id="rId15"/>
    <p:sldId id="310" r:id="rId16"/>
    <p:sldId id="307" r:id="rId17"/>
    <p:sldId id="284" r:id="rId18"/>
    <p:sldId id="285" r:id="rId19"/>
    <p:sldId id="286" r:id="rId20"/>
    <p:sldId id="287" r:id="rId21"/>
    <p:sldId id="257" r:id="rId22"/>
    <p:sldId id="261" r:id="rId23"/>
    <p:sldId id="277" r:id="rId24"/>
    <p:sldId id="321" r:id="rId25"/>
    <p:sldId id="278" r:id="rId26"/>
    <p:sldId id="280" r:id="rId27"/>
    <p:sldId id="260" r:id="rId28"/>
    <p:sldId id="292" r:id="rId29"/>
    <p:sldId id="293" r:id="rId30"/>
    <p:sldId id="262" r:id="rId31"/>
    <p:sldId id="294" r:id="rId32"/>
    <p:sldId id="300" r:id="rId33"/>
    <p:sldId id="295" r:id="rId34"/>
    <p:sldId id="263" r:id="rId35"/>
    <p:sldId id="296" r:id="rId36"/>
    <p:sldId id="297" r:id="rId37"/>
    <p:sldId id="298" r:id="rId38"/>
    <p:sldId id="299" r:id="rId39"/>
    <p:sldId id="266" r:id="rId40"/>
    <p:sldId id="311" r:id="rId41"/>
    <p:sldId id="312" r:id="rId42"/>
    <p:sldId id="313" r:id="rId43"/>
    <p:sldId id="316" r:id="rId44"/>
    <p:sldId id="314" r:id="rId45"/>
    <p:sldId id="315" r:id="rId46"/>
    <p:sldId id="317" r:id="rId47"/>
    <p:sldId id="318" r:id="rId48"/>
    <p:sldId id="319" r:id="rId49"/>
    <p:sldId id="267" r:id="rId50"/>
    <p:sldId id="301" r:id="rId51"/>
    <p:sldId id="302" r:id="rId52"/>
    <p:sldId id="303" r:id="rId53"/>
    <p:sldId id="304" r:id="rId54"/>
    <p:sldId id="30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B80389-A303-F843-A7B7-87E91A6CD165}" type="datetimeFigureOut">
              <a:rPr lang="fr-FR" smtClean="0"/>
              <a:pPr/>
              <a:t>02/09/2023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29D6B0-F98C-C34B-B72D-F7690367F616}" type="slidenum">
              <a:rPr lang="fr-FR" smtClean="0"/>
              <a:pPr/>
              <a:t>‹N°›</a:t>
            </a:fld>
            <a:endParaRPr lang="fr-FR"/>
          </a:p>
        </p:txBody>
      </p:sp>
    </p:spTree>
    <p:extLst>
      <p:ext uri="{BB962C8B-B14F-4D97-AF65-F5344CB8AC3E}">
        <p14:creationId xmlns:p14="http://schemas.microsoft.com/office/powerpoint/2010/main" val="30640600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CD5955F-937B-2549-9028-95D85E6F83FC}" type="slidenum">
              <a:rPr lang="fr-FR">
                <a:solidFill>
                  <a:prstClr val="black"/>
                </a:solidFill>
              </a:rPr>
              <a:pPr/>
              <a:t>11</a:t>
            </a:fld>
            <a:endParaRPr lang="fr-FR">
              <a:solidFill>
                <a:prstClr val="black"/>
              </a:solidFill>
            </a:endParaRPr>
          </a:p>
        </p:txBody>
      </p:sp>
      <p:sp>
        <p:nvSpPr>
          <p:cNvPr id="77825"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7826"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6ED7F33-F30C-214F-BFF2-9A3549BFACAF}" type="slidenum">
              <a:rPr lang="fr-FR"/>
              <a:pPr/>
              <a:t>44</a:t>
            </a:fld>
            <a:endParaRPr lang="fr-FR"/>
          </a:p>
        </p:txBody>
      </p:sp>
      <p:sp>
        <p:nvSpPr>
          <p:cNvPr id="109569"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9570"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8A1D0B1-9367-F048-80FD-9A44EFA4DF5C}" type="slidenum">
              <a:rPr lang="fr-FR"/>
              <a:pPr/>
              <a:t>45</a:t>
            </a:fld>
            <a:endParaRPr lang="fr-FR"/>
          </a:p>
        </p:txBody>
      </p:sp>
      <p:sp>
        <p:nvSpPr>
          <p:cNvPr id="111617"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1618"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66987B8-4C16-1A42-A333-F415816F93FC}" type="slidenum">
              <a:rPr lang="fr-FR"/>
              <a:pPr/>
              <a:t>46</a:t>
            </a:fld>
            <a:endParaRPr lang="fr-FR"/>
          </a:p>
        </p:txBody>
      </p:sp>
      <p:sp>
        <p:nvSpPr>
          <p:cNvPr id="112641"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2642"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5CDD5EC-4DF7-CA4A-BE92-E64A378B8199}" type="slidenum">
              <a:rPr lang="fr-FR"/>
              <a:pPr/>
              <a:t>47</a:t>
            </a:fld>
            <a:endParaRPr lang="fr-FR"/>
          </a:p>
        </p:txBody>
      </p:sp>
      <p:sp>
        <p:nvSpPr>
          <p:cNvPr id="113665"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3666"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09833FA-5387-D643-9D98-78B18DD34429}" type="slidenum">
              <a:rPr lang="fr-FR"/>
              <a:pPr/>
              <a:t>12</a:t>
            </a:fld>
            <a:endParaRPr lang="fr-FR"/>
          </a:p>
        </p:txBody>
      </p:sp>
      <p:sp>
        <p:nvSpPr>
          <p:cNvPr id="79873"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9874"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7FACF6-77EE-244B-8DDB-43E3C65FAE98}" type="slidenum">
              <a:rPr lang="fr-FR"/>
              <a:pPr/>
              <a:t>13</a:t>
            </a:fld>
            <a:endParaRPr lang="fr-FR"/>
          </a:p>
        </p:txBody>
      </p:sp>
      <p:sp>
        <p:nvSpPr>
          <p:cNvPr id="78849"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E7080C-11A8-5342-AFE5-CDEDA87ED65E}" type="slidenum">
              <a:rPr lang="fr-FR"/>
              <a:pPr/>
              <a:t>14</a:t>
            </a:fld>
            <a:endParaRPr lang="fr-FR"/>
          </a:p>
        </p:txBody>
      </p:sp>
      <p:sp>
        <p:nvSpPr>
          <p:cNvPr id="80897"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0898"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3ACFFC-D870-4049-9006-5C61FC045AD5}" type="slidenum">
              <a:rPr lang="fr-FR"/>
              <a:pPr/>
              <a:t>39</a:t>
            </a:fld>
            <a:endParaRPr lang="fr-FR"/>
          </a:p>
        </p:txBody>
      </p:sp>
      <p:sp>
        <p:nvSpPr>
          <p:cNvPr id="105473"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5474"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36F109B-BD3E-8244-99BD-86CCE0F47728}" type="slidenum">
              <a:rPr lang="fr-FR"/>
              <a:pPr/>
              <a:t>40</a:t>
            </a:fld>
            <a:endParaRPr lang="fr-FR"/>
          </a:p>
        </p:txBody>
      </p:sp>
      <p:sp>
        <p:nvSpPr>
          <p:cNvPr id="106497"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6498"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33B73A-FD70-AA4E-B431-ED44CF39B170}" type="slidenum">
              <a:rPr lang="fr-FR"/>
              <a:pPr/>
              <a:t>41</a:t>
            </a:fld>
            <a:endParaRPr lang="fr-FR"/>
          </a:p>
        </p:txBody>
      </p:sp>
      <p:sp>
        <p:nvSpPr>
          <p:cNvPr id="107521"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7522"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669B525-71A4-CF4D-B202-BFAEC2B94C45}" type="slidenum">
              <a:rPr lang="fr-FR"/>
              <a:pPr/>
              <a:t>42</a:t>
            </a:fld>
            <a:endParaRPr lang="fr-FR"/>
          </a:p>
        </p:txBody>
      </p:sp>
      <p:sp>
        <p:nvSpPr>
          <p:cNvPr id="110593"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0594"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42A8FE9-D08E-F442-A2D0-B4AAAEC4210B}" type="slidenum">
              <a:rPr lang="fr-FR"/>
              <a:pPr/>
              <a:t>43</a:t>
            </a:fld>
            <a:endParaRPr lang="fr-FR"/>
          </a:p>
        </p:txBody>
      </p:sp>
      <p:sp>
        <p:nvSpPr>
          <p:cNvPr id="108545" name="Text Box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8546"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fr-FR"/>
              <a:t>Cliquez et modifiez le titre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pPr eaLnBrk="1" latinLnBrk="0" hangingPunct="1"/>
            <a:fld id="{9D21D778-B565-4D7E-94D7-64010A445B68}" type="datetimeFigureOut">
              <a:rPr lang="en-US" smtClean="0"/>
              <a:pPr eaLnBrk="1" latinLnBrk="0" hangingPunct="1"/>
              <a:t>9/2/2023</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kumimoji="0"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F36DD0FD-55B0-48C4-8AF2-8A69533EDFC3}" type="slidenum">
              <a:rPr lang="en-US" smtClean="0"/>
              <a:pPr/>
              <a:t>‹N°›</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Vertical Text Placeholder 2"/>
          <p:cNvSpPr>
            <a:spLocks noGrp="1"/>
          </p:cNvSpPr>
          <p:nvPr>
            <p:ph type="body" orient="vert" idx="1"/>
          </p:nvPr>
        </p:nvSpPr>
        <p:spPr/>
        <p:txBody>
          <a:bodyPr vert="eaVert"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7C3A134-F1C3-464B-BF47-54DC2DE08F52}" type="datetimeFigureOut">
              <a:rPr lang="en-US" smtClean="0"/>
              <a:pPr/>
              <a:t>9/2/2023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fr-FR"/>
              <a:t>Cliquez et modifiez le titre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7C3A134-F1C3-464B-BF47-54DC2DE08F52}" type="datetimeFigureOut">
              <a:rPr lang="en-US" smtClean="0"/>
              <a:pPr/>
              <a:t>9/2/2023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‹N°›</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3"/>
          <p:cNvSpPr>
            <a:spLocks noGrp="1"/>
          </p:cNvSpPr>
          <p:nvPr>
            <p:ph type="dt" idx="10"/>
          </p:nvPr>
        </p:nvSpPr>
        <p:spPr/>
        <p:txBody>
          <a:bodyPr/>
          <a:lstStyle>
            <a:lvl1pPr>
              <a:defRPr/>
            </a:lvl1pPr>
          </a:lstStyle>
          <a:p>
            <a:fld id="{068998FC-F2CC-D244-873D-53FC338EAE44}" type="datetime1">
              <a:rPr lang="fr-FR"/>
              <a:pPr/>
              <a:t>02/09/2023</a:t>
            </a:fld>
            <a:endParaRPr lang="fr-FR"/>
          </a:p>
        </p:txBody>
      </p:sp>
      <p:sp>
        <p:nvSpPr>
          <p:cNvPr id="5" name="Espace réservé du numéro de diapositive 4"/>
          <p:cNvSpPr>
            <a:spLocks noGrp="1"/>
          </p:cNvSpPr>
          <p:nvPr>
            <p:ph type="sldNum" idx="11"/>
          </p:nvPr>
        </p:nvSpPr>
        <p:spPr/>
        <p:txBody>
          <a:bodyPr/>
          <a:lstStyle>
            <a:lvl1pPr>
              <a:defRPr/>
            </a:lvl1pPr>
          </a:lstStyle>
          <a:p>
            <a:fld id="{8C6237D8-CF49-2E4A-927E-FF368CBCAC29}" type="slidenum">
              <a:rPr lang="fr-FR"/>
              <a:pPr/>
              <a:t>‹N°›</a:t>
            </a:fld>
            <a:endParaRPr lang="fr-FR"/>
          </a:p>
        </p:txBody>
      </p:sp>
    </p:spTree>
    <p:extLst>
      <p:ext uri="{BB962C8B-B14F-4D97-AF65-F5344CB8AC3E}">
        <p14:creationId xmlns:p14="http://schemas.microsoft.com/office/powerpoint/2010/main" val="334676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idx="10"/>
          </p:nvPr>
        </p:nvSpPr>
        <p:spPr/>
        <p:txBody>
          <a:bodyPr/>
          <a:lstStyle>
            <a:lvl1pPr>
              <a:defRPr/>
            </a:lvl1pPr>
          </a:lstStyle>
          <a:p>
            <a:fld id="{068998FC-F2CC-D244-873D-53FC338EAE44}" type="datetime1">
              <a:rPr lang="fr-FR"/>
              <a:pPr/>
              <a:t>02/09/2023</a:t>
            </a:fld>
            <a:endParaRPr lang="fr-FR"/>
          </a:p>
        </p:txBody>
      </p:sp>
      <p:sp>
        <p:nvSpPr>
          <p:cNvPr id="5" name="Espace réservé du numéro de diapositive 4"/>
          <p:cNvSpPr>
            <a:spLocks noGrp="1"/>
          </p:cNvSpPr>
          <p:nvPr>
            <p:ph type="sldNum" idx="11"/>
          </p:nvPr>
        </p:nvSpPr>
        <p:spPr/>
        <p:txBody>
          <a:bodyPr/>
          <a:lstStyle>
            <a:lvl1pPr>
              <a:defRPr/>
            </a:lvl1pPr>
          </a:lstStyle>
          <a:p>
            <a:fld id="{48D30843-E648-4540-ACF9-87C5A93DA999}" type="slidenum">
              <a:rPr lang="fr-FR"/>
              <a:pPr/>
              <a:t>‹N°›</a:t>
            </a:fld>
            <a:endParaRPr lang="fr-FR"/>
          </a:p>
        </p:txBody>
      </p:sp>
    </p:spTree>
    <p:extLst>
      <p:ext uri="{BB962C8B-B14F-4D97-AF65-F5344CB8AC3E}">
        <p14:creationId xmlns:p14="http://schemas.microsoft.com/office/powerpoint/2010/main" val="3659897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idx="10"/>
          </p:nvPr>
        </p:nvSpPr>
        <p:spPr/>
        <p:txBody>
          <a:bodyPr/>
          <a:lstStyle>
            <a:lvl1pPr>
              <a:defRPr/>
            </a:lvl1pPr>
          </a:lstStyle>
          <a:p>
            <a:fld id="{068998FC-F2CC-D244-873D-53FC338EAE44}" type="datetime1">
              <a:rPr lang="fr-FR"/>
              <a:pPr/>
              <a:t>02/09/2023</a:t>
            </a:fld>
            <a:endParaRPr lang="fr-FR"/>
          </a:p>
        </p:txBody>
      </p:sp>
      <p:sp>
        <p:nvSpPr>
          <p:cNvPr id="5" name="Espace réservé du numéro de diapositive 4"/>
          <p:cNvSpPr>
            <a:spLocks noGrp="1"/>
          </p:cNvSpPr>
          <p:nvPr>
            <p:ph type="sldNum" idx="11"/>
          </p:nvPr>
        </p:nvSpPr>
        <p:spPr/>
        <p:txBody>
          <a:bodyPr/>
          <a:lstStyle>
            <a:lvl1pPr>
              <a:defRPr/>
            </a:lvl1pPr>
          </a:lstStyle>
          <a:p>
            <a:fld id="{D70AC15C-D82C-1F45-9AEC-54491D9A98AB}" type="slidenum">
              <a:rPr lang="fr-FR"/>
              <a:pPr/>
              <a:t>‹N°›</a:t>
            </a:fld>
            <a:endParaRPr lang="fr-FR"/>
          </a:p>
        </p:txBody>
      </p:sp>
    </p:spTree>
    <p:extLst>
      <p:ext uri="{BB962C8B-B14F-4D97-AF65-F5344CB8AC3E}">
        <p14:creationId xmlns:p14="http://schemas.microsoft.com/office/powerpoint/2010/main" val="3772367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idx="10"/>
          </p:nvPr>
        </p:nvSpPr>
        <p:spPr/>
        <p:txBody>
          <a:bodyPr/>
          <a:lstStyle>
            <a:lvl1pPr>
              <a:defRPr/>
            </a:lvl1pPr>
          </a:lstStyle>
          <a:p>
            <a:fld id="{068998FC-F2CC-D244-873D-53FC338EAE44}" type="datetime1">
              <a:rPr lang="fr-FR"/>
              <a:pPr/>
              <a:t>02/09/2023</a:t>
            </a:fld>
            <a:endParaRPr lang="fr-FR"/>
          </a:p>
        </p:txBody>
      </p:sp>
      <p:sp>
        <p:nvSpPr>
          <p:cNvPr id="6" name="Espace réservé du numéro de diapositive 5"/>
          <p:cNvSpPr>
            <a:spLocks noGrp="1"/>
          </p:cNvSpPr>
          <p:nvPr>
            <p:ph type="sldNum" idx="11"/>
          </p:nvPr>
        </p:nvSpPr>
        <p:spPr/>
        <p:txBody>
          <a:bodyPr/>
          <a:lstStyle>
            <a:lvl1pPr>
              <a:defRPr/>
            </a:lvl1pPr>
          </a:lstStyle>
          <a:p>
            <a:fld id="{BD4F67EC-16C2-7A41-A2AA-18C057BE5426}" type="slidenum">
              <a:rPr lang="fr-FR"/>
              <a:pPr/>
              <a:t>‹N°›</a:t>
            </a:fld>
            <a:endParaRPr lang="fr-FR"/>
          </a:p>
        </p:txBody>
      </p:sp>
    </p:spTree>
    <p:extLst>
      <p:ext uri="{BB962C8B-B14F-4D97-AF65-F5344CB8AC3E}">
        <p14:creationId xmlns:p14="http://schemas.microsoft.com/office/powerpoint/2010/main" val="4156454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idx="10"/>
          </p:nvPr>
        </p:nvSpPr>
        <p:spPr/>
        <p:txBody>
          <a:bodyPr/>
          <a:lstStyle>
            <a:lvl1pPr>
              <a:defRPr/>
            </a:lvl1pPr>
          </a:lstStyle>
          <a:p>
            <a:fld id="{068998FC-F2CC-D244-873D-53FC338EAE44}" type="datetime1">
              <a:rPr lang="fr-FR"/>
              <a:pPr/>
              <a:t>02/09/2023</a:t>
            </a:fld>
            <a:endParaRPr lang="fr-FR"/>
          </a:p>
        </p:txBody>
      </p:sp>
      <p:sp>
        <p:nvSpPr>
          <p:cNvPr id="8" name="Espace réservé du numéro de diapositive 7"/>
          <p:cNvSpPr>
            <a:spLocks noGrp="1"/>
          </p:cNvSpPr>
          <p:nvPr>
            <p:ph type="sldNum" idx="11"/>
          </p:nvPr>
        </p:nvSpPr>
        <p:spPr/>
        <p:txBody>
          <a:bodyPr/>
          <a:lstStyle>
            <a:lvl1pPr>
              <a:defRPr/>
            </a:lvl1pPr>
          </a:lstStyle>
          <a:p>
            <a:fld id="{8EEC8540-A1B7-B843-AA32-0CC64CC67387}" type="slidenum">
              <a:rPr lang="fr-FR"/>
              <a:pPr/>
              <a:t>‹N°›</a:t>
            </a:fld>
            <a:endParaRPr lang="fr-FR"/>
          </a:p>
        </p:txBody>
      </p:sp>
    </p:spTree>
    <p:extLst>
      <p:ext uri="{BB962C8B-B14F-4D97-AF65-F5344CB8AC3E}">
        <p14:creationId xmlns:p14="http://schemas.microsoft.com/office/powerpoint/2010/main" val="190646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idx="10"/>
          </p:nvPr>
        </p:nvSpPr>
        <p:spPr/>
        <p:txBody>
          <a:bodyPr/>
          <a:lstStyle>
            <a:lvl1pPr>
              <a:defRPr/>
            </a:lvl1pPr>
          </a:lstStyle>
          <a:p>
            <a:fld id="{068998FC-F2CC-D244-873D-53FC338EAE44}" type="datetime1">
              <a:rPr lang="fr-FR"/>
              <a:pPr/>
              <a:t>02/09/2023</a:t>
            </a:fld>
            <a:endParaRPr lang="fr-FR"/>
          </a:p>
        </p:txBody>
      </p:sp>
      <p:sp>
        <p:nvSpPr>
          <p:cNvPr id="4" name="Espace réservé du numéro de diapositive 3"/>
          <p:cNvSpPr>
            <a:spLocks noGrp="1"/>
          </p:cNvSpPr>
          <p:nvPr>
            <p:ph type="sldNum" idx="11"/>
          </p:nvPr>
        </p:nvSpPr>
        <p:spPr/>
        <p:txBody>
          <a:bodyPr/>
          <a:lstStyle>
            <a:lvl1pPr>
              <a:defRPr/>
            </a:lvl1pPr>
          </a:lstStyle>
          <a:p>
            <a:fld id="{FE0F759D-20B4-354E-96F0-8A6F08E2AA79}" type="slidenum">
              <a:rPr lang="fr-FR"/>
              <a:pPr/>
              <a:t>‹N°›</a:t>
            </a:fld>
            <a:endParaRPr lang="fr-FR"/>
          </a:p>
        </p:txBody>
      </p:sp>
    </p:spTree>
    <p:extLst>
      <p:ext uri="{BB962C8B-B14F-4D97-AF65-F5344CB8AC3E}">
        <p14:creationId xmlns:p14="http://schemas.microsoft.com/office/powerpoint/2010/main" val="3798019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a:defRPr/>
            </a:lvl1pPr>
          </a:lstStyle>
          <a:p>
            <a:fld id="{068998FC-F2CC-D244-873D-53FC338EAE44}" type="datetime1">
              <a:rPr lang="fr-FR"/>
              <a:pPr/>
              <a:t>02/09/2023</a:t>
            </a:fld>
            <a:endParaRPr lang="fr-FR"/>
          </a:p>
        </p:txBody>
      </p:sp>
      <p:sp>
        <p:nvSpPr>
          <p:cNvPr id="3" name="Espace réservé du numéro de diapositive 2"/>
          <p:cNvSpPr>
            <a:spLocks noGrp="1"/>
          </p:cNvSpPr>
          <p:nvPr>
            <p:ph type="sldNum" idx="11"/>
          </p:nvPr>
        </p:nvSpPr>
        <p:spPr/>
        <p:txBody>
          <a:bodyPr/>
          <a:lstStyle>
            <a:lvl1pPr>
              <a:defRPr/>
            </a:lvl1pPr>
          </a:lstStyle>
          <a:p>
            <a:fld id="{D57E0386-827E-9146-B504-4D7A66E551C0}" type="slidenum">
              <a:rPr lang="fr-FR"/>
              <a:pPr/>
              <a:t>‹N°›</a:t>
            </a:fld>
            <a:endParaRPr lang="fr-FR"/>
          </a:p>
        </p:txBody>
      </p:sp>
    </p:spTree>
    <p:extLst>
      <p:ext uri="{BB962C8B-B14F-4D97-AF65-F5344CB8AC3E}">
        <p14:creationId xmlns:p14="http://schemas.microsoft.com/office/powerpoint/2010/main" val="3724012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idx="10"/>
          </p:nvPr>
        </p:nvSpPr>
        <p:spPr/>
        <p:txBody>
          <a:bodyPr/>
          <a:lstStyle>
            <a:lvl1pPr>
              <a:defRPr/>
            </a:lvl1pPr>
          </a:lstStyle>
          <a:p>
            <a:fld id="{068998FC-F2CC-D244-873D-53FC338EAE44}" type="datetime1">
              <a:rPr lang="fr-FR"/>
              <a:pPr/>
              <a:t>02/09/2023</a:t>
            </a:fld>
            <a:endParaRPr lang="fr-FR"/>
          </a:p>
        </p:txBody>
      </p:sp>
      <p:sp>
        <p:nvSpPr>
          <p:cNvPr id="6" name="Espace réservé du numéro de diapositive 5"/>
          <p:cNvSpPr>
            <a:spLocks noGrp="1"/>
          </p:cNvSpPr>
          <p:nvPr>
            <p:ph type="sldNum" idx="11"/>
          </p:nvPr>
        </p:nvSpPr>
        <p:spPr/>
        <p:txBody>
          <a:bodyPr/>
          <a:lstStyle>
            <a:lvl1pPr>
              <a:defRPr/>
            </a:lvl1pPr>
          </a:lstStyle>
          <a:p>
            <a:fld id="{07F00CFC-940C-9B43-9781-0173902A1449}" type="slidenum">
              <a:rPr lang="fr-FR"/>
              <a:pPr/>
              <a:t>‹N°›</a:t>
            </a:fld>
            <a:endParaRPr lang="fr-FR"/>
          </a:p>
        </p:txBody>
      </p:sp>
    </p:spTree>
    <p:extLst>
      <p:ext uri="{BB962C8B-B14F-4D97-AF65-F5344CB8AC3E}">
        <p14:creationId xmlns:p14="http://schemas.microsoft.com/office/powerpoint/2010/main" val="68627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7C3A134-F1C3-464B-BF47-54DC2DE08F52}" type="datetimeFigureOut">
              <a:rPr lang="en-US" smtClean="0"/>
              <a:pPr/>
              <a:t>9/2/2023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‹N°›</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idx="10"/>
          </p:nvPr>
        </p:nvSpPr>
        <p:spPr/>
        <p:txBody>
          <a:bodyPr/>
          <a:lstStyle>
            <a:lvl1pPr>
              <a:defRPr/>
            </a:lvl1pPr>
          </a:lstStyle>
          <a:p>
            <a:fld id="{068998FC-F2CC-D244-873D-53FC338EAE44}" type="datetime1">
              <a:rPr lang="fr-FR"/>
              <a:pPr/>
              <a:t>02/09/2023</a:t>
            </a:fld>
            <a:endParaRPr lang="fr-FR"/>
          </a:p>
        </p:txBody>
      </p:sp>
      <p:sp>
        <p:nvSpPr>
          <p:cNvPr id="6" name="Espace réservé du numéro de diapositive 5"/>
          <p:cNvSpPr>
            <a:spLocks noGrp="1"/>
          </p:cNvSpPr>
          <p:nvPr>
            <p:ph type="sldNum" idx="11"/>
          </p:nvPr>
        </p:nvSpPr>
        <p:spPr/>
        <p:txBody>
          <a:bodyPr/>
          <a:lstStyle>
            <a:lvl1pPr>
              <a:defRPr/>
            </a:lvl1pPr>
          </a:lstStyle>
          <a:p>
            <a:fld id="{532B1BC2-D12D-E141-A966-0B976928398F}" type="slidenum">
              <a:rPr lang="fr-FR"/>
              <a:pPr/>
              <a:t>‹N°›</a:t>
            </a:fld>
            <a:endParaRPr lang="fr-FR"/>
          </a:p>
        </p:txBody>
      </p:sp>
    </p:spTree>
    <p:extLst>
      <p:ext uri="{BB962C8B-B14F-4D97-AF65-F5344CB8AC3E}">
        <p14:creationId xmlns:p14="http://schemas.microsoft.com/office/powerpoint/2010/main" val="2493736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idx="10"/>
          </p:nvPr>
        </p:nvSpPr>
        <p:spPr/>
        <p:txBody>
          <a:bodyPr/>
          <a:lstStyle>
            <a:lvl1pPr>
              <a:defRPr/>
            </a:lvl1pPr>
          </a:lstStyle>
          <a:p>
            <a:fld id="{068998FC-F2CC-D244-873D-53FC338EAE44}" type="datetime1">
              <a:rPr lang="fr-FR"/>
              <a:pPr/>
              <a:t>02/09/2023</a:t>
            </a:fld>
            <a:endParaRPr lang="fr-FR"/>
          </a:p>
        </p:txBody>
      </p:sp>
      <p:sp>
        <p:nvSpPr>
          <p:cNvPr id="5" name="Espace réservé du numéro de diapositive 4"/>
          <p:cNvSpPr>
            <a:spLocks noGrp="1"/>
          </p:cNvSpPr>
          <p:nvPr>
            <p:ph type="sldNum" idx="11"/>
          </p:nvPr>
        </p:nvSpPr>
        <p:spPr/>
        <p:txBody>
          <a:bodyPr/>
          <a:lstStyle>
            <a:lvl1pPr>
              <a:defRPr/>
            </a:lvl1pPr>
          </a:lstStyle>
          <a:p>
            <a:fld id="{537867C1-52DC-9F4F-8F96-CCA3C1983466}" type="slidenum">
              <a:rPr lang="fr-FR"/>
              <a:pPr/>
              <a:t>‹N°›</a:t>
            </a:fld>
            <a:endParaRPr lang="fr-FR"/>
          </a:p>
        </p:txBody>
      </p:sp>
    </p:spTree>
    <p:extLst>
      <p:ext uri="{BB962C8B-B14F-4D97-AF65-F5344CB8AC3E}">
        <p14:creationId xmlns:p14="http://schemas.microsoft.com/office/powerpoint/2010/main" val="3884359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3050"/>
            <a:ext cx="2055813" cy="5307013"/>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3050"/>
            <a:ext cx="6019800" cy="53070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idx="10"/>
          </p:nvPr>
        </p:nvSpPr>
        <p:spPr/>
        <p:txBody>
          <a:bodyPr/>
          <a:lstStyle>
            <a:lvl1pPr>
              <a:defRPr/>
            </a:lvl1pPr>
          </a:lstStyle>
          <a:p>
            <a:fld id="{068998FC-F2CC-D244-873D-53FC338EAE44}" type="datetime1">
              <a:rPr lang="fr-FR"/>
              <a:pPr/>
              <a:t>02/09/2023</a:t>
            </a:fld>
            <a:endParaRPr lang="fr-FR"/>
          </a:p>
        </p:txBody>
      </p:sp>
      <p:sp>
        <p:nvSpPr>
          <p:cNvPr id="5" name="Espace réservé du numéro de diapositive 4"/>
          <p:cNvSpPr>
            <a:spLocks noGrp="1"/>
          </p:cNvSpPr>
          <p:nvPr>
            <p:ph type="sldNum" idx="11"/>
          </p:nvPr>
        </p:nvSpPr>
        <p:spPr/>
        <p:txBody>
          <a:bodyPr/>
          <a:lstStyle>
            <a:lvl1pPr>
              <a:defRPr/>
            </a:lvl1pPr>
          </a:lstStyle>
          <a:p>
            <a:fld id="{D159055D-8607-B347-B80E-5CD2BCEFD309}" type="slidenum">
              <a:rPr lang="fr-FR"/>
              <a:pPr/>
              <a:t>‹N°›</a:t>
            </a:fld>
            <a:endParaRPr lang="fr-FR"/>
          </a:p>
        </p:txBody>
      </p:sp>
    </p:spTree>
    <p:extLst>
      <p:ext uri="{BB962C8B-B14F-4D97-AF65-F5344CB8AC3E}">
        <p14:creationId xmlns:p14="http://schemas.microsoft.com/office/powerpoint/2010/main" val="191798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fr-FR"/>
              <a:t>Cliquez et modifiez le titre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‹N°›</a:t>
            </a:fld>
            <a:endParaRPr kumimoji="0" lang="en-US" dirty="0">
              <a:solidFill>
                <a:schemeClr val="accent3">
                  <a:shade val="75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5" name="Date Placeholder 4"/>
          <p:cNvSpPr>
            <a:spLocks noGrp="1"/>
          </p:cNvSpPr>
          <p:nvPr>
            <p:ph type="dt" sz="half" idx="10"/>
          </p:nvPr>
        </p:nvSpPr>
        <p:spPr/>
        <p:txBody>
          <a:bodyPr/>
          <a:lstStyle/>
          <a:p>
            <a:fld id="{D7C3A134-F1C3-464B-BF47-54DC2DE08F52}" type="datetimeFigureOut">
              <a:rPr lang="en-US" smtClean="0"/>
              <a:pPr/>
              <a:t>9/2/2023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‹N°›</a:t>
            </a:fld>
            <a:endParaRPr kumimoji="0" lang="en-US"/>
          </a:p>
        </p:txBody>
      </p:sp>
      <p:sp>
        <p:nvSpPr>
          <p:cNvPr id="9" name="Content Placeholder 8"/>
          <p:cNvSpPr>
            <a:spLocks noGrp="1"/>
          </p:cNvSpPr>
          <p:nvPr>
            <p:ph sz="quarter" idx="13"/>
          </p:nvPr>
        </p:nvSpPr>
        <p:spPr>
          <a:xfrm>
            <a:off x="841248" y="2039112"/>
            <a:ext cx="3657600" cy="395020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D7C3A134-F1C3-464B-BF47-54DC2DE08F52}" type="datetimeFigureOut">
              <a:rPr lang="en-US" smtClean="0"/>
              <a:pPr/>
              <a:t>9/2/2023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‹N°›</a:t>
            </a:fld>
            <a:endParaRPr kumimoji="0"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Date Placeholder 2"/>
          <p:cNvSpPr>
            <a:spLocks noGrp="1"/>
          </p:cNvSpPr>
          <p:nvPr>
            <p:ph type="dt" sz="half" idx="10"/>
          </p:nvPr>
        </p:nvSpPr>
        <p:spPr/>
        <p:txBody>
          <a:bodyPr/>
          <a:lstStyle/>
          <a:p>
            <a:fld id="{D7C3A134-F1C3-464B-BF47-54DC2DE08F52}" type="datetimeFigureOut">
              <a:rPr lang="en-US" smtClean="0"/>
              <a:pPr/>
              <a:t>9/2/2023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9/2/2023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fr-FR"/>
              <a:t>Cliquez et modifiez le titre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7C3A134-F1C3-464B-BF47-54DC2DE08F52}" type="datetimeFigureOut">
              <a:rPr lang="en-US" smtClean="0"/>
              <a:pPr/>
              <a:t>9/2/2023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fr-FR"/>
              <a:t>Cliquez et modifiez le titre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7C3A134-F1C3-464B-BF47-54DC2DE08F52}" type="datetimeFigureOut">
              <a:rPr lang="en-US" smtClean="0"/>
              <a:pPr/>
              <a:t>9/2/2023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‹N°›</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fr-FR"/>
              <a:t>Cliquez et modifiez le titre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D7C3A134-F1C3-464B-BF47-54DC2DE08F52}" type="datetimeFigureOut">
              <a:rPr lang="en-US" smtClean="0"/>
              <a:pPr/>
              <a:t>9/2/2023</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kumimoji="0"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9648F39E-9C37-485F-AC97-16BB4BDF9F49}" type="slidenum">
              <a:rPr kumimoji="0" lang="en-US" smtClean="0"/>
              <a:pPr/>
              <a:t>‹N°›</a:t>
            </a:fld>
            <a:endParaRPr kumimoji="0" lang="en-US" dirty="0"/>
          </a:p>
        </p:txBody>
      </p:sp>
    </p:spTree>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4" cstate="email">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lum bright="-1000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50" name="Rectangle 2"/>
          <p:cNvSpPr>
            <a:spLocks noGrp="1" noChangeArrowheads="1"/>
          </p:cNvSpPr>
          <p:nvPr>
            <p:ph type="dt"/>
          </p:nvPr>
        </p:nvSpPr>
        <p:spPr bwMode="auto">
          <a:xfrm>
            <a:off x="550863" y="6148388"/>
            <a:ext cx="2132012"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hangingPunct="1">
              <a:lnSpc>
                <a:spcPct val="100000"/>
              </a:lnSpc>
              <a:tabLst>
                <a:tab pos="449263" algn="l"/>
                <a:tab pos="898525" algn="l"/>
                <a:tab pos="1347788" algn="l"/>
                <a:tab pos="1797050" algn="l"/>
              </a:tabLst>
              <a:defRPr sz="1400">
                <a:solidFill>
                  <a:srgbClr val="808080"/>
                </a:solidFill>
                <a:latin typeface="Rage Italic" charset="0"/>
                <a:cs typeface="Segoe UI" charset="0"/>
              </a:defRPr>
            </a:lvl1pPr>
          </a:lstStyle>
          <a:p>
            <a:pPr defTabSz="449263" fontAlgn="base">
              <a:spcBef>
                <a:spcPct val="0"/>
              </a:spcBef>
              <a:spcAft>
                <a:spcPct val="0"/>
              </a:spcAft>
              <a:buClr>
                <a:srgbClr val="000000"/>
              </a:buClr>
              <a:buSzPct val="100000"/>
              <a:buFont typeface="Times New Roman" charset="0"/>
              <a:buNone/>
            </a:pPr>
            <a:fld id="{068998FC-F2CC-D244-873D-53FC338EAE44}" type="datetime1">
              <a:rPr lang="fr-FR" smtClean="0">
                <a:ea typeface="ＭＳ Ｐゴシック" charset="0"/>
              </a:rPr>
              <a:pPr defTabSz="449263" fontAlgn="base">
                <a:spcBef>
                  <a:spcPct val="0"/>
                </a:spcBef>
                <a:spcAft>
                  <a:spcPct val="0"/>
                </a:spcAft>
                <a:buClr>
                  <a:srgbClr val="000000"/>
                </a:buClr>
                <a:buSzPct val="100000"/>
                <a:buFont typeface="Times New Roman" charset="0"/>
                <a:buNone/>
              </a:pPr>
              <a:t>02/09/2023</a:t>
            </a:fld>
            <a:endParaRPr lang="fr-FR">
              <a:ea typeface="ＭＳ Ｐゴシック" charset="0"/>
            </a:endParaRPr>
          </a:p>
        </p:txBody>
      </p:sp>
      <p:sp>
        <p:nvSpPr>
          <p:cNvPr id="2051" name="Text Box 3"/>
          <p:cNvSpPr txBox="1">
            <a:spLocks noChangeArrowheads="1"/>
          </p:cNvSpPr>
          <p:nvPr/>
        </p:nvSpPr>
        <p:spPr bwMode="auto">
          <a:xfrm>
            <a:off x="3124200" y="6148388"/>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charset="0"/>
              <a:buNone/>
            </a:pPr>
            <a:endParaRPr lang="fr-FR">
              <a:solidFill>
                <a:srgbClr val="000000"/>
              </a:solidFill>
              <a:latin typeface="Arial" charset="0"/>
              <a:ea typeface="ＭＳ Ｐゴシック" charset="0"/>
              <a:cs typeface="Lucida Sans Unicode" charset="0"/>
            </a:endParaRPr>
          </a:p>
        </p:txBody>
      </p:sp>
      <p:sp>
        <p:nvSpPr>
          <p:cNvPr id="2052" name="Rectangle 4"/>
          <p:cNvSpPr>
            <a:spLocks noGrp="1" noChangeArrowheads="1"/>
          </p:cNvSpPr>
          <p:nvPr>
            <p:ph type="sldNum"/>
          </p:nvPr>
        </p:nvSpPr>
        <p:spPr bwMode="auto">
          <a:xfrm>
            <a:off x="6459538" y="6148388"/>
            <a:ext cx="2132012"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hangingPunct="1">
              <a:lnSpc>
                <a:spcPct val="100000"/>
              </a:lnSpc>
              <a:tabLst>
                <a:tab pos="449263" algn="l"/>
                <a:tab pos="898525" algn="l"/>
                <a:tab pos="1347788" algn="l"/>
                <a:tab pos="1797050" algn="l"/>
              </a:tabLst>
              <a:defRPr sz="1400">
                <a:solidFill>
                  <a:srgbClr val="808080"/>
                </a:solidFill>
                <a:latin typeface="Rage Italic" charset="0"/>
                <a:cs typeface="Segoe UI" charset="0"/>
              </a:defRPr>
            </a:lvl1pPr>
          </a:lstStyle>
          <a:p>
            <a:pPr defTabSz="449263" fontAlgn="base">
              <a:spcBef>
                <a:spcPct val="0"/>
              </a:spcBef>
              <a:spcAft>
                <a:spcPct val="0"/>
              </a:spcAft>
              <a:buClr>
                <a:srgbClr val="000000"/>
              </a:buClr>
              <a:buSzPct val="100000"/>
              <a:buFont typeface="Times New Roman" charset="0"/>
              <a:buNone/>
            </a:pPr>
            <a:fld id="{01E5D439-37E1-5E49-B7E3-6466395F80A8}" type="slidenum">
              <a:rPr lang="fr-FR" smtClean="0">
                <a:ea typeface="ＭＳ Ｐゴシック" charset="0"/>
              </a:rPr>
              <a:pPr defTabSz="449263" fontAlgn="base">
                <a:spcBef>
                  <a:spcPct val="0"/>
                </a:spcBef>
                <a:spcAft>
                  <a:spcPct val="0"/>
                </a:spcAft>
                <a:buClr>
                  <a:srgbClr val="000000"/>
                </a:buClr>
                <a:buSzPct val="100000"/>
                <a:buFont typeface="Times New Roman" charset="0"/>
                <a:buNone/>
              </a:pPr>
              <a:t>‹N°›</a:t>
            </a:fld>
            <a:endParaRPr lang="fr-FR">
              <a:ea typeface="ＭＳ Ｐゴシック" charset="0"/>
            </a:endParaRPr>
          </a:p>
        </p:txBody>
      </p:sp>
      <p:sp>
        <p:nvSpPr>
          <p:cNvPr id="2053" name="Rectangle 5"/>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2054" name="Rectangle 6"/>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0" tIns="6096"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extLst>
      <p:ext uri="{BB962C8B-B14F-4D97-AF65-F5344CB8AC3E}">
        <p14:creationId xmlns:p14="http://schemas.microsoft.com/office/powerpoint/2010/main" val="3456152198"/>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hf sldNum="0" hdr="0" ftr="0"/>
  <p:txStyles>
    <p:titleStyle>
      <a:lvl1pPr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2pPr>
      <a:lvl3pPr marL="1143000" indent="-22860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3pPr>
      <a:lvl4pPr marL="1600200" indent="-22860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4pPr>
      <a:lvl5pPr marL="2057400" indent="-22860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5pPr>
      <a:lvl6pPr marL="2514600" indent="-22860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6pPr>
      <a:lvl7pPr marL="2971800" indent="-22860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7pPr>
      <a:lvl8pPr marL="3429000" indent="-22860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8pPr>
      <a:lvl9pPr marL="3886200" indent="-228600" algn="l" defTabSz="449263" rtl="0" fontAlgn="base">
        <a:lnSpc>
          <a:spcPct val="98000"/>
        </a:lnSpc>
        <a:spcBef>
          <a:spcPct val="0"/>
        </a:spcBef>
        <a:spcAft>
          <a:spcPct val="0"/>
        </a:spcAft>
        <a:buClr>
          <a:srgbClr val="000000"/>
        </a:buClr>
        <a:buSzPct val="100000"/>
        <a:buFont typeface="Times New Roman" charset="0"/>
        <a:defRPr>
          <a:solidFill>
            <a:srgbClr val="000000"/>
          </a:solidFill>
          <a:latin typeface="Cambria" charset="0"/>
          <a:ea typeface="ＭＳ Ｐゴシック" charset="0"/>
          <a:cs typeface="Lucida Sans Unicode" charset="0"/>
        </a:defRPr>
      </a:lvl9pPr>
    </p:titleStyle>
    <p:bodyStyle>
      <a:lvl1pPr marL="342900" indent="-342900" algn="l" defTabSz="449263" rtl="0" fontAlgn="base">
        <a:lnSpc>
          <a:spcPct val="98000"/>
        </a:lnSpc>
        <a:spcBef>
          <a:spcPts val="1425"/>
        </a:spcBef>
        <a:spcAft>
          <a:spcPct val="0"/>
        </a:spcAft>
        <a:buClr>
          <a:srgbClr val="000000"/>
        </a:buClr>
        <a:buSzPct val="100000"/>
        <a:buFont typeface="Times New Roman" charset="0"/>
        <a:defRPr sz="2400">
          <a:solidFill>
            <a:srgbClr val="404040"/>
          </a:solidFill>
          <a:latin typeface="+mn-lt"/>
          <a:ea typeface="+mn-ea"/>
          <a:cs typeface="+mn-cs"/>
        </a:defRPr>
      </a:lvl1pPr>
      <a:lvl2pPr marL="742950" indent="-285750" algn="l" defTabSz="449263" rtl="0" fontAlgn="base">
        <a:lnSpc>
          <a:spcPct val="98000"/>
        </a:lnSpc>
        <a:spcBef>
          <a:spcPts val="1138"/>
        </a:spcBef>
        <a:spcAft>
          <a:spcPct val="0"/>
        </a:spcAft>
        <a:buClr>
          <a:srgbClr val="000000"/>
        </a:buClr>
        <a:buSzPct val="100000"/>
        <a:buFont typeface="Times New Roman" charset="0"/>
        <a:defRPr sz="2000">
          <a:solidFill>
            <a:srgbClr val="404040"/>
          </a:solidFill>
          <a:latin typeface="+mn-lt"/>
          <a:ea typeface="+mn-ea"/>
          <a:cs typeface="+mn-cs"/>
        </a:defRPr>
      </a:lvl2pPr>
      <a:lvl3pPr marL="1143000" indent="-228600" algn="l" defTabSz="449263" rtl="0" fontAlgn="base">
        <a:lnSpc>
          <a:spcPct val="98000"/>
        </a:lnSpc>
        <a:spcBef>
          <a:spcPts val="850"/>
        </a:spcBef>
        <a:spcAft>
          <a:spcPct val="0"/>
        </a:spcAft>
        <a:buClr>
          <a:srgbClr val="000000"/>
        </a:buClr>
        <a:buSzPct val="100000"/>
        <a:buFont typeface="Times New Roman" charset="0"/>
        <a:defRPr sz="1600">
          <a:solidFill>
            <a:srgbClr val="404040"/>
          </a:solidFill>
          <a:latin typeface="+mn-lt"/>
          <a:ea typeface="+mn-ea"/>
          <a:cs typeface="+mn-cs"/>
        </a:defRPr>
      </a:lvl3pPr>
      <a:lvl4pPr marL="1600200" indent="-228600" algn="l" defTabSz="449263" rtl="0" fontAlgn="base">
        <a:lnSpc>
          <a:spcPct val="98000"/>
        </a:lnSpc>
        <a:spcBef>
          <a:spcPts val="575"/>
        </a:spcBef>
        <a:spcAft>
          <a:spcPct val="0"/>
        </a:spcAft>
        <a:buClr>
          <a:srgbClr val="000000"/>
        </a:buClr>
        <a:buSzPct val="100000"/>
        <a:buFont typeface="Times New Roman" charset="0"/>
        <a:defRPr sz="1400">
          <a:solidFill>
            <a:srgbClr val="404040"/>
          </a:solidFill>
          <a:latin typeface="+mn-lt"/>
          <a:ea typeface="+mn-ea"/>
          <a:cs typeface="+mn-cs"/>
        </a:defRPr>
      </a:lvl4pPr>
      <a:lvl5pPr marL="2057400" indent="-228600" algn="l" defTabSz="449263" rtl="0" fontAlgn="base">
        <a:lnSpc>
          <a:spcPct val="98000"/>
        </a:lnSpc>
        <a:spcBef>
          <a:spcPts val="288"/>
        </a:spcBef>
        <a:spcAft>
          <a:spcPct val="0"/>
        </a:spcAft>
        <a:buClr>
          <a:srgbClr val="000000"/>
        </a:buClr>
        <a:buSzPct val="100000"/>
        <a:buFont typeface="Times New Roman" charset="0"/>
        <a:defRPr sz="2000">
          <a:solidFill>
            <a:srgbClr val="404040"/>
          </a:solidFill>
          <a:latin typeface="+mn-lt"/>
          <a:ea typeface="+mn-ea"/>
          <a:cs typeface="+mn-cs"/>
        </a:defRPr>
      </a:lvl5pPr>
      <a:lvl6pPr marL="2514600" indent="-228600" algn="l" defTabSz="449263" rtl="0" fontAlgn="base">
        <a:lnSpc>
          <a:spcPct val="98000"/>
        </a:lnSpc>
        <a:spcBef>
          <a:spcPts val="288"/>
        </a:spcBef>
        <a:spcAft>
          <a:spcPct val="0"/>
        </a:spcAft>
        <a:buClr>
          <a:srgbClr val="000000"/>
        </a:buClr>
        <a:buSzPct val="100000"/>
        <a:buFont typeface="Times New Roman" charset="0"/>
        <a:defRPr sz="2000">
          <a:solidFill>
            <a:srgbClr val="404040"/>
          </a:solidFill>
          <a:latin typeface="+mn-lt"/>
          <a:ea typeface="+mn-ea"/>
          <a:cs typeface="+mn-cs"/>
        </a:defRPr>
      </a:lvl6pPr>
      <a:lvl7pPr marL="2971800" indent="-228600" algn="l" defTabSz="449263" rtl="0" fontAlgn="base">
        <a:lnSpc>
          <a:spcPct val="98000"/>
        </a:lnSpc>
        <a:spcBef>
          <a:spcPts val="288"/>
        </a:spcBef>
        <a:spcAft>
          <a:spcPct val="0"/>
        </a:spcAft>
        <a:buClr>
          <a:srgbClr val="000000"/>
        </a:buClr>
        <a:buSzPct val="100000"/>
        <a:buFont typeface="Times New Roman" charset="0"/>
        <a:defRPr sz="2000">
          <a:solidFill>
            <a:srgbClr val="404040"/>
          </a:solidFill>
          <a:latin typeface="+mn-lt"/>
          <a:ea typeface="+mn-ea"/>
          <a:cs typeface="+mn-cs"/>
        </a:defRPr>
      </a:lvl7pPr>
      <a:lvl8pPr marL="3429000" indent="-228600" algn="l" defTabSz="449263" rtl="0" fontAlgn="base">
        <a:lnSpc>
          <a:spcPct val="98000"/>
        </a:lnSpc>
        <a:spcBef>
          <a:spcPts val="288"/>
        </a:spcBef>
        <a:spcAft>
          <a:spcPct val="0"/>
        </a:spcAft>
        <a:buClr>
          <a:srgbClr val="000000"/>
        </a:buClr>
        <a:buSzPct val="100000"/>
        <a:buFont typeface="Times New Roman" charset="0"/>
        <a:defRPr sz="2000">
          <a:solidFill>
            <a:srgbClr val="404040"/>
          </a:solidFill>
          <a:latin typeface="+mn-lt"/>
          <a:ea typeface="+mn-ea"/>
          <a:cs typeface="+mn-cs"/>
        </a:defRPr>
      </a:lvl8pPr>
      <a:lvl9pPr marL="3886200" indent="-228600" algn="l" defTabSz="449263" rtl="0" fontAlgn="base">
        <a:lnSpc>
          <a:spcPct val="98000"/>
        </a:lnSpc>
        <a:spcBef>
          <a:spcPts val="288"/>
        </a:spcBef>
        <a:spcAft>
          <a:spcPct val="0"/>
        </a:spcAft>
        <a:buClr>
          <a:srgbClr val="000000"/>
        </a:buClr>
        <a:buSzPct val="100000"/>
        <a:buFont typeface="Times New Roman" charset="0"/>
        <a:defRPr sz="2000">
          <a:solidFill>
            <a:srgbClr val="404040"/>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45688" y="2580215"/>
            <a:ext cx="6477000" cy="1914144"/>
          </a:xfrm>
        </p:spPr>
        <p:txBody>
          <a:bodyPr>
            <a:normAutofit/>
          </a:bodyPr>
          <a:lstStyle/>
          <a:p>
            <a:pPr algn="ctr"/>
            <a:r>
              <a:rPr lang="fr-FR" dirty="0"/>
              <a:t>Langres 2016, la politique</a:t>
            </a:r>
          </a:p>
        </p:txBody>
      </p:sp>
      <p:sp>
        <p:nvSpPr>
          <p:cNvPr id="3" name="Sous-titre 2"/>
          <p:cNvSpPr>
            <a:spLocks noGrp="1"/>
          </p:cNvSpPr>
          <p:nvPr>
            <p:ph type="subTitle" idx="1"/>
          </p:nvPr>
        </p:nvSpPr>
        <p:spPr>
          <a:xfrm>
            <a:off x="365396" y="4804043"/>
            <a:ext cx="8457292" cy="1656170"/>
          </a:xfrm>
        </p:spPr>
        <p:txBody>
          <a:bodyPr>
            <a:normAutofit/>
          </a:bodyPr>
          <a:lstStyle/>
          <a:p>
            <a:r>
              <a:rPr lang="fr-FR" sz="4000" dirty="0"/>
              <a:t>LE PEUPLE, PAR-DELÀ LA NATION.</a:t>
            </a:r>
          </a:p>
        </p:txBody>
      </p:sp>
    </p:spTree>
    <p:extLst>
      <p:ext uri="{BB962C8B-B14F-4D97-AF65-F5344CB8AC3E}">
        <p14:creationId xmlns:p14="http://schemas.microsoft.com/office/powerpoint/2010/main" val="2526426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05000" y="2476500"/>
            <a:ext cx="5486400" cy="461665"/>
          </a:xfrm>
          <a:prstGeom prst="rect">
            <a:avLst/>
          </a:prstGeom>
          <a:noFill/>
        </p:spPr>
        <p:txBody>
          <a:bodyPr wrap="square" rtlCol="0">
            <a:spAutoFit/>
          </a:bodyPr>
          <a:lstStyle/>
          <a:p>
            <a:pPr algn="ctr"/>
            <a:r>
              <a:rPr lang="fr-FR" sz="2400" dirty="0"/>
              <a:t>Maëlle Le Ligné, </a:t>
            </a:r>
            <a:r>
              <a:rPr lang="fr-FR" sz="2400" i="1" dirty="0"/>
              <a:t>Académie de Toulouse</a:t>
            </a:r>
            <a:endParaRPr lang="fr-FR" sz="2400" dirty="0"/>
          </a:p>
        </p:txBody>
      </p:sp>
    </p:spTree>
    <p:extLst>
      <p:ext uri="{BB962C8B-B14F-4D97-AF65-F5344CB8AC3E}">
        <p14:creationId xmlns:p14="http://schemas.microsoft.com/office/powerpoint/2010/main" val="1144270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720725" y="431800"/>
            <a:ext cx="7704138"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455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9pPr>
          </a:lstStyle>
          <a:p>
            <a:pPr algn="ctr" defTabSz="449263" fontAlgn="base" hangingPunct="0">
              <a:lnSpc>
                <a:spcPct val="93000"/>
              </a:lnSpc>
              <a:spcBef>
                <a:spcPct val="0"/>
              </a:spcBef>
              <a:spcAft>
                <a:spcPct val="0"/>
              </a:spcAft>
              <a:buClr>
                <a:srgbClr val="000000"/>
              </a:buClr>
              <a:buSzPct val="100000"/>
              <a:buFont typeface="Times New Roman" charset="0"/>
              <a:buNone/>
            </a:pPr>
            <a:r>
              <a:rPr lang="fr-FR" sz="2400" b="1" dirty="0">
                <a:latin typeface="+mn-lt"/>
              </a:rPr>
              <a:t>La figure d'un peuple à l'écart des peuples </a:t>
            </a:r>
          </a:p>
        </p:txBody>
      </p:sp>
      <p:sp>
        <p:nvSpPr>
          <p:cNvPr id="20482" name="Text Box 2"/>
          <p:cNvSpPr txBox="1">
            <a:spLocks noChangeArrowheads="1"/>
          </p:cNvSpPr>
          <p:nvPr/>
        </p:nvSpPr>
        <p:spPr bwMode="auto">
          <a:xfrm>
            <a:off x="863600" y="1223963"/>
            <a:ext cx="7415213"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455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9pPr>
          </a:lstStyle>
          <a:p>
            <a:pPr defTabSz="449263" fontAlgn="base" hangingPunct="0">
              <a:lnSpc>
                <a:spcPct val="93000"/>
              </a:lnSpc>
              <a:spcBef>
                <a:spcPct val="0"/>
              </a:spcBef>
              <a:spcAft>
                <a:spcPct val="0"/>
              </a:spcAft>
              <a:buClr>
                <a:srgbClr val="000000"/>
              </a:buClr>
              <a:buSzPct val="100000"/>
              <a:buFont typeface="Times New Roman" charset="0"/>
              <a:buNone/>
            </a:pPr>
            <a:r>
              <a:rPr lang="fr-FR" sz="2200" dirty="0">
                <a:latin typeface="+mn-lt"/>
              </a:rPr>
              <a:t>Comment la figure du peuple Juif comme peuple élu permet-elle de penser le peuple dans son essentialité ?</a:t>
            </a:r>
          </a:p>
          <a:p>
            <a:pPr defTabSz="449263" fontAlgn="base" hangingPunct="0">
              <a:lnSpc>
                <a:spcPct val="93000"/>
              </a:lnSpc>
              <a:spcBef>
                <a:spcPct val="0"/>
              </a:spcBef>
              <a:spcAft>
                <a:spcPct val="0"/>
              </a:spcAft>
              <a:buClr>
                <a:srgbClr val="000000"/>
              </a:buClr>
              <a:buSzPct val="100000"/>
              <a:buFont typeface="Times New Roman" charset="0"/>
              <a:buNone/>
            </a:pPr>
            <a:endParaRPr lang="fr-FR" dirty="0">
              <a:latin typeface="+mn-lt"/>
            </a:endParaRPr>
          </a:p>
          <a:p>
            <a:pPr defTabSz="449263" fontAlgn="base" hangingPunct="0">
              <a:lnSpc>
                <a:spcPct val="93000"/>
              </a:lnSpc>
              <a:spcBef>
                <a:spcPct val="0"/>
              </a:spcBef>
              <a:spcAft>
                <a:spcPct val="0"/>
              </a:spcAft>
              <a:buClr>
                <a:srgbClr val="000000"/>
              </a:buClr>
              <a:buSzPct val="100000"/>
              <a:buFont typeface="Times New Roman" charset="0"/>
              <a:buNone/>
            </a:pPr>
            <a:r>
              <a:rPr lang="fr-FR" dirty="0">
                <a:latin typeface="+mn-lt"/>
              </a:rPr>
              <a:t>- Auto-affirmation du peuple indépendamment de :</a:t>
            </a:r>
          </a:p>
          <a:p>
            <a:pPr defTabSz="449263" fontAlgn="base" hangingPunct="0">
              <a:lnSpc>
                <a:spcPct val="93000"/>
              </a:lnSpc>
              <a:spcBef>
                <a:spcPct val="0"/>
              </a:spcBef>
              <a:spcAft>
                <a:spcPct val="0"/>
              </a:spcAft>
              <a:buClr>
                <a:srgbClr val="000000"/>
              </a:buClr>
              <a:buSzPct val="100000"/>
              <a:buFont typeface="Times New Roman" charset="0"/>
              <a:buNone/>
            </a:pPr>
            <a:endParaRPr lang="fr-FR" dirty="0">
              <a:latin typeface="+mn-lt"/>
            </a:endParaRPr>
          </a:p>
          <a:p>
            <a:pPr defTabSz="449263" fontAlgn="base" hangingPunct="0">
              <a:lnSpc>
                <a:spcPct val="93000"/>
              </a:lnSpc>
              <a:spcBef>
                <a:spcPct val="0"/>
              </a:spcBef>
              <a:spcAft>
                <a:spcPct val="0"/>
              </a:spcAft>
              <a:buClr>
                <a:srgbClr val="000000"/>
              </a:buClr>
              <a:buSzPct val="100000"/>
              <a:buFont typeface="Times New Roman" charset="0"/>
              <a:buNone/>
            </a:pPr>
            <a:r>
              <a:rPr lang="fr-FR" dirty="0">
                <a:latin typeface="+mn-lt"/>
              </a:rPr>
              <a:t>→ Une réalité territoriale ;</a:t>
            </a:r>
          </a:p>
          <a:p>
            <a:pPr defTabSz="449263" fontAlgn="base" hangingPunct="0">
              <a:lnSpc>
                <a:spcPct val="93000"/>
              </a:lnSpc>
              <a:spcBef>
                <a:spcPct val="0"/>
              </a:spcBef>
              <a:spcAft>
                <a:spcPct val="0"/>
              </a:spcAft>
              <a:buClr>
                <a:srgbClr val="000000"/>
              </a:buClr>
              <a:buSzPct val="100000"/>
              <a:buFont typeface="Times New Roman" charset="0"/>
              <a:buNone/>
            </a:pPr>
            <a:r>
              <a:rPr lang="fr-FR" dirty="0">
                <a:latin typeface="+mn-lt"/>
              </a:rPr>
              <a:t>→ Une structure étatique ;</a:t>
            </a:r>
          </a:p>
          <a:p>
            <a:pPr defTabSz="449263" fontAlgn="base" hangingPunct="0">
              <a:lnSpc>
                <a:spcPct val="93000"/>
              </a:lnSpc>
              <a:spcBef>
                <a:spcPct val="0"/>
              </a:spcBef>
              <a:spcAft>
                <a:spcPct val="0"/>
              </a:spcAft>
              <a:buClr>
                <a:srgbClr val="000000"/>
              </a:buClr>
              <a:buSzPct val="100000"/>
              <a:buFont typeface="Times New Roman" charset="0"/>
              <a:buNone/>
            </a:pPr>
            <a:r>
              <a:rPr lang="fr-FR" dirty="0">
                <a:latin typeface="+mn-lt"/>
              </a:rPr>
              <a:t>→ L'inscription dans une histoire des peuples ;</a:t>
            </a:r>
          </a:p>
          <a:p>
            <a:pPr defTabSz="449263" fontAlgn="base" hangingPunct="0">
              <a:lnSpc>
                <a:spcPct val="93000"/>
              </a:lnSpc>
              <a:spcBef>
                <a:spcPct val="0"/>
              </a:spcBef>
              <a:spcAft>
                <a:spcPct val="0"/>
              </a:spcAft>
              <a:buClr>
                <a:srgbClr val="000000"/>
              </a:buClr>
              <a:buSzPct val="100000"/>
              <a:buFont typeface="Times New Roman" charset="0"/>
              <a:buNone/>
            </a:pPr>
            <a:r>
              <a:rPr lang="fr-FR" dirty="0">
                <a:latin typeface="+mn-lt"/>
              </a:rPr>
              <a:t>→ Une réalité linguistique ;</a:t>
            </a:r>
          </a:p>
          <a:p>
            <a:pPr defTabSz="449263" fontAlgn="base" hangingPunct="0">
              <a:lnSpc>
                <a:spcPct val="93000"/>
              </a:lnSpc>
              <a:spcBef>
                <a:spcPct val="0"/>
              </a:spcBef>
              <a:spcAft>
                <a:spcPct val="0"/>
              </a:spcAft>
              <a:buClr>
                <a:srgbClr val="000000"/>
              </a:buClr>
              <a:buSzPct val="100000"/>
              <a:buFont typeface="Times New Roman" charset="0"/>
              <a:buNone/>
            </a:pPr>
            <a:r>
              <a:rPr lang="fr-FR" dirty="0">
                <a:latin typeface="+mn-lt"/>
              </a:rPr>
              <a:t>→ L'institutionnalisation d'un droit ;</a:t>
            </a:r>
          </a:p>
          <a:p>
            <a:pPr defTabSz="449263" fontAlgn="base" hangingPunct="0">
              <a:lnSpc>
                <a:spcPct val="93000"/>
              </a:lnSpc>
              <a:spcBef>
                <a:spcPct val="0"/>
              </a:spcBef>
              <a:spcAft>
                <a:spcPct val="0"/>
              </a:spcAft>
              <a:buClr>
                <a:srgbClr val="000000"/>
              </a:buClr>
              <a:buSzPct val="100000"/>
              <a:buFont typeface="Times New Roman" charset="0"/>
              <a:buNone/>
            </a:pPr>
            <a:endParaRPr lang="fr-FR" dirty="0">
              <a:latin typeface="+mn-lt"/>
            </a:endParaRPr>
          </a:p>
          <a:p>
            <a:pPr defTabSz="449263" fontAlgn="base" hangingPunct="0">
              <a:lnSpc>
                <a:spcPct val="93000"/>
              </a:lnSpc>
              <a:spcBef>
                <a:spcPct val="0"/>
              </a:spcBef>
              <a:spcAft>
                <a:spcPct val="0"/>
              </a:spcAft>
              <a:buClr>
                <a:srgbClr val="000000"/>
              </a:buClr>
              <a:buSzPct val="100000"/>
              <a:buFont typeface="Times New Roman" charset="0"/>
              <a:buNone/>
            </a:pPr>
            <a:r>
              <a:rPr lang="fr-FR" dirty="0">
                <a:latin typeface="+mn-lt"/>
              </a:rPr>
              <a:t>Idée d'un peuple uni autour d'un sentiment d'existence manifesté par une </a:t>
            </a:r>
            <a:r>
              <a:rPr lang="fr-FR" b="1" dirty="0">
                <a:latin typeface="+mn-lt"/>
              </a:rPr>
              <a:t>foi commune et une temporalité spécifique. </a:t>
            </a:r>
          </a:p>
          <a:p>
            <a:pPr defTabSz="449263" fontAlgn="base" hangingPunct="0">
              <a:lnSpc>
                <a:spcPct val="93000"/>
              </a:lnSpc>
              <a:spcBef>
                <a:spcPct val="0"/>
              </a:spcBef>
              <a:spcAft>
                <a:spcPct val="0"/>
              </a:spcAft>
              <a:buClr>
                <a:srgbClr val="000000"/>
              </a:buClr>
              <a:buSzPct val="100000"/>
              <a:buFont typeface="Times New Roman" charset="0"/>
              <a:buNone/>
            </a:pPr>
            <a:endParaRPr lang="fr-FR" dirty="0">
              <a:latin typeface="+mn-lt"/>
            </a:endParaRPr>
          </a:p>
          <a:p>
            <a:pPr defTabSz="449263" fontAlgn="base" hangingPunct="0">
              <a:lnSpc>
                <a:spcPct val="93000"/>
              </a:lnSpc>
              <a:spcBef>
                <a:spcPct val="0"/>
              </a:spcBef>
              <a:spcAft>
                <a:spcPct val="0"/>
              </a:spcAft>
              <a:buClr>
                <a:srgbClr val="000000"/>
              </a:buClr>
              <a:buSzPct val="100000"/>
              <a:buFont typeface="Times New Roman" charset="0"/>
              <a:buNone/>
            </a:pPr>
            <a:endParaRPr lang="fr-FR" dirty="0">
              <a:latin typeface="+mn-lt"/>
            </a:endParaRPr>
          </a:p>
          <a:p>
            <a:pPr defTabSz="449263" fontAlgn="base" hangingPunct="0">
              <a:lnSpc>
                <a:spcPct val="93000"/>
              </a:lnSpc>
              <a:spcBef>
                <a:spcPct val="0"/>
              </a:spcBef>
              <a:spcAft>
                <a:spcPct val="0"/>
              </a:spcAft>
              <a:buClr>
                <a:srgbClr val="000000"/>
              </a:buClr>
              <a:buSzPct val="100000"/>
              <a:buFont typeface="Times New Roman" charset="0"/>
              <a:buNone/>
            </a:pPr>
            <a:endParaRPr lang="fr-FR" dirty="0">
              <a:latin typeface="+mn-lt"/>
            </a:endParaRPr>
          </a:p>
          <a:p>
            <a:pPr defTabSz="449263" fontAlgn="base" hangingPunct="0">
              <a:lnSpc>
                <a:spcPct val="93000"/>
              </a:lnSpc>
              <a:spcBef>
                <a:spcPct val="0"/>
              </a:spcBef>
              <a:spcAft>
                <a:spcPct val="0"/>
              </a:spcAft>
              <a:buClr>
                <a:srgbClr val="000000"/>
              </a:buClr>
              <a:buSzPct val="100000"/>
              <a:buFont typeface="Times New Roman" charset="0"/>
              <a:buNone/>
            </a:pPr>
            <a:endParaRPr lang="fr-FR" dirty="0">
              <a:latin typeface="+mn-lt"/>
            </a:endParaRPr>
          </a:p>
          <a:p>
            <a:pPr defTabSz="449263" fontAlgn="base" hangingPunct="0">
              <a:lnSpc>
                <a:spcPct val="93000"/>
              </a:lnSpc>
              <a:spcBef>
                <a:spcPct val="0"/>
              </a:spcBef>
              <a:spcAft>
                <a:spcPct val="0"/>
              </a:spcAft>
              <a:buClr>
                <a:srgbClr val="000000"/>
              </a:buClr>
              <a:buSzPct val="100000"/>
              <a:buFont typeface="Times New Roman" charset="0"/>
              <a:buNone/>
            </a:pPr>
            <a:r>
              <a:rPr lang="fr-FR" dirty="0"/>
              <a:t> </a:t>
            </a:r>
          </a:p>
        </p:txBody>
      </p:sp>
    </p:spTree>
    <p:extLst>
      <p:ext uri="{BB962C8B-B14F-4D97-AF65-F5344CB8AC3E}">
        <p14:creationId xmlns:p14="http://schemas.microsoft.com/office/powerpoint/2010/main" val="29771793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720725" y="647700"/>
            <a:ext cx="7488238" cy="547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9pPr>
          </a:lstStyle>
          <a:p>
            <a:pPr algn="just"/>
            <a:r>
              <a:rPr lang="fr-FR" sz="2400" dirty="0">
                <a:latin typeface="+mn-lt"/>
              </a:rPr>
              <a:t>« Cette distance par rapport à sa terre, à sa langue et à sa Loi, fait du peuple Juif le peuple à la fois le moins installé dans le monde et le plus enraciné en lui-même. Son détachement par rapport aux données naturelles de l'identité nationale l'oblige à ne puiser qu'en lui-même la source de son vouloir-vivre. Et c'est précisément parce que ces données naturelles lui font défaut qu'il peut survivre à toutes les nations. »</a:t>
            </a:r>
          </a:p>
          <a:p>
            <a:pPr algn="just"/>
            <a:endParaRPr lang="fr-FR" sz="2400" dirty="0">
              <a:latin typeface="+mn-lt"/>
            </a:endParaRPr>
          </a:p>
          <a:p>
            <a:pPr algn="just"/>
            <a:r>
              <a:rPr lang="fr-FR" sz="2400" dirty="0">
                <a:latin typeface="+mn-lt"/>
              </a:rPr>
              <a:t>Stéphane </a:t>
            </a:r>
            <a:r>
              <a:rPr lang="fr-FR" sz="2400" dirty="0" err="1">
                <a:latin typeface="+mn-lt"/>
              </a:rPr>
              <a:t>Mosès</a:t>
            </a:r>
            <a:r>
              <a:rPr lang="fr-FR" sz="2400" dirty="0">
                <a:latin typeface="+mn-lt"/>
              </a:rPr>
              <a:t>, « Politique et religion chez Franz Rosenzweig » (1981)</a:t>
            </a:r>
          </a:p>
        </p:txBody>
      </p:sp>
    </p:spTree>
    <p:extLst>
      <p:ext uri="{BB962C8B-B14F-4D97-AF65-F5344CB8AC3E}">
        <p14:creationId xmlns:p14="http://schemas.microsoft.com/office/powerpoint/2010/main" val="24190368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863600" y="863600"/>
            <a:ext cx="7704138" cy="354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9pPr>
          </a:lstStyle>
          <a:p>
            <a:r>
              <a:rPr lang="fr-FR" sz="2400" b="1" dirty="0">
                <a:latin typeface="+mn-lt"/>
              </a:rPr>
              <a:t>Problèmes :</a:t>
            </a:r>
          </a:p>
          <a:p>
            <a:endParaRPr lang="fr-FR" sz="2000" dirty="0">
              <a:latin typeface="+mn-lt"/>
            </a:endParaRPr>
          </a:p>
          <a:p>
            <a:r>
              <a:rPr lang="fr-FR" sz="2000" dirty="0">
                <a:latin typeface="+mn-lt"/>
              </a:rPr>
              <a:t>- Cette foi suffit-elle à faire exister le peuple en tant que tel, à dépasser la dualité du Je et du Tu vers la réalité d'un Nous ?</a:t>
            </a:r>
          </a:p>
          <a:p>
            <a:endParaRPr lang="fr-FR" sz="2000" dirty="0">
              <a:latin typeface="+mn-lt"/>
            </a:endParaRPr>
          </a:p>
          <a:p>
            <a:r>
              <a:rPr lang="fr-FR" sz="2000" dirty="0">
                <a:latin typeface="+mn-lt"/>
              </a:rPr>
              <a:t>- Jusqu'où peut-on penser la pure essence du concept de peuple hors de son inscription dans le monde et la multiplicité des peuples ? </a:t>
            </a:r>
          </a:p>
          <a:p>
            <a:endParaRPr lang="fr-FR" sz="2000" dirty="0">
              <a:latin typeface="+mn-lt"/>
            </a:endParaRPr>
          </a:p>
          <a:p>
            <a:r>
              <a:rPr lang="fr-FR" sz="2000" dirty="0">
                <a:latin typeface="+mn-lt"/>
              </a:rPr>
              <a:t>- Le modèle du peuple Juif, en son errance et son identité spirituelle, peut-il être envisagé comme modèle critique permettant de penser l'idéalité du peuple au-delà de la nation ?   </a:t>
            </a:r>
          </a:p>
        </p:txBody>
      </p:sp>
    </p:spTree>
    <p:extLst>
      <p:ext uri="{BB962C8B-B14F-4D97-AF65-F5344CB8AC3E}">
        <p14:creationId xmlns:p14="http://schemas.microsoft.com/office/powerpoint/2010/main" val="16127558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246063" y="350838"/>
            <a:ext cx="8555037" cy="578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9pPr>
          </a:lstStyle>
          <a:p>
            <a:pPr algn="ctr"/>
            <a:r>
              <a:rPr lang="fr-FR" sz="2400" b="1" dirty="0">
                <a:latin typeface="+mn-lt"/>
              </a:rPr>
              <a:t>Propositions :</a:t>
            </a:r>
          </a:p>
          <a:p>
            <a:endParaRPr lang="fr-FR" dirty="0">
              <a:latin typeface="+mn-lt"/>
            </a:endParaRPr>
          </a:p>
          <a:p>
            <a:r>
              <a:rPr lang="fr-FR" sz="2400" i="1" dirty="0">
                <a:latin typeface="+mn-lt"/>
              </a:rPr>
              <a:t>« L'élément Juif  n'est pas seulement l'objet, il est aussi la méthode »</a:t>
            </a:r>
          </a:p>
          <a:p>
            <a:r>
              <a:rPr lang="fr-FR" sz="2400" i="1" dirty="0">
                <a:latin typeface="+mn-lt"/>
              </a:rPr>
              <a:t>F. Rosenzweig, L'étoile de la Rédemption</a:t>
            </a:r>
          </a:p>
          <a:p>
            <a:endParaRPr lang="fr-FR" sz="2400" i="1" dirty="0">
              <a:latin typeface="+mn-lt"/>
            </a:endParaRPr>
          </a:p>
          <a:p>
            <a:r>
              <a:rPr lang="fr-FR" sz="2400" dirty="0">
                <a:latin typeface="+mn-lt"/>
              </a:rPr>
              <a:t>- La </a:t>
            </a:r>
            <a:r>
              <a:rPr lang="fr-FR" sz="2400" dirty="0" err="1">
                <a:latin typeface="+mn-lt"/>
              </a:rPr>
              <a:t>thématisation</a:t>
            </a:r>
            <a:r>
              <a:rPr lang="fr-FR" sz="2400" dirty="0">
                <a:latin typeface="+mn-lt"/>
              </a:rPr>
              <a:t> du peuple Juif comme peuple sans territoire et hors de l'histoire permet de renouveler la pensée du peuple comme communauté autonome. </a:t>
            </a:r>
          </a:p>
          <a:p>
            <a:endParaRPr lang="fr-FR" sz="2400" dirty="0">
              <a:latin typeface="+mn-lt"/>
            </a:endParaRPr>
          </a:p>
          <a:p>
            <a:r>
              <a:rPr lang="fr-FR" sz="2400" dirty="0">
                <a:latin typeface="+mn-lt"/>
              </a:rPr>
              <a:t>- La force critique de la figure du peuple Juif montre l'irréductibilité du concept de peuple à la multiplicité des peuples ainsi qu'au concept de nation.</a:t>
            </a:r>
          </a:p>
          <a:p>
            <a:endParaRPr lang="fr-FR" sz="2400" dirty="0">
              <a:latin typeface="+mn-lt"/>
            </a:endParaRPr>
          </a:p>
          <a:p>
            <a:r>
              <a:rPr lang="fr-FR" sz="2400" dirty="0">
                <a:latin typeface="+mn-lt"/>
              </a:rPr>
              <a:t>- Néanmoins, la temporalité spécifique de la catégorie de Rédemption tend à faire du peuple une idée-fin dont la réalisation est sans cesse à rechercher.</a:t>
            </a:r>
          </a:p>
        </p:txBody>
      </p:sp>
    </p:spTree>
    <p:extLst>
      <p:ext uri="{BB962C8B-B14F-4D97-AF65-F5344CB8AC3E}">
        <p14:creationId xmlns:p14="http://schemas.microsoft.com/office/powerpoint/2010/main" val="271180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p>
            <a:fld id="{068998FC-F2CC-D244-873D-53FC338EAE44}" type="datetime1">
              <a:rPr lang="fr-FR" smtClean="0"/>
              <a:pPr/>
              <a:t>02/09/2023</a:t>
            </a:fld>
            <a:endParaRPr lang="fr-FR"/>
          </a:p>
        </p:txBody>
      </p:sp>
      <p:sp>
        <p:nvSpPr>
          <p:cNvPr id="3" name="ZoneTexte 2"/>
          <p:cNvSpPr txBox="1"/>
          <p:nvPr/>
        </p:nvSpPr>
        <p:spPr>
          <a:xfrm>
            <a:off x="1854200" y="3022600"/>
            <a:ext cx="4943475" cy="461665"/>
          </a:xfrm>
          <a:prstGeom prst="rect">
            <a:avLst/>
          </a:prstGeom>
          <a:noFill/>
        </p:spPr>
        <p:txBody>
          <a:bodyPr wrap="square" rtlCol="0">
            <a:spAutoFit/>
          </a:bodyPr>
          <a:lstStyle/>
          <a:p>
            <a:r>
              <a:rPr lang="fr-FR" sz="2400" dirty="0"/>
              <a:t>Valéry Pratt, </a:t>
            </a:r>
            <a:r>
              <a:rPr lang="fr-FR" sz="2400" i="1" dirty="0"/>
              <a:t>Académie de Grenoble</a:t>
            </a:r>
          </a:p>
        </p:txBody>
      </p:sp>
    </p:spTree>
    <p:extLst>
      <p:ext uri="{BB962C8B-B14F-4D97-AF65-F5344CB8AC3E}">
        <p14:creationId xmlns:p14="http://schemas.microsoft.com/office/powerpoint/2010/main" val="80623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a:t>Une conception de la démocratie fondée sur la théorie de la communication ne peut plus s’appuyer sur un concept abusivement concret de « peuple », lequel fait miroiter une homogénéité là où l’on ne rencontre plus que des éléments hétérogènes. </a:t>
            </a:r>
          </a:p>
          <a:p>
            <a:pPr marL="0" indent="0" algn="r">
              <a:buNone/>
            </a:pPr>
            <a:r>
              <a:rPr lang="fr-FR" dirty="0"/>
              <a:t>Habermas J., </a:t>
            </a:r>
            <a:r>
              <a:rPr lang="fr-FR" i="1" dirty="0"/>
              <a:t>L’intégration républicaine</a:t>
            </a:r>
            <a:r>
              <a:rPr lang="fr-FR" dirty="0"/>
              <a:t>, Paris, Fayard, 1998, trad. R. </a:t>
            </a:r>
            <a:r>
              <a:rPr lang="fr-FR" dirty="0" err="1"/>
              <a:t>Rochlitz</a:t>
            </a:r>
            <a:r>
              <a:rPr lang="fr-FR" dirty="0"/>
              <a:t>, p. 157.</a:t>
            </a:r>
          </a:p>
        </p:txBody>
      </p:sp>
    </p:spTree>
    <p:extLst>
      <p:ext uri="{BB962C8B-B14F-4D97-AF65-F5344CB8AC3E}">
        <p14:creationId xmlns:p14="http://schemas.microsoft.com/office/powerpoint/2010/main" val="4109032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6100" y="347663"/>
            <a:ext cx="8376820" cy="1442674"/>
          </a:xfrm>
        </p:spPr>
        <p:txBody>
          <a:bodyPr>
            <a:normAutofit/>
          </a:bodyPr>
          <a:lstStyle/>
          <a:p>
            <a:r>
              <a:rPr lang="fr-FR" sz="2800" dirty="0"/>
              <a:t>Pourquoi faut-il penser le peuple par-delà la nation?</a:t>
            </a:r>
          </a:p>
        </p:txBody>
      </p:sp>
      <p:sp>
        <p:nvSpPr>
          <p:cNvPr id="3" name="Espace réservé du contenu 2"/>
          <p:cNvSpPr>
            <a:spLocks noGrp="1"/>
          </p:cNvSpPr>
          <p:nvPr>
            <p:ph idx="1"/>
          </p:nvPr>
        </p:nvSpPr>
        <p:spPr/>
        <p:txBody>
          <a:bodyPr>
            <a:normAutofit/>
          </a:bodyPr>
          <a:lstStyle/>
          <a:p>
            <a:pPr algn="just">
              <a:buFont typeface="Arial"/>
              <a:buChar char="•"/>
            </a:pPr>
            <a:r>
              <a:rPr lang="fr-FR" dirty="0"/>
              <a:t>Libérer la notion de peuple du cloisonnement nationaliste, donc </a:t>
            </a:r>
            <a:r>
              <a:rPr lang="fr-FR" dirty="0" err="1"/>
              <a:t>désubstantialiser</a:t>
            </a:r>
            <a:r>
              <a:rPr lang="fr-FR" dirty="0"/>
              <a:t> le peuple sans le vider de sa substance politique et pragmatique, démocratique en somme, soit lui redonner forme</a:t>
            </a:r>
          </a:p>
          <a:p>
            <a:pPr algn="just">
              <a:buFont typeface="Arial"/>
              <a:buChar char="•"/>
            </a:pPr>
            <a:endParaRPr lang="fr-FR" dirty="0"/>
          </a:p>
          <a:p>
            <a:pPr algn="just">
              <a:buFont typeface="Arial"/>
              <a:buChar char="•"/>
            </a:pPr>
            <a:r>
              <a:rPr lang="fr-FR" dirty="0"/>
              <a:t>ouvrir la notion de peuple à la constellation </a:t>
            </a:r>
            <a:r>
              <a:rPr lang="fr-FR" dirty="0" err="1"/>
              <a:t>postnationale</a:t>
            </a:r>
            <a:r>
              <a:rPr lang="fr-FR" dirty="0"/>
              <a:t>, soit la rendre disponible pour des expériences politiques nouvelles </a:t>
            </a:r>
            <a:r>
              <a:rPr lang="fr-FR"/>
              <a:t>et supranationales</a:t>
            </a:r>
            <a:endParaRPr lang="fr-FR" dirty="0"/>
          </a:p>
        </p:txBody>
      </p:sp>
    </p:spTree>
    <p:extLst>
      <p:ext uri="{BB962C8B-B14F-4D97-AF65-F5344CB8AC3E}">
        <p14:creationId xmlns:p14="http://schemas.microsoft.com/office/powerpoint/2010/main" val="140019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Les concepts nécessaires à cette entreprise</a:t>
            </a:r>
          </a:p>
        </p:txBody>
      </p:sp>
      <p:sp>
        <p:nvSpPr>
          <p:cNvPr id="3" name="Espace réservé du contenu 2"/>
          <p:cNvSpPr>
            <a:spLocks noGrp="1"/>
          </p:cNvSpPr>
          <p:nvPr>
            <p:ph idx="1"/>
          </p:nvPr>
        </p:nvSpPr>
        <p:spPr/>
        <p:txBody>
          <a:bodyPr>
            <a:normAutofit lnSpcReduction="10000"/>
          </a:bodyPr>
          <a:lstStyle/>
          <a:p>
            <a:pPr>
              <a:buFont typeface="Arial"/>
              <a:buChar char="•"/>
            </a:pPr>
            <a:r>
              <a:rPr lang="fr-FR" i="1" dirty="0" err="1"/>
              <a:t>demos</a:t>
            </a:r>
            <a:r>
              <a:rPr lang="fr-FR" i="1" dirty="0"/>
              <a:t> vs. ethnos</a:t>
            </a:r>
          </a:p>
          <a:p>
            <a:pPr>
              <a:buFont typeface="Arial"/>
              <a:buChar char="•"/>
            </a:pPr>
            <a:r>
              <a:rPr lang="fr-FR" i="1" dirty="0" err="1"/>
              <a:t>völkisch</a:t>
            </a:r>
            <a:r>
              <a:rPr lang="fr-FR" i="1" dirty="0"/>
              <a:t> vs. </a:t>
            </a:r>
            <a:r>
              <a:rPr lang="fr-FR" i="1" dirty="0" err="1"/>
              <a:t>Staatsvolk</a:t>
            </a:r>
            <a:endParaRPr lang="fr-FR" i="1" dirty="0"/>
          </a:p>
          <a:p>
            <a:pPr>
              <a:buFont typeface="Arial"/>
              <a:buChar char="•"/>
            </a:pPr>
            <a:r>
              <a:rPr lang="fr-FR" dirty="0"/>
              <a:t>Le </a:t>
            </a:r>
            <a:r>
              <a:rPr lang="fr-FR" dirty="0" err="1"/>
              <a:t>postnational</a:t>
            </a:r>
            <a:endParaRPr lang="fr-FR" dirty="0"/>
          </a:p>
          <a:p>
            <a:pPr>
              <a:buFont typeface="Arial"/>
              <a:buChar char="•"/>
            </a:pPr>
            <a:r>
              <a:rPr lang="fr-FR" dirty="0"/>
              <a:t>Le supranational</a:t>
            </a:r>
          </a:p>
          <a:p>
            <a:pPr>
              <a:buFont typeface="Arial"/>
              <a:buChar char="•"/>
            </a:pPr>
            <a:r>
              <a:rPr lang="fr-FR" dirty="0"/>
              <a:t>La souveraineté partagée</a:t>
            </a:r>
          </a:p>
          <a:p>
            <a:pPr>
              <a:buFont typeface="Arial"/>
              <a:buChar char="•"/>
            </a:pPr>
            <a:r>
              <a:rPr lang="fr-FR" dirty="0"/>
              <a:t>Le patriotisme constitutionnel</a:t>
            </a:r>
          </a:p>
          <a:p>
            <a:pPr>
              <a:buFont typeface="Arial"/>
              <a:buChar char="•"/>
            </a:pPr>
            <a:r>
              <a:rPr lang="fr-FR" dirty="0"/>
              <a:t>Le cosmopolitisme</a:t>
            </a:r>
          </a:p>
          <a:p>
            <a:pPr>
              <a:buFont typeface="Arial"/>
              <a:buChar char="•"/>
            </a:pPr>
            <a:r>
              <a:rPr lang="fr-FR" dirty="0"/>
              <a:t>La constitution mondiale</a:t>
            </a:r>
          </a:p>
          <a:p>
            <a:pPr>
              <a:buFont typeface="Arial"/>
              <a:buChar char="•"/>
            </a:pPr>
            <a:r>
              <a:rPr lang="fr-FR" dirty="0"/>
              <a:t>La solidarité civique</a:t>
            </a:r>
          </a:p>
          <a:p>
            <a:endParaRPr lang="fr-FR" dirty="0"/>
          </a:p>
        </p:txBody>
      </p:sp>
    </p:spTree>
    <p:extLst>
      <p:ext uri="{BB962C8B-B14F-4D97-AF65-F5344CB8AC3E}">
        <p14:creationId xmlns:p14="http://schemas.microsoft.com/office/powerpoint/2010/main" val="336714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Les réalités politiques pour y penser: des structures et des cultures politiques qui n’ont rien à voir avec une forme de vie ethnico-culturelle</a:t>
            </a:r>
            <a:br>
              <a:rPr lang="fr-FR" sz="2800" dirty="0"/>
            </a:br>
            <a:endParaRPr lang="fr-FR" sz="2800" dirty="0"/>
          </a:p>
        </p:txBody>
      </p:sp>
      <p:sp>
        <p:nvSpPr>
          <p:cNvPr id="3" name="Espace réservé du contenu 2"/>
          <p:cNvSpPr>
            <a:spLocks noGrp="1"/>
          </p:cNvSpPr>
          <p:nvPr>
            <p:ph idx="1"/>
          </p:nvPr>
        </p:nvSpPr>
        <p:spPr>
          <a:xfrm>
            <a:off x="457200" y="2038388"/>
            <a:ext cx="8135520" cy="3951337"/>
          </a:xfrm>
        </p:spPr>
        <p:txBody>
          <a:bodyPr/>
          <a:lstStyle/>
          <a:p>
            <a:pPr>
              <a:buFont typeface="Arial"/>
              <a:buChar char="•"/>
            </a:pPr>
            <a:r>
              <a:rPr lang="fr-FR" dirty="0"/>
              <a:t>Les Etats fédéraux</a:t>
            </a:r>
          </a:p>
          <a:p>
            <a:pPr algn="just">
              <a:buFont typeface="Arial"/>
              <a:buChar char="•"/>
            </a:pPr>
            <a:r>
              <a:rPr lang="fr-FR" dirty="0"/>
              <a:t>La citoyenneté européenne et la constitution de l’Europe</a:t>
            </a:r>
          </a:p>
          <a:p>
            <a:pPr algn="just">
              <a:buFont typeface="Arial"/>
              <a:buChar char="•"/>
            </a:pPr>
            <a:r>
              <a:rPr lang="fr-FR" dirty="0"/>
              <a:t>Les peuples des Nations unies et la constitutionnalisation du droit international = </a:t>
            </a:r>
            <a:r>
              <a:rPr lang="fr-FR" i="1" dirty="0" err="1"/>
              <a:t>Völkerrecht</a:t>
            </a:r>
            <a:r>
              <a:rPr lang="fr-FR" dirty="0"/>
              <a:t>, </a:t>
            </a:r>
            <a:r>
              <a:rPr lang="fr-FR" i="1" dirty="0"/>
              <a:t>jus </a:t>
            </a:r>
            <a:r>
              <a:rPr lang="fr-FR" i="1" dirty="0" err="1"/>
              <a:t>gentium</a:t>
            </a:r>
            <a:r>
              <a:rPr lang="fr-FR" dirty="0"/>
              <a:t>, voire </a:t>
            </a:r>
            <a:r>
              <a:rPr lang="fr-FR" i="1" dirty="0"/>
              <a:t>The </a:t>
            </a:r>
            <a:r>
              <a:rPr lang="fr-FR" i="1" dirty="0" err="1"/>
              <a:t>law</a:t>
            </a:r>
            <a:r>
              <a:rPr lang="fr-FR" i="1" dirty="0"/>
              <a:t> of peoples </a:t>
            </a:r>
            <a:r>
              <a:rPr lang="fr-FR" dirty="0"/>
              <a:t>(Rawls)</a:t>
            </a:r>
          </a:p>
          <a:p>
            <a:pPr algn="just">
              <a:buFont typeface="Arial"/>
              <a:buChar char="•"/>
            </a:pPr>
            <a:r>
              <a:rPr lang="fr-FR" dirty="0"/>
              <a:t>L’humanité comme un peuple?</a:t>
            </a:r>
          </a:p>
        </p:txBody>
      </p:sp>
    </p:spTree>
    <p:extLst>
      <p:ext uri="{BB962C8B-B14F-4D97-AF65-F5344CB8AC3E}">
        <p14:creationId xmlns:p14="http://schemas.microsoft.com/office/powerpoint/2010/main" val="113095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60450" y="2371525"/>
            <a:ext cx="7008274" cy="2169825"/>
          </a:xfrm>
          <a:prstGeom prst="rect">
            <a:avLst/>
          </a:prstGeom>
          <a:noFill/>
        </p:spPr>
        <p:txBody>
          <a:bodyPr wrap="square" rtlCol="0">
            <a:spAutoFit/>
          </a:bodyPr>
          <a:lstStyle/>
          <a:p>
            <a:pPr algn="ctr"/>
            <a:r>
              <a:rPr lang="fr-FR" sz="2400" dirty="0"/>
              <a:t>LE PEUPLE, PAR-DELÀ LA NATION</a:t>
            </a:r>
          </a:p>
          <a:p>
            <a:pPr algn="ctr"/>
            <a:endParaRPr lang="fr-FR" dirty="0"/>
          </a:p>
          <a:p>
            <a:pPr algn="ctr"/>
            <a:endParaRPr lang="fr-FR" dirty="0"/>
          </a:p>
          <a:p>
            <a:pPr algn="ctr"/>
            <a:endParaRPr lang="fr-FR" dirty="0"/>
          </a:p>
          <a:p>
            <a:r>
              <a:rPr lang="fr-FR" dirty="0"/>
              <a:t>Maëlle Le Ligné, académie de Toulouse</a:t>
            </a:r>
          </a:p>
          <a:p>
            <a:r>
              <a:rPr lang="fr-FR" dirty="0"/>
              <a:t>Henri Commetti, académie de Toulouse</a:t>
            </a:r>
          </a:p>
          <a:p>
            <a:r>
              <a:rPr lang="fr-FR" dirty="0"/>
              <a:t>Valéry Pratt, académie de Grenoble</a:t>
            </a:r>
          </a:p>
        </p:txBody>
      </p:sp>
    </p:spTree>
    <p:extLst>
      <p:ext uri="{BB962C8B-B14F-4D97-AF65-F5344CB8AC3E}">
        <p14:creationId xmlns:p14="http://schemas.microsoft.com/office/powerpoint/2010/main" val="1375991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rot="360000">
            <a:off x="3366611" y="2703259"/>
            <a:ext cx="4847038" cy="2112554"/>
          </a:xfrm>
        </p:spPr>
        <p:txBody>
          <a:bodyPr/>
          <a:lstStyle/>
          <a:p>
            <a:r>
              <a:rPr lang="fr-FR" dirty="0"/>
              <a:t>Performer le peuple.</a:t>
            </a:r>
          </a:p>
        </p:txBody>
      </p:sp>
      <p:sp>
        <p:nvSpPr>
          <p:cNvPr id="5" name="Sous-titre 4"/>
          <p:cNvSpPr>
            <a:spLocks noGrp="1"/>
          </p:cNvSpPr>
          <p:nvPr>
            <p:ph type="subTitle" idx="1"/>
          </p:nvPr>
        </p:nvSpPr>
        <p:spPr/>
        <p:txBody>
          <a:bodyPr/>
          <a:lstStyle/>
          <a:p>
            <a:endParaRPr lang="fr-FR" dirty="0"/>
          </a:p>
          <a:p>
            <a:r>
              <a:rPr lang="fr-FR" dirty="0"/>
              <a:t>Approche pragmatiste. </a:t>
            </a:r>
          </a:p>
        </p:txBody>
      </p:sp>
    </p:spTree>
    <p:extLst>
      <p:ext uri="{BB962C8B-B14F-4D97-AF65-F5344CB8AC3E}">
        <p14:creationId xmlns:p14="http://schemas.microsoft.com/office/powerpoint/2010/main" val="4018437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0711" y="2654990"/>
            <a:ext cx="8476513" cy="1442674"/>
          </a:xfrm>
        </p:spPr>
        <p:txBody>
          <a:bodyPr/>
          <a:lstStyle/>
          <a:p>
            <a:r>
              <a:rPr lang="fr-FR" sz="2800" dirty="0"/>
              <a:t>Comment une entité collective existe-t-elle ?</a:t>
            </a:r>
            <a:br>
              <a:rPr lang="fr-FR" sz="2800" dirty="0"/>
            </a:br>
            <a:br>
              <a:rPr lang="fr-FR" sz="2400" dirty="0"/>
            </a:br>
            <a:r>
              <a:rPr lang="fr-FR" sz="2400" i="1" dirty="0"/>
              <a:t>Principes d’une ontologie minimale</a:t>
            </a:r>
            <a:br>
              <a:rPr lang="fr-FR" dirty="0"/>
            </a:br>
            <a:br>
              <a:rPr lang="fr-FR" dirty="0"/>
            </a:br>
            <a:endParaRPr lang="fr-FR" dirty="0"/>
          </a:p>
        </p:txBody>
      </p:sp>
    </p:spTree>
    <p:extLst>
      <p:ext uri="{BB962C8B-B14F-4D97-AF65-F5344CB8AC3E}">
        <p14:creationId xmlns:p14="http://schemas.microsoft.com/office/powerpoint/2010/main" val="2387805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2405" y="152996"/>
            <a:ext cx="8675420" cy="6740308"/>
          </a:xfrm>
          <a:prstGeom prst="rect">
            <a:avLst/>
          </a:prstGeom>
          <a:noFill/>
        </p:spPr>
        <p:txBody>
          <a:bodyPr wrap="square" rtlCol="0">
            <a:spAutoFit/>
          </a:bodyPr>
          <a:lstStyle/>
          <a:p>
            <a:pPr marL="285750" indent="-285750" algn="just">
              <a:buFont typeface="Arial"/>
              <a:buChar char="•"/>
            </a:pPr>
            <a:r>
              <a:rPr lang="fr-FR" dirty="0"/>
              <a:t>Individualisme méthodologique = fondamentalisme explicatif = individualisme ontologique : réductibilité des descriptions macrosociologique (</a:t>
            </a:r>
            <a:r>
              <a:rPr lang="fr-FR" i="1" dirty="0"/>
              <a:t>continuité causale</a:t>
            </a:r>
            <a:r>
              <a:rPr lang="fr-FR" dirty="0"/>
              <a:t> ou </a:t>
            </a:r>
            <a:r>
              <a:rPr lang="fr-FR" i="1" dirty="0"/>
              <a:t>continuité logique</a:t>
            </a:r>
            <a:r>
              <a:rPr lang="fr-FR" dirty="0"/>
              <a:t> ) : « L’individualisme insiste sur la thèse de la survenance qui consiste à affirmer que, si nous reproduisons la manière dont les choses se passent pour les individus et entre eux, nous reproduirons toutes les réalités qui surviennent  dans leur sillage : aucune propriété ni capacité ne sera oubliée. Mais cette insistance sur la survenance du social sur l’individuel est compatible avec l’affirmation selon laquelle les entités que forment les individus peuvent avoir une vie propre, méritant l’attribution de jugements et d’intentions discontinues et faisant preuve de toutes les qualités attendues d’agents personnels. » Philip Petit, </a:t>
            </a:r>
            <a:r>
              <a:rPr lang="fr-FR" i="1" dirty="0"/>
              <a:t>The Common </a:t>
            </a:r>
            <a:r>
              <a:rPr lang="fr-FR" i="1" dirty="0" err="1"/>
              <a:t>Mind</a:t>
            </a:r>
            <a:r>
              <a:rPr lang="fr-FR" dirty="0"/>
              <a:t> p.171.</a:t>
            </a:r>
          </a:p>
          <a:p>
            <a:pPr algn="just"/>
            <a:endParaRPr lang="fr-FR" dirty="0"/>
          </a:p>
          <a:p>
            <a:pPr marL="285750" indent="-285750" algn="just">
              <a:buFont typeface="Arial"/>
              <a:buChar char="•"/>
            </a:pPr>
            <a:r>
              <a:rPr lang="fr-FR" dirty="0"/>
              <a:t>Seules les actions sont réelles, les actions sont les actions d’individus physiques : « Tout phénomène social est le produit d’actions, de décisions, d’attitudes, de comportements, de croyances, etc., individuels, les individus étant les seuls substrats possibles de l’action, de la décision, etc., (…) au sens non métaphorique. (…) Le sujet intentionnel est le seul que nous connaissons et, en dépit de tout ce que les sciences historiques et sociales semblent capables de montrer. » P. </a:t>
            </a:r>
            <a:r>
              <a:rPr lang="fr-FR" dirty="0" err="1"/>
              <a:t>Pettit</a:t>
            </a:r>
            <a:r>
              <a:rPr lang="fr-FR" dirty="0"/>
              <a:t>, </a:t>
            </a:r>
            <a:r>
              <a:rPr lang="fr-FR" i="1" dirty="0"/>
              <a:t>Penser en société, </a:t>
            </a:r>
            <a:r>
              <a:rPr lang="fr-FR" dirty="0"/>
              <a:t>PUF (2004)</a:t>
            </a:r>
            <a:r>
              <a:rPr lang="fr-FR" i="1" dirty="0"/>
              <a:t> </a:t>
            </a:r>
            <a:r>
              <a:rPr lang="fr-FR" dirty="0"/>
              <a:t>p.6</a:t>
            </a:r>
          </a:p>
          <a:p>
            <a:pPr marL="285750" indent="-285750" algn="just">
              <a:buFont typeface="Arial"/>
              <a:buChar char="•"/>
            </a:pPr>
            <a:endParaRPr lang="fr-FR" dirty="0"/>
          </a:p>
          <a:p>
            <a:pPr marL="285750" indent="-285750" algn="just">
              <a:buFont typeface="Arial"/>
              <a:buChar char="•"/>
            </a:pPr>
            <a:r>
              <a:rPr lang="fr-FR" dirty="0"/>
              <a:t>conception intentionnaliste des entités sociales</a:t>
            </a:r>
          </a:p>
          <a:p>
            <a:pPr marL="285750" indent="-285750" algn="just">
              <a:buFont typeface="Arial"/>
              <a:buChar char="•"/>
            </a:pPr>
            <a:endParaRPr lang="fr-FR" dirty="0"/>
          </a:p>
          <a:p>
            <a:pPr marL="285750" indent="-285750" algn="just">
              <a:buFont typeface="Arial"/>
              <a:buChar char="•"/>
            </a:pPr>
            <a:r>
              <a:rPr lang="fr-FR" dirty="0"/>
              <a:t>les collectifs = des entités nominales agies par des individus physiques </a:t>
            </a:r>
          </a:p>
          <a:p>
            <a:endParaRPr lang="fr-FR" dirty="0"/>
          </a:p>
        </p:txBody>
      </p:sp>
    </p:spTree>
    <p:extLst>
      <p:ext uri="{BB962C8B-B14F-4D97-AF65-F5344CB8AC3E}">
        <p14:creationId xmlns:p14="http://schemas.microsoft.com/office/powerpoint/2010/main" val="3834556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151017478"/>
              </p:ext>
            </p:extLst>
          </p:nvPr>
        </p:nvGraphicFramePr>
        <p:xfrm>
          <a:off x="168304" y="1420615"/>
          <a:ext cx="8767224" cy="4942839"/>
        </p:xfrm>
        <a:graphic>
          <a:graphicData uri="http://schemas.openxmlformats.org/drawingml/2006/table">
            <a:tbl>
              <a:tblPr firstRow="1" bandRow="1">
                <a:tableStyleId>{2D5ABB26-0587-4C30-8999-92F81FD0307C}</a:tableStyleId>
              </a:tblPr>
              <a:tblGrid>
                <a:gridCol w="2922408">
                  <a:extLst>
                    <a:ext uri="{9D8B030D-6E8A-4147-A177-3AD203B41FA5}">
                      <a16:colId xmlns:a16="http://schemas.microsoft.com/office/drawing/2014/main" val="20000"/>
                    </a:ext>
                  </a:extLst>
                </a:gridCol>
                <a:gridCol w="2922408">
                  <a:extLst>
                    <a:ext uri="{9D8B030D-6E8A-4147-A177-3AD203B41FA5}">
                      <a16:colId xmlns:a16="http://schemas.microsoft.com/office/drawing/2014/main" val="20001"/>
                    </a:ext>
                  </a:extLst>
                </a:gridCol>
                <a:gridCol w="2922408">
                  <a:extLst>
                    <a:ext uri="{9D8B030D-6E8A-4147-A177-3AD203B41FA5}">
                      <a16:colId xmlns:a16="http://schemas.microsoft.com/office/drawing/2014/main" val="20002"/>
                    </a:ext>
                  </a:extLst>
                </a:gridCol>
              </a:tblGrid>
              <a:tr h="370840">
                <a:tc>
                  <a:txBody>
                    <a:bodyPr/>
                    <a:lstStyle/>
                    <a:p>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dirty="0"/>
                        <a:t>non e - réductionnisme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dirty="0"/>
                        <a:t>e</a:t>
                      </a:r>
                      <a:r>
                        <a:rPr lang="fr-FR" baseline="0" dirty="0"/>
                        <a:t> - r</a:t>
                      </a:r>
                      <a:r>
                        <a:rPr lang="fr-FR" dirty="0"/>
                        <a:t>éductionnisme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fr-FR" dirty="0"/>
                    </a:p>
                    <a:p>
                      <a:pPr algn="ctr"/>
                      <a:r>
                        <a:rPr lang="fr-FR" dirty="0"/>
                        <a:t>non p - réductionnisme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dirty="0"/>
                        <a:t>Holisme</a:t>
                      </a:r>
                    </a:p>
                    <a:p>
                      <a:pPr algn="ctr"/>
                      <a:r>
                        <a:rPr lang="fr-FR" dirty="0"/>
                        <a:t>(irréductibilité des collectifs à une définition extensionnelle)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dirty="0"/>
                        <a:t>individualisme holistique</a:t>
                      </a:r>
                    </a:p>
                    <a:p>
                      <a:pPr algn="ctr"/>
                      <a:r>
                        <a:rPr lang="fr-FR" dirty="0"/>
                        <a:t>(les individus sont les seuls agents intentionnels</a:t>
                      </a:r>
                    </a:p>
                    <a:p>
                      <a:pPr algn="ctr"/>
                      <a:r>
                        <a:rPr lang="fr-FR" sz="1800" kern="1200" dirty="0">
                          <a:solidFill>
                            <a:schemeClr val="tx1"/>
                          </a:solidFill>
                          <a:effectLst/>
                          <a:latin typeface="+mn-lt"/>
                          <a:ea typeface="+mn-ea"/>
                          <a:cs typeface="+mn-cs"/>
                        </a:rPr>
                        <a:t>+ intentionnalité</a:t>
                      </a:r>
                      <a:r>
                        <a:rPr lang="fr-FR" sz="1800" kern="1200" baseline="0" dirty="0">
                          <a:solidFill>
                            <a:schemeClr val="tx1"/>
                          </a:solidFill>
                          <a:effectLst/>
                          <a:latin typeface="+mn-lt"/>
                          <a:ea typeface="+mn-ea"/>
                          <a:cs typeface="+mn-cs"/>
                        </a:rPr>
                        <a:t> inhérente au </a:t>
                      </a:r>
                      <a:r>
                        <a:rPr lang="fr-FR" sz="1800" kern="1200" dirty="0">
                          <a:solidFill>
                            <a:schemeClr val="tx1"/>
                          </a:solidFill>
                          <a:effectLst/>
                          <a:latin typeface="+mn-lt"/>
                          <a:ea typeface="+mn-ea"/>
                          <a:cs typeface="+mn-cs"/>
                        </a:rPr>
                        <a:t>statut d’acteur intègre les éléments d’une vie socialement partagée et de l’intentionnalité</a:t>
                      </a:r>
                      <a:r>
                        <a:rPr lang="fr-FR" sz="1800" kern="1200" baseline="0" dirty="0">
                          <a:solidFill>
                            <a:schemeClr val="tx1"/>
                          </a:solidFill>
                          <a:effectLst/>
                          <a:latin typeface="+mn-lt"/>
                          <a:ea typeface="+mn-ea"/>
                          <a:cs typeface="+mn-cs"/>
                        </a:rPr>
                        <a:t> d’autres acteurs</a:t>
                      </a:r>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endParaRPr lang="fr-FR" dirty="0"/>
                    </a:p>
                    <a:p>
                      <a:pPr algn="ctr"/>
                      <a:endParaRPr lang="fr-FR" dirty="0"/>
                    </a:p>
                    <a:p>
                      <a:pPr algn="ctr"/>
                      <a:endParaRPr lang="fr-FR" dirty="0"/>
                    </a:p>
                    <a:p>
                      <a:pPr algn="ctr"/>
                      <a:r>
                        <a:rPr lang="fr-FR" dirty="0"/>
                        <a:t>p - réductionnisme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800" kern="1200" dirty="0">
                        <a:solidFill>
                          <a:schemeClr val="tx1"/>
                        </a:solidFill>
                        <a:effectLst/>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fr-FR" sz="1800" kern="1200" dirty="0">
                        <a:solidFill>
                          <a:schemeClr val="tx1"/>
                        </a:solidFill>
                        <a:effectLst/>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fr-FR" sz="1800" kern="1200" dirty="0">
                        <a:solidFill>
                          <a:schemeClr val="tx1"/>
                        </a:solidFill>
                        <a:effectLst/>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fr-FR" sz="1800" kern="1200" dirty="0" err="1">
                          <a:solidFill>
                            <a:schemeClr val="tx1"/>
                          </a:solidFill>
                          <a:effectLst/>
                          <a:latin typeface="+mn-lt"/>
                          <a:ea typeface="+mn-ea"/>
                          <a:cs typeface="+mn-cs"/>
                        </a:rPr>
                        <a:t>Ø</a:t>
                      </a:r>
                      <a:endParaRPr lang="fr-FR" sz="1800" kern="1200" dirty="0">
                        <a:solidFill>
                          <a:schemeClr val="tx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fr-FR" dirty="0"/>
                    </a:p>
                    <a:p>
                      <a:pPr algn="ctr"/>
                      <a:r>
                        <a:rPr lang="fr-FR" dirty="0"/>
                        <a:t>Individualisme atomistique</a:t>
                      </a:r>
                    </a:p>
                    <a:p>
                      <a:pPr marL="0" marR="0" indent="0" algn="ctr" defTabSz="457200" rtl="0" eaLnBrk="1" fontAlgn="auto" latinLnBrk="0" hangingPunct="1">
                        <a:lnSpc>
                          <a:spcPct val="100000"/>
                        </a:lnSpc>
                        <a:spcBef>
                          <a:spcPts val="0"/>
                        </a:spcBef>
                        <a:spcAft>
                          <a:spcPts val="0"/>
                        </a:spcAft>
                        <a:buClrTx/>
                        <a:buSzTx/>
                        <a:buFontTx/>
                        <a:buNone/>
                        <a:tabLst/>
                        <a:defRPr/>
                      </a:pPr>
                      <a:r>
                        <a:rPr lang="fr-FR" sz="1800" kern="1200" dirty="0">
                          <a:solidFill>
                            <a:schemeClr val="tx1"/>
                          </a:solidFill>
                          <a:effectLst/>
                          <a:latin typeface="+mn-lt"/>
                          <a:ea typeface="+mn-ea"/>
                          <a:cs typeface="+mn-cs"/>
                        </a:rPr>
                        <a:t>(intentionnalité des individus descriptible indépendamment de celle des autres)</a:t>
                      </a:r>
                    </a:p>
                    <a:p>
                      <a:pPr algn="ctr"/>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ZoneTexte 4"/>
          <p:cNvSpPr txBox="1"/>
          <p:nvPr/>
        </p:nvSpPr>
        <p:spPr>
          <a:xfrm>
            <a:off x="168306" y="260091"/>
            <a:ext cx="8767223" cy="923330"/>
          </a:xfrm>
          <a:prstGeom prst="rect">
            <a:avLst/>
          </a:prstGeom>
          <a:noFill/>
        </p:spPr>
        <p:txBody>
          <a:bodyPr wrap="square" rtlCol="0">
            <a:spAutoFit/>
          </a:bodyPr>
          <a:lstStyle/>
          <a:p>
            <a:pPr algn="ctr"/>
            <a:r>
              <a:rPr lang="fr-FR" dirty="0"/>
              <a:t>Ontologie minimale : </a:t>
            </a:r>
            <a:r>
              <a:rPr lang="fr-FR" i="1" dirty="0"/>
              <a:t>réductionnisme / non réductionnisme</a:t>
            </a:r>
          </a:p>
          <a:p>
            <a:pPr algn="ctr"/>
            <a:endParaRPr lang="fr-FR" dirty="0"/>
          </a:p>
          <a:p>
            <a:r>
              <a:rPr lang="fr-FR" dirty="0"/>
              <a:t>David Hillel Ruben, </a:t>
            </a:r>
            <a:r>
              <a:rPr lang="fr-FR" i="1" dirty="0"/>
              <a:t>The </a:t>
            </a:r>
            <a:r>
              <a:rPr lang="fr-FR" i="1" dirty="0" err="1"/>
              <a:t>Metaphysics</a:t>
            </a:r>
            <a:r>
              <a:rPr lang="fr-FR" i="1" dirty="0"/>
              <a:t> of the Social World, </a:t>
            </a:r>
            <a:r>
              <a:rPr lang="fr-FR" dirty="0" err="1"/>
              <a:t>Routledge</a:t>
            </a:r>
            <a:r>
              <a:rPr lang="fr-FR" dirty="0"/>
              <a:t> et </a:t>
            </a:r>
            <a:r>
              <a:rPr lang="fr-FR" dirty="0" err="1"/>
              <a:t>Kegan</a:t>
            </a:r>
            <a:r>
              <a:rPr lang="fr-FR" dirty="0"/>
              <a:t> Paul  (1985)</a:t>
            </a:r>
          </a:p>
        </p:txBody>
      </p:sp>
    </p:spTree>
    <p:extLst>
      <p:ext uri="{BB962C8B-B14F-4D97-AF65-F5344CB8AC3E}">
        <p14:creationId xmlns:p14="http://schemas.microsoft.com/office/powerpoint/2010/main" val="3364098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7705" y="30599"/>
            <a:ext cx="8797825" cy="7017307"/>
          </a:xfrm>
          <a:prstGeom prst="rect">
            <a:avLst/>
          </a:prstGeom>
          <a:noFill/>
        </p:spPr>
        <p:txBody>
          <a:bodyPr wrap="square" rtlCol="0">
            <a:spAutoFit/>
          </a:bodyPr>
          <a:lstStyle/>
          <a:p>
            <a:pPr algn="ctr"/>
            <a:r>
              <a:rPr lang="fr-FR" dirty="0"/>
              <a:t>conception intentionnaliste des entités sociales</a:t>
            </a:r>
          </a:p>
          <a:p>
            <a:pPr marL="285750" indent="-285750" algn="just">
              <a:buFont typeface="Arial"/>
              <a:buChar char="•"/>
            </a:pPr>
            <a:r>
              <a:rPr lang="fr-FR" dirty="0"/>
              <a:t>entités sociales  ≠   individus collectifs = entités nominales</a:t>
            </a:r>
          </a:p>
          <a:p>
            <a:pPr marL="285750" indent="-285750" algn="just">
              <a:buFont typeface="Arial"/>
              <a:buChar char="•"/>
            </a:pPr>
            <a:r>
              <a:rPr lang="fr-FR" dirty="0"/>
              <a:t>intentionnalité collective ≠ entité collective intentionnelle</a:t>
            </a:r>
          </a:p>
          <a:p>
            <a:pPr marL="742950" lvl="1" indent="-285750" algn="just">
              <a:buFont typeface="Arial"/>
              <a:buChar char="•"/>
            </a:pPr>
            <a:r>
              <a:rPr lang="fr-FR" dirty="0"/>
              <a:t>= entités sociales inscrites dans la description intentionnelle des actions individuelles en tant que ces actions = actions sociales.</a:t>
            </a:r>
          </a:p>
          <a:p>
            <a:pPr marL="742950" lvl="1" indent="-285750" algn="just">
              <a:buFont typeface="Arial"/>
              <a:buChar char="•"/>
            </a:pPr>
            <a:r>
              <a:rPr lang="fr-FR" dirty="0"/>
              <a:t>Une « nation » ne peut pas être le sujet de n’importe quelle action : « une nation déclare son indépendance » ≠ « une nation va à la plage » </a:t>
            </a:r>
          </a:p>
          <a:p>
            <a:pPr marL="742950" lvl="1" indent="-285750" algn="just">
              <a:buFont typeface="Arial"/>
              <a:buChar char="•"/>
            </a:pPr>
            <a:r>
              <a:rPr lang="fr-FR" dirty="0"/>
              <a:t>Une entité sociale est supportée par une pratique dont la définition fait intervenir des actions sociales</a:t>
            </a:r>
          </a:p>
          <a:p>
            <a:pPr marL="285750" indent="-285750" algn="just">
              <a:buFont typeface="Arial"/>
              <a:buChar char="•"/>
            </a:pPr>
            <a:r>
              <a:rPr lang="fr-FR" dirty="0"/>
              <a:t>entité sociale = entité comprenant dans sa définition une propriété sociale (quelque chose qui est vrai </a:t>
            </a:r>
            <a:r>
              <a:rPr lang="fr-FR" dirty="0" err="1"/>
              <a:t>ssi</a:t>
            </a:r>
            <a:r>
              <a:rPr lang="fr-FR" dirty="0"/>
              <a:t> est vrai pour x sous la condition d’être vrai pour y)</a:t>
            </a:r>
          </a:p>
          <a:p>
            <a:pPr marL="742950" lvl="1" indent="-285750" algn="just">
              <a:buFont typeface="Arial"/>
              <a:buChar char="•"/>
            </a:pPr>
            <a:r>
              <a:rPr lang="fr-FR" dirty="0"/>
              <a:t>une propriété sociale est la propriété d’une action sociale </a:t>
            </a:r>
          </a:p>
          <a:p>
            <a:pPr marL="742950" lvl="1" indent="-285750" algn="just">
              <a:buFont typeface="Arial"/>
              <a:buChar char="•"/>
            </a:pPr>
            <a:r>
              <a:rPr lang="fr-FR" dirty="0"/>
              <a:t>est sociale une action </a:t>
            </a:r>
          </a:p>
          <a:p>
            <a:pPr marL="1200150" lvl="2" indent="-285750" algn="just">
              <a:buFont typeface="Arial"/>
              <a:buChar char="•"/>
            </a:pPr>
            <a:r>
              <a:rPr lang="fr-FR" dirty="0"/>
              <a:t>telle que cette action comprend dans sa définition la condition logique et constitutive d’actions de tiers. </a:t>
            </a:r>
          </a:p>
          <a:p>
            <a:pPr marL="1200150" lvl="2" indent="-285750" algn="just">
              <a:buFont typeface="Arial"/>
              <a:buChar char="•"/>
            </a:pPr>
            <a:r>
              <a:rPr lang="fr-FR" dirty="0"/>
              <a:t>telle que cette action a le caractère d’une action selon-les-règles ((règles constitutives de l’identité d’une action en vertu d’un contenu normatif interne inhérente à son intentionnalité)</a:t>
            </a:r>
          </a:p>
          <a:p>
            <a:pPr marL="285750" indent="-285750" algn="just">
              <a:buFont typeface="Arial"/>
              <a:buChar char="•"/>
            </a:pPr>
            <a:r>
              <a:rPr lang="fr-FR" dirty="0"/>
              <a:t>une entité sociale est une entité qui suppose un fait d’institution en vertu duquel faire l’action A (descriptible en termes d’actions individuelles) consiste à rendre vrai, étant donné une entité sociale x, « faire l’action A’) : « x fait A’ »</a:t>
            </a:r>
          </a:p>
          <a:p>
            <a:pPr marL="285750" indent="-285750" algn="just">
              <a:buFont typeface="Arial"/>
              <a:buChar char="•"/>
            </a:pPr>
            <a:r>
              <a:rPr lang="fr-FR" dirty="0"/>
              <a:t>identité dans le temps des entités collectives comme entités nominales impliquées comme noms dans le corps de la constitution, des lois et l’ensemble des activités  qui animent la vie de la société et de l’Etat</a:t>
            </a:r>
          </a:p>
          <a:p>
            <a:endParaRPr lang="fr-FR" dirty="0"/>
          </a:p>
        </p:txBody>
      </p:sp>
    </p:spTree>
    <p:extLst>
      <p:ext uri="{BB962C8B-B14F-4D97-AF65-F5344CB8AC3E}">
        <p14:creationId xmlns:p14="http://schemas.microsoft.com/office/powerpoint/2010/main" val="1225172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1312" y="336589"/>
            <a:ext cx="8507114" cy="5355313"/>
          </a:xfrm>
          <a:prstGeom prst="rect">
            <a:avLst/>
          </a:prstGeom>
          <a:noFill/>
        </p:spPr>
        <p:txBody>
          <a:bodyPr wrap="square" rtlCol="0">
            <a:spAutoFit/>
          </a:bodyPr>
          <a:lstStyle/>
          <a:p>
            <a:pPr algn="ctr"/>
            <a:r>
              <a:rPr lang="fr-FR" dirty="0"/>
              <a:t>Exemple d’entité collective</a:t>
            </a:r>
          </a:p>
          <a:p>
            <a:pPr algn="ctr"/>
            <a:endParaRPr lang="fr-FR" dirty="0"/>
          </a:p>
          <a:p>
            <a:pPr marL="285750" indent="-285750">
              <a:buFont typeface="Arial"/>
              <a:buChar char="•"/>
            </a:pPr>
            <a:r>
              <a:rPr lang="fr-FR" dirty="0"/>
              <a:t>« peuple » : le « peuple » est </a:t>
            </a:r>
            <a:r>
              <a:rPr lang="fr-FR" i="1" dirty="0"/>
              <a:t>par</a:t>
            </a:r>
            <a:r>
              <a:rPr lang="fr-FR" dirty="0"/>
              <a:t> lui-même = produit collectivement par des acteurs qui s’</a:t>
            </a:r>
            <a:r>
              <a:rPr lang="fr-FR" dirty="0" err="1"/>
              <a:t>autodésignent</a:t>
            </a:r>
            <a:r>
              <a:rPr lang="fr-FR" dirty="0"/>
              <a:t> ainsi</a:t>
            </a:r>
          </a:p>
          <a:p>
            <a:pPr marL="285750" indent="-285750">
              <a:buFont typeface="Arial"/>
              <a:buChar char="•"/>
            </a:pPr>
            <a:r>
              <a:rPr lang="fr-FR" dirty="0"/>
              <a:t>intégrées à des  conduites sociales portées par des individus : « voter », « légiférer », « conscription », «</a:t>
            </a:r>
            <a:r>
              <a:rPr lang="fr-FR"/>
              <a:t> contracter</a:t>
            </a:r>
            <a:r>
              <a:rPr lang="fr-FR" dirty="0"/>
              <a:t> », etc. à savoir l’ensemble des actions relatives à l’exercice de la souveraineté étatique : « le peuple français s’est donné une loi » </a:t>
            </a:r>
          </a:p>
          <a:p>
            <a:pPr marL="285750" indent="-285750">
              <a:buFont typeface="Arial"/>
              <a:buChar char="•"/>
            </a:pPr>
            <a:r>
              <a:rPr lang="fr-FR" dirty="0"/>
              <a:t>une pluralité d’«électeurs », des « députés », un processus « majoritaire », une procédure « parlementaire », etc. </a:t>
            </a:r>
          </a:p>
          <a:p>
            <a:pPr marL="285750" indent="-285750">
              <a:buFont typeface="Arial"/>
              <a:buChar char="•"/>
            </a:pPr>
            <a:r>
              <a:rPr lang="fr-FR" dirty="0"/>
              <a:t>non une action réelle du peuple</a:t>
            </a:r>
          </a:p>
          <a:p>
            <a:pPr marL="285750" indent="-285750">
              <a:buFont typeface="Arial"/>
              <a:buChar char="•"/>
            </a:pPr>
            <a:r>
              <a:rPr lang="fr-FR" dirty="0"/>
              <a:t>l’action de différents individus déterminés peut être décrite sous la description « le peuple français s’est donné une loi ». </a:t>
            </a:r>
          </a:p>
          <a:p>
            <a:pPr marL="285750" indent="-285750">
              <a:buFont typeface="Arial"/>
              <a:buChar char="•"/>
            </a:pPr>
            <a:r>
              <a:rPr lang="fr-FR" dirty="0"/>
              <a:t>un énoncé dont la vérité de l’énoncé est supportée par tout un réseau d’énoncés qui en constituent les conditions logiques </a:t>
            </a:r>
          </a:p>
          <a:p>
            <a:r>
              <a:rPr lang="fr-FR" dirty="0"/>
              <a:t> </a:t>
            </a:r>
          </a:p>
          <a:p>
            <a:pPr algn="just"/>
            <a:endParaRPr lang="fr-FR" dirty="0"/>
          </a:p>
          <a:p>
            <a:pPr algn="ctr"/>
            <a:endParaRPr lang="fr-FR" dirty="0"/>
          </a:p>
          <a:p>
            <a:pPr algn="ctr"/>
            <a:endParaRPr lang="fr-FR" dirty="0"/>
          </a:p>
        </p:txBody>
      </p:sp>
    </p:spTree>
    <p:extLst>
      <p:ext uri="{BB962C8B-B14F-4D97-AF65-F5344CB8AC3E}">
        <p14:creationId xmlns:p14="http://schemas.microsoft.com/office/powerpoint/2010/main" val="1492344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278035"/>
            <a:ext cx="8981430" cy="2699834"/>
          </a:xfrm>
        </p:spPr>
        <p:txBody>
          <a:bodyPr/>
          <a:lstStyle/>
          <a:p>
            <a:r>
              <a:rPr lang="fr-FR" dirty="0"/>
              <a:t>Le peuple, une personne juridique ?</a:t>
            </a:r>
            <a:br>
              <a:rPr lang="fr-FR" dirty="0"/>
            </a:br>
            <a:br>
              <a:rPr lang="fr-FR" dirty="0"/>
            </a:br>
            <a:r>
              <a:rPr lang="fr-FR" sz="3600" i="1" dirty="0"/>
              <a:t>fictions et représentation.</a:t>
            </a:r>
            <a:endParaRPr lang="fr-FR" dirty="0"/>
          </a:p>
        </p:txBody>
      </p:sp>
    </p:spTree>
    <p:extLst>
      <p:ext uri="{BB962C8B-B14F-4D97-AF65-F5344CB8AC3E}">
        <p14:creationId xmlns:p14="http://schemas.microsoft.com/office/powerpoint/2010/main" val="4087254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8900" y="0"/>
            <a:ext cx="8953500" cy="6771086"/>
          </a:xfrm>
          <a:prstGeom prst="rect">
            <a:avLst/>
          </a:prstGeom>
          <a:noFill/>
        </p:spPr>
        <p:txBody>
          <a:bodyPr wrap="square" rtlCol="0">
            <a:spAutoFit/>
          </a:bodyPr>
          <a:lstStyle/>
          <a:p>
            <a:pPr algn="ctr"/>
            <a:r>
              <a:rPr lang="fr-FR" sz="2000" dirty="0"/>
              <a:t>représenter = assumer la personnalité</a:t>
            </a:r>
          </a:p>
          <a:p>
            <a:r>
              <a:rPr lang="fr-FR" dirty="0"/>
              <a:t> </a:t>
            </a:r>
          </a:p>
          <a:p>
            <a:pPr marL="285750" indent="-285750" algn="just">
              <a:buFont typeface="Arial"/>
              <a:buChar char="•"/>
            </a:pPr>
            <a:r>
              <a:rPr lang="fr-FR" dirty="0"/>
              <a:t>« la souveraineté appartient au peuple. Elle s’exerce conformément à la constitution. » Constitution 1946, I.43. </a:t>
            </a:r>
          </a:p>
          <a:p>
            <a:pPr marL="285750" indent="-285750" algn="just">
              <a:buFont typeface="Arial"/>
              <a:buChar char="•"/>
            </a:pPr>
            <a:r>
              <a:rPr lang="fr-FR" dirty="0"/>
              <a:t>« La souveraineté appartient au peuple qui l’exerce par ses représentants et par la voie du référendum » </a:t>
            </a:r>
            <a:r>
              <a:rPr lang="fr-FR" i="1" dirty="0"/>
              <a:t>Constitution de 1958, </a:t>
            </a:r>
            <a:r>
              <a:rPr lang="fr-FR" dirty="0"/>
              <a:t>I.3</a:t>
            </a:r>
          </a:p>
          <a:p>
            <a:pPr algn="just"/>
            <a:endParaRPr lang="fr-FR" dirty="0"/>
          </a:p>
          <a:p>
            <a:pPr marL="285750" indent="-285750" algn="just">
              <a:buFont typeface="Arial"/>
              <a:buChar char="•"/>
            </a:pPr>
            <a:r>
              <a:rPr lang="fr-FR" dirty="0"/>
              <a:t>Fonction représentative : </a:t>
            </a:r>
          </a:p>
          <a:p>
            <a:pPr marL="742950" lvl="1" indent="-285750" algn="just">
              <a:buFont typeface="Arial"/>
              <a:buChar char="•"/>
            </a:pPr>
            <a:r>
              <a:rPr lang="fr-FR" dirty="0"/>
              <a:t>« être dépositaire de la souveraineté » ≠ « exercer »</a:t>
            </a:r>
          </a:p>
          <a:p>
            <a:pPr marL="742950" lvl="1" indent="-285750" algn="just">
              <a:buFont typeface="Arial"/>
              <a:buChar char="•"/>
            </a:pPr>
            <a:r>
              <a:rPr lang="fr-FR" dirty="0"/>
              <a:t>le peuple n’agit qu’à travers ceux qui ne sont pas le peuple, mais agissent pour lui ou qui agissent comme si leurs actions étaient ses actions.</a:t>
            </a:r>
          </a:p>
          <a:p>
            <a:pPr marL="742950" lvl="1" indent="-285750" algn="just">
              <a:buFont typeface="Arial"/>
              <a:buChar char="•"/>
            </a:pPr>
            <a:r>
              <a:rPr lang="fr-FR" dirty="0"/>
              <a:t>Représentation ≠ concept du droit romain d’une relation de mandataire à un mandant ou  </a:t>
            </a:r>
            <a:r>
              <a:rPr lang="fr-FR" i="1" dirty="0"/>
              <a:t>présence indirecte </a:t>
            </a:r>
            <a:r>
              <a:rPr lang="fr-FR" dirty="0"/>
              <a:t>à travers une parole déléguée dont la signature appartient à une personne extérieure au mandaté</a:t>
            </a:r>
          </a:p>
          <a:p>
            <a:pPr marL="742950" lvl="1" indent="-285750" algn="just">
              <a:buFont typeface="Arial"/>
              <a:buChar char="•"/>
            </a:pPr>
            <a:r>
              <a:rPr lang="fr-FR" dirty="0"/>
              <a:t>concept de </a:t>
            </a:r>
            <a:r>
              <a:rPr lang="fr-FR" i="1" dirty="0"/>
              <a:t>représentation personnelle </a:t>
            </a:r>
            <a:r>
              <a:rPr lang="fr-FR" dirty="0"/>
              <a:t>= passage d’une </a:t>
            </a:r>
            <a:r>
              <a:rPr lang="fr-FR" i="1" dirty="0"/>
              <a:t>présence indirecte</a:t>
            </a:r>
            <a:r>
              <a:rPr lang="fr-FR" dirty="0"/>
              <a:t> de ce qui préexiste, à une </a:t>
            </a:r>
            <a:r>
              <a:rPr lang="fr-FR" i="1" dirty="0"/>
              <a:t>présence directe</a:t>
            </a:r>
            <a:r>
              <a:rPr lang="fr-FR" dirty="0"/>
              <a:t> d’une volonté personnelle autonome</a:t>
            </a:r>
          </a:p>
          <a:p>
            <a:endParaRPr lang="fr-FR" dirty="0"/>
          </a:p>
          <a:p>
            <a:pPr marL="285750" indent="-285750" algn="just">
              <a:buFont typeface="Arial"/>
              <a:buChar char="•"/>
            </a:pPr>
            <a:r>
              <a:rPr lang="fr-FR" dirty="0"/>
              <a:t>l’ensemble de la représentation nationale ou assemblée agit comme « nation » et représente le peuple. </a:t>
            </a:r>
          </a:p>
          <a:p>
            <a:pPr marL="742950" lvl="1" indent="-285750" algn="just">
              <a:buFont typeface="Arial"/>
              <a:buChar char="•"/>
            </a:pPr>
            <a:r>
              <a:rPr lang="fr-FR" dirty="0"/>
              <a:t>en agissant comme « nation » :  ils sont le « peuple ». </a:t>
            </a:r>
          </a:p>
          <a:p>
            <a:pPr marL="742950" lvl="1" indent="-285750" algn="just">
              <a:buFont typeface="Arial"/>
              <a:buChar char="•"/>
            </a:pPr>
            <a:r>
              <a:rPr lang="fr-FR" dirty="0"/>
              <a:t>résorption du « peuple » – personne artificielle ou fictive – dans la </a:t>
            </a:r>
            <a:r>
              <a:rPr lang="fr-FR" i="1" dirty="0"/>
              <a:t>personne réelle</a:t>
            </a:r>
            <a:r>
              <a:rPr lang="fr-FR" dirty="0"/>
              <a:t> de ceux qui agissent comme « peuple » et font la loi comme « nation ». </a:t>
            </a:r>
          </a:p>
          <a:p>
            <a:pPr marL="742950" lvl="1" indent="-285750" algn="just">
              <a:buFont typeface="Arial"/>
              <a:buChar char="•"/>
            </a:pPr>
            <a:r>
              <a:rPr lang="fr-FR" dirty="0"/>
              <a:t>inclusion du représenté dans la personne du représentant</a:t>
            </a:r>
          </a:p>
          <a:p>
            <a:endParaRPr lang="fr-FR" dirty="0"/>
          </a:p>
        </p:txBody>
      </p:sp>
    </p:spTree>
    <p:extLst>
      <p:ext uri="{BB962C8B-B14F-4D97-AF65-F5344CB8AC3E}">
        <p14:creationId xmlns:p14="http://schemas.microsoft.com/office/powerpoint/2010/main" val="2378246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5900" y="355600"/>
            <a:ext cx="8712200" cy="5355313"/>
          </a:xfrm>
          <a:prstGeom prst="rect">
            <a:avLst/>
          </a:prstGeom>
          <a:noFill/>
        </p:spPr>
        <p:txBody>
          <a:bodyPr wrap="square" rtlCol="0">
            <a:spAutoFit/>
          </a:bodyPr>
          <a:lstStyle/>
          <a:p>
            <a:pPr algn="ctr"/>
            <a:r>
              <a:rPr lang="fr-FR" dirty="0"/>
              <a:t>représentation comme personnification</a:t>
            </a:r>
          </a:p>
          <a:p>
            <a:pPr algn="ctr"/>
            <a:r>
              <a:rPr lang="fr-FR" dirty="0"/>
              <a:t>représenter = performer</a:t>
            </a:r>
          </a:p>
          <a:p>
            <a:r>
              <a:rPr lang="fr-FR" dirty="0"/>
              <a:t> </a:t>
            </a:r>
          </a:p>
          <a:p>
            <a:pPr marL="285750" indent="-285750">
              <a:buFont typeface="Arial"/>
              <a:buChar char="•"/>
            </a:pPr>
            <a:r>
              <a:rPr lang="fr-FR" i="1" dirty="0"/>
              <a:t>personne </a:t>
            </a:r>
            <a:r>
              <a:rPr lang="fr-FR" dirty="0"/>
              <a:t>= </a:t>
            </a:r>
            <a:r>
              <a:rPr lang="fr-FR" i="1" dirty="0"/>
              <a:t>rôle-personnage</a:t>
            </a:r>
            <a:r>
              <a:rPr lang="fr-FR" dirty="0"/>
              <a:t>. </a:t>
            </a:r>
          </a:p>
          <a:p>
            <a:pPr marL="285750" indent="-285750" algn="just">
              <a:buFont typeface="Arial"/>
              <a:buChar char="•"/>
            </a:pPr>
            <a:r>
              <a:rPr lang="fr-FR" dirty="0"/>
              <a:t>« peuple » comme personne = </a:t>
            </a:r>
            <a:r>
              <a:rPr lang="fr-FR" i="1" dirty="0"/>
              <a:t>personnage</a:t>
            </a:r>
            <a:r>
              <a:rPr lang="fr-FR" dirty="0"/>
              <a:t>. </a:t>
            </a:r>
          </a:p>
          <a:p>
            <a:pPr marL="285750" indent="-285750" algn="just">
              <a:buFont typeface="Arial"/>
              <a:buChar char="•"/>
            </a:pPr>
            <a:r>
              <a:rPr lang="fr-FR" i="1" dirty="0"/>
              <a:t>personne </a:t>
            </a:r>
            <a:r>
              <a:rPr lang="fr-FR" dirty="0"/>
              <a:t>« peuple » : </a:t>
            </a:r>
          </a:p>
          <a:p>
            <a:pPr algn="just"/>
            <a:r>
              <a:rPr lang="fr-FR" dirty="0"/>
              <a:t> </a:t>
            </a:r>
          </a:p>
          <a:p>
            <a:pPr marL="285750" indent="-285750" algn="just">
              <a:buFont typeface="Arial"/>
              <a:buChar char="•"/>
            </a:pPr>
            <a:r>
              <a:rPr lang="fr-FR" dirty="0"/>
              <a:t>Problème : </a:t>
            </a:r>
          </a:p>
          <a:p>
            <a:pPr marL="742950" lvl="1" indent="-285750" algn="just">
              <a:buFont typeface="Arial"/>
              <a:buChar char="•"/>
            </a:pPr>
            <a:r>
              <a:rPr lang="fr-FR" dirty="0"/>
              <a:t>identité personnelle d’un </a:t>
            </a:r>
            <a:r>
              <a:rPr lang="fr-FR" i="1" dirty="0"/>
              <a:t>rôle personnage </a:t>
            </a:r>
            <a:r>
              <a:rPr lang="fr-FR" dirty="0"/>
              <a:t>comme identité de la </a:t>
            </a:r>
            <a:r>
              <a:rPr lang="fr-FR" i="1" dirty="0"/>
              <a:t>personne </a:t>
            </a:r>
            <a:r>
              <a:rPr lang="fr-FR" dirty="0"/>
              <a:t>dans le temps</a:t>
            </a:r>
          </a:p>
          <a:p>
            <a:pPr marL="742950" lvl="1" indent="-285750" algn="just">
              <a:buFont typeface="Arial"/>
              <a:buChar char="•"/>
            </a:pPr>
            <a:r>
              <a:rPr lang="fr-FR" dirty="0"/>
              <a:t>les énoncés par lesquels le « peuple » comme </a:t>
            </a:r>
            <a:r>
              <a:rPr lang="fr-FR" i="1" dirty="0"/>
              <a:t>personne </a:t>
            </a:r>
            <a:r>
              <a:rPr lang="fr-FR" dirty="0"/>
              <a:t>est rendu présente sont discontinus. </a:t>
            </a:r>
          </a:p>
          <a:p>
            <a:pPr marL="742950" lvl="1" indent="-285750" algn="just">
              <a:buFont typeface="Arial"/>
              <a:buChar char="•"/>
            </a:pPr>
            <a:r>
              <a:rPr lang="fr-FR" dirty="0"/>
              <a:t>Si « peuple » = </a:t>
            </a:r>
            <a:r>
              <a:rPr lang="fr-FR" i="1" dirty="0"/>
              <a:t>personne</a:t>
            </a:r>
            <a:r>
              <a:rPr lang="fr-FR" dirty="0"/>
              <a:t> « peuple » qu’est-ce qui assure l’identité dans le temps d’une personne qui n’est que dans l’ici est maintenant de sa mise en présentation ? </a:t>
            </a:r>
          </a:p>
          <a:p>
            <a:pPr algn="just"/>
            <a:endParaRPr lang="fr-FR" dirty="0"/>
          </a:p>
          <a:p>
            <a:pPr marL="285750" indent="-285750" algn="just">
              <a:buFont typeface="Arial"/>
              <a:buChar char="•"/>
            </a:pPr>
            <a:r>
              <a:rPr lang="fr-FR" dirty="0"/>
              <a:t>Peut-on fonder l’identité dans le temps de la </a:t>
            </a:r>
            <a:r>
              <a:rPr lang="fr-FR" i="1" dirty="0"/>
              <a:t>personne</a:t>
            </a:r>
            <a:r>
              <a:rPr lang="fr-FR" dirty="0"/>
              <a:t> « peuple » sans hypothèse </a:t>
            </a:r>
            <a:r>
              <a:rPr lang="fr-FR" dirty="0" err="1"/>
              <a:t>réifiante</a:t>
            </a:r>
            <a:r>
              <a:rPr lang="fr-FR" dirty="0"/>
              <a:t> ? Permanence d’une volonté par exemple ?</a:t>
            </a:r>
          </a:p>
          <a:p>
            <a:pPr algn="just"/>
            <a:endParaRPr lang="fr-FR" dirty="0"/>
          </a:p>
        </p:txBody>
      </p:sp>
    </p:spTree>
    <p:extLst>
      <p:ext uri="{BB962C8B-B14F-4D97-AF65-F5344CB8AC3E}">
        <p14:creationId xmlns:p14="http://schemas.microsoft.com/office/powerpoint/2010/main" val="3707808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1772" y="2333701"/>
            <a:ext cx="8041440" cy="1442674"/>
          </a:xfrm>
        </p:spPr>
        <p:txBody>
          <a:bodyPr/>
          <a:lstStyle/>
          <a:p>
            <a:r>
              <a:rPr lang="fr-FR" dirty="0"/>
              <a:t>Performer le peuple.</a:t>
            </a:r>
          </a:p>
        </p:txBody>
      </p:sp>
      <p:sp>
        <p:nvSpPr>
          <p:cNvPr id="3" name="ZoneTexte 2"/>
          <p:cNvSpPr txBox="1"/>
          <p:nvPr/>
        </p:nvSpPr>
        <p:spPr>
          <a:xfrm>
            <a:off x="1689100" y="3962400"/>
            <a:ext cx="5765800" cy="461665"/>
          </a:xfrm>
          <a:prstGeom prst="rect">
            <a:avLst/>
          </a:prstGeom>
          <a:noFill/>
        </p:spPr>
        <p:txBody>
          <a:bodyPr wrap="square" rtlCol="0">
            <a:spAutoFit/>
          </a:bodyPr>
          <a:lstStyle/>
          <a:p>
            <a:pPr algn="ctr"/>
            <a:r>
              <a:rPr lang="fr-FR" sz="2400" i="1" dirty="0"/>
              <a:t>Qui ? Quand ? Où ? Comment ?</a:t>
            </a:r>
          </a:p>
        </p:txBody>
      </p:sp>
    </p:spTree>
    <p:extLst>
      <p:ext uri="{BB962C8B-B14F-4D97-AF65-F5344CB8AC3E}">
        <p14:creationId xmlns:p14="http://schemas.microsoft.com/office/powerpoint/2010/main" val="389303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rot="360000">
            <a:off x="3366611" y="2703259"/>
            <a:ext cx="4847038" cy="2112554"/>
          </a:xfrm>
        </p:spPr>
        <p:txBody>
          <a:bodyPr/>
          <a:lstStyle/>
          <a:p>
            <a:r>
              <a:rPr lang="fr-FR" dirty="0"/>
              <a:t>Présentation générale</a:t>
            </a:r>
          </a:p>
        </p:txBody>
      </p:sp>
    </p:spTree>
    <p:extLst>
      <p:ext uri="{BB962C8B-B14F-4D97-AF65-F5344CB8AC3E}">
        <p14:creationId xmlns:p14="http://schemas.microsoft.com/office/powerpoint/2010/main" val="3702103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4300" y="228600"/>
            <a:ext cx="8826500" cy="6463309"/>
          </a:xfrm>
          <a:prstGeom prst="rect">
            <a:avLst/>
          </a:prstGeom>
          <a:noFill/>
        </p:spPr>
        <p:txBody>
          <a:bodyPr wrap="square" rtlCol="0">
            <a:spAutoFit/>
          </a:bodyPr>
          <a:lstStyle/>
          <a:p>
            <a:pPr algn="just"/>
            <a:r>
              <a:rPr lang="fr-FR" dirty="0"/>
              <a:t>« Même si on peut continuer à admettre qu’une volonté commune ou une opinion publique quelconque se dégagent du fatras infiniment complexe des situations, volitions, influences, actions et réactions, individuelles et collectives, entrant dans le « processus démocratique », le résultat de cette gestation est privé, non seulement de toute unité rationnelle, mais encore de toute sanction rationnelle.» </a:t>
            </a:r>
          </a:p>
          <a:p>
            <a:pPr algn="r"/>
            <a:r>
              <a:rPr lang="fr-FR" dirty="0"/>
              <a:t>J. Schumpeter </a:t>
            </a:r>
            <a:r>
              <a:rPr lang="fr-FR" i="1" dirty="0"/>
              <a:t> Capitalisme, socialisme et démocratie, </a:t>
            </a:r>
            <a:r>
              <a:rPr lang="fr-FR" dirty="0"/>
              <a:t>Payot (1942)</a:t>
            </a:r>
          </a:p>
          <a:p>
            <a:pPr algn="r"/>
            <a:r>
              <a:rPr lang="fr-FR" dirty="0"/>
              <a:t> « Doctrine de la démocratie » p. 380</a:t>
            </a:r>
          </a:p>
          <a:p>
            <a:endParaRPr lang="fr-FR" dirty="0"/>
          </a:p>
          <a:p>
            <a:pPr algn="just"/>
            <a:r>
              <a:rPr lang="fr-FR" dirty="0"/>
              <a:t>« Pour qu’une collectivité soit considérée comme un sujet intentionnel, on ne doit pas seulement disposer d’une base dans le comportement des participants pour attribuer au collectif des jugements, des intentions et des attitudes du même ordre : il s’agit de l’aspect que lequel la littérature sur la conscience multiple insiste à juste titre. Mais on doit également disposer d’une base pour concevoir la collectivité comme un sujet rationnellement unifié de telle manière que, dans les limites praticables et dans des conditions favorables, nous puissions nous attendre à ce qu’elle respecte les contraintes de la rationalité, à ce qu’elle passe par des états de croyance et de désir, de jugement et d’intention, d’une façon qui ait un sens rationnel, et à ce qu’elle agisse de la façon dont ces états l’exigent. S’il existait en effet une base pour attribuer ces états à une collectivité, et une base pour attendre cette sorte d’unité rationnelle, il serait difficile d’imaginer pour quelle raison nous refuserions que la collectivité soit bien un sujet intentionnel à part entière. » </a:t>
            </a:r>
          </a:p>
          <a:p>
            <a:pPr algn="r"/>
            <a:r>
              <a:rPr lang="fr-FR" dirty="0"/>
              <a:t>Philip </a:t>
            </a:r>
            <a:r>
              <a:rPr lang="fr-FR" dirty="0" err="1"/>
              <a:t>Pettit</a:t>
            </a:r>
            <a:r>
              <a:rPr lang="fr-FR" dirty="0"/>
              <a:t>, </a:t>
            </a:r>
            <a:r>
              <a:rPr lang="fr-FR" i="1" dirty="0"/>
              <a:t>Des Groupes dotés d’intention, </a:t>
            </a:r>
            <a:r>
              <a:rPr lang="fr-FR" dirty="0"/>
              <a:t>in</a:t>
            </a:r>
            <a:r>
              <a:rPr lang="fr-FR" i="1" dirty="0"/>
              <a:t> Penser en société </a:t>
            </a:r>
            <a:r>
              <a:rPr lang="fr-FR" dirty="0"/>
              <a:t>PUF (2004)</a:t>
            </a:r>
            <a:r>
              <a:rPr lang="fr-FR" i="1" dirty="0"/>
              <a:t> </a:t>
            </a:r>
            <a:r>
              <a:rPr lang="fr-FR" dirty="0"/>
              <a:t>p.153.</a:t>
            </a:r>
          </a:p>
          <a:p>
            <a:endParaRPr lang="fr-FR" dirty="0"/>
          </a:p>
        </p:txBody>
      </p:sp>
    </p:spTree>
    <p:extLst>
      <p:ext uri="{BB962C8B-B14F-4D97-AF65-F5344CB8AC3E}">
        <p14:creationId xmlns:p14="http://schemas.microsoft.com/office/powerpoint/2010/main" val="3117444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extLst>
              <p:ext uri="{D42A27DB-BD31-4B8C-83A1-F6EECF244321}">
                <p14:modId xmlns:p14="http://schemas.microsoft.com/office/powerpoint/2010/main" val="5360342"/>
              </p:ext>
            </p:extLst>
          </p:nvPr>
        </p:nvGraphicFramePr>
        <p:xfrm>
          <a:off x="171450" y="2451100"/>
          <a:ext cx="8913962" cy="2032000"/>
        </p:xfrm>
        <a:graphic>
          <a:graphicData uri="http://schemas.openxmlformats.org/presentationml/2006/ole">
            <mc:AlternateContent xmlns:mc="http://schemas.openxmlformats.org/markup-compatibility/2006">
              <mc:Choice xmlns:v="urn:schemas-microsoft-com:vml" Requires="v">
                <p:oleObj name="Document" r:id="rId2" imgW="5905283" imgH="1346150" progId="Word.Document.12">
                  <p:embed/>
                </p:oleObj>
              </mc:Choice>
              <mc:Fallback>
                <p:oleObj name="Document" r:id="rId2" imgW="5905283" imgH="1346150" progId="Word.Document.12">
                  <p:embed/>
                  <p:pic>
                    <p:nvPicPr>
                      <p:cNvPr id="0"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2451100"/>
                        <a:ext cx="8913962" cy="203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ZoneTexte 3"/>
          <p:cNvSpPr txBox="1"/>
          <p:nvPr/>
        </p:nvSpPr>
        <p:spPr>
          <a:xfrm>
            <a:off x="2641600" y="1092200"/>
            <a:ext cx="3886200" cy="738664"/>
          </a:xfrm>
          <a:prstGeom prst="rect">
            <a:avLst/>
          </a:prstGeom>
          <a:noFill/>
        </p:spPr>
        <p:txBody>
          <a:bodyPr wrap="square" rtlCol="0">
            <a:spAutoFit/>
          </a:bodyPr>
          <a:lstStyle/>
          <a:p>
            <a:pPr algn="ctr"/>
            <a:r>
              <a:rPr lang="fr-FR" sz="2400" dirty="0"/>
              <a:t>Le dilemme discursif</a:t>
            </a:r>
          </a:p>
          <a:p>
            <a:endParaRPr lang="fr-FR" dirty="0"/>
          </a:p>
        </p:txBody>
      </p:sp>
      <p:sp>
        <p:nvSpPr>
          <p:cNvPr id="5" name="ZoneTexte 4"/>
          <p:cNvSpPr txBox="1"/>
          <p:nvPr/>
        </p:nvSpPr>
        <p:spPr>
          <a:xfrm>
            <a:off x="1320800" y="5435600"/>
            <a:ext cx="7632700" cy="646331"/>
          </a:xfrm>
          <a:prstGeom prst="rect">
            <a:avLst/>
          </a:prstGeom>
          <a:noFill/>
        </p:spPr>
        <p:txBody>
          <a:bodyPr wrap="square" rtlCol="0">
            <a:spAutoFit/>
          </a:bodyPr>
          <a:lstStyle/>
          <a:p>
            <a:r>
              <a:rPr lang="fr-FR" dirty="0"/>
              <a:t>Philippe </a:t>
            </a:r>
            <a:r>
              <a:rPr lang="fr-FR" dirty="0" err="1"/>
              <a:t>Pettit</a:t>
            </a:r>
            <a:r>
              <a:rPr lang="fr-FR" dirty="0"/>
              <a:t>, </a:t>
            </a:r>
            <a:r>
              <a:rPr lang="fr-FR" i="1" dirty="0"/>
              <a:t>Des Groupes dotés d’intention, </a:t>
            </a:r>
            <a:r>
              <a:rPr lang="fr-FR" dirty="0"/>
              <a:t>in</a:t>
            </a:r>
            <a:r>
              <a:rPr lang="fr-FR" i="1" dirty="0"/>
              <a:t> Penser en société </a:t>
            </a:r>
            <a:r>
              <a:rPr lang="fr-FR" dirty="0"/>
              <a:t>PUF (2004)</a:t>
            </a:r>
          </a:p>
          <a:p>
            <a:endParaRPr lang="fr-FR" dirty="0"/>
          </a:p>
        </p:txBody>
      </p:sp>
    </p:spTree>
    <p:extLst>
      <p:ext uri="{BB962C8B-B14F-4D97-AF65-F5344CB8AC3E}">
        <p14:creationId xmlns:p14="http://schemas.microsoft.com/office/powerpoint/2010/main" val="365420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7000" y="0"/>
            <a:ext cx="8851900" cy="7017307"/>
          </a:xfrm>
          <a:prstGeom prst="rect">
            <a:avLst/>
          </a:prstGeom>
          <a:noFill/>
        </p:spPr>
        <p:txBody>
          <a:bodyPr wrap="square" rtlCol="0">
            <a:spAutoFit/>
          </a:bodyPr>
          <a:lstStyle/>
          <a:p>
            <a:pPr algn="ctr"/>
            <a:r>
              <a:rPr lang="fr-FR" dirty="0"/>
              <a:t>Thèse : </a:t>
            </a:r>
          </a:p>
          <a:p>
            <a:pPr marL="285750" indent="-285750" algn="just">
              <a:buFont typeface="Arial"/>
              <a:buChar char="•"/>
            </a:pPr>
            <a:endParaRPr lang="fr-FR" dirty="0"/>
          </a:p>
          <a:p>
            <a:pPr marL="285750" indent="-285750" algn="just">
              <a:buFont typeface="Arial"/>
              <a:buChar char="•"/>
            </a:pPr>
            <a:r>
              <a:rPr lang="fr-FR" dirty="0"/>
              <a:t>Permanence = cohérence dans le temps </a:t>
            </a:r>
          </a:p>
          <a:p>
            <a:pPr marL="742950" lvl="1" indent="-285750" algn="just">
              <a:buFont typeface="Arial"/>
              <a:buChar char="•"/>
            </a:pPr>
            <a:r>
              <a:rPr lang="fr-FR" dirty="0"/>
              <a:t>= cohérence des modes énonciatifs des « je » qui assument la </a:t>
            </a:r>
            <a:r>
              <a:rPr lang="fr-FR" i="1" dirty="0"/>
              <a:t>personne</a:t>
            </a:r>
            <a:r>
              <a:rPr lang="fr-FR" dirty="0"/>
              <a:t> « peuple », </a:t>
            </a:r>
            <a:r>
              <a:rPr lang="fr-FR" dirty="0" err="1"/>
              <a:t>ie</a:t>
            </a:r>
            <a:r>
              <a:rPr lang="fr-FR" dirty="0"/>
              <a:t>. dans la manière dont ils l’agissent et la font agir en produisant des conventions, des institutions, et en construisant dans le langage les représentations qu’ils veulent avoir d’eux-mêmes. </a:t>
            </a:r>
          </a:p>
          <a:p>
            <a:pPr marL="742950" lvl="1" indent="-285750" algn="just">
              <a:buFont typeface="Arial"/>
              <a:buChar char="•"/>
            </a:pPr>
            <a:r>
              <a:rPr lang="fr-FR" dirty="0"/>
              <a:t>Ce sont des « je » qui réalisent la </a:t>
            </a:r>
            <a:r>
              <a:rPr lang="fr-FR" i="1" dirty="0"/>
              <a:t>personne</a:t>
            </a:r>
            <a:r>
              <a:rPr lang="fr-FR" dirty="0"/>
              <a:t> « peuple » comme « entité collective dotée de rationalité ». </a:t>
            </a:r>
          </a:p>
          <a:p>
            <a:pPr marL="285750" indent="-285750">
              <a:buFont typeface="Arial"/>
              <a:buChar char="•"/>
            </a:pPr>
            <a:r>
              <a:rPr lang="fr-FR" dirty="0"/>
              <a:t>intentionnalité collective  = une intentionnalité indirecte.</a:t>
            </a:r>
          </a:p>
          <a:p>
            <a:pPr marL="742950" lvl="1" indent="-285750">
              <a:buFont typeface="Arial"/>
              <a:buChar char="•"/>
            </a:pPr>
            <a:r>
              <a:rPr lang="fr-FR" dirty="0"/>
              <a:t>la </a:t>
            </a:r>
            <a:r>
              <a:rPr lang="fr-FR" i="1" dirty="0"/>
              <a:t>personne </a:t>
            </a:r>
            <a:r>
              <a:rPr lang="fr-FR" dirty="0"/>
              <a:t>« peuple »=  intégrée aux conduites intentionnelles</a:t>
            </a:r>
          </a:p>
          <a:p>
            <a:pPr marL="742950" lvl="1" indent="-285750" algn="just">
              <a:buFont typeface="Arial"/>
              <a:buChar char="•"/>
            </a:pPr>
            <a:r>
              <a:rPr lang="fr-FR" dirty="0"/>
              <a:t>cohérence de la </a:t>
            </a:r>
            <a:r>
              <a:rPr lang="fr-FR" i="1" dirty="0"/>
              <a:t>personne</a:t>
            </a:r>
            <a:r>
              <a:rPr lang="fr-FR" dirty="0"/>
              <a:t> « peuple » = assumée quand ceux qui l’agissent se dotent des conditions institutionnelles de maintien dans le temps des conditions logiques de leurs énonciations </a:t>
            </a:r>
          </a:p>
          <a:p>
            <a:pPr marL="742950" lvl="1" indent="-285750" algn="just">
              <a:buFont typeface="Arial"/>
              <a:buChar char="•"/>
            </a:pPr>
            <a:r>
              <a:rPr lang="fr-FR" dirty="0"/>
              <a:t>Il y a </a:t>
            </a:r>
            <a:r>
              <a:rPr lang="fr-FR" i="1" dirty="0"/>
              <a:t>personne </a:t>
            </a:r>
            <a:r>
              <a:rPr lang="fr-FR" dirty="0"/>
              <a:t>quand un ensemble de </a:t>
            </a:r>
            <a:r>
              <a:rPr lang="fr-FR" i="1" dirty="0"/>
              <a:t>Je</a:t>
            </a:r>
            <a:r>
              <a:rPr lang="fr-FR" dirty="0"/>
              <a:t> agissent, dans leurs relations coopératives, de sorte à faire de la cohérence de leurs décisions dans le temps un être collectif ayant l’unité d’un « je »</a:t>
            </a:r>
            <a:r>
              <a:rPr lang="fr-FR" i="1" dirty="0"/>
              <a:t>.</a:t>
            </a:r>
          </a:p>
          <a:p>
            <a:pPr marL="285750" indent="-285750">
              <a:buFont typeface="Arial"/>
              <a:buChar char="•"/>
            </a:pPr>
            <a:r>
              <a:rPr lang="fr-FR" dirty="0"/>
              <a:t> Contre un « nous » anomique : </a:t>
            </a:r>
          </a:p>
          <a:p>
            <a:pPr marL="742950" lvl="1" indent="-285750">
              <a:buFont typeface="Arial"/>
              <a:buChar char="•"/>
            </a:pPr>
            <a:r>
              <a:rPr lang="fr-FR" dirty="0"/>
              <a:t>une continuité intentionnelle inscrite dans une pratique : les sujets s’y réfèrent réflexivement sous un même nom en assumant la même personne</a:t>
            </a:r>
          </a:p>
          <a:p>
            <a:pPr marL="742950" lvl="1" indent="-285750">
              <a:buFont typeface="Arial"/>
              <a:buChar char="•"/>
            </a:pPr>
            <a:r>
              <a:rPr lang="fr-FR" dirty="0"/>
              <a:t>conditions institutionnelles de maintien d’une cohérence diachronique en dépit d’énonciations indépendantes dans le temps (succession des suffrages) </a:t>
            </a:r>
          </a:p>
          <a:p>
            <a:pPr marL="742950" lvl="1" indent="-285750" algn="just">
              <a:buFont typeface="Arial"/>
              <a:buChar char="•"/>
            </a:pPr>
            <a:r>
              <a:rPr lang="fr-FR" dirty="0"/>
              <a:t>Collectiviser la raison = privilégier les procédures renforçant la cohésion diachronique des décisions (dispositifs tournés vers les prémisses). </a:t>
            </a:r>
          </a:p>
          <a:p>
            <a:endParaRPr lang="fr-FR" dirty="0"/>
          </a:p>
        </p:txBody>
      </p:sp>
    </p:spTree>
    <p:extLst>
      <p:ext uri="{BB962C8B-B14F-4D97-AF65-F5344CB8AC3E}">
        <p14:creationId xmlns:p14="http://schemas.microsoft.com/office/powerpoint/2010/main" val="4247910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280" y="2547894"/>
            <a:ext cx="8041440" cy="1442674"/>
          </a:xfrm>
        </p:spPr>
        <p:txBody>
          <a:bodyPr/>
          <a:lstStyle/>
          <a:p>
            <a:r>
              <a:rPr lang="fr-FR" sz="3200" dirty="0"/>
              <a:t>Une démocratie de l’</a:t>
            </a:r>
            <a:r>
              <a:rPr lang="fr-FR" sz="3200" dirty="0" err="1"/>
              <a:t>autolégislation</a:t>
            </a:r>
            <a:r>
              <a:rPr lang="fr-FR" sz="3200" dirty="0"/>
              <a:t> ou une démocratie de la contestation</a:t>
            </a:r>
            <a:r>
              <a:rPr lang="fr-FR" dirty="0"/>
              <a:t>.</a:t>
            </a:r>
          </a:p>
        </p:txBody>
      </p:sp>
    </p:spTree>
    <p:extLst>
      <p:ext uri="{BB962C8B-B14F-4D97-AF65-F5344CB8AC3E}">
        <p14:creationId xmlns:p14="http://schemas.microsoft.com/office/powerpoint/2010/main" val="3744895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17600" y="2286000"/>
            <a:ext cx="6781800" cy="1292662"/>
          </a:xfrm>
          <a:prstGeom prst="rect">
            <a:avLst/>
          </a:prstGeom>
          <a:noFill/>
        </p:spPr>
        <p:txBody>
          <a:bodyPr wrap="square" rtlCol="0">
            <a:spAutoFit/>
          </a:bodyPr>
          <a:lstStyle/>
          <a:p>
            <a:r>
              <a:rPr lang="fr-FR" sz="2000" dirty="0"/>
              <a:t>« le despotisme exécute de sa propre autorité les lois qu’il a édictées lui-même » </a:t>
            </a:r>
          </a:p>
          <a:p>
            <a:pPr algn="r"/>
            <a:r>
              <a:rPr lang="fr-FR" sz="2000" dirty="0"/>
              <a:t>E. Kant, éd. </a:t>
            </a:r>
            <a:r>
              <a:rPr lang="fr-FR" sz="2000" dirty="0" err="1"/>
              <a:t>Vrin</a:t>
            </a:r>
            <a:r>
              <a:rPr lang="fr-FR" sz="2000" dirty="0"/>
              <a:t> p.19  </a:t>
            </a:r>
          </a:p>
          <a:p>
            <a:endParaRPr lang="fr-FR" dirty="0"/>
          </a:p>
        </p:txBody>
      </p:sp>
    </p:spTree>
    <p:extLst>
      <p:ext uri="{BB962C8B-B14F-4D97-AF65-F5344CB8AC3E}">
        <p14:creationId xmlns:p14="http://schemas.microsoft.com/office/powerpoint/2010/main" val="557152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000" y="1511300"/>
            <a:ext cx="7912100" cy="2308324"/>
          </a:xfrm>
          <a:prstGeom prst="rect">
            <a:avLst/>
          </a:prstGeom>
          <a:noFill/>
        </p:spPr>
        <p:txBody>
          <a:bodyPr wrap="square" rtlCol="0">
            <a:spAutoFit/>
          </a:bodyPr>
          <a:lstStyle/>
          <a:p>
            <a:pPr algn="just"/>
            <a:r>
              <a:rPr lang="fr-FR" dirty="0"/>
              <a:t>« Si le sujet pluriel se constitue au cours de son action performative, cela veut dire qu’il n’est pas déjà constitué : quelle que soit sa forme avant l’action, elle n’est pas la même que pendant et après. Ce nous crée un certain rassemblement, mais c’est seulement quand les corps se réunissent dans une configuration particulière d’espace et de temps que ne « nous » en vient à exister, même s’il n’est pas explicitement exprimé. » </a:t>
            </a:r>
          </a:p>
          <a:p>
            <a:pPr algn="r"/>
            <a:r>
              <a:rPr lang="fr-FR" dirty="0"/>
              <a:t>J. Butler, </a:t>
            </a:r>
            <a:r>
              <a:rPr lang="fr-FR" i="1" dirty="0"/>
              <a:t>« Nous, le peuple » réflexion sur la liberté de réunion</a:t>
            </a:r>
            <a:r>
              <a:rPr lang="fr-FR" dirty="0"/>
              <a:t>.  </a:t>
            </a:r>
          </a:p>
          <a:p>
            <a:pPr algn="r"/>
            <a:r>
              <a:rPr lang="fr-FR" dirty="0"/>
              <a:t>in </a:t>
            </a:r>
            <a:r>
              <a:rPr lang="fr-FR" i="1" dirty="0"/>
              <a:t>Qu’est-ce qu’un peuple ? </a:t>
            </a:r>
            <a:r>
              <a:rPr lang="fr-FR" dirty="0"/>
              <a:t>La Fabrique, 2013, p. 63 </a:t>
            </a:r>
          </a:p>
        </p:txBody>
      </p:sp>
    </p:spTree>
    <p:extLst>
      <p:ext uri="{BB962C8B-B14F-4D97-AF65-F5344CB8AC3E}">
        <p14:creationId xmlns:p14="http://schemas.microsoft.com/office/powerpoint/2010/main" val="3740364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7294305"/>
          </a:xfrm>
          <a:prstGeom prst="rect">
            <a:avLst/>
          </a:prstGeom>
          <a:noFill/>
        </p:spPr>
        <p:txBody>
          <a:bodyPr wrap="square" rtlCol="0">
            <a:spAutoFit/>
          </a:bodyPr>
          <a:lstStyle/>
          <a:p>
            <a:pPr algn="ctr"/>
            <a:r>
              <a:rPr lang="fr-FR" dirty="0"/>
              <a:t>Personne n’</a:t>
            </a:r>
            <a:r>
              <a:rPr lang="fr-FR" i="1" dirty="0"/>
              <a:t>est</a:t>
            </a:r>
            <a:r>
              <a:rPr lang="fr-FR" dirty="0"/>
              <a:t> la </a:t>
            </a:r>
            <a:r>
              <a:rPr lang="fr-FR" i="1" dirty="0"/>
              <a:t>personne</a:t>
            </a:r>
            <a:r>
              <a:rPr lang="fr-FR" dirty="0"/>
              <a:t> « peuple »</a:t>
            </a:r>
          </a:p>
          <a:p>
            <a:r>
              <a:rPr lang="fr-FR" dirty="0"/>
              <a:t> </a:t>
            </a:r>
          </a:p>
          <a:p>
            <a:pPr marL="285750" indent="-285750" algn="just">
              <a:buFont typeface="Arial"/>
              <a:buChar char="•"/>
            </a:pPr>
            <a:r>
              <a:rPr lang="fr-FR" dirty="0"/>
              <a:t>Quelles conditions pour en assumer le rôle ? </a:t>
            </a:r>
          </a:p>
          <a:p>
            <a:pPr marL="742950" lvl="1" indent="-285750" algn="just">
              <a:buFont typeface="Arial"/>
              <a:buChar char="•"/>
            </a:pPr>
            <a:r>
              <a:rPr lang="fr-FR" dirty="0"/>
              <a:t>préserver la préséance d’un « tous » qui s’inscrit dans les conditions d’énonciation d’un « nous » donc de la souveraineté démocratique</a:t>
            </a:r>
          </a:p>
          <a:p>
            <a:pPr marL="742950" lvl="1" indent="-285750" algn="just">
              <a:buFont typeface="Arial"/>
              <a:buChar char="•"/>
            </a:pPr>
            <a:r>
              <a:rPr lang="fr-FR" i="1" dirty="0"/>
              <a:t>inaliénabilité</a:t>
            </a:r>
            <a:r>
              <a:rPr lang="fr-FR" dirty="0"/>
              <a:t> = </a:t>
            </a:r>
            <a:r>
              <a:rPr lang="fr-FR" i="1" dirty="0" err="1"/>
              <a:t>inappropriabilité</a:t>
            </a:r>
            <a:r>
              <a:rPr lang="fr-FR" dirty="0"/>
              <a:t> de la </a:t>
            </a:r>
            <a:r>
              <a:rPr lang="fr-FR" i="1" dirty="0"/>
              <a:t>personne</a:t>
            </a:r>
            <a:r>
              <a:rPr lang="fr-FR" dirty="0"/>
              <a:t> « peuple ». </a:t>
            </a:r>
          </a:p>
          <a:p>
            <a:pPr marL="742950" lvl="1" indent="-285750" algn="just">
              <a:buFont typeface="Arial"/>
              <a:buChar char="•"/>
            </a:pPr>
            <a:r>
              <a:rPr lang="fr-FR" dirty="0"/>
              <a:t>un « je » supportable par représentants publics, personnes morales, groupes d’opinions institués ou informels, et …  les gens (du peuple)</a:t>
            </a:r>
          </a:p>
          <a:p>
            <a:pPr marL="285750" indent="-285750" algn="just">
              <a:buFont typeface="Arial"/>
              <a:buChar char="•"/>
            </a:pPr>
            <a:r>
              <a:rPr lang="fr-FR" dirty="0"/>
              <a:t> Représenté / représentant = </a:t>
            </a:r>
          </a:p>
          <a:p>
            <a:pPr marL="742950" lvl="1" indent="-285750" algn="just">
              <a:buFont typeface="Arial"/>
              <a:buChar char="•"/>
            </a:pPr>
            <a:r>
              <a:rPr lang="fr-FR" i="1" dirty="0"/>
              <a:t>représentation directe</a:t>
            </a:r>
            <a:r>
              <a:rPr lang="fr-FR" dirty="0"/>
              <a:t> – auto-instituée et auto-confirmée / </a:t>
            </a:r>
            <a:r>
              <a:rPr lang="fr-FR" i="1" dirty="0"/>
              <a:t>représentation indirecte </a:t>
            </a:r>
            <a:r>
              <a:rPr lang="fr-FR" dirty="0"/>
              <a:t>– déléguée selon des procédures instituées – (les représentants) </a:t>
            </a:r>
          </a:p>
          <a:p>
            <a:pPr marL="742950" lvl="1" indent="-285750" algn="just">
              <a:buFont typeface="Arial"/>
              <a:buChar char="•"/>
            </a:pPr>
            <a:r>
              <a:rPr lang="fr-FR" dirty="0"/>
              <a:t>« peuple » ≠ « nation » = espace d’énonciation du « peuple » (espace public du débat politique) non circonscrit dans les limites de l’espace d’énonciation de la « nation » (espace parlementaire d’auto-législation)</a:t>
            </a:r>
          </a:p>
          <a:p>
            <a:pPr marL="285750" indent="-285750" algn="just">
              <a:buFont typeface="Arial"/>
              <a:buChar char="•"/>
            </a:pPr>
            <a:r>
              <a:rPr lang="fr-FR" dirty="0"/>
              <a:t>J. Butler, </a:t>
            </a:r>
            <a:r>
              <a:rPr lang="fr-FR" i="1" dirty="0"/>
              <a:t>« Nous le peuple » : réflexion sur la liberté de réunion</a:t>
            </a:r>
            <a:r>
              <a:rPr lang="fr-FR" dirty="0"/>
              <a:t> </a:t>
            </a:r>
          </a:p>
          <a:p>
            <a:pPr marL="742950" lvl="1" indent="-285750" algn="just">
              <a:buFont typeface="Arial"/>
              <a:buChar char="•"/>
            </a:pPr>
            <a:r>
              <a:rPr lang="fr-FR" dirty="0"/>
              <a:t>modes de présence de la </a:t>
            </a:r>
            <a:r>
              <a:rPr lang="fr-FR" i="1" dirty="0"/>
              <a:t>personne </a:t>
            </a:r>
            <a:r>
              <a:rPr lang="fr-FR" dirty="0"/>
              <a:t>« peuple » = espace public non institué et contesté de l’énonciation « Nous, le peuple » qui le rend effectif </a:t>
            </a:r>
            <a:r>
              <a:rPr lang="fr-FR" dirty="0" err="1"/>
              <a:t>performativement</a:t>
            </a:r>
            <a:r>
              <a:rPr lang="fr-FR" dirty="0"/>
              <a:t>.</a:t>
            </a:r>
          </a:p>
          <a:p>
            <a:pPr marL="742950" lvl="1" indent="-285750" algn="just">
              <a:buFont typeface="Arial"/>
              <a:buChar char="•"/>
            </a:pPr>
            <a:r>
              <a:rPr lang="fr-FR" dirty="0"/>
              <a:t>En fixer de conditions a priori du côté des locuteurs =revenir à un sens extensionnel (« sont le peuple, l’ensemble des citoyens d’un Etat » ; etc.</a:t>
            </a:r>
          </a:p>
          <a:p>
            <a:pPr marL="742950" lvl="1" indent="-285750" algn="just">
              <a:buFont typeface="Arial"/>
              <a:buChar char="•"/>
            </a:pPr>
            <a:r>
              <a:rPr lang="fr-FR" dirty="0"/>
              <a:t>Impossibilité de clôture référentielle de « peuple » : « des x qui sont tels que P est vrai de x ne peuvent être le peuple » </a:t>
            </a:r>
          </a:p>
          <a:p>
            <a:pPr marL="742950" lvl="1" indent="-285750" algn="just">
              <a:buFont typeface="Arial"/>
              <a:buChar char="•"/>
            </a:pPr>
            <a:r>
              <a:rPr lang="fr-FR" dirty="0"/>
              <a:t>même les non-citoyens peuvent potentiellement devenir locuteurs du « nous » : cela revient simplement à émettre une prétention dont les conditions ouvertes de recevabilité sont elles-mêmes conditionnées par les Je qui disent nous.</a:t>
            </a:r>
          </a:p>
          <a:p>
            <a:pPr algn="just"/>
            <a:endParaRPr lang="fr-FR" dirty="0"/>
          </a:p>
        </p:txBody>
      </p:sp>
    </p:spTree>
    <p:extLst>
      <p:ext uri="{BB962C8B-B14F-4D97-AF65-F5344CB8AC3E}">
        <p14:creationId xmlns:p14="http://schemas.microsoft.com/office/powerpoint/2010/main" val="890837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7500" y="571500"/>
            <a:ext cx="8547100" cy="369332"/>
          </a:xfrm>
          <a:prstGeom prst="rect">
            <a:avLst/>
          </a:prstGeom>
          <a:noFill/>
        </p:spPr>
        <p:txBody>
          <a:bodyPr wrap="square" rtlCol="0">
            <a:spAutoFit/>
          </a:bodyPr>
          <a:lstStyle/>
          <a:p>
            <a:endParaRPr lang="fr-FR" dirty="0"/>
          </a:p>
        </p:txBody>
      </p:sp>
      <p:sp>
        <p:nvSpPr>
          <p:cNvPr id="4" name="Rectangle 3"/>
          <p:cNvSpPr/>
          <p:nvPr/>
        </p:nvSpPr>
        <p:spPr>
          <a:xfrm>
            <a:off x="165100" y="662258"/>
            <a:ext cx="8839200" cy="5909311"/>
          </a:xfrm>
          <a:prstGeom prst="rect">
            <a:avLst/>
          </a:prstGeom>
        </p:spPr>
        <p:txBody>
          <a:bodyPr wrap="square">
            <a:spAutoFit/>
          </a:bodyPr>
          <a:lstStyle/>
          <a:p>
            <a:pPr algn="just"/>
            <a:r>
              <a:rPr lang="fr-FR" dirty="0"/>
              <a:t>« La seule manière pour un régime républicain de garantir que l’exercice de pouvoir discrétionnaire ne soit pas hostile aux intérêts et aux opinions du peuple dans son ensemble, ou à certaines parties de la communauté, est d’introduire systématiquement la possibilité, pour les gens ordinaires, de contester les actes du gouvernement. (…) Une démocratie de contestation doit aussi avoir un caractère inclusif ; elle doit offrir aux gens de tous horizons la possibilité de mettre en cause les décisions du législatif, de l’exécutif et du judiciaire ; cette exigence signifie que le gouvernement devra être authentiquement représentatif des différents secteurs de la population, que les canaux de contestation devront être solidement établis au sein de la communauté et que le gouvernement devra être protégé contre l’influence des milieux d’affaires et contre d’autres puissants intérêts. (…) La conception de la démocratie qui émerge ici souligne que le but d’un tel régime est de créer un environnement rigoureux de sélection des lois, et non pas d’avoir des lois qui ont été élaborées de manière consensuelle. Cela est lié à l’importance accordée dans le républicanisme antérieur à l’époque contemporaine, à la vertu des lois qui ont résisté à l’épreuve du temps, et qui sont partie intégrante d’une ancienne constitution. C’est également lié à la conception traditionnelle selon laquelle le peuple a le droit de contester les lois et de leur résister si elles sont arbitraires ; c’est d’ailleurs ce droit qui fait que le peuple est souverain. </a:t>
            </a:r>
            <a:r>
              <a:rPr lang="fr-FR"/>
              <a:t>» </a:t>
            </a:r>
          </a:p>
          <a:p>
            <a:pPr algn="just"/>
            <a:endParaRPr lang="fr-FR" dirty="0"/>
          </a:p>
          <a:p>
            <a:pPr algn="r"/>
            <a:r>
              <a:rPr lang="fr-FR" dirty="0"/>
              <a:t>Philip </a:t>
            </a:r>
            <a:r>
              <a:rPr lang="fr-FR" dirty="0" err="1"/>
              <a:t>Pettit</a:t>
            </a:r>
            <a:r>
              <a:rPr lang="fr-FR" dirty="0"/>
              <a:t>, </a:t>
            </a:r>
            <a:r>
              <a:rPr lang="fr-FR" i="1" dirty="0"/>
              <a:t>Républicanisme, une théorie de la liberté et du gouvernement</a:t>
            </a:r>
            <a:r>
              <a:rPr lang="fr-FR" dirty="0"/>
              <a:t>, </a:t>
            </a:r>
          </a:p>
          <a:p>
            <a:pPr algn="r"/>
            <a:r>
              <a:rPr lang="fr-FR" dirty="0"/>
              <a:t>Gallimard, Les Essais, 2004, p. 371 - 372 </a:t>
            </a:r>
          </a:p>
        </p:txBody>
      </p:sp>
    </p:spTree>
    <p:extLst>
      <p:ext uri="{BB962C8B-B14F-4D97-AF65-F5344CB8AC3E}">
        <p14:creationId xmlns:p14="http://schemas.microsoft.com/office/powerpoint/2010/main" val="1128893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rot="360000">
            <a:off x="3366611" y="2703259"/>
            <a:ext cx="4847038" cy="2112554"/>
          </a:xfrm>
        </p:spPr>
        <p:txBody>
          <a:bodyPr/>
          <a:lstStyle/>
          <a:p>
            <a:r>
              <a:rPr lang="fr-FR" dirty="0"/>
              <a:t>La nation, un peuple capable de dire nous</a:t>
            </a:r>
          </a:p>
        </p:txBody>
      </p:sp>
      <p:sp>
        <p:nvSpPr>
          <p:cNvPr id="5" name="Sous-titre 4"/>
          <p:cNvSpPr>
            <a:spLocks noGrp="1"/>
          </p:cNvSpPr>
          <p:nvPr>
            <p:ph type="subTitle" idx="1"/>
          </p:nvPr>
        </p:nvSpPr>
        <p:spPr/>
        <p:txBody>
          <a:bodyPr/>
          <a:lstStyle/>
          <a:p>
            <a:endParaRPr lang="fr-FR" dirty="0"/>
          </a:p>
          <a:p>
            <a:r>
              <a:rPr lang="fr-FR" dirty="0"/>
              <a:t>Autour de Franz </a:t>
            </a:r>
            <a:r>
              <a:rPr lang="fr-FR" dirty="0" err="1"/>
              <a:t>Rozenzweig</a:t>
            </a:r>
            <a:endParaRPr lang="fr-FR" dirty="0"/>
          </a:p>
        </p:txBody>
      </p:sp>
    </p:spTree>
    <p:extLst>
      <p:ext uri="{BB962C8B-B14F-4D97-AF65-F5344CB8AC3E}">
        <p14:creationId xmlns:p14="http://schemas.microsoft.com/office/powerpoint/2010/main" val="2668956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669925" y="431800"/>
            <a:ext cx="7920038"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8114"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9pPr>
          </a:lstStyle>
          <a:p>
            <a:pPr algn="ctr"/>
            <a:r>
              <a:rPr lang="fr-FR" sz="2600" dirty="0">
                <a:latin typeface="+mn-lt"/>
              </a:rPr>
              <a:t>Le peuple : de la rencontre avec l'autre à l'être ensemble dans le monde. </a:t>
            </a:r>
          </a:p>
        </p:txBody>
      </p:sp>
      <p:sp>
        <p:nvSpPr>
          <p:cNvPr id="48130" name="Text Box 2"/>
          <p:cNvSpPr txBox="1">
            <a:spLocks noChangeArrowheads="1"/>
          </p:cNvSpPr>
          <p:nvPr/>
        </p:nvSpPr>
        <p:spPr bwMode="auto">
          <a:xfrm>
            <a:off x="669925" y="1655763"/>
            <a:ext cx="7897813" cy="392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9pPr>
          </a:lstStyle>
          <a:p>
            <a:r>
              <a:rPr lang="fr-FR" dirty="0">
                <a:latin typeface="+mn-lt"/>
              </a:rPr>
              <a:t>Propositions :</a:t>
            </a:r>
          </a:p>
          <a:p>
            <a:endParaRPr lang="fr-FR" dirty="0">
              <a:latin typeface="+mn-lt"/>
            </a:endParaRPr>
          </a:p>
          <a:p>
            <a:pPr marL="285750" indent="-285750">
              <a:buFont typeface="Arial"/>
              <a:buChar char="•"/>
            </a:pPr>
            <a:r>
              <a:rPr lang="fr-FR" dirty="0">
                <a:latin typeface="+mn-lt"/>
              </a:rPr>
              <a:t> Envisager le concept de peuple comme une modalité existentielle et spirituelle de l'homme qui fait suite au dialogue, à la rencontre avec l'autre. </a:t>
            </a:r>
          </a:p>
          <a:p>
            <a:pPr marL="285750" indent="-285750">
              <a:buFont typeface="Arial"/>
              <a:buChar char="•"/>
            </a:pPr>
            <a:endParaRPr lang="fr-FR" dirty="0">
              <a:latin typeface="+mn-lt"/>
            </a:endParaRPr>
          </a:p>
          <a:p>
            <a:pPr marL="285750" indent="-285750">
              <a:buFont typeface="Arial"/>
              <a:buChar char="•"/>
            </a:pPr>
            <a:r>
              <a:rPr lang="fr-FR" dirty="0">
                <a:latin typeface="+mn-lt"/>
              </a:rPr>
              <a:t>cet être ensemble du peuple comme communauté : pas une réduction de l'altérité de l'autre homme mais pas non plus la somme de ces altérités en présence. </a:t>
            </a:r>
          </a:p>
          <a:p>
            <a:pPr marL="285750" indent="-285750">
              <a:buFont typeface="Arial"/>
              <a:buChar char="•"/>
            </a:pPr>
            <a:endParaRPr lang="fr-FR" dirty="0">
              <a:latin typeface="+mn-lt"/>
            </a:endParaRPr>
          </a:p>
          <a:p>
            <a:pPr marL="285750" indent="-285750">
              <a:buFont typeface="Arial"/>
              <a:buChar char="•"/>
            </a:pPr>
            <a:r>
              <a:rPr lang="fr-FR" dirty="0">
                <a:latin typeface="+mn-lt"/>
              </a:rPr>
              <a:t>Union autour d'une foi commune, détachement à l'égard de la mondanéité du territoire, de la langue  de l'histoire.  Auto affirmation du peuple portant en lui-même le principe de son existence. </a:t>
            </a:r>
          </a:p>
          <a:p>
            <a:pPr marL="285750" indent="-285750">
              <a:buFont typeface="Arial"/>
              <a:buChar char="•"/>
            </a:pPr>
            <a:endParaRPr lang="fr-FR" dirty="0">
              <a:latin typeface="+mn-lt"/>
            </a:endParaRPr>
          </a:p>
          <a:p>
            <a:pPr marL="285750" indent="-285750">
              <a:buFont typeface="Arial"/>
              <a:buChar char="•"/>
            </a:pPr>
            <a:r>
              <a:rPr lang="fr-FR" dirty="0">
                <a:latin typeface="+mn-lt"/>
              </a:rPr>
              <a:t>Temporalité spécifique du peuple : force critique à l'encontre de la philosophie de l'histoire hégélienne.</a:t>
            </a:r>
          </a:p>
        </p:txBody>
      </p:sp>
    </p:spTree>
    <p:extLst>
      <p:ext uri="{BB962C8B-B14F-4D97-AF65-F5344CB8AC3E}">
        <p14:creationId xmlns:p14="http://schemas.microsoft.com/office/powerpoint/2010/main" val="3285823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7800" y="292100"/>
            <a:ext cx="8737600" cy="369332"/>
          </a:xfrm>
          <a:prstGeom prst="rect">
            <a:avLst/>
          </a:prstGeom>
          <a:noFill/>
        </p:spPr>
        <p:txBody>
          <a:bodyPr wrap="square" rtlCol="0">
            <a:spAutoFit/>
          </a:bodyPr>
          <a:lstStyle/>
          <a:p>
            <a:endParaRPr lang="fr-FR" dirty="0"/>
          </a:p>
        </p:txBody>
      </p:sp>
      <p:sp>
        <p:nvSpPr>
          <p:cNvPr id="5" name="ZoneTexte 4"/>
          <p:cNvSpPr txBox="1"/>
          <p:nvPr/>
        </p:nvSpPr>
        <p:spPr>
          <a:xfrm>
            <a:off x="177800" y="1028700"/>
            <a:ext cx="8737600" cy="4370427"/>
          </a:xfrm>
          <a:prstGeom prst="rect">
            <a:avLst/>
          </a:prstGeom>
          <a:noFill/>
        </p:spPr>
        <p:txBody>
          <a:bodyPr wrap="square" rtlCol="0">
            <a:spAutoFit/>
          </a:bodyPr>
          <a:lstStyle/>
          <a:p>
            <a:pPr algn="just"/>
            <a:endParaRPr lang="fr-FR" sz="2000" dirty="0"/>
          </a:p>
          <a:p>
            <a:pPr algn="just"/>
            <a:r>
              <a:rPr lang="fr-FR" sz="2000" dirty="0"/>
              <a:t>«</a:t>
            </a:r>
            <a:r>
              <a:rPr lang="fr-FR" sz="2000" i="1" dirty="0" err="1"/>
              <a:t>We</a:t>
            </a:r>
            <a:r>
              <a:rPr lang="fr-FR" sz="2000" i="1" dirty="0"/>
              <a:t> the People</a:t>
            </a:r>
            <a:r>
              <a:rPr lang="fr-FR" sz="2000" dirty="0"/>
              <a:t> of the United States, in </a:t>
            </a:r>
            <a:r>
              <a:rPr lang="fr-FR" sz="2000" dirty="0" err="1"/>
              <a:t>Order</a:t>
            </a:r>
            <a:r>
              <a:rPr lang="fr-FR" sz="2000" dirty="0"/>
              <a:t> to </a:t>
            </a:r>
            <a:r>
              <a:rPr lang="fr-FR" sz="2000" dirty="0" err="1"/>
              <a:t>form</a:t>
            </a:r>
            <a:r>
              <a:rPr lang="fr-FR" sz="2000" dirty="0"/>
              <a:t> a more </a:t>
            </a:r>
            <a:r>
              <a:rPr lang="fr-FR" sz="2000" dirty="0" err="1"/>
              <a:t>perfect</a:t>
            </a:r>
            <a:r>
              <a:rPr lang="fr-FR" sz="2000" dirty="0"/>
              <a:t> Union, </a:t>
            </a:r>
            <a:r>
              <a:rPr lang="fr-FR" sz="2000" dirty="0" err="1"/>
              <a:t>establish</a:t>
            </a:r>
            <a:r>
              <a:rPr lang="fr-FR" sz="2000" dirty="0"/>
              <a:t> Justice, </a:t>
            </a:r>
            <a:r>
              <a:rPr lang="fr-FR" sz="2000" dirty="0" err="1"/>
              <a:t>insure</a:t>
            </a:r>
            <a:r>
              <a:rPr lang="fr-FR" sz="2000" dirty="0"/>
              <a:t> </a:t>
            </a:r>
            <a:r>
              <a:rPr lang="fr-FR" sz="2000" dirty="0" err="1"/>
              <a:t>domestic</a:t>
            </a:r>
            <a:r>
              <a:rPr lang="fr-FR" sz="2000" dirty="0"/>
              <a:t> </a:t>
            </a:r>
            <a:r>
              <a:rPr lang="fr-FR" sz="2000" dirty="0" err="1"/>
              <a:t>Tranquility</a:t>
            </a:r>
            <a:r>
              <a:rPr lang="fr-FR" sz="2000" dirty="0"/>
              <a:t>, </a:t>
            </a:r>
            <a:r>
              <a:rPr lang="fr-FR" sz="2000" dirty="0" err="1"/>
              <a:t>provide</a:t>
            </a:r>
            <a:r>
              <a:rPr lang="fr-FR" sz="2000" dirty="0"/>
              <a:t> for the </a:t>
            </a:r>
            <a:r>
              <a:rPr lang="fr-FR" sz="2000" dirty="0" err="1"/>
              <a:t>common</a:t>
            </a:r>
            <a:r>
              <a:rPr lang="fr-FR" sz="2000" dirty="0"/>
              <a:t> </a:t>
            </a:r>
            <a:r>
              <a:rPr lang="fr-FR" sz="2000" dirty="0" err="1"/>
              <a:t>defence</a:t>
            </a:r>
            <a:r>
              <a:rPr lang="fr-FR" sz="2000" dirty="0"/>
              <a:t>, </a:t>
            </a:r>
            <a:r>
              <a:rPr lang="fr-FR" sz="2000" dirty="0" err="1"/>
              <a:t>promote</a:t>
            </a:r>
            <a:r>
              <a:rPr lang="fr-FR" sz="2000" dirty="0"/>
              <a:t> the </a:t>
            </a:r>
            <a:r>
              <a:rPr lang="fr-FR" sz="2000" dirty="0" err="1"/>
              <a:t>general</a:t>
            </a:r>
            <a:r>
              <a:rPr lang="fr-FR" sz="2000" dirty="0"/>
              <a:t> </a:t>
            </a:r>
            <a:r>
              <a:rPr lang="fr-FR" sz="2000" dirty="0" err="1"/>
              <a:t>Welfare</a:t>
            </a:r>
            <a:r>
              <a:rPr lang="fr-FR" sz="2000" dirty="0"/>
              <a:t>, and </a:t>
            </a:r>
            <a:r>
              <a:rPr lang="fr-FR" sz="2000" dirty="0" err="1"/>
              <a:t>secure</a:t>
            </a:r>
            <a:r>
              <a:rPr lang="fr-FR" sz="2000" dirty="0"/>
              <a:t> the Blessings of Liberty to </a:t>
            </a:r>
            <a:r>
              <a:rPr lang="fr-FR" sz="2000" dirty="0" err="1"/>
              <a:t>ourselves</a:t>
            </a:r>
            <a:r>
              <a:rPr lang="fr-FR" sz="2000" dirty="0"/>
              <a:t> and </a:t>
            </a:r>
            <a:r>
              <a:rPr lang="fr-FR" sz="2000" dirty="0" err="1"/>
              <a:t>our</a:t>
            </a:r>
            <a:r>
              <a:rPr lang="fr-FR" sz="2000" dirty="0"/>
              <a:t> </a:t>
            </a:r>
            <a:r>
              <a:rPr lang="fr-FR" sz="2000" dirty="0" err="1"/>
              <a:t>Posterity</a:t>
            </a:r>
            <a:r>
              <a:rPr lang="fr-FR" sz="2000" dirty="0"/>
              <a:t>, …</a:t>
            </a:r>
          </a:p>
          <a:p>
            <a:pPr algn="just"/>
            <a:endParaRPr lang="fr-FR" sz="2000" dirty="0"/>
          </a:p>
          <a:p>
            <a:pPr algn="just"/>
            <a:endParaRPr lang="fr-FR" sz="2000" dirty="0"/>
          </a:p>
          <a:p>
            <a:pPr algn="just"/>
            <a:r>
              <a:rPr lang="fr-FR" sz="2000" dirty="0"/>
              <a:t>« Nous nation slovaque, nous rappelant l’héritage politique et culturel de nos ancêtres et notre expérience de plusieurs siècles de lutte pour l’existence nationale et pour notre identité d’Etat, dans l’esprit de l’héritage spirituel de Cyrille et Méthode, legs historique de la Grande Moravie ». </a:t>
            </a:r>
            <a:r>
              <a:rPr lang="fr-FR" sz="2000" i="1" dirty="0"/>
              <a:t>Préambule de la Constitution slovaque</a:t>
            </a:r>
            <a:r>
              <a:rPr lang="fr-FR" sz="2000" dirty="0"/>
              <a:t> (1992)</a:t>
            </a:r>
          </a:p>
          <a:p>
            <a:pPr algn="just"/>
            <a:endParaRPr lang="fr-FR" sz="2000" dirty="0"/>
          </a:p>
          <a:p>
            <a:endParaRPr lang="fr-FR" dirty="0"/>
          </a:p>
        </p:txBody>
      </p:sp>
    </p:spTree>
    <p:extLst>
      <p:ext uri="{BB962C8B-B14F-4D97-AF65-F5344CB8AC3E}">
        <p14:creationId xmlns:p14="http://schemas.microsoft.com/office/powerpoint/2010/main" val="4218121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647700" y="431800"/>
            <a:ext cx="8064500" cy="580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455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9pPr>
          </a:lstStyle>
          <a:p>
            <a:pPr algn="just"/>
            <a:r>
              <a:rPr lang="fr-FR" sz="2200" dirty="0">
                <a:latin typeface="+mn-lt"/>
              </a:rPr>
              <a:t>[…] le Nous est la totalité développée à partir du duel ; à l'inverse de la singularité du Je, et de son compagnon, le Tu, qu'on ne peut qu'élargir, cette communauté n'est susceptible ni de s'élargir ni de se resserrer. Dans le Nous commence donc la strophe finale du champ de la Rédemption ; avec le </a:t>
            </a:r>
            <a:r>
              <a:rPr lang="fr-FR" sz="2200" dirty="0" err="1">
                <a:latin typeface="+mn-lt"/>
              </a:rPr>
              <a:t>cohortatif</a:t>
            </a:r>
            <a:r>
              <a:rPr lang="fr-FR" sz="2200" dirty="0">
                <a:latin typeface="+mn-lt"/>
              </a:rPr>
              <a:t>, il avait commencé l'appel des individus sortis du chœur, et par les réponses venues du chœur. Dans le duel se poursuivait un fugato à deux voix, auxquelles ne cessaient de s'ajouter de nouveaux instruments, dans le Nous enfin tout se rassemble pour entrer dans le rythme unanime d'un </a:t>
            </a:r>
            <a:r>
              <a:rPr lang="fr-FR" sz="2200" dirty="0" err="1">
                <a:latin typeface="+mn-lt"/>
              </a:rPr>
              <a:t>choeur</a:t>
            </a:r>
            <a:r>
              <a:rPr lang="fr-FR" sz="2200" dirty="0">
                <a:latin typeface="+mn-lt"/>
              </a:rPr>
              <a:t> dont les voix multiples chantent le chant final… Toutes les voix sont devenues indépendantes, chacune chante les paroles sur l'air de sa propre âme, et cependant tous ces airs se plient au même rythme et s'unissent en une unique harmonie. »</a:t>
            </a:r>
          </a:p>
          <a:p>
            <a:pPr algn="just"/>
            <a:endParaRPr lang="fr-FR" sz="2200" dirty="0">
              <a:latin typeface="+mn-lt"/>
            </a:endParaRPr>
          </a:p>
          <a:p>
            <a:pPr algn="r"/>
            <a:r>
              <a:rPr lang="fr-FR" sz="2200" dirty="0">
                <a:latin typeface="+mn-lt"/>
              </a:rPr>
              <a:t>Franz Rosenzweig, </a:t>
            </a:r>
            <a:r>
              <a:rPr lang="fr-FR" sz="2200" i="1" dirty="0">
                <a:latin typeface="+mn-lt"/>
              </a:rPr>
              <a:t>L'étoile de la Rédemption</a:t>
            </a:r>
            <a:r>
              <a:rPr lang="fr-FR" sz="2200" dirty="0">
                <a:latin typeface="+mn-lt"/>
              </a:rPr>
              <a:t> (1921) </a:t>
            </a:r>
          </a:p>
        </p:txBody>
      </p:sp>
    </p:spTree>
    <p:extLst>
      <p:ext uri="{BB962C8B-B14F-4D97-AF65-F5344CB8AC3E}">
        <p14:creationId xmlns:p14="http://schemas.microsoft.com/office/powerpoint/2010/main" val="24721570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503238" y="360363"/>
            <a:ext cx="7920037" cy="6338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9pPr>
          </a:lstStyle>
          <a:p>
            <a:r>
              <a:rPr lang="fr-FR" sz="2400" b="1" dirty="0">
                <a:latin typeface="+mn-lt"/>
              </a:rPr>
              <a:t>Thèse :</a:t>
            </a:r>
            <a:r>
              <a:rPr lang="fr-FR" dirty="0">
                <a:latin typeface="+mn-lt"/>
              </a:rPr>
              <a:t> </a:t>
            </a:r>
          </a:p>
          <a:p>
            <a:endParaRPr lang="fr-FR" sz="2200" dirty="0">
              <a:latin typeface="+mn-lt"/>
            </a:endParaRPr>
          </a:p>
          <a:p>
            <a:pPr marL="342900" indent="-342900" algn="just">
              <a:buFont typeface="Arial"/>
              <a:buChar char="•"/>
            </a:pPr>
            <a:r>
              <a:rPr lang="fr-FR" sz="2200" dirty="0">
                <a:latin typeface="+mn-lt"/>
              </a:rPr>
              <a:t>La figure du peuple Juif, telle qu'elle est thématisée par Franz Rosenzweig, permet de penser le peuple en son essence, comme principe de contestation à l'égard de la lutte des nationalismes, d'une conception de l'histoire comme histoire universelle et de l'attachement à un territoire.</a:t>
            </a:r>
          </a:p>
          <a:p>
            <a:pPr marL="342900" indent="-342900" algn="just">
              <a:buFont typeface="Arial"/>
              <a:buChar char="•"/>
            </a:pPr>
            <a:endParaRPr lang="fr-FR" sz="2200" dirty="0">
              <a:latin typeface="+mn-lt"/>
            </a:endParaRPr>
          </a:p>
          <a:p>
            <a:pPr marL="342900" indent="-342900" algn="just">
              <a:buFont typeface="Arial"/>
              <a:buChar char="•"/>
            </a:pPr>
            <a:r>
              <a:rPr lang="fr-FR" sz="2200" dirty="0">
                <a:latin typeface="+mn-lt"/>
              </a:rPr>
              <a:t>Réalité du peuple = résultat d'un parcours logico-existentiel</a:t>
            </a:r>
          </a:p>
          <a:p>
            <a:pPr marL="800100" lvl="1" indent="-342900" algn="just">
              <a:buFont typeface="Arial"/>
              <a:buChar char="•"/>
            </a:pPr>
            <a:r>
              <a:rPr lang="fr-FR" sz="2200" dirty="0">
                <a:latin typeface="+mn-lt"/>
              </a:rPr>
              <a:t>Création / Révélation/ Rédemption </a:t>
            </a:r>
          </a:p>
          <a:p>
            <a:pPr marL="800100" lvl="1" indent="-342900" algn="just">
              <a:buFont typeface="Arial"/>
              <a:buChar char="•"/>
            </a:pPr>
            <a:r>
              <a:rPr lang="fr-FR" sz="2200" dirty="0">
                <a:latin typeface="+mn-lt"/>
              </a:rPr>
              <a:t>Monologue / Dialogue / Chœur</a:t>
            </a:r>
          </a:p>
          <a:p>
            <a:pPr marL="800100" lvl="1" indent="-342900" algn="just">
              <a:buFont typeface="Arial"/>
              <a:buChar char="•"/>
            </a:pPr>
            <a:r>
              <a:rPr lang="fr-FR" sz="2200" dirty="0">
                <a:latin typeface="+mn-lt"/>
              </a:rPr>
              <a:t>Pensée d'une temporalité messianique</a:t>
            </a:r>
          </a:p>
          <a:p>
            <a:pPr algn="just"/>
            <a:endParaRPr lang="fr-FR" sz="2200" dirty="0">
              <a:latin typeface="+mn-lt"/>
            </a:endParaRPr>
          </a:p>
          <a:p>
            <a:pPr algn="just"/>
            <a:r>
              <a:rPr lang="fr-FR" sz="2200" b="1" dirty="0">
                <a:latin typeface="+mn-lt"/>
              </a:rPr>
              <a:t>Dualité :</a:t>
            </a:r>
            <a:r>
              <a:rPr lang="fr-FR" sz="2200" dirty="0">
                <a:latin typeface="+mn-lt"/>
              </a:rPr>
              <a:t> </a:t>
            </a:r>
          </a:p>
          <a:p>
            <a:pPr algn="just"/>
            <a:endParaRPr lang="fr-FR" sz="2200" dirty="0">
              <a:latin typeface="+mn-lt"/>
            </a:endParaRPr>
          </a:p>
          <a:p>
            <a:pPr marL="342900" indent="-342900" algn="just">
              <a:buFont typeface="Arial"/>
              <a:buChar char="•"/>
            </a:pPr>
            <a:r>
              <a:rPr lang="fr-FR" sz="2200" dirty="0">
                <a:latin typeface="+mn-lt"/>
              </a:rPr>
              <a:t>Peuple élu, errant / Peuples  du monde</a:t>
            </a:r>
          </a:p>
          <a:p>
            <a:pPr marL="342900" indent="-342900" algn="just">
              <a:buFont typeface="Arial"/>
              <a:buChar char="•"/>
            </a:pPr>
            <a:r>
              <a:rPr lang="fr-FR" sz="2200" dirty="0">
                <a:latin typeface="+mn-lt"/>
              </a:rPr>
              <a:t>Judaïsme / Christianisme</a:t>
            </a:r>
          </a:p>
          <a:p>
            <a:pPr marL="342900" indent="-342900" algn="just">
              <a:buFont typeface="Arial"/>
              <a:buChar char="•"/>
            </a:pPr>
            <a:r>
              <a:rPr lang="fr-FR" sz="2200" dirty="0">
                <a:latin typeface="+mn-lt"/>
              </a:rPr>
              <a:t>Temps cyclique des rites et des fêtes / Histoire universelle</a:t>
            </a:r>
          </a:p>
          <a:p>
            <a:endParaRPr lang="fr-FR" sz="2400" i="1" dirty="0"/>
          </a:p>
          <a:p>
            <a:endParaRPr lang="fr-FR" dirty="0"/>
          </a:p>
        </p:txBody>
      </p:sp>
    </p:spTree>
    <p:extLst>
      <p:ext uri="{BB962C8B-B14F-4D97-AF65-F5344CB8AC3E}">
        <p14:creationId xmlns:p14="http://schemas.microsoft.com/office/powerpoint/2010/main" val="3585647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287338" y="71438"/>
            <a:ext cx="8640762" cy="6335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4558" rIns="90000" bIns="45000"/>
          <a:lstStyle>
            <a:lvl1pPr marL="215900" indent="-2159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9pPr>
          </a:lstStyle>
          <a:p>
            <a:pPr algn="ctr"/>
            <a:r>
              <a:rPr lang="fr-FR" sz="2200" b="1" u="sng" dirty="0">
                <a:latin typeface="+mn-lt"/>
              </a:rPr>
              <a:t>Le peuple n'est pas un peuple parmi les peuples </a:t>
            </a:r>
          </a:p>
          <a:p>
            <a:pPr algn="ctr"/>
            <a:endParaRPr lang="fr-FR" sz="2200" b="1" dirty="0">
              <a:latin typeface="+mn-lt"/>
            </a:endParaRPr>
          </a:p>
          <a:p>
            <a:pPr algn="ctr"/>
            <a:r>
              <a:rPr lang="fr-FR" sz="2200" b="1" dirty="0">
                <a:latin typeface="+mn-lt"/>
              </a:rPr>
              <a:t>La complémentarité Christianisme / Judaïsme chez Franz Rosenzweig</a:t>
            </a:r>
          </a:p>
          <a:p>
            <a:pPr algn="ctr"/>
            <a:endParaRPr lang="fr-FR" sz="2200" b="1" dirty="0">
              <a:latin typeface="+mn-lt"/>
            </a:endParaRPr>
          </a:p>
          <a:p>
            <a:r>
              <a:rPr lang="fr-FR" sz="2200" u="sng" dirty="0">
                <a:latin typeface="+mn-lt"/>
              </a:rPr>
              <a:t>Christianisme</a:t>
            </a:r>
            <a:r>
              <a:rPr lang="fr-FR" sz="2200" dirty="0">
                <a:latin typeface="+mn-lt"/>
              </a:rPr>
              <a:t> : réalité historique et territoriale des peuples, extériorité, volonté de conquête </a:t>
            </a:r>
          </a:p>
          <a:p>
            <a:r>
              <a:rPr lang="fr-FR" sz="2200" u="sng" dirty="0">
                <a:latin typeface="+mn-lt"/>
              </a:rPr>
              <a:t>Judaïsme</a:t>
            </a:r>
            <a:r>
              <a:rPr lang="fr-FR" sz="2200" dirty="0">
                <a:latin typeface="+mn-lt"/>
              </a:rPr>
              <a:t> : essence du peuple, réalité spirituelle, autoréalisation, cohésion interne fondée sur la foi, intériorité, pacifisme </a:t>
            </a:r>
          </a:p>
          <a:p>
            <a:endParaRPr lang="fr-FR" u="sng" dirty="0">
              <a:latin typeface="+mn-lt"/>
            </a:endParaRPr>
          </a:p>
          <a:p>
            <a:r>
              <a:rPr lang="fr-FR" u="sng" dirty="0">
                <a:latin typeface="+mn-lt"/>
              </a:rPr>
              <a:t>Les peuples du monde </a:t>
            </a:r>
          </a:p>
          <a:p>
            <a:pPr marL="285750" indent="-285750">
              <a:buSzPct val="45000"/>
              <a:buFont typeface="Arial"/>
              <a:buChar char="•"/>
            </a:pPr>
            <a:r>
              <a:rPr lang="fr-FR" dirty="0">
                <a:latin typeface="+mn-lt"/>
              </a:rPr>
              <a:t>Pris dans le flot de l'histoire universelle ;</a:t>
            </a:r>
          </a:p>
          <a:p>
            <a:pPr marL="285750" indent="-285750">
              <a:buSzPct val="45000"/>
              <a:buFont typeface="Arial"/>
              <a:buChar char="•"/>
            </a:pPr>
            <a:r>
              <a:rPr lang="fr-FR" dirty="0">
                <a:latin typeface="+mn-lt"/>
              </a:rPr>
              <a:t>Affrontement des nationalismes, reconnaissance dans la guerre ;</a:t>
            </a:r>
          </a:p>
          <a:p>
            <a:pPr marL="285750" indent="-285750">
              <a:buSzPct val="45000"/>
              <a:buFont typeface="Arial"/>
              <a:buChar char="•"/>
            </a:pPr>
            <a:r>
              <a:rPr lang="fr-FR" dirty="0">
                <a:latin typeface="+mn-lt"/>
              </a:rPr>
              <a:t>Attachement à un territoire </a:t>
            </a:r>
          </a:p>
          <a:p>
            <a:pPr marL="285750" indent="-285750">
              <a:buSzPct val="45000"/>
              <a:buFont typeface="Arial"/>
              <a:buChar char="•"/>
            </a:pPr>
            <a:r>
              <a:rPr lang="fr-FR" dirty="0">
                <a:latin typeface="+mn-lt"/>
              </a:rPr>
              <a:t>mortalité et tentative de la dénier par la forme Etat </a:t>
            </a:r>
          </a:p>
          <a:p>
            <a:pPr marL="285750" indent="-285750">
              <a:buSzPct val="45000"/>
              <a:buFont typeface="Arial"/>
              <a:buChar char="•"/>
            </a:pPr>
            <a:r>
              <a:rPr lang="fr-FR" dirty="0">
                <a:latin typeface="+mn-lt"/>
              </a:rPr>
              <a:t>Attendent un Salut à venir (temporalité chrétienne) ;</a:t>
            </a:r>
          </a:p>
          <a:p>
            <a:pPr marL="285750" indent="-285750">
              <a:buSzPct val="45000"/>
              <a:buFont typeface="Arial"/>
              <a:buChar char="•"/>
            </a:pPr>
            <a:r>
              <a:rPr lang="fr-FR" dirty="0">
                <a:latin typeface="+mn-lt"/>
              </a:rPr>
              <a:t>Violence du droit qui tente d'imposer la stabilité aux coutumes vivantes ;</a:t>
            </a:r>
          </a:p>
          <a:p>
            <a:pPr>
              <a:buSzPct val="45000"/>
              <a:buFont typeface="Wingdings" charset="0"/>
              <a:buNone/>
            </a:pPr>
            <a:endParaRPr lang="fr-FR" dirty="0">
              <a:latin typeface="+mn-lt"/>
            </a:endParaRPr>
          </a:p>
          <a:p>
            <a:pPr>
              <a:buSzPct val="45000"/>
              <a:buFont typeface="Wingdings" charset="0"/>
              <a:buNone/>
            </a:pPr>
            <a:endParaRPr lang="fr-FR" dirty="0">
              <a:latin typeface="+mn-lt"/>
            </a:endParaRPr>
          </a:p>
        </p:txBody>
      </p:sp>
      <p:sp>
        <p:nvSpPr>
          <p:cNvPr id="53250" name="Text Box 2"/>
          <p:cNvSpPr txBox="1">
            <a:spLocks noChangeArrowheads="1"/>
          </p:cNvSpPr>
          <p:nvPr/>
        </p:nvSpPr>
        <p:spPr bwMode="auto">
          <a:xfrm>
            <a:off x="287338" y="5400675"/>
            <a:ext cx="8640762"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marL="215900" indent="-2159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9pPr>
          </a:lstStyle>
          <a:p>
            <a:pPr>
              <a:buSzPct val="45000"/>
              <a:buFont typeface="Wingdings" charset="0"/>
              <a:buNone/>
            </a:pPr>
            <a:r>
              <a:rPr lang="fr-FR" u="sng" dirty="0">
                <a:latin typeface="+mn-lt"/>
              </a:rPr>
              <a:t>Le peuple élu</a:t>
            </a:r>
            <a:r>
              <a:rPr lang="fr-FR" dirty="0">
                <a:latin typeface="+mn-lt"/>
              </a:rPr>
              <a:t> : « Pour garder intacte l'image de la vrai communauté, il doit se refuser la satisfaction qui ne cesse d'advenir aux peuples du monde grâce à l’État », F. Rosenzweig, L'</a:t>
            </a:r>
            <a:r>
              <a:rPr lang="fr-FR" i="1" dirty="0">
                <a:latin typeface="+mn-lt"/>
              </a:rPr>
              <a:t>Etoile de la Rédemption</a:t>
            </a:r>
          </a:p>
        </p:txBody>
      </p:sp>
    </p:spTree>
    <p:extLst>
      <p:ext uri="{BB962C8B-B14F-4D97-AF65-F5344CB8AC3E}">
        <p14:creationId xmlns:p14="http://schemas.microsoft.com/office/powerpoint/2010/main" val="17680130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431800" y="1206500"/>
            <a:ext cx="8102600"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charset="0"/>
                <a:ea typeface="ＭＳ Ｐゴシック" charset="0"/>
                <a:cs typeface="Lucida Sans Unicode" charset="0"/>
              </a:defRPr>
            </a:lvl9pPr>
          </a:lstStyle>
          <a:p>
            <a:r>
              <a:rPr lang="fr-FR" sz="2400" i="1" dirty="0">
                <a:latin typeface="+mn-lt"/>
              </a:rPr>
              <a:t>« Pour se tourner vers Dieu, l'homme doit quitter son pays, le lieu de sa naissance et la maison de son père » </a:t>
            </a:r>
            <a:r>
              <a:rPr lang="fr-FR" dirty="0" err="1">
                <a:latin typeface="+mn-lt"/>
              </a:rPr>
              <a:t>Philon</a:t>
            </a:r>
            <a:r>
              <a:rPr lang="fr-FR" dirty="0">
                <a:latin typeface="+mn-lt"/>
              </a:rPr>
              <a:t> le Juif dit </a:t>
            </a:r>
            <a:r>
              <a:rPr lang="fr-FR" dirty="0" err="1">
                <a:latin typeface="+mn-lt"/>
              </a:rPr>
              <a:t>Philon</a:t>
            </a:r>
            <a:r>
              <a:rPr lang="fr-FR" dirty="0">
                <a:latin typeface="+mn-lt"/>
              </a:rPr>
              <a:t> d'Alexandrie (Ier siècle)</a:t>
            </a:r>
          </a:p>
          <a:p>
            <a:endParaRPr lang="fr-FR" dirty="0">
              <a:latin typeface="+mn-lt"/>
            </a:endParaRPr>
          </a:p>
          <a:p>
            <a:r>
              <a:rPr lang="fr-FR" sz="2400" i="1" dirty="0">
                <a:latin typeface="+mn-lt"/>
              </a:rPr>
              <a:t>« Ne demande pas ton chemin à qui le connaît, tu ne pourrais plus t'égarer »</a:t>
            </a:r>
            <a:r>
              <a:rPr lang="fr-FR" dirty="0">
                <a:latin typeface="+mn-lt"/>
              </a:rPr>
              <a:t>, Rabbi </a:t>
            </a:r>
            <a:r>
              <a:rPr lang="fr-FR" dirty="0" err="1">
                <a:latin typeface="+mn-lt"/>
              </a:rPr>
              <a:t>Nahman</a:t>
            </a:r>
            <a:endParaRPr lang="fr-FR" dirty="0">
              <a:latin typeface="+mn-lt"/>
            </a:endParaRPr>
          </a:p>
          <a:p>
            <a:endParaRPr lang="fr-FR" sz="2400" i="1" dirty="0"/>
          </a:p>
          <a:p>
            <a:endParaRPr lang="fr-FR" sz="2400" i="1" dirty="0"/>
          </a:p>
          <a:p>
            <a:endParaRPr lang="fr-FR" dirty="0"/>
          </a:p>
          <a:p>
            <a:endParaRPr lang="fr-FR" dirty="0"/>
          </a:p>
          <a:p>
            <a:endParaRPr lang="fr-FR" dirty="0"/>
          </a:p>
          <a:p>
            <a:endParaRPr lang="fr-FR" dirty="0"/>
          </a:p>
        </p:txBody>
      </p:sp>
      <p:sp>
        <p:nvSpPr>
          <p:cNvPr id="51202" name="Text Box 2"/>
          <p:cNvSpPr txBox="1">
            <a:spLocks noChangeArrowheads="1"/>
          </p:cNvSpPr>
          <p:nvPr/>
        </p:nvSpPr>
        <p:spPr bwMode="auto">
          <a:xfrm>
            <a:off x="360363" y="287338"/>
            <a:ext cx="8423275"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4558"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9pPr>
          </a:lstStyle>
          <a:p>
            <a:r>
              <a:rPr lang="fr-FR" sz="2200" b="1" dirty="0">
                <a:latin typeface="+mn-lt"/>
              </a:rPr>
              <a:t>L'errance : détachement du peuple à l'égard de toute extériorité qui prétendrait définir sa légitimité à être</a:t>
            </a:r>
          </a:p>
        </p:txBody>
      </p:sp>
      <p:sp>
        <p:nvSpPr>
          <p:cNvPr id="51203" name="Text Box 3"/>
          <p:cNvSpPr txBox="1">
            <a:spLocks noChangeArrowheads="1"/>
          </p:cNvSpPr>
          <p:nvPr/>
        </p:nvSpPr>
        <p:spPr bwMode="auto">
          <a:xfrm>
            <a:off x="144463" y="3600450"/>
            <a:ext cx="8640762" cy="342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1002"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9pPr>
          </a:lstStyle>
          <a:p>
            <a:pPr marL="285750" indent="-285750">
              <a:buFont typeface="Arial"/>
              <a:buChar char="•"/>
            </a:pPr>
            <a:r>
              <a:rPr lang="fr-FR" dirty="0">
                <a:latin typeface="+mn-lt"/>
              </a:rPr>
              <a:t>Penser le peuple hors du monde, hors de toute territorialité. Pas de sacralité du Lieu. </a:t>
            </a:r>
          </a:p>
          <a:p>
            <a:pPr lvl="1"/>
            <a:r>
              <a:rPr lang="fr-FR" dirty="0">
                <a:latin typeface="+mn-lt"/>
                <a:cs typeface="Arial" charset="0"/>
              </a:rPr>
              <a:t>« L’implantation dans un paysage, l’attachement au Lieu, sans lequel l’univers deviendrait insignifiant et existerait à peine, c’est la scission même de l’humanité en autochtones et étrangers », E. Levinas, </a:t>
            </a:r>
            <a:r>
              <a:rPr lang="fr-FR" i="1" dirty="0">
                <a:latin typeface="+mn-lt"/>
                <a:cs typeface="Arial" charset="0"/>
              </a:rPr>
              <a:t>Difficile Liberté</a:t>
            </a:r>
          </a:p>
          <a:p>
            <a:pPr marL="285750" indent="-285750">
              <a:buFont typeface="Arial"/>
              <a:buChar char="•"/>
            </a:pPr>
            <a:r>
              <a:rPr lang="fr-FR" dirty="0">
                <a:latin typeface="+mn-lt"/>
              </a:rPr>
              <a:t>Modalité proprement pacifique du peuple en tant que tel : la guerre est « étrangère et irritante » pour le peuple.</a:t>
            </a:r>
          </a:p>
          <a:p>
            <a:pPr marL="285750" indent="-285750">
              <a:buFont typeface="Arial"/>
              <a:buChar char="•"/>
            </a:pPr>
            <a:endParaRPr lang="fr-FR" dirty="0">
              <a:latin typeface="+mn-lt"/>
            </a:endParaRPr>
          </a:p>
          <a:p>
            <a:pPr marL="285750" indent="-285750">
              <a:buFont typeface="Arial"/>
              <a:buChar char="•"/>
            </a:pPr>
            <a:r>
              <a:rPr lang="fr-FR" dirty="0">
                <a:latin typeface="+mn-lt"/>
              </a:rPr>
              <a:t>Modèle du double rejet de l'assimilation et du sionisme chez Rosenzweig : penser l'errance comme un retour toujours déjà réalisé à l'essence anhistorique du peuple. </a:t>
            </a:r>
          </a:p>
          <a:p>
            <a:endParaRPr lang="fr-FR" dirty="0"/>
          </a:p>
          <a:p>
            <a:endParaRPr lang="fr-FR" dirty="0"/>
          </a:p>
        </p:txBody>
      </p:sp>
    </p:spTree>
    <p:extLst>
      <p:ext uri="{BB962C8B-B14F-4D97-AF65-F5344CB8AC3E}">
        <p14:creationId xmlns:p14="http://schemas.microsoft.com/office/powerpoint/2010/main" val="2857381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44463" y="1944688"/>
            <a:ext cx="8351837" cy="391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9pPr>
          </a:lstStyle>
          <a:p>
            <a:r>
              <a:rPr lang="fr-FR" sz="2400" i="1" dirty="0">
                <a:latin typeface="+mn-lt"/>
                <a:cs typeface="Arial" charset="0"/>
              </a:rPr>
              <a:t> S’il y a une histoire juive Hegel n’est pas vrai, or il y a une histoire juive. Il y aurait donc dans l’humanité des hommes une autre dimension de sens que celle de l’histoire universelle. Il y aurait donc une autre histoire » </a:t>
            </a:r>
          </a:p>
          <a:p>
            <a:r>
              <a:rPr lang="fr-FR" dirty="0">
                <a:latin typeface="+mn-lt"/>
                <a:cs typeface="Arial" charset="0"/>
              </a:rPr>
              <a:t>Emmanuel Levinas</a:t>
            </a:r>
            <a:r>
              <a:rPr lang="fr-FR" i="1" dirty="0">
                <a:latin typeface="+mn-lt"/>
                <a:cs typeface="Arial" charset="0"/>
              </a:rPr>
              <a:t>,  Les imprévus de l’histoire</a:t>
            </a:r>
          </a:p>
          <a:p>
            <a:pPr algn="just"/>
            <a:endParaRPr lang="fr-FR" sz="2400" i="1" dirty="0">
              <a:latin typeface="+mn-lt"/>
            </a:endParaRPr>
          </a:p>
          <a:p>
            <a:pPr algn="just"/>
            <a:r>
              <a:rPr lang="fr-FR" sz="2400" i="1" dirty="0">
                <a:latin typeface="+mn-lt"/>
              </a:rPr>
              <a:t>« Ce qu'il possède déjà dans le cycle annuel, l'immédiateté de tous les individus avec Dieu dans la communauté plénière de tous avec Dieu, il n'a plus besoin de le conquérir dans le long périple d'une histoire universelle</a:t>
            </a:r>
            <a:r>
              <a:rPr lang="fr-FR" sz="2400" i="1" dirty="0"/>
              <a:t> »</a:t>
            </a:r>
          </a:p>
          <a:p>
            <a:pPr algn="just"/>
            <a:r>
              <a:rPr lang="fr-FR" dirty="0"/>
              <a:t>Franz Rosenzweig, </a:t>
            </a:r>
            <a:r>
              <a:rPr lang="fr-FR" i="1" dirty="0"/>
              <a:t>L'étoile de la Rédemption </a:t>
            </a:r>
            <a:r>
              <a:rPr lang="fr-FR" dirty="0"/>
              <a:t>(1921)</a:t>
            </a:r>
          </a:p>
          <a:p>
            <a:endParaRPr lang="fr-FR" dirty="0"/>
          </a:p>
        </p:txBody>
      </p:sp>
      <p:sp>
        <p:nvSpPr>
          <p:cNvPr id="52226" name="Text Box 2"/>
          <p:cNvSpPr txBox="1">
            <a:spLocks noChangeArrowheads="1"/>
          </p:cNvSpPr>
          <p:nvPr/>
        </p:nvSpPr>
        <p:spPr bwMode="auto">
          <a:xfrm>
            <a:off x="287338" y="287338"/>
            <a:ext cx="8423275"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8114"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9pPr>
          </a:lstStyle>
          <a:p>
            <a:pPr algn="ctr"/>
            <a:r>
              <a:rPr lang="fr-FR" sz="2600" b="1" dirty="0">
                <a:latin typeface="+mn-lt"/>
              </a:rPr>
              <a:t>Une autre histoire </a:t>
            </a:r>
          </a:p>
          <a:p>
            <a:pPr algn="ctr"/>
            <a:endParaRPr lang="fr-FR" sz="2600" b="1" dirty="0">
              <a:latin typeface="+mn-lt"/>
            </a:endParaRPr>
          </a:p>
          <a:p>
            <a:pPr algn="ctr"/>
            <a:r>
              <a:rPr lang="fr-FR" sz="2600" b="1" dirty="0">
                <a:latin typeface="+mn-lt"/>
              </a:rPr>
              <a:t>L'histoire du peuple n'est pas l'histoire des nations</a:t>
            </a:r>
          </a:p>
        </p:txBody>
      </p:sp>
    </p:spTree>
    <p:extLst>
      <p:ext uri="{BB962C8B-B14F-4D97-AF65-F5344CB8AC3E}">
        <p14:creationId xmlns:p14="http://schemas.microsoft.com/office/powerpoint/2010/main" val="40552804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287338" y="144463"/>
            <a:ext cx="8666162" cy="340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9892" rIns="90000" bIns="45000"/>
          <a:lstStyle>
            <a:lvl1pPr marL="215900" indent="-2159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9pPr>
          </a:lstStyle>
          <a:p>
            <a:pPr algn="ctr"/>
            <a:r>
              <a:rPr lang="fr-FR" sz="2400" b="1" dirty="0">
                <a:latin typeface="+mn-lt"/>
              </a:rPr>
              <a:t>Mais cette dualité est présente au sein même de l'être Juif :</a:t>
            </a:r>
          </a:p>
          <a:p>
            <a:pPr algn="ctr"/>
            <a:endParaRPr lang="fr-FR" sz="2000" b="1" dirty="0">
              <a:latin typeface="+mn-lt"/>
            </a:endParaRPr>
          </a:p>
          <a:p>
            <a:pPr algn="just">
              <a:buSzPct val="45000"/>
              <a:buFont typeface="Wingdings" charset="0"/>
              <a:buChar char=""/>
            </a:pPr>
            <a:r>
              <a:rPr lang="fr-FR" sz="2000" b="1" dirty="0">
                <a:latin typeface="+mn-lt"/>
              </a:rPr>
              <a:t>Correspondance avec Eugen </a:t>
            </a:r>
            <a:r>
              <a:rPr lang="fr-FR" sz="2000" b="1" dirty="0" err="1">
                <a:latin typeface="+mn-lt"/>
              </a:rPr>
              <a:t>Rosenstock</a:t>
            </a:r>
            <a:r>
              <a:rPr lang="fr-FR" sz="2000" b="1" dirty="0">
                <a:latin typeface="+mn-lt"/>
              </a:rPr>
              <a:t> :</a:t>
            </a:r>
            <a:r>
              <a:rPr lang="fr-FR" sz="2000" i="1" dirty="0">
                <a:latin typeface="+mn-lt"/>
              </a:rPr>
              <a:t> </a:t>
            </a:r>
          </a:p>
          <a:p>
            <a:pPr algn="just">
              <a:buSzPct val="45000"/>
              <a:buFont typeface="Wingdings" charset="0"/>
              <a:buChar char=""/>
            </a:pPr>
            <a:r>
              <a:rPr lang="fr-FR" sz="2000" i="1" dirty="0">
                <a:latin typeface="+mn-lt"/>
              </a:rPr>
              <a:t>« Mais, à côté de cette vie extérieure, qui, au sens le plus profond, est contraire à la moralité publique, il y a une vie intérieure purement juive, tout ce qui sert précisément la conservation du peuple, sa « vie », dans la mesure où elle n'est pas nécessairement bradée à l'extérieur, mais doit être élaborée intérieurement »</a:t>
            </a:r>
          </a:p>
          <a:p>
            <a:pPr algn="just">
              <a:buSzPct val="45000"/>
              <a:buFont typeface="Wingdings" charset="0"/>
              <a:buNone/>
            </a:pPr>
            <a:endParaRPr lang="fr-FR" sz="2000" i="1" dirty="0"/>
          </a:p>
          <a:p>
            <a:pPr algn="just">
              <a:buSzPct val="45000"/>
              <a:buFont typeface="Wingdings" charset="0"/>
              <a:buNone/>
            </a:pPr>
            <a:endParaRPr lang="fr-FR" dirty="0"/>
          </a:p>
        </p:txBody>
      </p:sp>
      <p:sp>
        <p:nvSpPr>
          <p:cNvPr id="54274" name="Text Box 2"/>
          <p:cNvSpPr txBox="1">
            <a:spLocks noChangeArrowheads="1"/>
          </p:cNvSpPr>
          <p:nvPr/>
        </p:nvSpPr>
        <p:spPr bwMode="auto">
          <a:xfrm>
            <a:off x="134938" y="2889250"/>
            <a:ext cx="8818562" cy="396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8114"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Lucida Sans Unicode" charset="0"/>
              </a:defRPr>
            </a:lvl9pPr>
          </a:lstStyle>
          <a:p>
            <a:r>
              <a:rPr lang="fr-FR" sz="2400" b="1" dirty="0">
                <a:latin typeface="+mn-lt"/>
              </a:rPr>
              <a:t>Dualité dont la prise de conscience est la condition de la résistance de tout peuple à l'égard d'un étatisme qui l'écrase et le nie : </a:t>
            </a:r>
          </a:p>
          <a:p>
            <a:endParaRPr lang="fr-FR" sz="1600" b="1" dirty="0">
              <a:solidFill>
                <a:srgbClr val="1F497D"/>
              </a:solidFill>
              <a:latin typeface="+mn-lt"/>
              <a:cs typeface="Arial" charset="0"/>
            </a:endParaRPr>
          </a:p>
          <a:p>
            <a:r>
              <a:rPr lang="fr-FR" sz="1600" b="1" dirty="0">
                <a:solidFill>
                  <a:srgbClr val="1F497D"/>
                </a:solidFill>
                <a:latin typeface="+mn-lt"/>
                <a:cs typeface="Arial" charset="0"/>
              </a:rPr>
              <a:t>« […] la personne est plus sainte qu’une terre, même quand la terre est Terre Sainte. À côté d’une personne offensée, cette terre – sainte et promise – n’est que nudité et désert, un amas de bois et de pierres ». </a:t>
            </a:r>
          </a:p>
          <a:p>
            <a:r>
              <a:rPr lang="fr-FR" sz="1600" b="1" dirty="0">
                <a:solidFill>
                  <a:srgbClr val="1F497D"/>
                </a:solidFill>
                <a:latin typeface="+mn-lt"/>
                <a:cs typeface="Arial" charset="0"/>
              </a:rPr>
              <a:t>E. Levinas, Préface au livre </a:t>
            </a:r>
            <a:r>
              <a:rPr lang="fr-FR" sz="1600" b="1" i="1" dirty="0">
                <a:solidFill>
                  <a:srgbClr val="1F497D"/>
                </a:solidFill>
                <a:latin typeface="+mn-lt"/>
                <a:cs typeface="Arial" charset="0"/>
              </a:rPr>
              <a:t>Heidegger et les paroles de l’origine</a:t>
            </a:r>
          </a:p>
          <a:p>
            <a:endParaRPr lang="fr-FR" sz="1600" b="1" i="1" dirty="0">
              <a:solidFill>
                <a:srgbClr val="1F497D"/>
              </a:solidFill>
              <a:latin typeface="+mn-lt"/>
              <a:cs typeface="Arial" charset="0"/>
            </a:endParaRPr>
          </a:p>
          <a:p>
            <a:r>
              <a:rPr lang="fr-FR" sz="1600" b="1" i="1" dirty="0">
                <a:solidFill>
                  <a:srgbClr val="1F497D"/>
                </a:solidFill>
                <a:latin typeface="+mn-lt"/>
                <a:cs typeface="Arial" charset="0"/>
              </a:rPr>
              <a:t>« Le sujet B peut être A ou B. Dans le premier cas, B=A, il est monde, dans le second, B=B, il est Soi. Manifestement, l’homme peut être les deux, voilà ce qu’enseignent les équations ; selon le mot de Kant, il est ‘citoyen de deux mondes’ » </a:t>
            </a:r>
          </a:p>
          <a:p>
            <a:r>
              <a:rPr lang="fr-FR" sz="1600" b="1" i="1" dirty="0">
                <a:solidFill>
                  <a:srgbClr val="1F497D"/>
                </a:solidFill>
                <a:latin typeface="+mn-lt"/>
                <a:cs typeface="Arial" charset="0"/>
              </a:rPr>
              <a:t>F. Rosenzweig, </a:t>
            </a:r>
            <a:r>
              <a:rPr lang="fr-FR" sz="1600" b="1" dirty="0">
                <a:solidFill>
                  <a:srgbClr val="1F497D"/>
                </a:solidFill>
                <a:latin typeface="+mn-lt"/>
                <a:cs typeface="Arial" charset="0"/>
              </a:rPr>
              <a:t>L'étoile de la Rédemption</a:t>
            </a:r>
          </a:p>
          <a:p>
            <a:endParaRPr lang="fr-FR" sz="1600" b="1" dirty="0"/>
          </a:p>
          <a:p>
            <a:endParaRPr lang="fr-FR" sz="1600" b="1" dirty="0"/>
          </a:p>
        </p:txBody>
      </p:sp>
    </p:spTree>
    <p:extLst>
      <p:ext uri="{BB962C8B-B14F-4D97-AF65-F5344CB8AC3E}">
        <p14:creationId xmlns:p14="http://schemas.microsoft.com/office/powerpoint/2010/main" val="24341368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90500" y="287338"/>
            <a:ext cx="8686800" cy="580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336"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charset="0"/>
                <a:ea typeface="ＭＳ Ｐゴシック" charset="0"/>
                <a:cs typeface="Lucida Sans Unicode" charset="0"/>
              </a:defRPr>
            </a:lvl9pPr>
          </a:lstStyle>
          <a:p>
            <a:pPr algn="ctr"/>
            <a:r>
              <a:rPr lang="fr-FR" sz="2400" b="1" u="sng" dirty="0">
                <a:latin typeface="+mn-lt"/>
              </a:rPr>
              <a:t>Le peuple et l'exercice démocratique</a:t>
            </a:r>
            <a:r>
              <a:rPr lang="fr-FR" sz="2400" b="1" dirty="0">
                <a:latin typeface="+mn-lt"/>
              </a:rPr>
              <a:t> : la réaffirmation de l'être ensemble contre la reconnaissance du Soi dans la guerre</a:t>
            </a:r>
          </a:p>
          <a:p>
            <a:pPr algn="ctr"/>
            <a:endParaRPr lang="fr-FR" sz="2400" b="1" dirty="0">
              <a:latin typeface="+mn-lt"/>
            </a:endParaRPr>
          </a:p>
          <a:p>
            <a:pPr marL="285750" indent="-285750" algn="just">
              <a:buFont typeface="Arial"/>
              <a:buChar char="•"/>
            </a:pPr>
            <a:r>
              <a:rPr lang="fr-FR" b="1" dirty="0">
                <a:latin typeface="+mn-lt"/>
              </a:rPr>
              <a:t>La Rédemption : modalité pacifique de l'être ensemble et de l'expression d'une voix commune. Idée-fin dont l'assomption signifie la foi en un achèvement de l'histoire universelle, par l'effacement des frontières et l'union de tous les peuples du monde en un même peuple élu.</a:t>
            </a:r>
          </a:p>
          <a:p>
            <a:pPr marL="285750" indent="-285750">
              <a:buFont typeface="Arial"/>
              <a:buChar char="•"/>
            </a:pPr>
            <a:endParaRPr lang="fr-FR" b="1" dirty="0">
              <a:latin typeface="+mn-lt"/>
            </a:endParaRPr>
          </a:p>
          <a:p>
            <a:pPr marL="285750" indent="-285750">
              <a:buFont typeface="Arial"/>
              <a:buChar char="•"/>
            </a:pPr>
            <a:r>
              <a:rPr lang="fr-FR" b="1" dirty="0">
                <a:latin typeface="+mn-lt"/>
              </a:rPr>
              <a:t>Idéal démocratique qui doit se construire dans la joie commune de la cyclicité des Fête et de la transmission de l'enseignement.</a:t>
            </a:r>
          </a:p>
          <a:p>
            <a:pPr marL="285750" indent="-285750">
              <a:buFont typeface="Arial"/>
              <a:buChar char="•"/>
            </a:pPr>
            <a:endParaRPr lang="fr-FR" b="1" dirty="0">
              <a:latin typeface="+mn-lt"/>
            </a:endParaRPr>
          </a:p>
          <a:p>
            <a:pPr marL="285750" indent="-285750">
              <a:buFont typeface="Arial"/>
              <a:buChar char="•"/>
            </a:pPr>
            <a:r>
              <a:rPr lang="fr-FR" b="1" dirty="0">
                <a:latin typeface="+mn-lt"/>
              </a:rPr>
              <a:t>Prendre garde au discours faussement démocratique de l'alliance du peuple dans la guerre et l'affrontement de l'autre peuple.</a:t>
            </a:r>
          </a:p>
          <a:p>
            <a:pPr marL="285750" indent="-285750">
              <a:buFont typeface="Arial"/>
              <a:buChar char="•"/>
            </a:pPr>
            <a:endParaRPr lang="fr-FR" b="1" dirty="0">
              <a:latin typeface="+mn-lt"/>
            </a:endParaRPr>
          </a:p>
          <a:p>
            <a:pPr marL="285750" indent="-285750">
              <a:buFont typeface="Arial"/>
              <a:buChar char="•"/>
            </a:pPr>
            <a:r>
              <a:rPr lang="fr-FR" b="1" dirty="0">
                <a:latin typeface="+mn-lt"/>
              </a:rPr>
              <a:t>Article : </a:t>
            </a:r>
            <a:r>
              <a:rPr lang="fr-FR" dirty="0">
                <a:latin typeface="+mn-lt"/>
              </a:rPr>
              <a:t>« </a:t>
            </a:r>
            <a:r>
              <a:rPr lang="fr-FR" i="1" dirty="0">
                <a:latin typeface="+mn-lt"/>
              </a:rPr>
              <a:t>Vox Dei ? Le cas de conscience de la démocratie »</a:t>
            </a:r>
            <a:r>
              <a:rPr lang="fr-FR" dirty="0">
                <a:latin typeface="+mn-lt"/>
              </a:rPr>
              <a:t> </a:t>
            </a:r>
          </a:p>
          <a:p>
            <a:pPr lvl="1"/>
            <a:r>
              <a:rPr lang="fr-FR" dirty="0">
                <a:latin typeface="+mn-lt"/>
              </a:rPr>
              <a:t>La fusion du peuple et de la volonté étatique se traduit par le sacrifice de soi dans la guerre des nationalismes que Rosenzweig traduit par le slogan « Tout par le peuple, tout contre le peuple ».</a:t>
            </a:r>
          </a:p>
          <a:p>
            <a:endParaRPr lang="fr-FR" b="1" dirty="0"/>
          </a:p>
          <a:p>
            <a:endParaRPr lang="fr-FR" b="1" dirty="0"/>
          </a:p>
        </p:txBody>
      </p:sp>
    </p:spTree>
    <p:extLst>
      <p:ext uri="{BB962C8B-B14F-4D97-AF65-F5344CB8AC3E}">
        <p14:creationId xmlns:p14="http://schemas.microsoft.com/office/powerpoint/2010/main" val="184793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330200" y="503238"/>
            <a:ext cx="8394700" cy="563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8114"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rgbClr val="000000"/>
                </a:solidFill>
                <a:latin typeface="Arial" charset="0"/>
                <a:ea typeface="ＭＳ Ｐゴシック" charset="0"/>
                <a:cs typeface="Lucida Sans Unicode" charset="0"/>
              </a:defRPr>
            </a:lvl9pPr>
          </a:lstStyle>
          <a:p>
            <a:r>
              <a:rPr lang="fr-FR" sz="2600" b="1" dirty="0">
                <a:latin typeface="+mn-lt"/>
                <a:cs typeface="Arial" charset="0"/>
              </a:rPr>
              <a:t>Le peuple n'est pas peuple par la terre ou l'époque qu'il occupe mais il créé un espace et un temps par son existence même  : </a:t>
            </a:r>
          </a:p>
          <a:p>
            <a:endParaRPr lang="fr-FR" sz="2600" i="1" dirty="0">
              <a:latin typeface="+mn-lt"/>
              <a:cs typeface="Arial" charset="0"/>
            </a:endParaRPr>
          </a:p>
          <a:p>
            <a:pPr algn="just"/>
            <a:r>
              <a:rPr lang="fr-FR" sz="2600" i="1" dirty="0">
                <a:latin typeface="+mn-lt"/>
                <a:cs typeface="Arial" charset="0"/>
              </a:rPr>
              <a:t>« partout où les hommes se rassemblent, que ce soit dans la sphère privée ou sociale ou publico-politique, un espace se crée qui les rassemble et simultanément les sépare. […] Partout où les hommes se rassemblent, un monde s’intercale entre eux et c’est dans cet espace intermédiaire que se jouent toutes les affaires humaines. L’espace entre les hommes qui constitue le monde ne peut assurément pas exister sans eux et un monde sans hommes […] serait contradictoire en lui-même »</a:t>
            </a:r>
            <a:endParaRPr lang="fr-FR" b="1" dirty="0">
              <a:latin typeface="+mn-lt"/>
              <a:cs typeface="Arial" charset="0"/>
            </a:endParaRPr>
          </a:p>
          <a:p>
            <a:pPr algn="r"/>
            <a:r>
              <a:rPr lang="fr-FR" b="1" dirty="0">
                <a:latin typeface="+mn-lt"/>
                <a:cs typeface="Arial" charset="0"/>
              </a:rPr>
              <a:t> F. Rosenzweig, </a:t>
            </a:r>
            <a:r>
              <a:rPr lang="fr-FR" b="1" i="1" dirty="0">
                <a:latin typeface="+mn-lt"/>
                <a:cs typeface="Arial" charset="0"/>
              </a:rPr>
              <a:t>L'Etoile de la Rédemption</a:t>
            </a:r>
          </a:p>
        </p:txBody>
      </p:sp>
    </p:spTree>
    <p:extLst>
      <p:ext uri="{BB962C8B-B14F-4D97-AF65-F5344CB8AC3E}">
        <p14:creationId xmlns:p14="http://schemas.microsoft.com/office/powerpoint/2010/main" val="34617785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rot="360000">
            <a:off x="3366611" y="2703259"/>
            <a:ext cx="4847038" cy="2112554"/>
          </a:xfrm>
        </p:spPr>
        <p:txBody>
          <a:bodyPr/>
          <a:lstStyle/>
          <a:p>
            <a:r>
              <a:rPr lang="fr-FR" dirty="0"/>
              <a:t>Le peuple, l’Europe, le Monde</a:t>
            </a:r>
          </a:p>
        </p:txBody>
      </p:sp>
      <p:sp>
        <p:nvSpPr>
          <p:cNvPr id="5" name="Sous-titre 4"/>
          <p:cNvSpPr>
            <a:spLocks noGrp="1"/>
          </p:cNvSpPr>
          <p:nvPr>
            <p:ph type="subTitle" idx="1"/>
          </p:nvPr>
        </p:nvSpPr>
        <p:spPr/>
        <p:txBody>
          <a:bodyPr/>
          <a:lstStyle/>
          <a:p>
            <a:endParaRPr lang="fr-FR" dirty="0"/>
          </a:p>
          <a:p>
            <a:r>
              <a:rPr lang="fr-FR" dirty="0"/>
              <a:t>Citoyenneté et patriotisme constitutionnel </a:t>
            </a:r>
          </a:p>
        </p:txBody>
      </p:sp>
    </p:spTree>
    <p:extLst>
      <p:ext uri="{BB962C8B-B14F-4D97-AF65-F5344CB8AC3E}">
        <p14:creationId xmlns:p14="http://schemas.microsoft.com/office/powerpoint/2010/main" val="2668956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buNone/>
            </a:pPr>
            <a:r>
              <a:rPr lang="fr-FR" dirty="0"/>
              <a:t>	C’est une erreur de penser que l’ordre démocratique requiert par nature un ancrage mental dans la ‘nation’ entendue comme communauté </a:t>
            </a:r>
            <a:r>
              <a:rPr lang="fr-FR" dirty="0" err="1"/>
              <a:t>prépolitique</a:t>
            </a:r>
            <a:r>
              <a:rPr lang="fr-FR" dirty="0"/>
              <a:t> fondée sur un destin partagé.</a:t>
            </a:r>
          </a:p>
          <a:p>
            <a:pPr algn="just">
              <a:buNone/>
            </a:pPr>
            <a:endParaRPr lang="fr-FR" dirty="0"/>
          </a:p>
          <a:p>
            <a:pPr lvl="1" algn="r">
              <a:spcBef>
                <a:spcPts val="0"/>
              </a:spcBef>
              <a:buNone/>
            </a:pPr>
            <a:r>
              <a:rPr lang="fr-FR" dirty="0"/>
              <a:t>Habermas J., </a:t>
            </a:r>
            <a:r>
              <a:rPr lang="fr-FR" i="1" dirty="0"/>
              <a:t>Après l’</a:t>
            </a:r>
            <a:r>
              <a:rPr lang="fr-FR" i="1" dirty="0" err="1"/>
              <a:t>Etat-nation</a:t>
            </a:r>
            <a:r>
              <a:rPr lang="fr-FR" dirty="0"/>
              <a:t>, Paris, Fayard, </a:t>
            </a:r>
          </a:p>
          <a:p>
            <a:pPr lvl="1" algn="r">
              <a:spcBef>
                <a:spcPts val="0"/>
              </a:spcBef>
              <a:buNone/>
            </a:pPr>
            <a:r>
              <a:rPr lang="fr-FR" dirty="0"/>
              <a:t>trad. R. </a:t>
            </a:r>
            <a:r>
              <a:rPr lang="fr-FR" dirty="0" err="1"/>
              <a:t>Rochlitz</a:t>
            </a:r>
            <a:r>
              <a:rPr lang="fr-FR" dirty="0"/>
              <a:t>, p. 70.</a:t>
            </a:r>
          </a:p>
        </p:txBody>
      </p:sp>
    </p:spTree>
    <p:extLst>
      <p:ext uri="{BB962C8B-B14F-4D97-AF65-F5344CB8AC3E}">
        <p14:creationId xmlns:p14="http://schemas.microsoft.com/office/powerpoint/2010/main" val="166901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6000" y="2717800"/>
            <a:ext cx="5842000" cy="1107996"/>
          </a:xfrm>
          <a:prstGeom prst="rect">
            <a:avLst/>
          </a:prstGeom>
          <a:noFill/>
        </p:spPr>
        <p:txBody>
          <a:bodyPr wrap="square" rtlCol="0">
            <a:spAutoFit/>
          </a:bodyPr>
          <a:lstStyle/>
          <a:p>
            <a:pPr algn="ctr"/>
            <a:endParaRPr lang="fr-FR" sz="2400" dirty="0"/>
          </a:p>
          <a:p>
            <a:pPr algn="ctr"/>
            <a:r>
              <a:rPr lang="fr-FR" sz="2400" dirty="0"/>
              <a:t>Henri Commetti, Académie de Toulouse</a:t>
            </a:r>
          </a:p>
          <a:p>
            <a:endParaRPr lang="fr-FR" dirty="0"/>
          </a:p>
        </p:txBody>
      </p:sp>
    </p:spTree>
    <p:extLst>
      <p:ext uri="{BB962C8B-B14F-4D97-AF65-F5344CB8AC3E}">
        <p14:creationId xmlns:p14="http://schemas.microsoft.com/office/powerpoint/2010/main" val="2656301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1200" y="1314488"/>
            <a:ext cx="7467600" cy="3951337"/>
          </a:xfrm>
        </p:spPr>
        <p:txBody>
          <a:bodyPr>
            <a:normAutofit fontScale="92500" lnSpcReduction="20000"/>
          </a:bodyPr>
          <a:lstStyle/>
          <a:p>
            <a:pPr algn="just">
              <a:buNone/>
            </a:pPr>
            <a:r>
              <a:rPr lang="fr-FR" dirty="0"/>
              <a:t>		La conception </a:t>
            </a:r>
            <a:r>
              <a:rPr lang="fr-FR" dirty="0" err="1"/>
              <a:t>éthico-politique</a:t>
            </a:r>
            <a:r>
              <a:rPr lang="fr-FR" dirty="0"/>
              <a:t> que les citoyens d’une </a:t>
            </a:r>
            <a:r>
              <a:rPr lang="fr-FR" dirty="0" err="1"/>
              <a:t>communauté</a:t>
            </a:r>
            <a:r>
              <a:rPr lang="fr-FR" dirty="0"/>
              <a:t> </a:t>
            </a:r>
            <a:r>
              <a:rPr lang="fr-FR" dirty="0" err="1"/>
              <a:t>démocratique</a:t>
            </a:r>
            <a:r>
              <a:rPr lang="fr-FR" dirty="0"/>
              <a:t> ont d’</a:t>
            </a:r>
            <a:r>
              <a:rPr lang="fr-FR" dirty="0" err="1"/>
              <a:t>eux-mêmes</a:t>
            </a:r>
            <a:r>
              <a:rPr lang="fr-FR" dirty="0"/>
              <a:t> n’</a:t>
            </a:r>
            <a:r>
              <a:rPr lang="fr-FR" dirty="0" err="1"/>
              <a:t>apparaît</a:t>
            </a:r>
            <a:r>
              <a:rPr lang="fr-FR" dirty="0"/>
              <a:t> pas comme une </a:t>
            </a:r>
            <a:r>
              <a:rPr lang="fr-FR" dirty="0" err="1"/>
              <a:t>priorité</a:t>
            </a:r>
            <a:r>
              <a:rPr lang="fr-FR" dirty="0"/>
              <a:t> historico-culturelle permettant la formation de la </a:t>
            </a:r>
            <a:r>
              <a:rPr lang="fr-FR" dirty="0" err="1"/>
              <a:t>volonté</a:t>
            </a:r>
            <a:r>
              <a:rPr lang="fr-FR" dirty="0"/>
              <a:t> </a:t>
            </a:r>
            <a:r>
              <a:rPr lang="fr-FR" dirty="0" err="1"/>
              <a:t>démocratique</a:t>
            </a:r>
            <a:r>
              <a:rPr lang="fr-FR" dirty="0"/>
              <a:t>, mais comme une grandeur mouvante dans un processus circulaire qui ne se met </a:t>
            </a:r>
            <a:r>
              <a:rPr lang="fr-FR" dirty="0" err="1"/>
              <a:t>réellement</a:t>
            </a:r>
            <a:r>
              <a:rPr lang="fr-FR" dirty="0"/>
              <a:t> en mouvement que </a:t>
            </a:r>
            <a:r>
              <a:rPr lang="fr-FR" dirty="0" err="1"/>
              <a:t>grâce</a:t>
            </a:r>
            <a:r>
              <a:rPr lang="fr-FR" dirty="0"/>
              <a:t> </a:t>
            </a:r>
            <a:r>
              <a:rPr lang="fr-FR" dirty="0" err="1"/>
              <a:t>à</a:t>
            </a:r>
            <a:r>
              <a:rPr lang="fr-FR" dirty="0"/>
              <a:t> l’institutionnalisation juridique d’une communication entre citoyens. Dans l’Europe moderne, c’est de cette </a:t>
            </a:r>
            <a:r>
              <a:rPr lang="fr-FR" dirty="0" err="1"/>
              <a:t>manière</a:t>
            </a:r>
            <a:r>
              <a:rPr lang="fr-FR" dirty="0"/>
              <a:t> </a:t>
            </a:r>
            <a:r>
              <a:rPr lang="fr-FR" dirty="0" err="1"/>
              <a:t>précisément</a:t>
            </a:r>
            <a:r>
              <a:rPr lang="fr-FR" dirty="0"/>
              <a:t> que se sont </a:t>
            </a:r>
            <a:r>
              <a:rPr lang="fr-FR" dirty="0" err="1"/>
              <a:t>formées</a:t>
            </a:r>
            <a:r>
              <a:rPr lang="fr-FR" dirty="0"/>
              <a:t> les </a:t>
            </a:r>
            <a:r>
              <a:rPr lang="fr-FR" dirty="0" err="1"/>
              <a:t>identités</a:t>
            </a:r>
            <a:r>
              <a:rPr lang="fr-FR" dirty="0"/>
              <a:t> nationales. On peut donc s’attendre </a:t>
            </a:r>
            <a:r>
              <a:rPr lang="fr-FR" dirty="0" err="1"/>
              <a:t>à</a:t>
            </a:r>
            <a:r>
              <a:rPr lang="fr-FR" dirty="0"/>
              <a:t> ce que les institutions politiques qui seraient </a:t>
            </a:r>
            <a:r>
              <a:rPr lang="fr-FR" dirty="0" err="1"/>
              <a:t>créées</a:t>
            </a:r>
            <a:r>
              <a:rPr lang="fr-FR" dirty="0"/>
              <a:t> par une Constitution </a:t>
            </a:r>
            <a:r>
              <a:rPr lang="fr-FR" dirty="0" err="1"/>
              <a:t>européenne</a:t>
            </a:r>
            <a:r>
              <a:rPr lang="fr-FR" dirty="0"/>
              <a:t> aient un effet d’induction.</a:t>
            </a:r>
          </a:p>
          <a:p>
            <a:pPr algn="just">
              <a:buNone/>
            </a:pPr>
            <a:r>
              <a:rPr lang="fr-FR" dirty="0"/>
              <a:t>		Habermas J., « L’Europe a-t-elle besoin d’une constitution », p. 157. </a:t>
            </a:r>
          </a:p>
          <a:p>
            <a:pPr>
              <a:buNone/>
            </a:pPr>
            <a:endParaRPr lang="fr-FR" dirty="0"/>
          </a:p>
        </p:txBody>
      </p:sp>
    </p:spTree>
    <p:extLst>
      <p:ext uri="{BB962C8B-B14F-4D97-AF65-F5344CB8AC3E}">
        <p14:creationId xmlns:p14="http://schemas.microsoft.com/office/powerpoint/2010/main" val="3171902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concepts nécessaires à cette entreprise</a:t>
            </a:r>
          </a:p>
        </p:txBody>
      </p:sp>
      <p:sp>
        <p:nvSpPr>
          <p:cNvPr id="3" name="Espace réservé du contenu 2"/>
          <p:cNvSpPr>
            <a:spLocks noGrp="1"/>
          </p:cNvSpPr>
          <p:nvPr>
            <p:ph idx="1"/>
          </p:nvPr>
        </p:nvSpPr>
        <p:spPr/>
        <p:txBody>
          <a:bodyPr>
            <a:normAutofit lnSpcReduction="10000"/>
          </a:bodyPr>
          <a:lstStyle/>
          <a:p>
            <a:pPr>
              <a:buFont typeface="Arial"/>
              <a:buChar char="•"/>
            </a:pPr>
            <a:r>
              <a:rPr lang="fr-FR" i="1" dirty="0" err="1"/>
              <a:t>demos</a:t>
            </a:r>
            <a:r>
              <a:rPr lang="fr-FR" i="1" dirty="0"/>
              <a:t> vs. ethnos</a:t>
            </a:r>
          </a:p>
          <a:p>
            <a:pPr>
              <a:buFont typeface="Arial"/>
              <a:buChar char="•"/>
            </a:pPr>
            <a:r>
              <a:rPr lang="fr-FR" i="1" dirty="0" err="1"/>
              <a:t>völkisch</a:t>
            </a:r>
            <a:r>
              <a:rPr lang="fr-FR" i="1" dirty="0"/>
              <a:t> vs. </a:t>
            </a:r>
            <a:r>
              <a:rPr lang="fr-FR" i="1" dirty="0" err="1"/>
              <a:t>Staatsvolk</a:t>
            </a:r>
            <a:endParaRPr lang="fr-FR" i="1" dirty="0"/>
          </a:p>
          <a:p>
            <a:pPr>
              <a:buFont typeface="Arial"/>
              <a:buChar char="•"/>
            </a:pPr>
            <a:r>
              <a:rPr lang="fr-FR" dirty="0"/>
              <a:t>Le </a:t>
            </a:r>
            <a:r>
              <a:rPr lang="fr-FR" dirty="0" err="1"/>
              <a:t>postnational</a:t>
            </a:r>
            <a:endParaRPr lang="fr-FR" dirty="0"/>
          </a:p>
          <a:p>
            <a:pPr>
              <a:buFont typeface="Arial"/>
              <a:buChar char="•"/>
            </a:pPr>
            <a:r>
              <a:rPr lang="fr-FR" dirty="0"/>
              <a:t>Le supranational</a:t>
            </a:r>
          </a:p>
          <a:p>
            <a:pPr>
              <a:buFont typeface="Arial"/>
              <a:buChar char="•"/>
            </a:pPr>
            <a:r>
              <a:rPr lang="fr-FR" dirty="0"/>
              <a:t>La souveraineté partagée</a:t>
            </a:r>
          </a:p>
          <a:p>
            <a:pPr>
              <a:buFont typeface="Arial"/>
              <a:buChar char="•"/>
            </a:pPr>
            <a:r>
              <a:rPr lang="fr-FR" dirty="0"/>
              <a:t>Le patriotisme constitutionnel</a:t>
            </a:r>
          </a:p>
          <a:p>
            <a:pPr>
              <a:buFont typeface="Arial"/>
              <a:buChar char="•"/>
            </a:pPr>
            <a:r>
              <a:rPr lang="fr-FR" dirty="0"/>
              <a:t>Le cosmopolitisme</a:t>
            </a:r>
          </a:p>
          <a:p>
            <a:pPr>
              <a:buFont typeface="Arial"/>
              <a:buChar char="•"/>
            </a:pPr>
            <a:r>
              <a:rPr lang="fr-FR" dirty="0"/>
              <a:t>La constitution mondiale</a:t>
            </a:r>
          </a:p>
          <a:p>
            <a:pPr>
              <a:buFont typeface="Arial"/>
              <a:buChar char="•"/>
            </a:pPr>
            <a:r>
              <a:rPr lang="fr-FR" dirty="0"/>
              <a:t>La solidarité civique</a:t>
            </a:r>
          </a:p>
          <a:p>
            <a:endParaRPr lang="fr-FR" dirty="0"/>
          </a:p>
        </p:txBody>
      </p:sp>
    </p:spTree>
    <p:extLst>
      <p:ext uri="{BB962C8B-B14F-4D97-AF65-F5344CB8AC3E}">
        <p14:creationId xmlns:p14="http://schemas.microsoft.com/office/powerpoint/2010/main" val="2944839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Trois étapes pour penser notre problème</a:t>
            </a:r>
          </a:p>
        </p:txBody>
      </p:sp>
      <p:sp>
        <p:nvSpPr>
          <p:cNvPr id="3" name="Espace réservé du contenu 2"/>
          <p:cNvSpPr>
            <a:spLocks noGrp="1"/>
          </p:cNvSpPr>
          <p:nvPr>
            <p:ph idx="1"/>
          </p:nvPr>
        </p:nvSpPr>
        <p:spPr/>
        <p:txBody>
          <a:bodyPr>
            <a:normAutofit/>
          </a:bodyPr>
          <a:lstStyle/>
          <a:p>
            <a:pPr marL="914400" lvl="1" indent="-514350">
              <a:buFont typeface="+mj-lt"/>
              <a:buAutoNum type="arabicPeriod"/>
            </a:pPr>
            <a:r>
              <a:rPr lang="fr-FR" dirty="0"/>
              <a:t>La définition politique du peuple</a:t>
            </a:r>
          </a:p>
          <a:p>
            <a:pPr marL="914400" lvl="1" indent="-514350">
              <a:buFont typeface="+mj-lt"/>
              <a:buAutoNum type="arabicPeriod"/>
            </a:pPr>
            <a:r>
              <a:rPr lang="fr-FR" dirty="0"/>
              <a:t>La question du </a:t>
            </a:r>
            <a:r>
              <a:rPr lang="fr-FR" i="1" dirty="0" err="1"/>
              <a:t>demos</a:t>
            </a:r>
            <a:r>
              <a:rPr lang="fr-FR" i="1" dirty="0"/>
              <a:t> </a:t>
            </a:r>
            <a:r>
              <a:rPr lang="fr-FR" dirty="0"/>
              <a:t>européen et de la constitution de l’Europe: la souveraineté partagée et la solidarité civique</a:t>
            </a:r>
          </a:p>
          <a:p>
            <a:pPr marL="914400" lvl="1" indent="-514350" algn="just">
              <a:buFont typeface="+mj-lt"/>
              <a:buAutoNum type="arabicPeriod"/>
            </a:pPr>
            <a:r>
              <a:rPr lang="fr-FR" dirty="0"/>
              <a:t>L’horizon de l’humanité peuple et la constitutionnalisation du droit international (pour aller plus loin que l’alliance kantienne des peuples (</a:t>
            </a:r>
            <a:r>
              <a:rPr lang="fr-FR" i="1" dirty="0" err="1"/>
              <a:t>Völkerbund</a:t>
            </a:r>
            <a:r>
              <a:rPr lang="fr-FR" dirty="0"/>
              <a:t>), « équivalent compensatoire » (</a:t>
            </a:r>
            <a:r>
              <a:rPr lang="fr-FR" i="1" dirty="0" err="1"/>
              <a:t>Surrogat</a:t>
            </a:r>
            <a:r>
              <a:rPr lang="fr-FR" dirty="0"/>
              <a:t>) de l’État des peuples (</a:t>
            </a:r>
            <a:r>
              <a:rPr lang="fr-FR" i="1" dirty="0" err="1"/>
              <a:t>Völkerstaat</a:t>
            </a:r>
            <a:r>
              <a:rPr lang="fr-FR" dirty="0"/>
              <a:t>)) : vers le cosmopolitisme...</a:t>
            </a:r>
          </a:p>
        </p:txBody>
      </p:sp>
    </p:spTree>
    <p:extLst>
      <p:ext uri="{BB962C8B-B14F-4D97-AF65-F5344CB8AC3E}">
        <p14:creationId xmlns:p14="http://schemas.microsoft.com/office/powerpoint/2010/main" val="1683985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2300" y="812800"/>
            <a:ext cx="8001000" cy="4491125"/>
          </a:xfrm>
        </p:spPr>
        <p:txBody>
          <a:bodyPr>
            <a:normAutofit fontScale="62500" lnSpcReduction="20000"/>
          </a:bodyPr>
          <a:lstStyle/>
          <a:p>
            <a:pPr algn="just">
              <a:buNone/>
            </a:pPr>
            <a:r>
              <a:rPr lang="fr-FR" sz="2900" dirty="0"/>
              <a:t>		Kant poursuit l’analogie avec cette « communauté civile » et afin de rendre plus concrète l’idée de « constitution cosmopolitique », il la tire dans le sens d’un « État universel des </a:t>
            </a:r>
            <a:r>
              <a:rPr lang="fr-FR" sz="2900" b="1" dirty="0"/>
              <a:t>peuples </a:t>
            </a:r>
            <a:r>
              <a:rPr lang="fr-FR" sz="2900" dirty="0"/>
              <a:t>» (</a:t>
            </a:r>
            <a:r>
              <a:rPr lang="fr-FR" sz="2900" i="1" dirty="0" err="1"/>
              <a:t>allgemeiner</a:t>
            </a:r>
            <a:r>
              <a:rPr lang="fr-FR" sz="2900" i="1" dirty="0"/>
              <a:t> </a:t>
            </a:r>
            <a:r>
              <a:rPr lang="fr-FR" sz="2900" i="1" dirty="0" err="1"/>
              <a:t>Völkerstaat</a:t>
            </a:r>
            <a:r>
              <a:rPr lang="fr-FR" sz="2900" dirty="0"/>
              <a:t>). Lorsqu’il élabore son projet audacieux (122) d’ordre cosmopolitique, il s’inspire des actes révolutionnaires constituants de son époque. Les républiques issues des révolutions américaine et française constituaient le premier et unique exemple à cette époque d’une législation garante de légitimité, « tous statuant sur tous et par conséquent chacun sur soi-même car ce n’est qu’à soi-même que nul ne peut faire tort ». Dans cette perspective, on ne pouvait imaginer de communauté internationale dotée d’une constitution que sous la forme d’une République des républiques – comme « le républicanisme pour tous les États » ou une « </a:t>
            </a:r>
            <a:r>
              <a:rPr lang="fr-FR" sz="2900" i="1" dirty="0"/>
              <a:t>république mondiale </a:t>
            </a:r>
            <a:r>
              <a:rPr lang="fr-FR" sz="2900" dirty="0"/>
              <a:t>» (</a:t>
            </a:r>
            <a:r>
              <a:rPr lang="fr-FR" sz="2900" i="1" dirty="0" err="1"/>
              <a:t>Weltrepublik</a:t>
            </a:r>
            <a:r>
              <a:rPr lang="fr-FR" sz="2900" dirty="0"/>
              <a:t>). La « constitution civile » obtenue par voie révolutionnaire devient ainsi le paradigme pour expliquer la transition du droit international classique vers le droit cosmopolitique – et pousse Kant à proposer, de façon quelque peu prématurée, la réalisation concrète de l’idée universelle d’une « communauté des États constituée.</a:t>
            </a:r>
          </a:p>
          <a:p>
            <a:pPr algn="r">
              <a:buNone/>
            </a:pPr>
            <a:r>
              <a:rPr lang="fr-FR" sz="2600" dirty="0"/>
              <a:t>Habermas J., </a:t>
            </a:r>
            <a:r>
              <a:rPr lang="fr-FR" sz="2600" i="1" dirty="0"/>
              <a:t>Der </a:t>
            </a:r>
            <a:r>
              <a:rPr lang="fr-FR" sz="2600" i="1" dirty="0" err="1"/>
              <a:t>gespaltene</a:t>
            </a:r>
            <a:r>
              <a:rPr lang="fr-FR" sz="2600" i="1" dirty="0"/>
              <a:t> </a:t>
            </a:r>
            <a:r>
              <a:rPr lang="fr-FR" sz="2600" i="1" dirty="0" err="1"/>
              <a:t>Westen</a:t>
            </a:r>
            <a:r>
              <a:rPr lang="fr-FR" sz="2600" dirty="0"/>
              <a:t>, Francfort, </a:t>
            </a:r>
            <a:r>
              <a:rPr lang="fr-FR" sz="2600" dirty="0" err="1"/>
              <a:t>Suhrkamp</a:t>
            </a:r>
            <a:r>
              <a:rPr lang="fr-FR" sz="2600" dirty="0"/>
              <a:t>, 2004, p. 121-122</a:t>
            </a:r>
            <a:r>
              <a:rPr lang="fr-FR" dirty="0"/>
              <a:t>.  </a:t>
            </a:r>
          </a:p>
        </p:txBody>
      </p:sp>
    </p:spTree>
    <p:extLst>
      <p:ext uri="{BB962C8B-B14F-4D97-AF65-F5344CB8AC3E}">
        <p14:creationId xmlns:p14="http://schemas.microsoft.com/office/powerpoint/2010/main" val="227589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8892"/>
            <a:ext cx="9055100" cy="6740308"/>
          </a:xfrm>
          <a:prstGeom prst="rect">
            <a:avLst/>
          </a:prstGeom>
          <a:noFill/>
        </p:spPr>
        <p:txBody>
          <a:bodyPr wrap="square" rtlCol="0">
            <a:spAutoFit/>
          </a:bodyPr>
          <a:lstStyle/>
          <a:p>
            <a:pPr algn="ctr"/>
            <a:r>
              <a:rPr lang="fr-FR" dirty="0"/>
              <a:t>L’embarras des définitions</a:t>
            </a:r>
          </a:p>
          <a:p>
            <a:pPr algn="just"/>
            <a:endParaRPr lang="fr-FR" dirty="0"/>
          </a:p>
          <a:p>
            <a:pPr algn="just"/>
            <a:r>
              <a:rPr lang="fr-FR" dirty="0"/>
              <a:t>« La Souveraineté est une indivisible inaliénable et imprescriptible. Elle appartient à la Nation ; aucune section du Peuple, ni aucun individu ne peut s’en attribuer l’exercice » Constitution de 1791 III.1</a:t>
            </a:r>
          </a:p>
          <a:p>
            <a:pPr algn="just"/>
            <a:r>
              <a:rPr lang="fr-FR" dirty="0"/>
              <a:t> </a:t>
            </a:r>
          </a:p>
          <a:p>
            <a:pPr algn="just"/>
            <a:r>
              <a:rPr lang="fr-FR" dirty="0"/>
              <a:t>« Le peuple souverain est l’universalité des citoyens français. » </a:t>
            </a:r>
            <a:r>
              <a:rPr lang="fr-FR" i="1" dirty="0"/>
              <a:t>Constitution de 1793 </a:t>
            </a:r>
            <a:r>
              <a:rPr lang="fr-FR" dirty="0"/>
              <a:t>art. 7</a:t>
            </a:r>
          </a:p>
          <a:p>
            <a:r>
              <a:rPr lang="fr-FR" dirty="0"/>
              <a:t> </a:t>
            </a:r>
          </a:p>
          <a:p>
            <a:pPr algn="just"/>
            <a:r>
              <a:rPr lang="fr-FR" dirty="0"/>
              <a:t>« Peuple » «mot collectif dont on fait usage pour exprimer une quantité considérable de peuple qui habite une certaine étendue de pays, renfermé dans certaines limites, qui obéit au même gouvernement et se distingue par son caractère particulier. » </a:t>
            </a:r>
            <a:r>
              <a:rPr lang="fr-FR" i="1" dirty="0"/>
              <a:t>Encyclopédie</a:t>
            </a:r>
            <a:endParaRPr lang="fr-FR" dirty="0"/>
          </a:p>
          <a:p>
            <a:endParaRPr lang="fr-FR" dirty="0"/>
          </a:p>
          <a:p>
            <a:r>
              <a:rPr lang="fr-FR" dirty="0"/>
              <a:t>Littré, </a:t>
            </a:r>
            <a:r>
              <a:rPr lang="fr-FR" i="1" dirty="0"/>
              <a:t>Dictionnaire de la langue française</a:t>
            </a:r>
            <a:r>
              <a:rPr lang="fr-FR" dirty="0"/>
              <a:t> </a:t>
            </a:r>
          </a:p>
          <a:p>
            <a:pPr marL="285750" indent="-285750">
              <a:buFont typeface="Arial"/>
              <a:buChar char="•"/>
            </a:pPr>
            <a:r>
              <a:rPr lang="fr-FR" dirty="0"/>
              <a:t>entrée </a:t>
            </a:r>
            <a:r>
              <a:rPr lang="fr-FR" i="1" dirty="0"/>
              <a:t>peuple</a:t>
            </a:r>
            <a:r>
              <a:rPr lang="fr-FR" dirty="0"/>
              <a:t> : « Multitude d'hommes d'un même pays et vivant sous les mêmes lois. »</a:t>
            </a:r>
          </a:p>
          <a:p>
            <a:pPr marL="285750" indent="-285750" algn="just">
              <a:buFont typeface="Arial"/>
              <a:buChar char="•"/>
            </a:pPr>
            <a:r>
              <a:rPr lang="fr-FR" dirty="0"/>
              <a:t>entrée </a:t>
            </a:r>
            <a:r>
              <a:rPr lang="fr-FR" i="1" dirty="0"/>
              <a:t>nation</a:t>
            </a:r>
            <a:r>
              <a:rPr lang="fr-FR" dirty="0"/>
              <a:t> : « Réunion d'hommes habitant un même territoire, soumis ou non à un même gouvernement, ayant depuis longtemps des intérêts assez communs pour qu'on les regarde comme appartenant à la même race »</a:t>
            </a:r>
          </a:p>
          <a:p>
            <a:pPr algn="just"/>
            <a:endParaRPr lang="fr-FR" dirty="0"/>
          </a:p>
          <a:p>
            <a:pPr algn="just"/>
            <a:r>
              <a:rPr lang="fr-FR" dirty="0"/>
              <a:t>« NATION, PEUPLE. Dans le sens étymologique, nation marque un rapport commun de naissance, d'origine, et peuple un rapport de nombre et d'ensemble. De là résulte que l'usage considère surtout </a:t>
            </a:r>
            <a:r>
              <a:rPr lang="fr-FR" i="1" dirty="0"/>
              <a:t>nation</a:t>
            </a:r>
            <a:r>
              <a:rPr lang="fr-FR" dirty="0"/>
              <a:t> comme représentant le corps des habitants d'un même pays, et </a:t>
            </a:r>
            <a:r>
              <a:rPr lang="fr-FR" i="1" dirty="0"/>
              <a:t>peuple comme représentant ce même corps dans ses rapports politiques</a:t>
            </a:r>
            <a:r>
              <a:rPr lang="fr-FR" dirty="0"/>
              <a:t>. Mais l'usage confond souvent ces deux mots ; et, sous la constitution de 1791, on avait adopté la formule : la nation, la loi, le roi. »</a:t>
            </a:r>
          </a:p>
        </p:txBody>
      </p:sp>
    </p:spTree>
    <p:extLst>
      <p:ext uri="{BB962C8B-B14F-4D97-AF65-F5344CB8AC3E}">
        <p14:creationId xmlns:p14="http://schemas.microsoft.com/office/powerpoint/2010/main" val="153434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042400" cy="7940635"/>
          </a:xfrm>
          <a:prstGeom prst="rect">
            <a:avLst/>
          </a:prstGeom>
          <a:noFill/>
        </p:spPr>
        <p:txBody>
          <a:bodyPr wrap="square" rtlCol="0">
            <a:spAutoFit/>
          </a:bodyPr>
          <a:lstStyle/>
          <a:p>
            <a:pPr algn="ctr"/>
            <a:r>
              <a:rPr lang="fr-FR" sz="2400" dirty="0"/>
              <a:t>le problème :</a:t>
            </a:r>
          </a:p>
          <a:p>
            <a:endParaRPr lang="fr-FR" dirty="0"/>
          </a:p>
          <a:p>
            <a:pPr marL="285750" indent="-285750" algn="just">
              <a:buFont typeface="Arial"/>
              <a:buChar char="•"/>
            </a:pPr>
            <a:r>
              <a:rPr lang="fr-FR" dirty="0"/>
              <a:t>Sens </a:t>
            </a:r>
            <a:r>
              <a:rPr lang="fr-FR" i="1" dirty="0"/>
              <a:t>extensionnel</a:t>
            </a:r>
            <a:r>
              <a:rPr lang="fr-FR" dirty="0"/>
              <a:t> en position de </a:t>
            </a:r>
            <a:r>
              <a:rPr lang="fr-FR" i="1" dirty="0"/>
              <a:t>prédicat</a:t>
            </a:r>
            <a:r>
              <a:rPr lang="fr-FR" dirty="0"/>
              <a:t> = « France » = «  les français » = « x (F(x) » </a:t>
            </a:r>
          </a:p>
          <a:p>
            <a:pPr marL="285750" indent="-285750" algn="just">
              <a:buFont typeface="Arial"/>
              <a:buChar char="•"/>
            </a:pPr>
            <a:r>
              <a:rPr lang="fr-FR" dirty="0"/>
              <a:t>Sens </a:t>
            </a:r>
            <a:r>
              <a:rPr lang="fr-FR" i="1" dirty="0"/>
              <a:t>intensionnel</a:t>
            </a:r>
            <a:r>
              <a:rPr lang="fr-FR" dirty="0"/>
              <a:t> en position </a:t>
            </a:r>
            <a:r>
              <a:rPr lang="fr-FR" i="1" dirty="0"/>
              <a:t>sujet</a:t>
            </a:r>
            <a:r>
              <a:rPr lang="fr-FR" dirty="0"/>
              <a:t> : irréductibilité extensionnelle : « La France est membre de l’ONU » ≠ « tous les français sont membres de l’ONU »</a:t>
            </a:r>
          </a:p>
          <a:p>
            <a:pPr marL="285750" indent="-285750" algn="just">
              <a:buFont typeface="Arial"/>
              <a:buChar char="•"/>
            </a:pPr>
            <a:r>
              <a:rPr lang="fr-FR" dirty="0"/>
              <a:t>Les « collectifs » ne sont pas des entités distributives</a:t>
            </a:r>
          </a:p>
          <a:p>
            <a:pPr marL="285750" indent="-285750" algn="just">
              <a:buFont typeface="Arial"/>
              <a:buChar char="•"/>
            </a:pPr>
            <a:r>
              <a:rPr lang="fr-FR" dirty="0"/>
              <a:t>« peuple », « nation » = des entités nominales = « </a:t>
            </a:r>
            <a:r>
              <a:rPr lang="fr-FR" dirty="0" err="1"/>
              <a:t>nomen</a:t>
            </a:r>
            <a:r>
              <a:rPr lang="fr-FR" dirty="0"/>
              <a:t> </a:t>
            </a:r>
            <a:r>
              <a:rPr lang="fr-FR" dirty="0" err="1"/>
              <a:t>juris</a:t>
            </a:r>
            <a:r>
              <a:rPr lang="fr-FR" dirty="0"/>
              <a:t> » de </a:t>
            </a:r>
            <a:r>
              <a:rPr lang="fr-FR" i="1" dirty="0"/>
              <a:t>personne</a:t>
            </a:r>
            <a:r>
              <a:rPr lang="fr-FR" dirty="0"/>
              <a:t>.</a:t>
            </a:r>
          </a:p>
          <a:p>
            <a:pPr marL="285750" indent="-285750" algn="just">
              <a:buFont typeface="Arial"/>
              <a:buChar char="•"/>
            </a:pPr>
            <a:r>
              <a:rPr lang="fr-FR" dirty="0"/>
              <a:t>Le </a:t>
            </a:r>
            <a:r>
              <a:rPr lang="fr-FR" i="1" dirty="0" err="1"/>
              <a:t>nomen</a:t>
            </a:r>
            <a:r>
              <a:rPr lang="fr-FR" i="1" dirty="0"/>
              <a:t> </a:t>
            </a:r>
            <a:r>
              <a:rPr lang="fr-FR" i="1" dirty="0" err="1"/>
              <a:t>iuris</a:t>
            </a:r>
            <a:r>
              <a:rPr lang="fr-FR" dirty="0"/>
              <a:t> assure à lui seul pour le droit l’être juridique propre du collectif Introduction dans la tradition juridique romaniste du concept de « </a:t>
            </a:r>
            <a:r>
              <a:rPr lang="fr-FR" i="1" dirty="0" err="1"/>
              <a:t>personna</a:t>
            </a:r>
            <a:r>
              <a:rPr lang="fr-FR" i="1" dirty="0"/>
              <a:t> </a:t>
            </a:r>
            <a:r>
              <a:rPr lang="fr-FR" i="1" dirty="0" err="1"/>
              <a:t>ficta</a:t>
            </a:r>
            <a:r>
              <a:rPr lang="fr-FR" i="1" dirty="0"/>
              <a:t> </a:t>
            </a:r>
            <a:r>
              <a:rPr lang="fr-FR" dirty="0"/>
              <a:t>» (≠ « personne morale)</a:t>
            </a:r>
          </a:p>
          <a:p>
            <a:pPr algn="just"/>
            <a:endParaRPr lang="fr-FR" dirty="0"/>
          </a:p>
          <a:p>
            <a:pPr marL="285750" indent="-285750">
              <a:buFont typeface="Arial"/>
              <a:buChar char="•"/>
            </a:pPr>
            <a:r>
              <a:rPr lang="fr-FR" dirty="0"/>
              <a:t>sens dénotatif  ou usage citationnel dans les énoncés relatifs aux conditions démocratiques d’</a:t>
            </a:r>
            <a:r>
              <a:rPr lang="fr-FR" dirty="0" err="1"/>
              <a:t>autolégislation</a:t>
            </a:r>
            <a:r>
              <a:rPr lang="fr-FR" dirty="0"/>
              <a:t> présuppose des énoncés performatifs initiaux</a:t>
            </a:r>
          </a:p>
          <a:p>
            <a:pPr marL="285750" indent="-285750">
              <a:buFont typeface="Arial"/>
              <a:buChar char="•"/>
            </a:pPr>
            <a:r>
              <a:rPr lang="fr-FR" dirty="0"/>
              <a:t>le « ce à quoi » réfère « peuple » = le « qui » se désigne comme « peuple »</a:t>
            </a:r>
          </a:p>
          <a:p>
            <a:pPr marL="742950" lvl="1" indent="-285750" algn="just">
              <a:buFont typeface="Arial"/>
              <a:buChar char="•"/>
            </a:pPr>
            <a:r>
              <a:rPr lang="fr-FR" dirty="0"/>
              <a:t>un acte d’</a:t>
            </a:r>
            <a:r>
              <a:rPr lang="fr-FR" dirty="0" err="1"/>
              <a:t>autodésignation</a:t>
            </a:r>
            <a:r>
              <a:rPr lang="fr-FR" dirty="0"/>
              <a:t> où « peuple » est impliqué : est peuple celui qui se dit « peuple », </a:t>
            </a:r>
          </a:p>
          <a:p>
            <a:pPr marL="742950" lvl="1" indent="-285750" algn="just">
              <a:buFont typeface="Arial"/>
              <a:buChar char="•"/>
            </a:pPr>
            <a:r>
              <a:rPr lang="fr-FR" dirty="0"/>
              <a:t>non-réductible à un ensemble de critères d’identification (conception substantialiste), ni à des énoncés ostensifs à la troisième personne</a:t>
            </a:r>
          </a:p>
          <a:p>
            <a:pPr marL="342900" indent="-342900" algn="just">
              <a:buFont typeface="Arial"/>
              <a:buChar char="•"/>
            </a:pPr>
            <a:r>
              <a:rPr lang="fr-FR" dirty="0"/>
              <a:t>passer de</a:t>
            </a:r>
            <a:r>
              <a:rPr lang="fr-FR" i="1" dirty="0"/>
              <a:t> qu’est-ce qu’un peuple ? </a:t>
            </a:r>
            <a:r>
              <a:rPr lang="fr-FR" dirty="0"/>
              <a:t>à </a:t>
            </a:r>
            <a:r>
              <a:rPr lang="fr-FR" i="1" dirty="0"/>
              <a:t>Comment et quand y-a-t-il peuple ?</a:t>
            </a:r>
            <a:endParaRPr lang="fr-FR" dirty="0"/>
          </a:p>
          <a:p>
            <a:pPr marL="285750" indent="-285750">
              <a:buFont typeface="Arial"/>
              <a:buChar char="•"/>
            </a:pPr>
            <a:endParaRPr lang="fr-FR" dirty="0"/>
          </a:p>
          <a:p>
            <a:endParaRPr lang="fr-FR" dirty="0"/>
          </a:p>
          <a:p>
            <a:r>
              <a:rPr lang="fr-FR" dirty="0"/>
              <a:t> </a:t>
            </a:r>
          </a:p>
          <a:p>
            <a:pPr algn="just"/>
            <a:endParaRPr lang="fr-FR" dirty="0"/>
          </a:p>
          <a:p>
            <a:pPr algn="just"/>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8384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300" y="1036429"/>
            <a:ext cx="8750300" cy="5355313"/>
          </a:xfrm>
          <a:prstGeom prst="rect">
            <a:avLst/>
          </a:prstGeom>
          <a:noFill/>
        </p:spPr>
        <p:txBody>
          <a:bodyPr wrap="square" rtlCol="0">
            <a:spAutoFit/>
          </a:bodyPr>
          <a:lstStyle/>
          <a:p>
            <a:endParaRPr lang="fr-FR" dirty="0"/>
          </a:p>
          <a:p>
            <a:pPr marL="285750" indent="-285750">
              <a:buFont typeface="Arial"/>
              <a:buChar char="•"/>
            </a:pPr>
            <a:r>
              <a:rPr lang="fr-FR" dirty="0"/>
              <a:t>les </a:t>
            </a:r>
            <a:r>
              <a:rPr lang="fr-FR" i="1" dirty="0"/>
              <a:t>personnes</a:t>
            </a:r>
            <a:r>
              <a:rPr lang="fr-FR" dirty="0"/>
              <a:t> juridiques (artificielles ou naturelles) en tant qu’entités nominales sont inertes. </a:t>
            </a:r>
          </a:p>
          <a:p>
            <a:pPr marL="285750" indent="-285750">
              <a:buFont typeface="Arial"/>
              <a:buChar char="•"/>
            </a:pPr>
            <a:r>
              <a:rPr lang="fr-FR" dirty="0"/>
              <a:t>Comment les entités nominales peuvent être pensées comme des personnes = comme des </a:t>
            </a:r>
            <a:r>
              <a:rPr lang="fr-FR" i="1" dirty="0"/>
              <a:t>personnes </a:t>
            </a:r>
            <a:r>
              <a:rPr lang="fr-FR" dirty="0"/>
              <a:t>agissant</a:t>
            </a:r>
            <a:r>
              <a:rPr lang="fr-FR" i="1" dirty="0"/>
              <a:t> </a:t>
            </a:r>
            <a:r>
              <a:rPr lang="fr-FR" dirty="0"/>
              <a:t>? avoir une volonté, des droits, des propriétés, des actions … ? </a:t>
            </a:r>
          </a:p>
          <a:p>
            <a:pPr marL="285750" indent="-285750">
              <a:buFont typeface="Arial"/>
              <a:buChar char="•"/>
            </a:pPr>
            <a:r>
              <a:rPr lang="fr-FR" dirty="0"/>
              <a:t>Comment des décisions, revendications, actions de personnes physiques peuvent </a:t>
            </a:r>
            <a:r>
              <a:rPr lang="fr-FR" i="1" dirty="0"/>
              <a:t>passer pour </a:t>
            </a:r>
            <a:r>
              <a:rPr lang="fr-FR" dirty="0"/>
              <a:t>être celle de la nation ou du peuple.</a:t>
            </a:r>
          </a:p>
          <a:p>
            <a:pPr marL="285750" indent="-285750">
              <a:buFont typeface="Arial"/>
              <a:buChar char="•"/>
            </a:pPr>
            <a:r>
              <a:rPr lang="fr-FR" dirty="0"/>
              <a:t>représenter = performer</a:t>
            </a:r>
          </a:p>
          <a:p>
            <a:pPr marL="285750" indent="-285750">
              <a:buFont typeface="Arial"/>
              <a:buChar char="•"/>
            </a:pPr>
            <a:r>
              <a:rPr lang="fr-FR" dirty="0"/>
              <a:t>Elles agissent en tant qu’elles sont agies, impliquées dans et par les conduites des seuls entités agissantes du monde : des sujets physiques</a:t>
            </a:r>
          </a:p>
          <a:p>
            <a:pPr marL="285750" indent="-285750">
              <a:buFont typeface="Arial"/>
              <a:buChar char="•"/>
            </a:pPr>
            <a:endParaRPr lang="fr-FR" dirty="0"/>
          </a:p>
          <a:p>
            <a:r>
              <a:rPr lang="fr-FR" dirty="0"/>
              <a:t>« L’</a:t>
            </a:r>
            <a:r>
              <a:rPr lang="fr-FR" dirty="0" err="1"/>
              <a:t>intensionnalité</a:t>
            </a:r>
            <a:r>
              <a:rPr lang="fr-FR" dirty="0"/>
              <a:t>-avec-un-s de la forme propositionnelle « X est compté comme un Y en C » est la clé pour comprendre l’intentionnalité-avec-un-</a:t>
            </a:r>
            <a:r>
              <a:rPr lang="fr-FR" dirty="0" err="1"/>
              <a:t>t</a:t>
            </a:r>
            <a:r>
              <a:rPr lang="fr-FR" dirty="0"/>
              <a:t> des phénomènes. Etant donné que ni le terme X ni le terme Y ne permettent la substitution d’expressions </a:t>
            </a:r>
            <a:r>
              <a:rPr lang="fr-FR" dirty="0" err="1"/>
              <a:t>co-référentielles</a:t>
            </a:r>
            <a:r>
              <a:rPr lang="fr-FR" dirty="0"/>
              <a:t> sans perte ou changement de valeur de vérité de tout l’énoncé, nous avons de bonnes raisons de supposer que la locution « est compté comme » spécifie une forme d’intentionnalité. » J. Searle, </a:t>
            </a:r>
            <a:r>
              <a:rPr lang="fr-FR" i="1" dirty="0"/>
              <a:t>La Construction de la réalité sociale </a:t>
            </a:r>
            <a:r>
              <a:rPr lang="fr-FR" dirty="0"/>
              <a:t> p.127 </a:t>
            </a:r>
          </a:p>
          <a:p>
            <a:endParaRPr lang="fr-FR" dirty="0"/>
          </a:p>
        </p:txBody>
      </p:sp>
      <p:sp>
        <p:nvSpPr>
          <p:cNvPr id="3" name="ZoneTexte 2"/>
          <p:cNvSpPr txBox="1"/>
          <p:nvPr/>
        </p:nvSpPr>
        <p:spPr>
          <a:xfrm>
            <a:off x="152400" y="262235"/>
            <a:ext cx="8712200" cy="1107996"/>
          </a:xfrm>
          <a:prstGeom prst="rect">
            <a:avLst/>
          </a:prstGeom>
          <a:noFill/>
        </p:spPr>
        <p:txBody>
          <a:bodyPr wrap="square" rtlCol="0">
            <a:spAutoFit/>
          </a:bodyPr>
          <a:lstStyle/>
          <a:p>
            <a:pPr algn="ctr"/>
            <a:endParaRPr lang="fr-FR" sz="2400" dirty="0"/>
          </a:p>
          <a:p>
            <a:pPr algn="ctr"/>
            <a:r>
              <a:rPr lang="fr-FR" sz="2400" dirty="0"/>
              <a:t>Thèse : statut logique des « collectifs »</a:t>
            </a:r>
            <a:r>
              <a:rPr lang="fr-FR" dirty="0"/>
              <a:t>		</a:t>
            </a:r>
          </a:p>
          <a:p>
            <a:pPr algn="just"/>
            <a:r>
              <a:rPr lang="fr-FR" dirty="0"/>
              <a:t>								</a:t>
            </a:r>
          </a:p>
        </p:txBody>
      </p:sp>
    </p:spTree>
    <p:extLst>
      <p:ext uri="{BB962C8B-B14F-4D97-AF65-F5344CB8AC3E}">
        <p14:creationId xmlns:p14="http://schemas.microsoft.com/office/powerpoint/2010/main" val="312302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1600" y="697388"/>
            <a:ext cx="8928099" cy="4893648"/>
          </a:xfrm>
          <a:prstGeom prst="rect">
            <a:avLst/>
          </a:prstGeom>
          <a:noFill/>
        </p:spPr>
        <p:txBody>
          <a:bodyPr wrap="square" rtlCol="0">
            <a:spAutoFit/>
          </a:bodyPr>
          <a:lstStyle/>
          <a:p>
            <a:pPr algn="ctr"/>
            <a:r>
              <a:rPr lang="fr-FR" sz="2400" dirty="0"/>
              <a:t>Les conséquences</a:t>
            </a:r>
          </a:p>
          <a:p>
            <a:r>
              <a:rPr lang="fr-FR" dirty="0"/>
              <a:t> </a:t>
            </a:r>
          </a:p>
          <a:p>
            <a:pPr marL="285750" indent="-285750" algn="just">
              <a:buFont typeface="Arial"/>
              <a:buChar char="•"/>
            </a:pPr>
            <a:r>
              <a:rPr lang="fr-FR" dirty="0"/>
              <a:t>Performer = existence de la </a:t>
            </a:r>
            <a:r>
              <a:rPr lang="fr-FR" i="1" dirty="0"/>
              <a:t>personne </a:t>
            </a:r>
            <a:r>
              <a:rPr lang="fr-FR" dirty="0"/>
              <a:t>« peuple » inscrite dans la continuité de pratiques, les formes instituées de ces pratiques et des actes énonciatifs qui y participent</a:t>
            </a:r>
          </a:p>
          <a:p>
            <a:pPr marL="285750" indent="-285750" algn="just">
              <a:buFont typeface="Arial"/>
              <a:buChar char="•"/>
            </a:pPr>
            <a:r>
              <a:rPr lang="fr-FR" dirty="0"/>
              <a:t>Si ces conduites supposent un mode démocratique d’existence politique : il n’y a peuple qu’à la condition qu’il y ait démocratie (condition nécessaire, non suffisante)</a:t>
            </a:r>
          </a:p>
          <a:p>
            <a:pPr marL="285750" indent="-285750" algn="just">
              <a:buFont typeface="Arial"/>
              <a:buChar char="•"/>
            </a:pPr>
            <a:r>
              <a:rPr lang="fr-FR" dirty="0"/>
              <a:t>Si ces conditions nécessaires sont celles de l’</a:t>
            </a:r>
            <a:r>
              <a:rPr lang="fr-FR" dirty="0" err="1"/>
              <a:t>autolégislation</a:t>
            </a:r>
            <a:r>
              <a:rPr lang="fr-FR" dirty="0"/>
              <a:t> = il n’y a  peuple que là où il y a nation</a:t>
            </a:r>
          </a:p>
          <a:p>
            <a:pPr marL="285750" indent="-285750" algn="just">
              <a:buFont typeface="Arial"/>
              <a:buChar char="•"/>
            </a:pPr>
            <a:r>
              <a:rPr lang="fr-FR" dirty="0"/>
              <a:t>Si la définition de l’</a:t>
            </a:r>
            <a:r>
              <a:rPr lang="fr-FR" dirty="0" err="1"/>
              <a:t>autolégislation</a:t>
            </a:r>
            <a:r>
              <a:rPr lang="fr-FR" dirty="0"/>
              <a:t> dépend de celle de représentation (donc identité problématique entre le représentant et le représenté), alors représenter la nation est subordonné à l’existence du « peuple » et il peut y avoir « peuple » là où il n’y a pas nation </a:t>
            </a:r>
          </a:p>
          <a:p>
            <a:pPr marL="285750" indent="-285750" algn="just">
              <a:buFont typeface="Arial"/>
              <a:buChar char="•"/>
            </a:pPr>
            <a:r>
              <a:rPr lang="fr-FR" dirty="0"/>
              <a:t>La priorité du « peuple » sur la « nation » = existence du peuple indépendante des espaces d’</a:t>
            </a:r>
            <a:r>
              <a:rPr lang="fr-FR" dirty="0" err="1"/>
              <a:t>autolégislation</a:t>
            </a:r>
            <a:r>
              <a:rPr lang="fr-FR" dirty="0"/>
              <a:t> = passage d’une théorie de la souveraineté à une conception de la démocratie comme espace politique ouvert et critique de contestation.</a:t>
            </a:r>
          </a:p>
          <a:p>
            <a:endParaRPr lang="fr-FR" dirty="0"/>
          </a:p>
        </p:txBody>
      </p:sp>
    </p:spTree>
    <p:extLst>
      <p:ext uri="{BB962C8B-B14F-4D97-AF65-F5344CB8AC3E}">
        <p14:creationId xmlns:p14="http://schemas.microsoft.com/office/powerpoint/2010/main" val="34816402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net de croquis">
  <a:themeElements>
    <a:clrScheme name="Carnet de croquis">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Carnet de croquis">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net de croquis">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mbria"/>
        <a:ea typeface="ＭＳ Ｐゴシック"/>
        <a:cs typeface="Lucida Sans Unicode"/>
      </a:majorFont>
      <a:minorFont>
        <a:latin typeface="Cambria"/>
        <a:ea typeface="ＭＳ Ｐゴシック"/>
        <a:cs typeface="Lucida Sans Unicod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Carnet de croquis.thmx</Template>
  <TotalTime>0</TotalTime>
  <Words>5807</Words>
  <Application>Microsoft Office PowerPoint</Application>
  <PresentationFormat>Affichage à l'écran (4:3)</PresentationFormat>
  <Paragraphs>391</Paragraphs>
  <Slides>53</Slides>
  <Notes>13</Notes>
  <HiddenSlides>0</HiddenSlides>
  <MMClips>0</MMClips>
  <ScaleCrop>false</ScaleCrop>
  <HeadingPairs>
    <vt:vector size="8" baseType="variant">
      <vt:variant>
        <vt:lpstr>Polices utilisées</vt:lpstr>
      </vt:variant>
      <vt:variant>
        <vt:i4>6</vt:i4>
      </vt:variant>
      <vt:variant>
        <vt:lpstr>Thème</vt:lpstr>
      </vt:variant>
      <vt:variant>
        <vt:i4>2</vt:i4>
      </vt:variant>
      <vt:variant>
        <vt:lpstr>Serveurs OLE incorporés</vt:lpstr>
      </vt:variant>
      <vt:variant>
        <vt:i4>1</vt:i4>
      </vt:variant>
      <vt:variant>
        <vt:lpstr>Titres des diapositives</vt:lpstr>
      </vt:variant>
      <vt:variant>
        <vt:i4>53</vt:i4>
      </vt:variant>
    </vt:vector>
  </HeadingPairs>
  <TitlesOfParts>
    <vt:vector size="62" baseType="lpstr">
      <vt:lpstr>Arial</vt:lpstr>
      <vt:lpstr>Calibri</vt:lpstr>
      <vt:lpstr>Cambria</vt:lpstr>
      <vt:lpstr>Rage Italic</vt:lpstr>
      <vt:lpstr>Times New Roman</vt:lpstr>
      <vt:lpstr>Wingdings</vt:lpstr>
      <vt:lpstr>Carnet de croquis</vt:lpstr>
      <vt:lpstr>Thème Office</vt:lpstr>
      <vt:lpstr>Document</vt:lpstr>
      <vt:lpstr>Langres 2016, la politique</vt:lpstr>
      <vt:lpstr>Présentation PowerPoint</vt:lpstr>
      <vt:lpstr>Présentation générale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Pourquoi faut-il penser le peuple par-delà la nation?</vt:lpstr>
      <vt:lpstr>Les concepts nécessaires à cette entreprise</vt:lpstr>
      <vt:lpstr>Les réalités politiques pour y penser: des structures et des cultures politiques qui n’ont rien à voir avec une forme de vie ethnico-culturelle </vt:lpstr>
      <vt:lpstr>Performer le peuple.</vt:lpstr>
      <vt:lpstr>Comment une entité collective existe-t-elle ?  Principes d’une ontologie minimale  </vt:lpstr>
      <vt:lpstr>Présentation PowerPoint</vt:lpstr>
      <vt:lpstr>Présentation PowerPoint</vt:lpstr>
      <vt:lpstr>Présentation PowerPoint</vt:lpstr>
      <vt:lpstr>Présentation PowerPoint</vt:lpstr>
      <vt:lpstr>Le peuple, une personne juridique ?  fictions et représentation.</vt:lpstr>
      <vt:lpstr>Présentation PowerPoint</vt:lpstr>
      <vt:lpstr>Présentation PowerPoint</vt:lpstr>
      <vt:lpstr>Performer le peuple.</vt:lpstr>
      <vt:lpstr>Présentation PowerPoint</vt:lpstr>
      <vt:lpstr>Présentation PowerPoint</vt:lpstr>
      <vt:lpstr>Présentation PowerPoint</vt:lpstr>
      <vt:lpstr>Une démocratie de l’autolégislation ou une démocratie de la contestation.</vt:lpstr>
      <vt:lpstr>Présentation PowerPoint</vt:lpstr>
      <vt:lpstr>Présentation PowerPoint</vt:lpstr>
      <vt:lpstr>Présentation PowerPoint</vt:lpstr>
      <vt:lpstr>Présentation PowerPoint</vt:lpstr>
      <vt:lpstr>La nation, un peuple capable de dire nous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peuple, l’Europe, le Monde</vt:lpstr>
      <vt:lpstr>Présentation PowerPoint</vt:lpstr>
      <vt:lpstr>Présentation PowerPoint</vt:lpstr>
      <vt:lpstr>Les concepts nécessaires à cette entreprise</vt:lpstr>
      <vt:lpstr>Trois étapes pour penser notre problème</vt:lpstr>
      <vt:lpstr>Présentation PowerPoint</vt:lpstr>
    </vt:vector>
  </TitlesOfParts>
  <Company>Lycée Fermat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Langres 2016, la politique</dc:title>
  <dc:creator>Henri Commetti</dc:creator>
  <cp:lastModifiedBy>Céline Tarrade</cp:lastModifiedBy>
  <cp:revision>94</cp:revision>
  <dcterms:created xsi:type="dcterms:W3CDTF">2016-10-07T14:23:32Z</dcterms:created>
  <dcterms:modified xsi:type="dcterms:W3CDTF">2023-09-02T14:25:47Z</dcterms:modified>
</cp:coreProperties>
</file>