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82" r:id="rId5"/>
    <p:sldId id="283" r:id="rId6"/>
    <p:sldId id="284" r:id="rId7"/>
    <p:sldId id="264" r:id="rId8"/>
    <p:sldId id="276" r:id="rId9"/>
    <p:sldId id="277" r:id="rId10"/>
    <p:sldId id="278" r:id="rId11"/>
    <p:sldId id="279" r:id="rId12"/>
    <p:sldId id="266" r:id="rId13"/>
    <p:sldId id="268" r:id="rId14"/>
    <p:sldId id="280" r:id="rId15"/>
    <p:sldId id="281" r:id="rId16"/>
  </p:sldIdLst>
  <p:sldSz cx="12188825" cy="6858000"/>
  <p:notesSz cx="6858000" cy="9144000"/>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94660"/>
  </p:normalViewPr>
  <p:slideViewPr>
    <p:cSldViewPr showGuides="1">
      <p:cViewPr varScale="1">
        <p:scale>
          <a:sx n="83" d="100"/>
          <a:sy n="83" d="100"/>
        </p:scale>
        <p:origin x="48" y="138"/>
      </p:cViewPr>
      <p:guideLst>
        <p:guide pos="3839"/>
        <p:guide orient="horz" pos="2160"/>
      </p:guideLst>
    </p:cSldViewPr>
  </p:slideViewPr>
  <p:notesTextViewPr>
    <p:cViewPr>
      <p:scale>
        <a:sx n="1" d="1"/>
        <a:sy n="1" d="1"/>
      </p:scale>
      <p:origin x="0" y="-132"/>
    </p:cViewPr>
  </p:notesTextViewPr>
  <p:notesViewPr>
    <p:cSldViewPr>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pPr/>
      <dgm:t>
        <a:bodyPr rtlCol="0"/>
        <a:lstStyle/>
        <a:p>
          <a:pPr rtl="0"/>
          <a:r>
            <a:rPr lang="fr-FR" noProof="0" dirty="0"/>
            <a:t>CPGE ECG</a:t>
          </a:r>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dgm:spPr/>
      <dgm:t>
        <a:bodyPr rtlCol="0"/>
        <a:lstStyle/>
        <a:p>
          <a:pPr rtl="0"/>
          <a:r>
            <a:rPr lang="fr-FR" noProof="0" dirty="0"/>
            <a:t>HLP en classe de première</a:t>
          </a:r>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3C67E77D-62FA-499D-B5E6-E79A091C5267}">
      <dgm:prSet phldrT="[Text]"/>
      <dgm:spPr/>
      <dgm:t>
        <a:bodyPr rtlCol="0"/>
        <a:lstStyle/>
        <a:p>
          <a:pPr rtl="0"/>
          <a:r>
            <a:rPr lang="fr-FR" noProof="0" dirty="0"/>
            <a:t>Concours passerelle</a:t>
          </a:r>
        </a:p>
      </dgm:t>
    </dgm:pt>
    <dgm:pt modelId="{5337D229-E330-4525-B0FA-14EC5A80604A}" type="parTrans" cxnId="{32AA6160-4426-4C4D-93AE-E2F474E37AD9}">
      <dgm:prSet/>
      <dgm:spPr/>
      <dgm:t>
        <a:bodyPr rtlCol="0"/>
        <a:lstStyle/>
        <a:p>
          <a:pPr rtl="0"/>
          <a:endParaRPr lang="en-US"/>
        </a:p>
      </dgm:t>
    </dgm:pt>
    <dgm:pt modelId="{C056AC5D-B04E-4376-A1CB-3EAB7BE5AF5B}" type="sibTrans" cxnId="{32AA6160-4426-4C4D-93AE-E2F474E37AD9}">
      <dgm:prSet/>
      <dgm:spPr/>
      <dgm:t>
        <a:bodyPr rtlCol="0"/>
        <a:lstStyle/>
        <a:p>
          <a:pPr rtl="0"/>
          <a:endParaRPr lang="en-US"/>
        </a:p>
      </dgm:t>
    </dgm:pt>
    <dgm:pt modelId="{D6510970-8F9C-4B45-A0F3-6ACB9AA76D40}">
      <dgm:prSet phldrT="[Text]"/>
      <dgm:spPr/>
      <dgm:t>
        <a:bodyPr rtlCol="0"/>
        <a:lstStyle/>
        <a:p>
          <a:pPr rtl="0"/>
          <a:r>
            <a:rPr lang="fr-FR" noProof="0" dirty="0"/>
            <a:t>Maths/ SES</a:t>
          </a:r>
        </a:p>
      </dgm:t>
    </dgm:pt>
    <dgm:pt modelId="{7A9FC291-2B6A-4475-8B09-917F9F09E3AB}" type="parTrans" cxnId="{C6E7222A-5F84-456A-9806-D51868FAF8A9}">
      <dgm:prSet/>
      <dgm:spPr/>
      <dgm:t>
        <a:bodyPr rtlCol="0"/>
        <a:lstStyle/>
        <a:p>
          <a:pPr rtl="0"/>
          <a:endParaRPr lang="en-US"/>
        </a:p>
      </dgm:t>
    </dgm:pt>
    <dgm:pt modelId="{4B87F32C-3630-48F2-9114-4262C0BEEA9E}" type="sibTrans" cxnId="{C6E7222A-5F84-456A-9806-D51868FAF8A9}">
      <dgm:prSet/>
      <dgm:spPr/>
      <dgm:t>
        <a:bodyPr rtlCol="0"/>
        <a:lstStyle/>
        <a:p>
          <a:pPr rtl="0"/>
          <a:endParaRPr lang="en-US"/>
        </a:p>
      </dgm:t>
    </dgm:pt>
    <dgm:pt modelId="{709ED9DC-E391-4C6C-B788-93F1C2EFB6FD}">
      <dgm:prSet phldrT="[Text]"/>
      <dgm:spPr/>
      <dgm:t>
        <a:bodyPr rtlCol="0"/>
        <a:lstStyle/>
        <a:p>
          <a:pPr rtl="0"/>
          <a:r>
            <a:rPr lang="fr-FR" noProof="0" dirty="0"/>
            <a:t>HLP/LLCE</a:t>
          </a:r>
        </a:p>
      </dgm:t>
    </dgm:pt>
    <dgm:pt modelId="{B5FA6CF0-E0A0-46A0-93C9-B722B31A8A9C}" type="parTrans" cxnId="{78E3C3B3-FD19-41A6-A9CC-BB3375A6FF81}">
      <dgm:prSet/>
      <dgm:spPr/>
      <dgm:t>
        <a:bodyPr rtlCol="0"/>
        <a:lstStyle/>
        <a:p>
          <a:pPr rtl="0"/>
          <a:endParaRPr lang="en-US"/>
        </a:p>
      </dgm:t>
    </dgm:pt>
    <dgm:pt modelId="{F3C03C29-D7FF-4D61-8D75-8B75B2F589EC}" type="sibTrans" cxnId="{78E3C3B3-FD19-41A6-A9CC-BB3375A6FF81}">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2">
        <dgm:presLayoutVars>
          <dgm:chMax val="0"/>
          <dgm:bulletEnabled val="1"/>
        </dgm:presLayoutVars>
      </dgm:prSet>
      <dgm:spPr/>
    </dgm:pt>
    <dgm:pt modelId="{CD5F6E02-AD43-4E7A-935B-DDF5D6C74800}" type="pres">
      <dgm:prSet presAssocID="{477D14C5-CED9-4CFC-B338-DFB0C8090B9F}" presName="childText" presStyleLbl="revTx" presStyleIdx="0" presStyleCnt="2">
        <dgm:presLayoutVars>
          <dgm:bulletEnabled val="1"/>
        </dgm:presLayoutVars>
      </dgm:prSet>
      <dgm:spPr/>
    </dgm:pt>
    <dgm:pt modelId="{81203336-F3DE-4B3A-BCF4-0F68C23AC2BB}" type="pres">
      <dgm:prSet presAssocID="{3C67E77D-62FA-499D-B5E6-E79A091C5267}" presName="parentText" presStyleLbl="node1" presStyleIdx="1" presStyleCnt="2">
        <dgm:presLayoutVars>
          <dgm:chMax val="0"/>
          <dgm:bulletEnabled val="1"/>
        </dgm:presLayoutVars>
      </dgm:prSet>
      <dgm:spPr/>
    </dgm:pt>
    <dgm:pt modelId="{782956A5-ADC8-4959-B856-589B9D9B9635}" type="pres">
      <dgm:prSet presAssocID="{3C67E77D-62FA-499D-B5E6-E79A091C5267}" presName="childText" presStyleLbl="revTx" presStyleIdx="1" presStyleCnt="2">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6E7222A-5F84-456A-9806-D51868FAF8A9}" srcId="{3C67E77D-62FA-499D-B5E6-E79A091C5267}" destId="{D6510970-8F9C-4B45-A0F3-6ACB9AA76D40}" srcOrd="0" destOrd="0" parTransId="{7A9FC291-2B6A-4475-8B09-917F9F09E3AB}" sibTransId="{4B87F32C-3630-48F2-9114-4262C0BEEA9E}"/>
    <dgm:cxn modelId="{32AA6160-4426-4C4D-93AE-E2F474E37AD9}" srcId="{90119837-5B71-4D44-BB01-DB0B084933C8}" destId="{3C67E77D-62FA-499D-B5E6-E79A091C5267}" srcOrd="1" destOrd="0" parTransId="{5337D229-E330-4525-B0FA-14EC5A80604A}" sibTransId="{C056AC5D-B04E-4376-A1CB-3EAB7BE5AF5B}"/>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3656B090-A676-4E00-8A74-815942300152}" type="presOf" srcId="{709ED9DC-E391-4C6C-B788-93F1C2EFB6FD}" destId="{782956A5-ADC8-4959-B856-589B9D9B9635}" srcOrd="0" destOrd="1" presId="urn:microsoft.com/office/officeart/2005/8/layout/vList2"/>
    <dgm:cxn modelId="{8D0A4494-246A-45A7-AB6A-CDBC9E33ECD3}" type="presOf" srcId="{477D14C5-CED9-4CFC-B338-DFB0C8090B9F}" destId="{A9DD881E-A532-414B-870C-8ADE2076F78C}" srcOrd="0" destOrd="0" presId="urn:microsoft.com/office/officeart/2005/8/layout/vList2"/>
    <dgm:cxn modelId="{78E3C3B3-FD19-41A6-A9CC-BB3375A6FF81}" srcId="{3C67E77D-62FA-499D-B5E6-E79A091C5267}" destId="{709ED9DC-E391-4C6C-B788-93F1C2EFB6FD}" srcOrd="1" destOrd="0" parTransId="{B5FA6CF0-E0A0-46A0-93C9-B722B31A8A9C}" sibTransId="{F3C03C29-D7FF-4D61-8D75-8B75B2F589EC}"/>
    <dgm:cxn modelId="{96956FBE-70C8-4F89-BD0B-33093C0F439D}" type="presOf" srcId="{3C67E77D-62FA-499D-B5E6-E79A091C5267}" destId="{81203336-F3DE-4B3A-BCF4-0F68C23AC2BB}" srcOrd="0" destOrd="0" presId="urn:microsoft.com/office/officeart/2005/8/layout/vList2"/>
    <dgm:cxn modelId="{A55A44F5-7713-43BE-A80C-9D7C49E6D5AD}" type="presOf" srcId="{D6510970-8F9C-4B45-A0F3-6ACB9AA76D40}" destId="{782956A5-ADC8-4959-B856-589B9D9B9635}"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 modelId="{4F4F04E9-8CC4-46EA-94F2-D97F126F4DA5}" type="presParOf" srcId="{ED5DCCC5-BCA8-4491-AA37-BAF153ECA184}" destId="{81203336-F3DE-4B3A-BCF4-0F68C23AC2BB}" srcOrd="2" destOrd="0" presId="urn:microsoft.com/office/officeart/2005/8/layout/vList2"/>
    <dgm:cxn modelId="{9E10C16C-1E52-4EC3-8CA1-A7C07C605948}" type="presParOf" srcId="{ED5DCCC5-BCA8-4491-AA37-BAF153ECA184}" destId="{782956A5-ADC8-4959-B856-589B9D9B963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380806"/>
          <a:ext cx="4976813"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rtlCol="0" anchor="ctr" anchorCtr="0">
          <a:noAutofit/>
        </a:bodyPr>
        <a:lstStyle/>
        <a:p>
          <a:pPr marL="0" lvl="0" indent="0" algn="l" defTabSz="1644650" rtl="0">
            <a:lnSpc>
              <a:spcPct val="90000"/>
            </a:lnSpc>
            <a:spcBef>
              <a:spcPct val="0"/>
            </a:spcBef>
            <a:spcAft>
              <a:spcPct val="35000"/>
            </a:spcAft>
            <a:buNone/>
          </a:pPr>
          <a:r>
            <a:rPr lang="fr-FR" sz="3700" kern="1200" noProof="0" dirty="0"/>
            <a:t>CPGE ECG</a:t>
          </a:r>
        </a:p>
      </dsp:txBody>
      <dsp:txXfrm>
        <a:off x="43321" y="424127"/>
        <a:ext cx="4890171" cy="800803"/>
      </dsp:txXfrm>
    </dsp:sp>
    <dsp:sp modelId="{CD5F6E02-AD43-4E7A-935B-DDF5D6C74800}">
      <dsp:nvSpPr>
        <dsp:cNvPr id="0" name=""/>
        <dsp:cNvSpPr/>
      </dsp:nvSpPr>
      <dsp:spPr>
        <a:xfrm>
          <a:off x="0" y="1268251"/>
          <a:ext cx="4976813"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14" tIns="46990" rIns="263144" bIns="46990" numCol="1" spcCol="1270" rtlCol="0" anchor="t" anchorCtr="0">
          <a:noAutofit/>
        </a:bodyPr>
        <a:lstStyle/>
        <a:p>
          <a:pPr marL="285750" lvl="1" indent="-285750" algn="l" defTabSz="1289050" rtl="0">
            <a:lnSpc>
              <a:spcPct val="90000"/>
            </a:lnSpc>
            <a:spcBef>
              <a:spcPct val="0"/>
            </a:spcBef>
            <a:spcAft>
              <a:spcPct val="20000"/>
            </a:spcAft>
            <a:buChar char="•"/>
          </a:pPr>
          <a:r>
            <a:rPr lang="fr-FR" sz="2900" kern="1200" noProof="0" dirty="0"/>
            <a:t>HLP en classe de première</a:t>
          </a:r>
        </a:p>
      </dsp:txBody>
      <dsp:txXfrm>
        <a:off x="0" y="1268251"/>
        <a:ext cx="4976813" cy="919080"/>
      </dsp:txXfrm>
    </dsp:sp>
    <dsp:sp modelId="{81203336-F3DE-4B3A-BCF4-0F68C23AC2BB}">
      <dsp:nvSpPr>
        <dsp:cNvPr id="0" name=""/>
        <dsp:cNvSpPr/>
      </dsp:nvSpPr>
      <dsp:spPr>
        <a:xfrm>
          <a:off x="0" y="2187331"/>
          <a:ext cx="4976813"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rtlCol="0" anchor="ctr" anchorCtr="0">
          <a:noAutofit/>
        </a:bodyPr>
        <a:lstStyle/>
        <a:p>
          <a:pPr marL="0" lvl="0" indent="0" algn="l" defTabSz="1644650" rtl="0">
            <a:lnSpc>
              <a:spcPct val="90000"/>
            </a:lnSpc>
            <a:spcBef>
              <a:spcPct val="0"/>
            </a:spcBef>
            <a:spcAft>
              <a:spcPct val="35000"/>
            </a:spcAft>
            <a:buNone/>
          </a:pPr>
          <a:r>
            <a:rPr lang="fr-FR" sz="3700" kern="1200" noProof="0" dirty="0"/>
            <a:t>Concours passerelle</a:t>
          </a:r>
        </a:p>
      </dsp:txBody>
      <dsp:txXfrm>
        <a:off x="43321" y="2230652"/>
        <a:ext cx="4890171" cy="800803"/>
      </dsp:txXfrm>
    </dsp:sp>
    <dsp:sp modelId="{782956A5-ADC8-4959-B856-589B9D9B9635}">
      <dsp:nvSpPr>
        <dsp:cNvPr id="0" name=""/>
        <dsp:cNvSpPr/>
      </dsp:nvSpPr>
      <dsp:spPr>
        <a:xfrm>
          <a:off x="0" y="3074776"/>
          <a:ext cx="4976813" cy="101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14" tIns="46990" rIns="263144" bIns="46990" numCol="1" spcCol="1270" rtlCol="0" anchor="t" anchorCtr="0">
          <a:noAutofit/>
        </a:bodyPr>
        <a:lstStyle/>
        <a:p>
          <a:pPr marL="285750" lvl="1" indent="-285750" algn="l" defTabSz="1289050" rtl="0">
            <a:lnSpc>
              <a:spcPct val="90000"/>
            </a:lnSpc>
            <a:spcBef>
              <a:spcPct val="0"/>
            </a:spcBef>
            <a:spcAft>
              <a:spcPct val="20000"/>
            </a:spcAft>
            <a:buChar char="•"/>
          </a:pPr>
          <a:r>
            <a:rPr lang="fr-FR" sz="2900" kern="1200" noProof="0" dirty="0"/>
            <a:t>Maths/ SES</a:t>
          </a:r>
        </a:p>
        <a:p>
          <a:pPr marL="285750" lvl="1" indent="-285750" algn="l" defTabSz="1289050" rtl="0">
            <a:lnSpc>
              <a:spcPct val="90000"/>
            </a:lnSpc>
            <a:spcBef>
              <a:spcPct val="0"/>
            </a:spcBef>
            <a:spcAft>
              <a:spcPct val="20000"/>
            </a:spcAft>
            <a:buChar char="•"/>
          </a:pPr>
          <a:r>
            <a:rPr lang="fr-FR" sz="2900" kern="1200" noProof="0" dirty="0"/>
            <a:t>HLP/LLCE</a:t>
          </a:r>
        </a:p>
      </dsp:txBody>
      <dsp:txXfrm>
        <a:off x="0" y="3074776"/>
        <a:ext cx="4976813" cy="10148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solidFill>
                <a:schemeClr val="tx2"/>
              </a:solidFill>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688FA03-17C3-4384-A8CA-C7B5B2C3661B}" type="datetime1">
              <a:rPr lang="fr-FR" smtClean="0">
                <a:solidFill>
                  <a:schemeClr val="tx2"/>
                </a:solidFill>
              </a:rPr>
              <a:t>20/03/2024</a:t>
            </a:fld>
            <a:endParaRPr lang="fr-FR" dirty="0">
              <a:solidFill>
                <a:schemeClr val="tx2"/>
              </a:solidFill>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solidFill>
                <a:schemeClr val="tx2"/>
              </a:solidFill>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fr-FR" smtClean="0">
                <a:solidFill>
                  <a:schemeClr val="tx2"/>
                </a:solidFill>
              </a:rPr>
              <a:pPr algn="r" rtl="0"/>
              <a:t>‹N°›</a:t>
            </a:fld>
            <a:endParaRPr lang="fr-F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0278E6AB-A867-4373-B52A-2119E5F3C74C}" type="datetime1">
              <a:rPr lang="fr-FR" smtClean="0"/>
              <a:pPr/>
              <a:t>20/03/2024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fr-FR" smtClean="0"/>
              <a:pPr/>
              <a:t>‹N°›</a:t>
            </a:fld>
            <a:endParaRPr lang="fr-F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spécialité qui s’impose à qui veut réussir son entrée dans le </a:t>
            </a:r>
            <a:r>
              <a:rPr lang="fr-FR" dirty="0" err="1"/>
              <a:t>post-bac</a:t>
            </a:r>
            <a:r>
              <a:rPr lang="fr-FR" dirty="0"/>
              <a:t>!</a:t>
            </a:r>
            <a:endParaRPr lang="en-GB"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4</a:t>
            </a:fld>
            <a:endParaRPr lang="fr-FR" dirty="0"/>
          </a:p>
        </p:txBody>
      </p:sp>
    </p:spTree>
    <p:extLst>
      <p:ext uri="{BB962C8B-B14F-4D97-AF65-F5344CB8AC3E}">
        <p14:creationId xmlns:p14="http://schemas.microsoft.com/office/powerpoint/2010/main" val="171169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CPGE A/L sont parmi les premières motivations des élèves, et surtout, ce que l’on met en avant, pour cette Spécialité. </a:t>
            </a:r>
          </a:p>
          <a:p>
            <a:r>
              <a:rPr lang="fr-FR" dirty="0"/>
              <a:t>Mais encore l’université avec des parcours Littérature, Philosophie…</a:t>
            </a:r>
          </a:p>
          <a:p>
            <a:r>
              <a:rPr lang="fr-FR" dirty="0"/>
              <a:t>Les études à dominantes artistiques sont également très bien représentées dans les motivations des élèves prenant cette Spé: Ecoles d’Art, et Licences Histoire de l’art, Musicologie…</a:t>
            </a:r>
            <a:endParaRPr lang="en-GB"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5</a:t>
            </a:fld>
            <a:endParaRPr lang="fr-FR" dirty="0"/>
          </a:p>
        </p:txBody>
      </p:sp>
    </p:spTree>
    <p:extLst>
      <p:ext uri="{BB962C8B-B14F-4D97-AF65-F5344CB8AC3E}">
        <p14:creationId xmlns:p14="http://schemas.microsoft.com/office/powerpoint/2010/main" val="60337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Dès la mise en place de ce nouveau bac, une nouvelle licence voit le jour: Sciences et Humanités. L’intérêt est de montrer au public le lien possible entre ces deux axes souvent opposés et l’intérêt, donc, pour un élève de lycée, de prendre HLP avec des spé scientifiques. 36 places à Toulouse. LAS sciences et </a:t>
            </a:r>
            <a:r>
              <a:rPr lang="fr-FR" dirty="0" err="1"/>
              <a:t>humanitesAux</a:t>
            </a:r>
            <a:r>
              <a:rPr lang="fr-FR" dirty="0"/>
              <a:t> dernières nouvelles, ils déménageraient, pour aller à J. Jaurès….</a:t>
            </a:r>
          </a:p>
          <a:p>
            <a:r>
              <a:rPr lang="fr-FR" dirty="0"/>
              <a:t>Pas de taux d’accès donné pour Toulouse, ceux qui donnent des chiffres annoncent des taux d’accès relativement faibles: 45 à 60% Une licence qui semble plutôt sélective.</a:t>
            </a:r>
            <a:endParaRPr lang="en-GB"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6</a:t>
            </a:fld>
            <a:endParaRPr lang="fr-FR" dirty="0"/>
          </a:p>
        </p:txBody>
      </p:sp>
    </p:spTree>
    <p:extLst>
      <p:ext uri="{BB962C8B-B14F-4D97-AF65-F5344CB8AC3E}">
        <p14:creationId xmlns:p14="http://schemas.microsoft.com/office/powerpoint/2010/main" val="14565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propositions plus inattendues:</a:t>
            </a:r>
          </a:p>
          <a:p>
            <a:r>
              <a:rPr lang="fr-FR" dirty="0"/>
              <a:t>-Les écoles d’architecture. Pour Toulouse, voir tableau (Cf. Site ENSA </a:t>
            </a:r>
            <a:r>
              <a:rPr lang="fr-FR" dirty="0" err="1"/>
              <a:t>toulouse</a:t>
            </a:r>
            <a:r>
              <a:rPr lang="fr-FR"/>
              <a:t>)</a:t>
            </a:r>
            <a:endParaRPr lang="fr-FR" dirty="0"/>
          </a:p>
          <a:p>
            <a:r>
              <a:rPr lang="fr-FR" dirty="0"/>
              <a:t>Lille: 1 spé Sc. Et 1 spé Litt. Les autres précisent à chaque fois que ce qui prime, ce sont les notes, et pas les spé.</a:t>
            </a:r>
            <a:endParaRPr lang="en-GB"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7</a:t>
            </a:fld>
            <a:endParaRPr lang="fr-FR" dirty="0"/>
          </a:p>
        </p:txBody>
      </p:sp>
    </p:spTree>
    <p:extLst>
      <p:ext uri="{BB962C8B-B14F-4D97-AF65-F5344CB8AC3E}">
        <p14:creationId xmlns:p14="http://schemas.microsoft.com/office/powerpoint/2010/main" val="283867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CPGE Eco, Commerce, Gestion: Maths et SES obligatoires et une 3° spé HLP est conseillée, d’autant qu’ils réinjectent des humanités dans leur programme. Mais à Cahors (</a:t>
            </a:r>
            <a:r>
              <a:rPr lang="fr-FR" dirty="0" err="1"/>
              <a:t>lycee</a:t>
            </a:r>
            <a:r>
              <a:rPr lang="fr-FR" dirty="0"/>
              <a:t> Clément Marot), par exemple, on conseille tout simplement aux lycéens de conserver, en terminale, une spé Sc. et une Spé Litt.</a:t>
            </a:r>
          </a:p>
          <a:p>
            <a:r>
              <a:rPr lang="fr-FR" dirty="0"/>
              <a:t>Concours passerelle: accès à 6 écoles de commerce ;demande un bon niveau de culture G.</a:t>
            </a:r>
            <a:endParaRPr lang="en-GB"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8</a:t>
            </a:fld>
            <a:endParaRPr lang="fr-FR" dirty="0"/>
          </a:p>
        </p:txBody>
      </p:sp>
    </p:spTree>
    <p:extLst>
      <p:ext uri="{BB962C8B-B14F-4D97-AF65-F5344CB8AC3E}">
        <p14:creationId xmlns:p14="http://schemas.microsoft.com/office/powerpoint/2010/main" val="367937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groupe INSA demande en première </a:t>
            </a:r>
            <a:r>
              <a:rPr lang="fr-FR" dirty="0" err="1"/>
              <a:t>Maths+SI</a:t>
            </a:r>
            <a:r>
              <a:rPr lang="fr-FR" dirty="0"/>
              <a:t> ou SVT ou Physique et  n’importe quelle autre spécialité. De plus, il semble être pertinent de prendre HLP en 3° spé, puisque cela va devenir un élément de discrimination face à des dossiers ayant tous de très bonnes notes en Sc. Cela prépare également les élève à l’entretien de sélection. HUTECH </a:t>
            </a:r>
            <a:r>
              <a:rPr lang="fr-FR" dirty="0" err="1"/>
              <a:t>compiègne</a:t>
            </a:r>
            <a:endParaRPr lang="fr-FR" dirty="0"/>
          </a:p>
          <a:p>
            <a:r>
              <a:rPr lang="fr-FR" dirty="0"/>
              <a:t>Idem pour les concours </a:t>
            </a:r>
            <a:r>
              <a:rPr lang="fr-FR" dirty="0" err="1"/>
              <a:t>polytech</a:t>
            </a:r>
            <a:r>
              <a:rPr lang="fr-FR" dirty="0"/>
              <a:t> et puissance alpha</a:t>
            </a:r>
            <a:endParaRPr lang="en-GB"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9</a:t>
            </a:fld>
            <a:endParaRPr lang="fr-FR" dirty="0"/>
          </a:p>
        </p:txBody>
      </p:sp>
    </p:spTree>
    <p:extLst>
      <p:ext uri="{BB962C8B-B14F-4D97-AF65-F5344CB8AC3E}">
        <p14:creationId xmlns:p14="http://schemas.microsoft.com/office/powerpoint/2010/main" val="410043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préparer science po, les recruteurs avancent: HGGSP nécessaire , puis indifféremment HLP ou SES. Les deux préparant à même hauteur le concours. Par contre, ils insistent sur les notes. C’est, pour le dossier, ce qui compte. Il s’agit donc de prendre et conserver la spé dans laquelle on réussit le mieux.</a:t>
            </a:r>
            <a:endParaRPr lang="en-GB"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10</a:t>
            </a:fld>
            <a:endParaRPr lang="fr-FR" dirty="0"/>
          </a:p>
        </p:txBody>
      </p:sp>
    </p:spTree>
    <p:extLst>
      <p:ext uri="{BB962C8B-B14F-4D97-AF65-F5344CB8AC3E}">
        <p14:creationId xmlns:p14="http://schemas.microsoft.com/office/powerpoint/2010/main" val="179275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Matière envisagée comme « équilibrée », offrant une entrée </a:t>
            </a:r>
            <a:r>
              <a:rPr lang="fr-FR" dirty="0" err="1"/>
              <a:t>litt</a:t>
            </a:r>
            <a:r>
              <a:rPr lang="fr-FR" dirty="0"/>
              <a:t> mais, grâce à la philo, mettant l’accent sur l’organisation de la démarche, une matière qui forme l’esprit, aussi bien dans le fond que dans la forme. De ce fait, une matière qui évite de trop s’ engager dans une voie complètement scientifique par ex. Garder une porte ouverte, au moins jusqu’à la fin de la 1°, soit reculer le moment du choix, soit se laisser la possibilité de changer d’axe.</a:t>
            </a:r>
            <a:endParaRPr lang="en-GB" dirty="0"/>
          </a:p>
        </p:txBody>
      </p:sp>
      <p:sp>
        <p:nvSpPr>
          <p:cNvPr id="4" name="Espace réservé du numéro de diapositive 3"/>
          <p:cNvSpPr>
            <a:spLocks noGrp="1"/>
          </p:cNvSpPr>
          <p:nvPr>
            <p:ph type="sldNum" sz="quarter" idx="5"/>
          </p:nvPr>
        </p:nvSpPr>
        <p:spPr/>
        <p:txBody>
          <a:bodyPr/>
          <a:lstStyle/>
          <a:p>
            <a:fld id="{B8796F01-7154-41E0-B48B-A6921757531A}" type="slidenum">
              <a:rPr lang="fr-FR" smtClean="0"/>
              <a:pPr/>
              <a:t>11</a:t>
            </a:fld>
            <a:endParaRPr lang="fr-FR" dirty="0"/>
          </a:p>
        </p:txBody>
      </p:sp>
    </p:spTree>
    <p:extLst>
      <p:ext uri="{BB962C8B-B14F-4D97-AF65-F5344CB8AC3E}">
        <p14:creationId xmlns:p14="http://schemas.microsoft.com/office/powerpoint/2010/main" val="2460996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fr-FR" noProof="0"/>
              <a:t>Modifiez le style du titre</a:t>
            </a:r>
            <a:endParaRPr lang="fr-FR" noProof="0" dirty="0"/>
          </a:p>
        </p:txBody>
      </p:sp>
      <p:sp>
        <p:nvSpPr>
          <p:cNvPr id="3" name="Sous-titre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4209E4F-DFC6-482F-A6CA-B16F8BC41929}" type="datetime1">
              <a:rPr lang="fr-FR" smtClean="0"/>
              <a:pPr/>
              <a:t>20/03/2024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52633" y="274638"/>
            <a:ext cx="1422030" cy="5897561"/>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117309" y="274638"/>
            <a:ext cx="8532178" cy="5897561"/>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B91AE174-79A8-4DBD-949F-59976445A8D7}" type="datetime1">
              <a:rPr lang="fr-FR" smtClean="0"/>
              <a:pPr/>
              <a:t>20/03/2024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18662048-31C6-4FA4-8E2A-A7A728DE4DAD}" type="datetime1">
              <a:rPr lang="fr-FR" smtClean="0"/>
              <a:pPr/>
              <a:t>20/03/2024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noProof="0" smtClean="0"/>
              <a:t>‹N°›</a:t>
            </a:fld>
            <a:endParaRPr lang="fr-F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fr-FR" noProof="0"/>
              <a:t>Cliquez pour modifier les styles du texte du masque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8A64196A-BEE6-4491-90B5-F68FE796655F}" type="datetime1">
              <a:rPr lang="fr-FR" smtClean="0"/>
              <a:pPr/>
              <a:t>20/03/2024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9DF4D392-EF6A-4546-BE67-0A4475C8D146}" type="datetime1">
              <a:rPr lang="fr-FR" smtClean="0"/>
              <a:pPr/>
              <a:t>20/03/2024</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A228BD1F-6D0E-420C-8BFA-9DF0A6C07362}" type="datetime1">
              <a:rPr lang="fr-FR" smtClean="0"/>
              <a:pPr/>
              <a:t>20/03/2024</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9219C123-234E-4BDF-A453-4DA56EE52067}" type="datetime1">
              <a:rPr lang="fr-FR" smtClean="0"/>
              <a:pPr/>
              <a:t>20/03/2024</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8A882CEE-EB75-4AF3-9151-1F5F1A2C8DEE}" type="datetime1">
              <a:rPr lang="fr-FR" smtClean="0"/>
              <a:pPr/>
              <a:t>20/03/2024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fr-FR" noProof="0"/>
              <a:t>Modifiez le style du titre</a:t>
            </a:r>
            <a:endParaRPr lang="fr-FR" noProof="0" dirty="0"/>
          </a:p>
        </p:txBody>
      </p:sp>
      <p:sp>
        <p:nvSpPr>
          <p:cNvPr id="3" name="Espace réservé pour l’imag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1243391A-F551-4E68-A3A2-B2977A11EED5}" type="datetime1">
              <a:rPr lang="fr-FR" smtClean="0"/>
              <a:pPr/>
              <a:t>20/03/2024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Espace réservé du titr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7FC95F3A-C80B-45D8-8619-50796CD15BC7}" type="datetime1">
              <a:rPr lang="fr-FR" smtClean="0"/>
              <a:pPr/>
              <a:t>20/03/2024</a:t>
            </a:fld>
            <a:endParaRPr lang="fr-FR" dirty="0"/>
          </a:p>
        </p:txBody>
      </p:sp>
      <p:sp>
        <p:nvSpPr>
          <p:cNvPr id="5" name="Espace réservé du pied de pa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fr-FR" smtClean="0"/>
              <a:pPr/>
              <a:t>‹N°›</a:t>
            </a:fld>
            <a:endParaRPr lang="fr-F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EA731-DD15-4EFC-9D34-7C6C6403646B}"/>
              </a:ext>
            </a:extLst>
          </p:cNvPr>
          <p:cNvSpPr>
            <a:spLocks noGrp="1"/>
          </p:cNvSpPr>
          <p:nvPr>
            <p:ph type="title"/>
          </p:nvPr>
        </p:nvSpPr>
        <p:spPr/>
        <p:txBody>
          <a:bodyPr/>
          <a:lstStyle/>
          <a:p>
            <a:pPr marL="0" marR="0" lvl="0" indent="0" defTabSz="1218987" rtl="0" eaLnBrk="1" fontAlgn="auto" latinLnBrk="0" hangingPunct="1">
              <a:lnSpc>
                <a:spcPct val="95000"/>
              </a:lnSpc>
              <a:spcBef>
                <a:spcPts val="0"/>
              </a:spcBef>
              <a:spcAft>
                <a:spcPts val="0"/>
              </a:spcAft>
              <a:tabLst/>
              <a:defRPr/>
            </a:pPr>
            <a:br>
              <a:rPr kumimoji="0" lang="fr-FR" sz="2800" b="0" i="0" u="none" strike="noStrike" kern="1200" cap="none" spc="0" normalizeH="0" baseline="0" noProof="0" dirty="0">
                <a:ln>
                  <a:noFill/>
                </a:ln>
                <a:solidFill>
                  <a:srgbClr val="374C81"/>
                </a:solidFill>
                <a:effectLst/>
                <a:uLnTx/>
                <a:uFillTx/>
                <a:latin typeface="Century Gothic"/>
                <a:ea typeface="+mn-ea"/>
                <a:cs typeface="+mn-cs"/>
              </a:rPr>
            </a:br>
            <a:r>
              <a:rPr kumimoji="0" lang="fr-FR" sz="2800" b="0" i="0" u="none" strike="noStrike" kern="1200" cap="none" spc="0" normalizeH="0" baseline="0" noProof="0" dirty="0">
                <a:ln>
                  <a:noFill/>
                </a:ln>
                <a:solidFill>
                  <a:srgbClr val="374C81"/>
                </a:solidFill>
                <a:effectLst/>
                <a:uLnTx/>
                <a:uFillTx/>
                <a:latin typeface="Century Gothic"/>
                <a:ea typeface="+mn-ea"/>
                <a:cs typeface="+mn-cs"/>
              </a:rPr>
              <a:t>Des pistes déjà exploitées</a:t>
            </a:r>
            <a:endParaRPr lang="fr-FR" dirty="0"/>
          </a:p>
        </p:txBody>
      </p:sp>
      <p:sp>
        <p:nvSpPr>
          <p:cNvPr id="3" name="Espace réservé du texte 2">
            <a:extLst>
              <a:ext uri="{FF2B5EF4-FFF2-40B4-BE49-F238E27FC236}">
                <a16:creationId xmlns:a16="http://schemas.microsoft.com/office/drawing/2014/main" id="{911D9499-0630-4A8C-92C3-F0EB0AE5CAC2}"/>
              </a:ext>
            </a:extLst>
          </p:cNvPr>
          <p:cNvSpPr>
            <a:spLocks noGrp="1"/>
          </p:cNvSpPr>
          <p:nvPr>
            <p:ph type="body" idx="1"/>
          </p:nvPr>
        </p:nvSpPr>
        <p:spPr/>
        <p:txBody>
          <a:bodyPr>
            <a:normAutofit fontScale="92500" lnSpcReduction="10000"/>
          </a:bodyPr>
          <a:lstStyle/>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r>
              <a:rPr kumimoji="0" lang="fr-FR" sz="4800" b="1" i="0" u="none" strike="noStrike" kern="1200" cap="none" spc="0" normalizeH="0" baseline="0" noProof="0" dirty="0">
                <a:ln>
                  <a:noFill/>
                </a:ln>
                <a:solidFill>
                  <a:srgbClr val="374C81"/>
                </a:solidFill>
                <a:effectLst/>
                <a:uLnTx/>
                <a:uFillTx/>
                <a:latin typeface="Century Gothic"/>
                <a:ea typeface="+mn-ea"/>
                <a:cs typeface="+mn-cs"/>
              </a:rPr>
              <a:t>Promouvoir la spécialité HLP</a:t>
            </a:r>
          </a:p>
          <a:p>
            <a:endParaRPr lang="fr-FR" dirty="0"/>
          </a:p>
        </p:txBody>
      </p:sp>
    </p:spTree>
    <p:extLst>
      <p:ext uri="{BB962C8B-B14F-4D97-AF65-F5344CB8AC3E}">
        <p14:creationId xmlns:p14="http://schemas.microsoft.com/office/powerpoint/2010/main" val="11771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8000" dirty="0"/>
              <a:t>Faire le bon calcul</a:t>
            </a:r>
          </a:p>
        </p:txBody>
      </p:sp>
      <p:sp>
        <p:nvSpPr>
          <p:cNvPr id="5" name="Espace réservé du texte 4"/>
          <p:cNvSpPr>
            <a:spLocks noGrp="1"/>
          </p:cNvSpPr>
          <p:nvPr>
            <p:ph type="body" idx="1"/>
          </p:nvPr>
        </p:nvSpPr>
        <p:spPr>
          <a:xfrm>
            <a:off x="1117309" y="2304424"/>
            <a:ext cx="4973041" cy="512064"/>
          </a:xfrm>
        </p:spPr>
        <p:txBody>
          <a:bodyPr rtlCol="0"/>
          <a:lstStyle/>
          <a:p>
            <a:pPr rtl="0"/>
            <a:r>
              <a:rPr lang="fr-FR" sz="3600" dirty="0"/>
              <a:t>Sciences Po</a:t>
            </a:r>
          </a:p>
        </p:txBody>
      </p:sp>
      <p:sp>
        <p:nvSpPr>
          <p:cNvPr id="3" name="Espace réservé du contenu 2"/>
          <p:cNvSpPr>
            <a:spLocks noGrp="1"/>
          </p:cNvSpPr>
          <p:nvPr>
            <p:ph sz="half" idx="2"/>
          </p:nvPr>
        </p:nvSpPr>
        <p:spPr>
          <a:xfrm>
            <a:off x="1113246" y="2905388"/>
            <a:ext cx="4977104" cy="3962400"/>
          </a:xfrm>
        </p:spPr>
        <p:txBody>
          <a:bodyPr rtlCol="0">
            <a:normAutofit/>
          </a:bodyPr>
          <a:lstStyle/>
          <a:p>
            <a:pPr rtl="0"/>
            <a:r>
              <a:rPr lang="fr-FR" sz="2800" dirty="0"/>
              <a:t>HGGSP</a:t>
            </a:r>
          </a:p>
          <a:p>
            <a:pPr rtl="0"/>
            <a:r>
              <a:rPr lang="fr-FR" sz="2800" dirty="0"/>
              <a:t>SES ou HLP</a:t>
            </a:r>
          </a:p>
        </p:txBody>
      </p:sp>
      <p:sp>
        <p:nvSpPr>
          <p:cNvPr id="6" name="Espace réservé du texte 5"/>
          <p:cNvSpPr>
            <a:spLocks noGrp="1"/>
          </p:cNvSpPr>
          <p:nvPr>
            <p:ph type="body" sz="quarter" idx="3"/>
          </p:nvPr>
        </p:nvSpPr>
        <p:spPr>
          <a:xfrm>
            <a:off x="6297559" y="2304424"/>
            <a:ext cx="4973041" cy="512064"/>
          </a:xfrm>
        </p:spPr>
        <p:txBody>
          <a:bodyPr rtlCol="0"/>
          <a:lstStyle/>
          <a:p>
            <a:pPr rtl="0"/>
            <a:r>
              <a:rPr lang="fr-FR" sz="3600" dirty="0"/>
              <a:t>Et le reste</a:t>
            </a:r>
          </a:p>
        </p:txBody>
      </p:sp>
      <p:sp>
        <p:nvSpPr>
          <p:cNvPr id="4" name="Espace réservé du contenu 3"/>
          <p:cNvSpPr>
            <a:spLocks noGrp="1"/>
          </p:cNvSpPr>
          <p:nvPr>
            <p:ph sz="quarter" idx="4"/>
          </p:nvPr>
        </p:nvSpPr>
        <p:spPr>
          <a:xfrm>
            <a:off x="6293496" y="2905388"/>
            <a:ext cx="4977104" cy="3962400"/>
          </a:xfrm>
        </p:spPr>
        <p:txBody>
          <a:bodyPr rtlCol="0">
            <a:normAutofit/>
          </a:bodyPr>
          <a:lstStyle/>
          <a:p>
            <a:pPr rtl="0"/>
            <a:r>
              <a:rPr lang="fr-FR" sz="2800" dirty="0"/>
              <a:t>Pour de nombreuses écoles, de nombreux cursus, les résultats priment sur les matières.</a:t>
            </a:r>
          </a:p>
        </p:txBody>
      </p:sp>
      <p:sp>
        <p:nvSpPr>
          <p:cNvPr id="7" name="ZoneTexte 6">
            <a:extLst>
              <a:ext uri="{FF2B5EF4-FFF2-40B4-BE49-F238E27FC236}">
                <a16:creationId xmlns:a16="http://schemas.microsoft.com/office/drawing/2014/main" id="{873D8065-41EA-6C44-46D1-E04D793910D9}"/>
              </a:ext>
            </a:extLst>
          </p:cNvPr>
          <p:cNvSpPr txBox="1"/>
          <p:nvPr/>
        </p:nvSpPr>
        <p:spPr>
          <a:xfrm>
            <a:off x="342691" y="6619085"/>
            <a:ext cx="1451038" cy="276999"/>
          </a:xfrm>
          <a:prstGeom prst="rect">
            <a:avLst/>
          </a:prstGeom>
          <a:noFill/>
        </p:spPr>
        <p:txBody>
          <a:bodyPr wrap="none" rtlCol="0">
            <a:spAutoFit/>
          </a:bodyPr>
          <a:lstStyle/>
          <a:p>
            <a:r>
              <a:rPr lang="fr-FR" sz="1200" dirty="0">
                <a:solidFill>
                  <a:schemeClr val="tx2"/>
                </a:solidFill>
              </a:rPr>
              <a:t>S. Nasse Labadie</a:t>
            </a:r>
            <a:endParaRPr lang="en-GB" sz="1200" dirty="0">
              <a:solidFill>
                <a:schemeClr val="tx2"/>
              </a:solidFill>
            </a:endParaRP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721" y="28237"/>
            <a:ext cx="3351927" cy="2844800"/>
          </a:xfrm>
        </p:spPr>
        <p:txBody>
          <a:bodyPr rtlCol="0">
            <a:normAutofit/>
          </a:bodyPr>
          <a:lstStyle/>
          <a:p>
            <a:pPr rtl="0"/>
            <a:r>
              <a:rPr lang="fr-FR" sz="3600" dirty="0"/>
              <a:t>Au-delà des notes</a:t>
            </a:r>
          </a:p>
        </p:txBody>
      </p:sp>
      <p:sp>
        <p:nvSpPr>
          <p:cNvPr id="3" name="Espace réservé du contenu 2"/>
          <p:cNvSpPr>
            <a:spLocks noGrp="1"/>
          </p:cNvSpPr>
          <p:nvPr>
            <p:ph idx="1"/>
          </p:nvPr>
        </p:nvSpPr>
        <p:spPr>
          <a:xfrm>
            <a:off x="4510236" y="482600"/>
            <a:ext cx="6805427" cy="5892800"/>
          </a:xfrm>
        </p:spPr>
        <p:txBody>
          <a:bodyPr rtlCol="0"/>
          <a:lstStyle/>
          <a:p>
            <a:pPr rtl="0"/>
            <a:endParaRPr lang="fr-FR" dirty="0"/>
          </a:p>
          <a:p>
            <a:pPr marL="0" indent="0" rtl="0">
              <a:buNone/>
            </a:pPr>
            <a:endParaRPr lang="fr-FR" dirty="0"/>
          </a:p>
          <a:p>
            <a:pPr rtl="0"/>
            <a:r>
              <a:rPr lang="fr-FR" dirty="0"/>
              <a:t>Une matière « intermédiaire »</a:t>
            </a:r>
          </a:p>
          <a:p>
            <a:pPr marL="0" indent="0" rtl="0">
              <a:buNone/>
            </a:pPr>
            <a:endParaRPr lang="fr-FR" dirty="0"/>
          </a:p>
          <a:p>
            <a:pPr rtl="0"/>
            <a:r>
              <a:rPr lang="fr-FR" dirty="0"/>
              <a:t>Eviter la précipitation</a:t>
            </a:r>
          </a:p>
          <a:p>
            <a:pPr rtl="0"/>
            <a:endParaRPr lang="fr-FR" dirty="0"/>
          </a:p>
          <a:p>
            <a:pPr rtl="0"/>
            <a:r>
              <a:rPr lang="fr-FR" dirty="0"/>
              <a:t>Gagner du temps dans l’orientation</a:t>
            </a:r>
          </a:p>
          <a:p>
            <a:pPr rtl="0"/>
            <a:endParaRPr lang="fr-FR" dirty="0"/>
          </a:p>
        </p:txBody>
      </p:sp>
      <p:sp>
        <p:nvSpPr>
          <p:cNvPr id="4" name="Espace réservé du texte 3"/>
          <p:cNvSpPr>
            <a:spLocks noGrp="1"/>
          </p:cNvSpPr>
          <p:nvPr>
            <p:ph type="body" sz="half" idx="2"/>
          </p:nvPr>
        </p:nvSpPr>
        <p:spPr>
          <a:xfrm>
            <a:off x="322405" y="3284984"/>
            <a:ext cx="3351927" cy="1727200"/>
          </a:xfrm>
        </p:spPr>
        <p:txBody>
          <a:bodyPr rtlCol="0"/>
          <a:lstStyle/>
          <a:p>
            <a:pPr rtl="0"/>
            <a:r>
              <a:rPr lang="fr-FR" dirty="0"/>
              <a:t>Une spécialité « spéciale »</a:t>
            </a:r>
          </a:p>
        </p:txBody>
      </p:sp>
      <p:sp>
        <p:nvSpPr>
          <p:cNvPr id="5" name="ZoneTexte 4">
            <a:extLst>
              <a:ext uri="{FF2B5EF4-FFF2-40B4-BE49-F238E27FC236}">
                <a16:creationId xmlns:a16="http://schemas.microsoft.com/office/drawing/2014/main" id="{3C531AEB-8193-A33E-EC2D-E82AE7C7BC42}"/>
              </a:ext>
            </a:extLst>
          </p:cNvPr>
          <p:cNvSpPr txBox="1"/>
          <p:nvPr/>
        </p:nvSpPr>
        <p:spPr>
          <a:xfrm>
            <a:off x="342691" y="6619085"/>
            <a:ext cx="1451038" cy="276999"/>
          </a:xfrm>
          <a:prstGeom prst="rect">
            <a:avLst/>
          </a:prstGeom>
          <a:noFill/>
        </p:spPr>
        <p:txBody>
          <a:bodyPr wrap="none" rtlCol="0">
            <a:spAutoFit/>
          </a:bodyPr>
          <a:lstStyle/>
          <a:p>
            <a:r>
              <a:rPr lang="fr-FR" sz="1200" dirty="0">
                <a:solidFill>
                  <a:schemeClr val="tx2"/>
                </a:solidFill>
              </a:rPr>
              <a:t>S. Nasse Labadie</a:t>
            </a:r>
            <a:endParaRPr lang="en-GB" sz="1200" dirty="0">
              <a:solidFill>
                <a:schemeClr val="tx2"/>
              </a:solidFill>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D0989E0E-37C6-78D4-A342-869D3F53B5A4}"/>
              </a:ext>
            </a:extLst>
          </p:cNvPr>
          <p:cNvSpPr/>
          <p:nvPr/>
        </p:nvSpPr>
        <p:spPr>
          <a:xfrm>
            <a:off x="9042896" y="3205013"/>
            <a:ext cx="2746768" cy="851297"/>
          </a:xfrm>
          <a:prstGeom prst="roundRect">
            <a:avLst/>
          </a:prstGeom>
          <a:solidFill>
            <a:srgbClr val="9BBB59">
              <a:alpha val="20000"/>
            </a:srgbClr>
          </a:solidFill>
        </p:spPr>
        <p:txBody>
          <a:bodyPr wrap="square">
            <a:spAutoFit/>
          </a:bodyPr>
          <a:lstStyle/>
          <a:p>
            <a:pPr defTabSz="914080">
              <a:defRPr/>
            </a:pPr>
            <a:r>
              <a:rPr lang="en-US" sz="2200" kern="0" dirty="0">
                <a:solidFill>
                  <a:srgbClr val="9BBB59"/>
                </a:solidFill>
                <a:latin typeface="Calibri" panose="020F0502020204030204"/>
              </a:rPr>
              <a:t>STAPS / IFSI / BUT</a:t>
            </a:r>
          </a:p>
          <a:p>
            <a:pPr defTabSz="914080">
              <a:defRPr/>
            </a:pPr>
            <a:r>
              <a:rPr lang="en-US" sz="2200" kern="0" dirty="0" err="1">
                <a:solidFill>
                  <a:srgbClr val="9BBB59"/>
                </a:solidFill>
                <a:latin typeface="Calibri" panose="020F0502020204030204"/>
              </a:rPr>
              <a:t>Orthophoniste</a:t>
            </a:r>
            <a:endParaRPr lang="en-US" sz="2200" kern="0" dirty="0">
              <a:solidFill>
                <a:srgbClr val="9BBB59"/>
              </a:solidFill>
              <a:latin typeface="Calibri" panose="020F0502020204030204"/>
            </a:endParaRPr>
          </a:p>
        </p:txBody>
      </p:sp>
      <p:sp>
        <p:nvSpPr>
          <p:cNvPr id="4" name="Rectangle : coins arrondis 3">
            <a:extLst>
              <a:ext uri="{FF2B5EF4-FFF2-40B4-BE49-F238E27FC236}">
                <a16:creationId xmlns:a16="http://schemas.microsoft.com/office/drawing/2014/main" id="{0E651642-F580-DFD8-D9C9-41DE9F0843C9}"/>
              </a:ext>
            </a:extLst>
          </p:cNvPr>
          <p:cNvSpPr/>
          <p:nvPr/>
        </p:nvSpPr>
        <p:spPr>
          <a:xfrm>
            <a:off x="370142" y="1631835"/>
            <a:ext cx="3221144" cy="2724150"/>
          </a:xfrm>
          <a:prstGeom prst="roundRect">
            <a:avLst/>
          </a:prstGeom>
          <a:solidFill>
            <a:srgbClr val="16A085">
              <a:alpha val="20000"/>
            </a:srgbClr>
          </a:solidFill>
        </p:spPr>
        <p:txBody>
          <a:bodyPr wrap="square">
            <a:spAutoFit/>
          </a:bodyPr>
          <a:lstStyle/>
          <a:p>
            <a:pPr defTabSz="914080">
              <a:defRPr/>
            </a:pPr>
            <a:r>
              <a:rPr lang="en-US" sz="2200" kern="0" dirty="0">
                <a:solidFill>
                  <a:srgbClr val="16A085"/>
                </a:solidFill>
                <a:latin typeface="Calibri" panose="020F0502020204030204"/>
              </a:rPr>
              <a:t>Ecole : J</a:t>
            </a:r>
            <a:r>
              <a:rPr lang="fr-FR" sz="2200" kern="0" dirty="0" err="1">
                <a:solidFill>
                  <a:srgbClr val="16A085"/>
                </a:solidFill>
                <a:latin typeface="Calibri" panose="020F0502020204030204"/>
              </a:rPr>
              <a:t>ournalisme</a:t>
            </a:r>
            <a:r>
              <a:rPr lang="fr-FR" sz="2200" kern="0" dirty="0">
                <a:solidFill>
                  <a:srgbClr val="16A085"/>
                </a:solidFill>
                <a:latin typeface="Calibri" panose="020F0502020204030204"/>
              </a:rPr>
              <a:t>, </a:t>
            </a:r>
            <a:r>
              <a:rPr lang="en-US" sz="2200" kern="0" dirty="0">
                <a:solidFill>
                  <a:srgbClr val="16A085"/>
                </a:solidFill>
                <a:latin typeface="Calibri" panose="020F0502020204030204"/>
              </a:rPr>
              <a:t>IEP</a:t>
            </a:r>
          </a:p>
          <a:p>
            <a:pPr defTabSz="914080">
              <a:defRPr/>
            </a:pPr>
            <a:r>
              <a:rPr lang="fr-FR" sz="2200" kern="0" dirty="0">
                <a:solidFill>
                  <a:srgbClr val="16A085"/>
                </a:solidFill>
                <a:latin typeface="Calibri" panose="020F0502020204030204"/>
              </a:rPr>
              <a:t>Licence</a:t>
            </a:r>
            <a:r>
              <a:rPr lang="en-US" sz="2200" kern="0" dirty="0">
                <a:solidFill>
                  <a:srgbClr val="16A085"/>
                </a:solidFill>
                <a:latin typeface="Calibri" panose="020F0502020204030204"/>
              </a:rPr>
              <a:t> : Droit, </a:t>
            </a:r>
            <a:r>
              <a:rPr lang="en-US" sz="2200" kern="0" dirty="0" err="1">
                <a:solidFill>
                  <a:srgbClr val="16A085"/>
                </a:solidFill>
                <a:latin typeface="Calibri" panose="020F0502020204030204"/>
              </a:rPr>
              <a:t>Sc.Po</a:t>
            </a:r>
            <a:r>
              <a:rPr lang="en-US" sz="2200" kern="0" dirty="0">
                <a:solidFill>
                  <a:srgbClr val="16A085"/>
                </a:solidFill>
                <a:latin typeface="Calibri" panose="020F0502020204030204"/>
              </a:rPr>
              <a:t>, Sciences de </a:t>
            </a:r>
            <a:r>
              <a:rPr lang="en-US" sz="2200" kern="0" dirty="0" err="1">
                <a:solidFill>
                  <a:srgbClr val="16A085"/>
                </a:solidFill>
                <a:latin typeface="Calibri" panose="020F0502020204030204"/>
              </a:rPr>
              <a:t>l’H</a:t>
            </a:r>
            <a:r>
              <a:rPr lang="en-US" sz="2200" kern="0" dirty="0">
                <a:solidFill>
                  <a:srgbClr val="16A085"/>
                </a:solidFill>
                <a:latin typeface="Calibri" panose="020F0502020204030204"/>
              </a:rPr>
              <a:t>, Socio, Hist, Sc. De l’ Educ, …</a:t>
            </a:r>
          </a:p>
          <a:p>
            <a:pPr defTabSz="914080">
              <a:defRPr/>
            </a:pPr>
            <a:r>
              <a:rPr lang="en-US" sz="2200" kern="0" dirty="0">
                <a:solidFill>
                  <a:srgbClr val="16A085"/>
                </a:solidFill>
                <a:latin typeface="Calibri" panose="020F0502020204030204"/>
              </a:rPr>
              <a:t>CPGE A/L</a:t>
            </a:r>
          </a:p>
          <a:p>
            <a:pPr defTabSz="914080">
              <a:defRPr/>
            </a:pPr>
            <a:r>
              <a:rPr lang="en-US" sz="2200" kern="0" dirty="0">
                <a:solidFill>
                  <a:srgbClr val="16A085"/>
                </a:solidFill>
                <a:latin typeface="Calibri" panose="020F0502020204030204"/>
              </a:rPr>
              <a:t>BUT : Car. soc, Info, Comm, </a:t>
            </a:r>
            <a:r>
              <a:rPr lang="fr-FR" sz="2200" kern="0" dirty="0">
                <a:solidFill>
                  <a:srgbClr val="16A085"/>
                </a:solidFill>
                <a:latin typeface="Calibri" panose="020F0502020204030204"/>
              </a:rPr>
              <a:t>Journalisme</a:t>
            </a:r>
            <a:r>
              <a:rPr lang="en-US" sz="2200" kern="0" dirty="0">
                <a:solidFill>
                  <a:srgbClr val="16A085"/>
                </a:solidFill>
                <a:latin typeface="Calibri" panose="020F0502020204030204"/>
              </a:rPr>
              <a:t>, …</a:t>
            </a:r>
          </a:p>
        </p:txBody>
      </p:sp>
      <p:sp>
        <p:nvSpPr>
          <p:cNvPr id="5" name="Rectangle : coins arrondis 4">
            <a:extLst>
              <a:ext uri="{FF2B5EF4-FFF2-40B4-BE49-F238E27FC236}">
                <a16:creationId xmlns:a16="http://schemas.microsoft.com/office/drawing/2014/main" id="{641C6C77-1EB5-05E8-4967-041F088070D5}"/>
              </a:ext>
            </a:extLst>
          </p:cNvPr>
          <p:cNvSpPr/>
          <p:nvPr/>
        </p:nvSpPr>
        <p:spPr>
          <a:xfrm>
            <a:off x="357946" y="4649437"/>
            <a:ext cx="2663601" cy="1975009"/>
          </a:xfrm>
          <a:prstGeom prst="roundRect">
            <a:avLst/>
          </a:prstGeom>
          <a:solidFill>
            <a:srgbClr val="2980B9">
              <a:alpha val="20000"/>
            </a:srgbClr>
          </a:solidFill>
        </p:spPr>
        <p:txBody>
          <a:bodyPr wrap="square">
            <a:spAutoFit/>
          </a:bodyPr>
          <a:lstStyle/>
          <a:p>
            <a:pPr defTabSz="914080">
              <a:defRPr/>
            </a:pPr>
            <a:r>
              <a:rPr lang="fr-FR" sz="2200" kern="0" dirty="0">
                <a:solidFill>
                  <a:srgbClr val="2980B9"/>
                </a:solidFill>
                <a:latin typeface="Calibri" panose="020F0502020204030204"/>
              </a:rPr>
              <a:t>Licence</a:t>
            </a:r>
            <a:r>
              <a:rPr lang="en-US" sz="2200" kern="0" dirty="0">
                <a:solidFill>
                  <a:srgbClr val="2980B9"/>
                </a:solidFill>
                <a:latin typeface="Calibri" panose="020F0502020204030204"/>
              </a:rPr>
              <a:t> : info, comm, droit/art</a:t>
            </a:r>
          </a:p>
          <a:p>
            <a:pPr defTabSz="914080">
              <a:defRPr/>
            </a:pPr>
            <a:r>
              <a:rPr lang="en-US" sz="2200" kern="0" dirty="0">
                <a:solidFill>
                  <a:srgbClr val="2980B9"/>
                </a:solidFill>
                <a:latin typeface="Calibri" panose="020F0502020204030204"/>
              </a:rPr>
              <a:t>BUT : Art, Info, Comm.</a:t>
            </a:r>
          </a:p>
          <a:p>
            <a:pPr defTabSz="914080">
              <a:defRPr/>
            </a:pPr>
            <a:r>
              <a:rPr lang="en-US" sz="2200" kern="0" dirty="0">
                <a:solidFill>
                  <a:srgbClr val="2980B9"/>
                </a:solidFill>
                <a:latin typeface="Calibri" panose="020F0502020204030204"/>
              </a:rPr>
              <a:t>Ecole : Art, Design.</a:t>
            </a:r>
          </a:p>
        </p:txBody>
      </p:sp>
      <p:sp>
        <p:nvSpPr>
          <p:cNvPr id="6" name="Rectangle : coins arrondis 5">
            <a:extLst>
              <a:ext uri="{FF2B5EF4-FFF2-40B4-BE49-F238E27FC236}">
                <a16:creationId xmlns:a16="http://schemas.microsoft.com/office/drawing/2014/main" id="{F423970B-813B-87EA-4453-55135E4920A8}"/>
              </a:ext>
            </a:extLst>
          </p:cNvPr>
          <p:cNvSpPr/>
          <p:nvPr/>
        </p:nvSpPr>
        <p:spPr>
          <a:xfrm>
            <a:off x="3865870" y="964515"/>
            <a:ext cx="2573232" cy="1600438"/>
          </a:xfrm>
          <a:prstGeom prst="roundRect">
            <a:avLst/>
          </a:prstGeom>
          <a:solidFill>
            <a:srgbClr val="FF66CC">
              <a:alpha val="20000"/>
            </a:srgbClr>
          </a:solidFill>
        </p:spPr>
        <p:txBody>
          <a:bodyPr wrap="square">
            <a:spAutoFit/>
          </a:bodyPr>
          <a:lstStyle/>
          <a:p>
            <a:pPr defTabSz="914080">
              <a:defRPr/>
            </a:pPr>
            <a:r>
              <a:rPr lang="fr-FR" sz="2200" kern="0" dirty="0">
                <a:solidFill>
                  <a:srgbClr val="FF66CC"/>
                </a:solidFill>
                <a:latin typeface="Calibri" panose="020F0502020204030204"/>
              </a:rPr>
              <a:t>Licence </a:t>
            </a:r>
            <a:r>
              <a:rPr lang="en-US" sz="2200" kern="0" dirty="0">
                <a:solidFill>
                  <a:srgbClr val="FF66CC"/>
                </a:solidFill>
                <a:latin typeface="Calibri" panose="020F0502020204030204"/>
              </a:rPr>
              <a:t>: LEA, Comm, SES, Geo, …</a:t>
            </a:r>
          </a:p>
          <a:p>
            <a:pPr defTabSz="914080">
              <a:defRPr/>
            </a:pPr>
            <a:r>
              <a:rPr lang="en-US" sz="2200" kern="0" dirty="0">
                <a:solidFill>
                  <a:srgbClr val="FF66CC"/>
                </a:solidFill>
                <a:latin typeface="Calibri" panose="020F0502020204030204"/>
              </a:rPr>
              <a:t>BUT: Comm, Information</a:t>
            </a:r>
          </a:p>
        </p:txBody>
      </p:sp>
      <p:sp>
        <p:nvSpPr>
          <p:cNvPr id="7" name="Rectangle : coins arrondis 6">
            <a:extLst>
              <a:ext uri="{FF2B5EF4-FFF2-40B4-BE49-F238E27FC236}">
                <a16:creationId xmlns:a16="http://schemas.microsoft.com/office/drawing/2014/main" id="{4F93A3D6-AE8F-FD13-412F-CEF968D57735}"/>
              </a:ext>
            </a:extLst>
          </p:cNvPr>
          <p:cNvSpPr/>
          <p:nvPr/>
        </p:nvSpPr>
        <p:spPr>
          <a:xfrm>
            <a:off x="9371834" y="4349772"/>
            <a:ext cx="2746767" cy="2349579"/>
          </a:xfrm>
          <a:prstGeom prst="roundRect">
            <a:avLst/>
          </a:prstGeom>
          <a:solidFill>
            <a:srgbClr val="7030A0">
              <a:alpha val="20000"/>
            </a:srgbClr>
          </a:solidFill>
        </p:spPr>
        <p:txBody>
          <a:bodyPr wrap="square">
            <a:spAutoFit/>
          </a:bodyPr>
          <a:lstStyle/>
          <a:p>
            <a:pPr algn="just" defTabSz="914080">
              <a:defRPr/>
            </a:pPr>
            <a:r>
              <a:rPr lang="en-US" sz="2200" kern="0" dirty="0">
                <a:solidFill>
                  <a:srgbClr val="7030A0"/>
                </a:solidFill>
                <a:latin typeface="Calibri" panose="020F0502020204030204"/>
              </a:rPr>
              <a:t>CPGE B/L, DCG, …</a:t>
            </a:r>
          </a:p>
          <a:p>
            <a:pPr defTabSz="914080">
              <a:defRPr/>
            </a:pPr>
            <a:r>
              <a:rPr lang="fr-FR" sz="2200" kern="0" dirty="0">
                <a:solidFill>
                  <a:srgbClr val="7030A0"/>
                </a:solidFill>
                <a:latin typeface="Calibri" panose="020F0502020204030204"/>
              </a:rPr>
              <a:t>Licence : Psycho, Eco, Gestion, Droit, LEA, …</a:t>
            </a:r>
          </a:p>
          <a:p>
            <a:pPr algn="just" defTabSz="914080">
              <a:defRPr/>
            </a:pPr>
            <a:r>
              <a:rPr lang="en-US" sz="2200" kern="0" dirty="0">
                <a:solidFill>
                  <a:srgbClr val="7030A0"/>
                </a:solidFill>
                <a:latin typeface="Calibri" panose="020F0502020204030204"/>
              </a:rPr>
              <a:t>BUT : Tech de co, </a:t>
            </a:r>
            <a:r>
              <a:rPr lang="fr-FR" sz="2200" kern="0" dirty="0">
                <a:solidFill>
                  <a:srgbClr val="7030A0"/>
                </a:solidFill>
                <a:latin typeface="Calibri" panose="020F0502020204030204"/>
              </a:rPr>
              <a:t>Carrières sociales, </a:t>
            </a:r>
            <a:r>
              <a:rPr lang="fr-FR" sz="2000" kern="0" dirty="0">
                <a:solidFill>
                  <a:srgbClr val="7030A0"/>
                </a:solidFill>
                <a:latin typeface="Calibri" panose="020F0502020204030204"/>
              </a:rPr>
              <a:t>…</a:t>
            </a:r>
            <a:endParaRPr lang="fr-FR" sz="2200" kern="0" dirty="0">
              <a:solidFill>
                <a:srgbClr val="7030A0"/>
              </a:solidFill>
              <a:latin typeface="Calibri" panose="020F0502020204030204"/>
            </a:endParaRPr>
          </a:p>
        </p:txBody>
      </p:sp>
      <p:sp>
        <p:nvSpPr>
          <p:cNvPr id="8" name="Rectangle : coins arrondis 7">
            <a:extLst>
              <a:ext uri="{FF2B5EF4-FFF2-40B4-BE49-F238E27FC236}">
                <a16:creationId xmlns:a16="http://schemas.microsoft.com/office/drawing/2014/main" id="{0CEEF836-4183-F7EC-9354-CE70D6F855EC}"/>
              </a:ext>
            </a:extLst>
          </p:cNvPr>
          <p:cNvSpPr/>
          <p:nvPr/>
        </p:nvSpPr>
        <p:spPr>
          <a:xfrm>
            <a:off x="6793781" y="931272"/>
            <a:ext cx="4172329" cy="1975009"/>
          </a:xfrm>
          <a:prstGeom prst="roundRect">
            <a:avLst/>
          </a:prstGeom>
          <a:solidFill>
            <a:srgbClr val="C0392B">
              <a:alpha val="20000"/>
            </a:srgbClr>
          </a:solidFill>
        </p:spPr>
        <p:txBody>
          <a:bodyPr wrap="square">
            <a:spAutoFit/>
          </a:bodyPr>
          <a:lstStyle/>
          <a:p>
            <a:pPr defTabSz="914080">
              <a:defRPr/>
            </a:pPr>
            <a:r>
              <a:rPr lang="fr-FR" sz="2200" kern="0" dirty="0">
                <a:solidFill>
                  <a:srgbClr val="C0392B"/>
                </a:solidFill>
                <a:latin typeface="Calibri" panose="020F0502020204030204"/>
              </a:rPr>
              <a:t>Licence : Droit, Sc. Po, Sciences de l’H, socio, Sc. De l’Educ.</a:t>
            </a:r>
          </a:p>
          <a:p>
            <a:pPr defTabSz="914080">
              <a:defRPr/>
            </a:pPr>
            <a:r>
              <a:rPr lang="fr-FR" sz="2200" kern="0" dirty="0">
                <a:solidFill>
                  <a:srgbClr val="C0392B"/>
                </a:solidFill>
                <a:latin typeface="Calibri" panose="020F0502020204030204"/>
              </a:rPr>
              <a:t>But : Carrières soc.</a:t>
            </a:r>
          </a:p>
          <a:p>
            <a:pPr defTabSz="914080">
              <a:defRPr/>
            </a:pPr>
            <a:r>
              <a:rPr lang="en-US" sz="2200" kern="0" dirty="0">
                <a:solidFill>
                  <a:srgbClr val="C0392B"/>
                </a:solidFill>
                <a:latin typeface="Calibri" panose="020F0502020204030204"/>
              </a:rPr>
              <a:t>Ecole : </a:t>
            </a:r>
            <a:r>
              <a:rPr lang="en-US" sz="2200" kern="0" dirty="0" err="1">
                <a:solidFill>
                  <a:srgbClr val="C0392B"/>
                </a:solidFill>
                <a:latin typeface="Calibri" panose="020F0502020204030204"/>
              </a:rPr>
              <a:t>Journalisme</a:t>
            </a:r>
            <a:r>
              <a:rPr lang="en-US" sz="2200" kern="0" dirty="0">
                <a:solidFill>
                  <a:srgbClr val="C0392B"/>
                </a:solidFill>
                <a:latin typeface="Calibri" panose="020F0502020204030204"/>
              </a:rPr>
              <a:t>, IEP.</a:t>
            </a:r>
          </a:p>
          <a:p>
            <a:pPr defTabSz="914080">
              <a:defRPr/>
            </a:pPr>
            <a:r>
              <a:rPr lang="en-US" sz="2200" kern="0" dirty="0">
                <a:solidFill>
                  <a:srgbClr val="C0392B"/>
                </a:solidFill>
                <a:latin typeface="Calibri" panose="020F0502020204030204"/>
              </a:rPr>
              <a:t>CPGE : A/L B/L</a:t>
            </a:r>
          </a:p>
        </p:txBody>
      </p:sp>
      <p:sp>
        <p:nvSpPr>
          <p:cNvPr id="9" name="Title 1">
            <a:extLst>
              <a:ext uri="{FF2B5EF4-FFF2-40B4-BE49-F238E27FC236}">
                <a16:creationId xmlns:a16="http://schemas.microsoft.com/office/drawing/2014/main" id="{F1FC326F-0D85-00D1-3266-DCC1D2151491}"/>
              </a:ext>
            </a:extLst>
          </p:cNvPr>
          <p:cNvSpPr txBox="1">
            <a:spLocks/>
          </p:cNvSpPr>
          <p:nvPr/>
        </p:nvSpPr>
        <p:spPr>
          <a:xfrm>
            <a:off x="1372758" y="170774"/>
            <a:ext cx="9795279" cy="707702"/>
          </a:xfrm>
          <a:prstGeom prst="rect">
            <a:avLst/>
          </a:prstGeom>
        </p:spPr>
        <p:txBody>
          <a:bodyPr vert="horz" lIns="91416" tIns="45708" rIns="91416" bIns="45708" rtlCol="0" anchor="ctr">
            <a:spAutoFit/>
          </a:bodyPr>
          <a:lstStyle>
            <a:lvl1pPr algn="l" defTabSz="914354" rtl="0" eaLnBrk="1" latinLnBrk="0" hangingPunct="1">
              <a:spcBef>
                <a:spcPct val="0"/>
              </a:spcBef>
              <a:buNone/>
              <a:defRPr lang="en-US" sz="4000" b="1" kern="1200" cap="all" normalizeH="0" baseline="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algn="ctr" defTabSz="914080">
              <a:defRPr/>
            </a:pPr>
            <a:r>
              <a:rPr lang="fr-FR" sz="3999" dirty="0"/>
              <a:t>HLP et parcoursup</a:t>
            </a:r>
          </a:p>
        </p:txBody>
      </p:sp>
      <p:grpSp>
        <p:nvGrpSpPr>
          <p:cNvPr id="10" name="Groupe 9">
            <a:extLst>
              <a:ext uri="{FF2B5EF4-FFF2-40B4-BE49-F238E27FC236}">
                <a16:creationId xmlns:a16="http://schemas.microsoft.com/office/drawing/2014/main" id="{FF4AD55B-71CE-8A4A-A31E-BD5EAB2A52C7}"/>
              </a:ext>
            </a:extLst>
          </p:cNvPr>
          <p:cNvGrpSpPr>
            <a:grpSpLocks noChangeAspect="1"/>
          </p:cNvGrpSpPr>
          <p:nvPr/>
        </p:nvGrpSpPr>
        <p:grpSpPr>
          <a:xfrm>
            <a:off x="3337680" y="3412922"/>
            <a:ext cx="5847029" cy="3419415"/>
            <a:chOff x="2870647" y="3006409"/>
            <a:chExt cx="6596462" cy="3857691"/>
          </a:xfrm>
        </p:grpSpPr>
        <p:sp>
          <p:nvSpPr>
            <p:cNvPr id="11" name="Freeform: Shape 47">
              <a:extLst>
                <a:ext uri="{FF2B5EF4-FFF2-40B4-BE49-F238E27FC236}">
                  <a16:creationId xmlns:a16="http://schemas.microsoft.com/office/drawing/2014/main" id="{B3A57FCE-BA85-6DF4-50D3-449925667992}"/>
                </a:ext>
              </a:extLst>
            </p:cNvPr>
            <p:cNvSpPr>
              <a:spLocks noChangeArrowheads="1"/>
            </p:cNvSpPr>
            <p:nvPr/>
          </p:nvSpPr>
          <p:spPr bwMode="auto">
            <a:xfrm>
              <a:off x="4802572" y="4971218"/>
              <a:ext cx="2696956" cy="1892882"/>
            </a:xfrm>
            <a:custGeom>
              <a:avLst/>
              <a:gdLst>
                <a:gd name="connsiteX0" fmla="*/ 1546888 w 3093776"/>
                <a:gd name="connsiteY0" fmla="*/ 0 h 2397997"/>
                <a:gd name="connsiteX1" fmla="*/ 3093776 w 3093776"/>
                <a:gd name="connsiteY1" fmla="*/ 1538365 h 2397997"/>
                <a:gd name="connsiteX2" fmla="*/ 2907075 w 3093776"/>
                <a:gd name="connsiteY2" fmla="*/ 2271642 h 2397997"/>
                <a:gd name="connsiteX3" fmla="*/ 2829887 w 3093776"/>
                <a:gd name="connsiteY3" fmla="*/ 2397997 h 2397997"/>
                <a:gd name="connsiteX4" fmla="*/ 263890 w 3093776"/>
                <a:gd name="connsiteY4" fmla="*/ 2397997 h 2397997"/>
                <a:gd name="connsiteX5" fmla="*/ 186701 w 3093776"/>
                <a:gd name="connsiteY5" fmla="*/ 2271642 h 2397997"/>
                <a:gd name="connsiteX6" fmla="*/ 0 w 3093776"/>
                <a:gd name="connsiteY6" fmla="*/ 1538365 h 2397997"/>
                <a:gd name="connsiteX7" fmla="*/ 1546888 w 3093776"/>
                <a:gd name="connsiteY7" fmla="*/ 0 h 239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3776" h="2397997">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rgbClr val="FFC000"/>
            </a:solidFill>
            <a:ln w="0">
              <a:noFill/>
              <a:prstDash val="solid"/>
              <a:round/>
              <a:headEnd/>
              <a:tailEnd/>
            </a:ln>
          </p:spPr>
          <p:txBody>
            <a:bodyPr vert="horz" wrap="square" lIns="91416" tIns="45708" rIns="91416" bIns="45708" numCol="1" anchor="t" anchorCtr="0" compatLnSpc="1">
              <a:prstTxWarp prst="textNoShape">
                <a:avLst/>
              </a:prstTxWarp>
              <a:noAutofit/>
            </a:bodyPr>
            <a:lstStyle/>
            <a:p>
              <a:pPr defTabSz="914080">
                <a:defRPr/>
              </a:pPr>
              <a:endParaRPr lang="en-US" sz="1100" kern="0" dirty="0">
                <a:solidFill>
                  <a:srgbClr val="95A5A6"/>
                </a:solidFill>
                <a:latin typeface="Calibri" panose="020F0502020204030204"/>
              </a:endParaRPr>
            </a:p>
          </p:txBody>
        </p:sp>
        <p:grpSp>
          <p:nvGrpSpPr>
            <p:cNvPr id="12" name="Groupe 11">
              <a:extLst>
                <a:ext uri="{FF2B5EF4-FFF2-40B4-BE49-F238E27FC236}">
                  <a16:creationId xmlns:a16="http://schemas.microsoft.com/office/drawing/2014/main" id="{ADC96347-FE5B-B4A6-6754-C079531E1419}"/>
                </a:ext>
              </a:extLst>
            </p:cNvPr>
            <p:cNvGrpSpPr/>
            <p:nvPr/>
          </p:nvGrpSpPr>
          <p:grpSpPr>
            <a:xfrm>
              <a:off x="2870647" y="5453685"/>
              <a:ext cx="1313538" cy="1357116"/>
              <a:chOff x="2870647" y="5453685"/>
              <a:chExt cx="1313538" cy="1357116"/>
            </a:xfrm>
          </p:grpSpPr>
          <p:sp>
            <p:nvSpPr>
              <p:cNvPr id="54" name="Oval 20">
                <a:extLst>
                  <a:ext uri="{FF2B5EF4-FFF2-40B4-BE49-F238E27FC236}">
                    <a16:creationId xmlns:a16="http://schemas.microsoft.com/office/drawing/2014/main" id="{ACD6B6EB-EC0E-A467-0C3D-0A7F55B74A9B}"/>
                  </a:ext>
                </a:extLst>
              </p:cNvPr>
              <p:cNvSpPr>
                <a:spLocks noChangeArrowheads="1"/>
              </p:cNvSpPr>
              <p:nvPr/>
            </p:nvSpPr>
            <p:spPr bwMode="auto">
              <a:xfrm>
                <a:off x="2870647" y="5453685"/>
                <a:ext cx="1313538" cy="1357116"/>
              </a:xfrm>
              <a:prstGeom prst="ellipse">
                <a:avLst/>
              </a:prstGeom>
              <a:solidFill>
                <a:srgbClr val="2980B9"/>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080">
                  <a:defRPr/>
                </a:pPr>
                <a:endParaRPr lang="en-US" sz="1100" kern="0" dirty="0">
                  <a:solidFill>
                    <a:srgbClr val="95A5A6"/>
                  </a:solidFill>
                  <a:latin typeface="Calibri" panose="020F0502020204030204"/>
                </a:endParaRPr>
              </a:p>
            </p:txBody>
          </p:sp>
          <p:sp>
            <p:nvSpPr>
              <p:cNvPr id="55" name="TextBox 19">
                <a:extLst>
                  <a:ext uri="{FF2B5EF4-FFF2-40B4-BE49-F238E27FC236}">
                    <a16:creationId xmlns:a16="http://schemas.microsoft.com/office/drawing/2014/main" id="{7370D4DF-F18A-34A6-3F87-0903B8240A1E}"/>
                  </a:ext>
                </a:extLst>
              </p:cNvPr>
              <p:cNvSpPr txBox="1"/>
              <p:nvPr/>
            </p:nvSpPr>
            <p:spPr>
              <a:xfrm>
                <a:off x="3193943" y="6335162"/>
                <a:ext cx="664156" cy="347135"/>
              </a:xfrm>
              <a:prstGeom prst="rect">
                <a:avLst/>
              </a:prstGeom>
              <a:noFill/>
            </p:spPr>
            <p:txBody>
              <a:bodyPr wrap="square" rtlCol="0" anchor="ctr">
                <a:spAutoFit/>
              </a:bodyPr>
              <a:lstStyle/>
              <a:p>
                <a:pPr algn="ctr" defTabSz="914080">
                  <a:defRPr/>
                </a:pPr>
                <a:r>
                  <a:rPr lang="en-US" sz="1400" b="1" kern="0" dirty="0">
                    <a:solidFill>
                      <a:prstClr val="white"/>
                    </a:solidFill>
                    <a:latin typeface="Calibri" panose="020F0502020204030204"/>
                  </a:rPr>
                  <a:t>Arts</a:t>
                </a:r>
              </a:p>
            </p:txBody>
          </p:sp>
          <p:sp>
            <p:nvSpPr>
              <p:cNvPr id="56" name="Google Shape;8846;p132">
                <a:extLst>
                  <a:ext uri="{FF2B5EF4-FFF2-40B4-BE49-F238E27FC236}">
                    <a16:creationId xmlns:a16="http://schemas.microsoft.com/office/drawing/2014/main" id="{2E7A9562-DB26-AB49-87C1-A551F73ED202}"/>
                  </a:ext>
                </a:extLst>
              </p:cNvPr>
              <p:cNvSpPr>
                <a:spLocks noChangeAspect="1"/>
              </p:cNvSpPr>
              <p:nvPr/>
            </p:nvSpPr>
            <p:spPr>
              <a:xfrm>
                <a:off x="3244308" y="5760143"/>
                <a:ext cx="544358" cy="525174"/>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bg1"/>
              </a:solid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dirty="0"/>
              </a:p>
            </p:txBody>
          </p:sp>
        </p:grpSp>
        <p:grpSp>
          <p:nvGrpSpPr>
            <p:cNvPr id="13" name="Groupe 12">
              <a:extLst>
                <a:ext uri="{FF2B5EF4-FFF2-40B4-BE49-F238E27FC236}">
                  <a16:creationId xmlns:a16="http://schemas.microsoft.com/office/drawing/2014/main" id="{18A735EE-FDF7-55D1-4D0F-943A5985AD1B}"/>
                </a:ext>
              </a:extLst>
            </p:cNvPr>
            <p:cNvGrpSpPr/>
            <p:nvPr/>
          </p:nvGrpSpPr>
          <p:grpSpPr>
            <a:xfrm>
              <a:off x="8153571" y="5506984"/>
              <a:ext cx="1313538" cy="1357116"/>
              <a:chOff x="8153571" y="5506984"/>
              <a:chExt cx="1313538" cy="1357116"/>
            </a:xfrm>
          </p:grpSpPr>
          <p:sp>
            <p:nvSpPr>
              <p:cNvPr id="47" name="Oval 11">
                <a:extLst>
                  <a:ext uri="{FF2B5EF4-FFF2-40B4-BE49-F238E27FC236}">
                    <a16:creationId xmlns:a16="http://schemas.microsoft.com/office/drawing/2014/main" id="{7CFF5A50-C1AF-D30F-272E-5268E4778BFF}"/>
                  </a:ext>
                </a:extLst>
              </p:cNvPr>
              <p:cNvSpPr>
                <a:spLocks noChangeArrowheads="1"/>
              </p:cNvSpPr>
              <p:nvPr/>
            </p:nvSpPr>
            <p:spPr bwMode="auto">
              <a:xfrm>
                <a:off x="8153571" y="5506984"/>
                <a:ext cx="1313538" cy="1357116"/>
              </a:xfrm>
              <a:prstGeom prst="ellipse">
                <a:avLst/>
              </a:prstGeom>
              <a:solidFill>
                <a:srgbClr val="7030A0"/>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080">
                  <a:defRPr/>
                </a:pPr>
                <a:endParaRPr lang="en-US" sz="1100" kern="0">
                  <a:solidFill>
                    <a:srgbClr val="95A5A6"/>
                  </a:solidFill>
                  <a:latin typeface="Calibri" panose="020F0502020204030204"/>
                </a:endParaRPr>
              </a:p>
            </p:txBody>
          </p:sp>
          <p:sp>
            <p:nvSpPr>
              <p:cNvPr id="48" name="TextBox 21">
                <a:extLst>
                  <a:ext uri="{FF2B5EF4-FFF2-40B4-BE49-F238E27FC236}">
                    <a16:creationId xmlns:a16="http://schemas.microsoft.com/office/drawing/2014/main" id="{AA1BB6CC-D35B-C1C6-BB93-DF738E80BB63}"/>
                  </a:ext>
                </a:extLst>
              </p:cNvPr>
              <p:cNvSpPr txBox="1"/>
              <p:nvPr/>
            </p:nvSpPr>
            <p:spPr>
              <a:xfrm>
                <a:off x="8410453" y="6364334"/>
                <a:ext cx="799776" cy="347135"/>
              </a:xfrm>
              <a:prstGeom prst="rect">
                <a:avLst/>
              </a:prstGeom>
              <a:noFill/>
            </p:spPr>
            <p:txBody>
              <a:bodyPr wrap="square" rtlCol="0" anchor="ctr">
                <a:spAutoFit/>
              </a:bodyPr>
              <a:lstStyle/>
              <a:p>
                <a:pPr algn="ctr" defTabSz="914080">
                  <a:defRPr/>
                </a:pPr>
                <a:r>
                  <a:rPr lang="en-US" sz="1400" b="1" kern="0" dirty="0" err="1">
                    <a:solidFill>
                      <a:prstClr val="white"/>
                    </a:solidFill>
                    <a:latin typeface="Calibri" panose="020F0502020204030204"/>
                  </a:rPr>
                  <a:t>Maths</a:t>
                </a:r>
                <a:endParaRPr lang="en-US" sz="1400" b="1" kern="0" dirty="0">
                  <a:solidFill>
                    <a:prstClr val="white"/>
                  </a:solidFill>
                  <a:latin typeface="Calibri" panose="020F0502020204030204"/>
                </a:endParaRPr>
              </a:p>
            </p:txBody>
          </p:sp>
          <p:grpSp>
            <p:nvGrpSpPr>
              <p:cNvPr id="49" name="Google Shape;8724;p132">
                <a:extLst>
                  <a:ext uri="{FF2B5EF4-FFF2-40B4-BE49-F238E27FC236}">
                    <a16:creationId xmlns:a16="http://schemas.microsoft.com/office/drawing/2014/main" id="{9AAABBE0-8D1E-1D47-5F17-C4D6A8FAC417}"/>
                  </a:ext>
                </a:extLst>
              </p:cNvPr>
              <p:cNvGrpSpPr/>
              <p:nvPr/>
            </p:nvGrpSpPr>
            <p:grpSpPr>
              <a:xfrm>
                <a:off x="8547753" y="5813633"/>
                <a:ext cx="525176" cy="525176"/>
                <a:chOff x="-41111350" y="3239100"/>
                <a:chExt cx="318200" cy="317425"/>
              </a:xfrm>
              <a:solidFill>
                <a:schemeClr val="bg1"/>
              </a:solidFill>
            </p:grpSpPr>
            <p:sp>
              <p:nvSpPr>
                <p:cNvPr id="50" name="Google Shape;8725;p132">
                  <a:extLst>
                    <a:ext uri="{FF2B5EF4-FFF2-40B4-BE49-F238E27FC236}">
                      <a16:creationId xmlns:a16="http://schemas.microsoft.com/office/drawing/2014/main" id="{CCBE3D8C-9530-3671-C2F7-B37D36C2480D}"/>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sp>
              <p:nvSpPr>
                <p:cNvPr id="51" name="Google Shape;8726;p132">
                  <a:extLst>
                    <a:ext uri="{FF2B5EF4-FFF2-40B4-BE49-F238E27FC236}">
                      <a16:creationId xmlns:a16="http://schemas.microsoft.com/office/drawing/2014/main" id="{1E849046-3DA2-3061-F975-6E9AA2B5D4D3}"/>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sp>
              <p:nvSpPr>
                <p:cNvPr id="52" name="Google Shape;8727;p132">
                  <a:extLst>
                    <a:ext uri="{FF2B5EF4-FFF2-40B4-BE49-F238E27FC236}">
                      <a16:creationId xmlns:a16="http://schemas.microsoft.com/office/drawing/2014/main" id="{EA763731-47E2-56DE-B013-E4BD6C8FE7B3}"/>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sp>
              <p:nvSpPr>
                <p:cNvPr id="53" name="Google Shape;8728;p132">
                  <a:extLst>
                    <a:ext uri="{FF2B5EF4-FFF2-40B4-BE49-F238E27FC236}">
                      <a16:creationId xmlns:a16="http://schemas.microsoft.com/office/drawing/2014/main" id="{2C6B152F-22BA-7936-8549-3107DDCA7C16}"/>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grpSp>
        </p:grpSp>
        <p:grpSp>
          <p:nvGrpSpPr>
            <p:cNvPr id="14" name="Groupe 13">
              <a:extLst>
                <a:ext uri="{FF2B5EF4-FFF2-40B4-BE49-F238E27FC236}">
                  <a16:creationId xmlns:a16="http://schemas.microsoft.com/office/drawing/2014/main" id="{048AACE2-D7F6-0B4C-BCD2-DD89C3ACF472}"/>
                </a:ext>
              </a:extLst>
            </p:cNvPr>
            <p:cNvGrpSpPr/>
            <p:nvPr/>
          </p:nvGrpSpPr>
          <p:grpSpPr>
            <a:xfrm>
              <a:off x="3244639" y="3006409"/>
              <a:ext cx="5812822" cy="3780030"/>
              <a:chOff x="3244639" y="3006409"/>
              <a:chExt cx="5812822" cy="3780030"/>
            </a:xfrm>
          </p:grpSpPr>
          <p:cxnSp>
            <p:nvCxnSpPr>
              <p:cNvPr id="15" name="Straight Connector 37">
                <a:extLst>
                  <a:ext uri="{FF2B5EF4-FFF2-40B4-BE49-F238E27FC236}">
                    <a16:creationId xmlns:a16="http://schemas.microsoft.com/office/drawing/2014/main" id="{45342024-6F51-CE65-F2A3-37B50DBBE2E2}"/>
                  </a:ext>
                </a:extLst>
              </p:cNvPr>
              <p:cNvCxnSpPr>
                <a:cxnSpLocks/>
              </p:cNvCxnSpPr>
              <p:nvPr/>
            </p:nvCxnSpPr>
            <p:spPr>
              <a:xfrm flipH="1" flipV="1">
                <a:off x="4398373" y="5076368"/>
                <a:ext cx="579091" cy="467956"/>
              </a:xfrm>
              <a:prstGeom prst="line">
                <a:avLst/>
              </a:prstGeom>
              <a:noFill/>
              <a:ln w="38100" cap="flat" cmpd="sng" algn="ctr">
                <a:solidFill>
                  <a:srgbClr val="95A5A6"/>
                </a:solidFill>
                <a:prstDash val="sysDash"/>
              </a:ln>
              <a:effectLst/>
            </p:spPr>
          </p:cxnSp>
          <p:cxnSp>
            <p:nvCxnSpPr>
              <p:cNvPr id="16" name="Straight Connector 39">
                <a:extLst>
                  <a:ext uri="{FF2B5EF4-FFF2-40B4-BE49-F238E27FC236}">
                    <a16:creationId xmlns:a16="http://schemas.microsoft.com/office/drawing/2014/main" id="{ACE5C1E3-265A-C3B4-70AB-63F6C49BDC24}"/>
                  </a:ext>
                </a:extLst>
              </p:cNvPr>
              <p:cNvCxnSpPr>
                <a:cxnSpLocks/>
                <a:endCxn id="35" idx="3"/>
              </p:cNvCxnSpPr>
              <p:nvPr/>
            </p:nvCxnSpPr>
            <p:spPr>
              <a:xfrm flipV="1">
                <a:off x="7339156" y="5061773"/>
                <a:ext cx="603307" cy="492432"/>
              </a:xfrm>
              <a:prstGeom prst="line">
                <a:avLst/>
              </a:prstGeom>
              <a:noFill/>
              <a:ln w="38100" cap="flat" cmpd="sng" algn="ctr">
                <a:solidFill>
                  <a:srgbClr val="95A5A6"/>
                </a:solidFill>
                <a:prstDash val="sysDash"/>
              </a:ln>
              <a:effectLst/>
            </p:spPr>
          </p:cxnSp>
          <p:cxnSp>
            <p:nvCxnSpPr>
              <p:cNvPr id="17" name="Straight Connector 41">
                <a:extLst>
                  <a:ext uri="{FF2B5EF4-FFF2-40B4-BE49-F238E27FC236}">
                    <a16:creationId xmlns:a16="http://schemas.microsoft.com/office/drawing/2014/main" id="{7719B807-05E6-8E1A-FB49-3B048DB3D868}"/>
                  </a:ext>
                </a:extLst>
              </p:cNvPr>
              <p:cNvCxnSpPr>
                <a:cxnSpLocks/>
              </p:cNvCxnSpPr>
              <p:nvPr/>
            </p:nvCxnSpPr>
            <p:spPr>
              <a:xfrm flipH="1" flipV="1">
                <a:off x="5397288" y="4332902"/>
                <a:ext cx="232897" cy="728870"/>
              </a:xfrm>
              <a:prstGeom prst="line">
                <a:avLst/>
              </a:prstGeom>
              <a:noFill/>
              <a:ln w="38100" cap="flat" cmpd="sng" algn="ctr">
                <a:solidFill>
                  <a:srgbClr val="95A5A6"/>
                </a:solidFill>
                <a:prstDash val="sysDash"/>
              </a:ln>
              <a:effectLst/>
            </p:spPr>
          </p:cxnSp>
          <p:cxnSp>
            <p:nvCxnSpPr>
              <p:cNvPr id="18" name="Straight Connector 43">
                <a:extLst>
                  <a:ext uri="{FF2B5EF4-FFF2-40B4-BE49-F238E27FC236}">
                    <a16:creationId xmlns:a16="http://schemas.microsoft.com/office/drawing/2014/main" id="{A0E809EB-0A6F-3F91-FD6B-8A141CD28D2F}"/>
                  </a:ext>
                </a:extLst>
              </p:cNvPr>
              <p:cNvCxnSpPr>
                <a:cxnSpLocks/>
              </p:cNvCxnSpPr>
              <p:nvPr/>
            </p:nvCxnSpPr>
            <p:spPr>
              <a:xfrm flipH="1" flipV="1">
                <a:off x="4201396" y="6219281"/>
                <a:ext cx="583420" cy="25405"/>
              </a:xfrm>
              <a:prstGeom prst="line">
                <a:avLst/>
              </a:prstGeom>
              <a:noFill/>
              <a:ln w="38100" cap="flat" cmpd="sng" algn="ctr">
                <a:solidFill>
                  <a:srgbClr val="95A5A6"/>
                </a:solidFill>
                <a:prstDash val="sysDash"/>
              </a:ln>
              <a:effectLst/>
            </p:spPr>
          </p:cxnSp>
          <p:cxnSp>
            <p:nvCxnSpPr>
              <p:cNvPr id="19" name="Straight Connector 45">
                <a:extLst>
                  <a:ext uri="{FF2B5EF4-FFF2-40B4-BE49-F238E27FC236}">
                    <a16:creationId xmlns:a16="http://schemas.microsoft.com/office/drawing/2014/main" id="{FD5F2718-99C1-7C97-F6F3-768C44CA8494}"/>
                  </a:ext>
                </a:extLst>
              </p:cNvPr>
              <p:cNvCxnSpPr>
                <a:cxnSpLocks/>
              </p:cNvCxnSpPr>
              <p:nvPr/>
            </p:nvCxnSpPr>
            <p:spPr>
              <a:xfrm flipV="1">
                <a:off x="7511510" y="6214495"/>
                <a:ext cx="621286" cy="25405"/>
              </a:xfrm>
              <a:prstGeom prst="line">
                <a:avLst/>
              </a:prstGeom>
              <a:noFill/>
              <a:ln w="38100" cap="flat" cmpd="sng" algn="ctr">
                <a:solidFill>
                  <a:srgbClr val="95A5A6"/>
                </a:solidFill>
                <a:prstDash val="sysDash"/>
              </a:ln>
              <a:effectLst/>
            </p:spPr>
          </p:cxnSp>
          <p:sp>
            <p:nvSpPr>
              <p:cNvPr id="20" name="TextBox 16">
                <a:extLst>
                  <a:ext uri="{FF2B5EF4-FFF2-40B4-BE49-F238E27FC236}">
                    <a16:creationId xmlns:a16="http://schemas.microsoft.com/office/drawing/2014/main" id="{49BFD44C-CB3C-46F3-D086-1F4EAFA26088}"/>
                  </a:ext>
                </a:extLst>
              </p:cNvPr>
              <p:cNvSpPr txBox="1"/>
              <p:nvPr/>
            </p:nvSpPr>
            <p:spPr>
              <a:xfrm>
                <a:off x="5754668" y="6335163"/>
                <a:ext cx="718352" cy="451276"/>
              </a:xfrm>
              <a:prstGeom prst="rect">
                <a:avLst/>
              </a:prstGeom>
              <a:noFill/>
            </p:spPr>
            <p:txBody>
              <a:bodyPr wrap="square" rtlCol="0" anchor="ctr">
                <a:spAutoFit/>
              </a:bodyPr>
              <a:lstStyle/>
              <a:p>
                <a:pPr algn="ctr" defTabSz="914080">
                  <a:defRPr/>
                </a:pPr>
                <a:r>
                  <a:rPr lang="en-US" sz="1999" b="1" kern="0" cap="all" dirty="0">
                    <a:solidFill>
                      <a:prstClr val="white"/>
                    </a:solidFill>
                    <a:latin typeface="Calibri" panose="020F0502020204030204"/>
                  </a:rPr>
                  <a:t>HLP</a:t>
                </a:r>
              </a:p>
            </p:txBody>
          </p:sp>
          <p:grpSp>
            <p:nvGrpSpPr>
              <p:cNvPr id="21" name="Groupe 20">
                <a:extLst>
                  <a:ext uri="{FF2B5EF4-FFF2-40B4-BE49-F238E27FC236}">
                    <a16:creationId xmlns:a16="http://schemas.microsoft.com/office/drawing/2014/main" id="{2AE5593D-F66A-F981-20D1-07E3AEED77CF}"/>
                  </a:ext>
                </a:extLst>
              </p:cNvPr>
              <p:cNvGrpSpPr/>
              <p:nvPr/>
            </p:nvGrpSpPr>
            <p:grpSpPr>
              <a:xfrm>
                <a:off x="4621275" y="3036777"/>
                <a:ext cx="1305095" cy="1364635"/>
                <a:chOff x="7627236" y="3931013"/>
                <a:chExt cx="1305095" cy="1364635"/>
              </a:xfrm>
            </p:grpSpPr>
            <p:sp>
              <p:nvSpPr>
                <p:cNvPr id="40" name="Oval 8">
                  <a:extLst>
                    <a:ext uri="{FF2B5EF4-FFF2-40B4-BE49-F238E27FC236}">
                      <a16:creationId xmlns:a16="http://schemas.microsoft.com/office/drawing/2014/main" id="{4CC6EFB8-922B-2198-F52F-26C4A830EF64}"/>
                    </a:ext>
                  </a:extLst>
                </p:cNvPr>
                <p:cNvSpPr>
                  <a:spLocks noChangeArrowheads="1"/>
                </p:cNvSpPr>
                <p:nvPr/>
              </p:nvSpPr>
              <p:spPr bwMode="auto">
                <a:xfrm>
                  <a:off x="7627236" y="3931013"/>
                  <a:ext cx="1305095" cy="1364635"/>
                </a:xfrm>
                <a:prstGeom prst="ellipse">
                  <a:avLst/>
                </a:prstGeom>
                <a:solidFill>
                  <a:srgbClr val="FF66CC"/>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080">
                    <a:defRPr/>
                  </a:pPr>
                  <a:endParaRPr lang="en-US" sz="1100" kern="0" dirty="0">
                    <a:solidFill>
                      <a:srgbClr val="95A5A6"/>
                    </a:solidFill>
                    <a:latin typeface="Calibri" panose="020F0502020204030204"/>
                  </a:endParaRPr>
                </a:p>
              </p:txBody>
            </p:sp>
            <p:sp>
              <p:nvSpPr>
                <p:cNvPr id="41" name="TextBox 25">
                  <a:extLst>
                    <a:ext uri="{FF2B5EF4-FFF2-40B4-BE49-F238E27FC236}">
                      <a16:creationId xmlns:a16="http://schemas.microsoft.com/office/drawing/2014/main" id="{BEA08746-5E75-AA5A-F5D3-35A3CEEA980A}"/>
                    </a:ext>
                  </a:extLst>
                </p:cNvPr>
                <p:cNvSpPr txBox="1"/>
                <p:nvPr/>
              </p:nvSpPr>
              <p:spPr>
                <a:xfrm>
                  <a:off x="7938581" y="4749545"/>
                  <a:ext cx="596176" cy="347135"/>
                </a:xfrm>
                <a:prstGeom prst="rect">
                  <a:avLst/>
                </a:prstGeom>
                <a:noFill/>
              </p:spPr>
              <p:txBody>
                <a:bodyPr wrap="square" rtlCol="0" anchor="ctr">
                  <a:spAutoFit/>
                </a:bodyPr>
                <a:lstStyle/>
                <a:p>
                  <a:pPr algn="ctr" defTabSz="914080">
                    <a:defRPr/>
                  </a:pPr>
                  <a:r>
                    <a:rPr lang="en-US" sz="1400" b="1" kern="0" dirty="0">
                      <a:solidFill>
                        <a:prstClr val="white"/>
                      </a:solidFill>
                      <a:latin typeface="Calibri" panose="020F0502020204030204"/>
                    </a:rPr>
                    <a:t>LLCE</a:t>
                  </a:r>
                </a:p>
              </p:txBody>
            </p:sp>
            <p:grpSp>
              <p:nvGrpSpPr>
                <p:cNvPr id="42" name="Google Shape;9781;p134">
                  <a:extLst>
                    <a:ext uri="{FF2B5EF4-FFF2-40B4-BE49-F238E27FC236}">
                      <a16:creationId xmlns:a16="http://schemas.microsoft.com/office/drawing/2014/main" id="{503456B8-F65E-791F-74D8-297366BC6755}"/>
                    </a:ext>
                  </a:extLst>
                </p:cNvPr>
                <p:cNvGrpSpPr/>
                <p:nvPr/>
              </p:nvGrpSpPr>
              <p:grpSpPr>
                <a:xfrm>
                  <a:off x="8000923" y="4210030"/>
                  <a:ext cx="529820" cy="524753"/>
                  <a:chOff x="-31145101" y="3552784"/>
                  <a:chExt cx="294027" cy="291665"/>
                </a:xfrm>
                <a:solidFill>
                  <a:schemeClr val="bg1"/>
                </a:solidFill>
              </p:grpSpPr>
              <p:sp>
                <p:nvSpPr>
                  <p:cNvPr id="43" name="Google Shape;9782;p134">
                    <a:extLst>
                      <a:ext uri="{FF2B5EF4-FFF2-40B4-BE49-F238E27FC236}">
                        <a16:creationId xmlns:a16="http://schemas.microsoft.com/office/drawing/2014/main" id="{84E1164F-3FE0-D0C5-1D68-396155CF9E82}"/>
                      </a:ext>
                    </a:extLst>
                  </p:cNvPr>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sp>
                <p:nvSpPr>
                  <p:cNvPr id="44" name="Google Shape;9783;p134">
                    <a:extLst>
                      <a:ext uri="{FF2B5EF4-FFF2-40B4-BE49-F238E27FC236}">
                        <a16:creationId xmlns:a16="http://schemas.microsoft.com/office/drawing/2014/main" id="{DA8DD0D4-1692-724A-ECB3-414A367CA4F4}"/>
                      </a:ext>
                    </a:extLst>
                  </p:cNvPr>
                  <p:cNvSpPr/>
                  <p:nvPr/>
                </p:nvSpPr>
                <p:spPr>
                  <a:xfrm>
                    <a:off x="-31145101" y="3671499"/>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sp>
                <p:nvSpPr>
                  <p:cNvPr id="45" name="Google Shape;9784;p134">
                    <a:extLst>
                      <a:ext uri="{FF2B5EF4-FFF2-40B4-BE49-F238E27FC236}">
                        <a16:creationId xmlns:a16="http://schemas.microsoft.com/office/drawing/2014/main" id="{6B77E3C9-6D6A-EADA-2FE6-E33B61A6CBD9}"/>
                      </a:ext>
                    </a:extLst>
                  </p:cNvPr>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sp>
                <p:nvSpPr>
                  <p:cNvPr id="46" name="Google Shape;9785;p134">
                    <a:extLst>
                      <a:ext uri="{FF2B5EF4-FFF2-40B4-BE49-F238E27FC236}">
                        <a16:creationId xmlns:a16="http://schemas.microsoft.com/office/drawing/2014/main" id="{7591B4A1-41FA-5E3F-4AED-3F25876476D1}"/>
                      </a:ext>
                    </a:extLst>
                  </p:cNvPr>
                  <p:cNvSpPr/>
                  <p:nvPr/>
                </p:nvSpPr>
                <p:spPr>
                  <a:xfrm>
                    <a:off x="-31023599" y="3552784"/>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grpSp>
          </p:grpSp>
          <p:grpSp>
            <p:nvGrpSpPr>
              <p:cNvPr id="22" name="Groupe 21">
                <a:extLst>
                  <a:ext uri="{FF2B5EF4-FFF2-40B4-BE49-F238E27FC236}">
                    <a16:creationId xmlns:a16="http://schemas.microsoft.com/office/drawing/2014/main" id="{03CBAFDD-C878-4DA7-57E1-488BAB56B71F}"/>
                  </a:ext>
                </a:extLst>
              </p:cNvPr>
              <p:cNvGrpSpPr/>
              <p:nvPr/>
            </p:nvGrpSpPr>
            <p:grpSpPr>
              <a:xfrm>
                <a:off x="7751160" y="3895915"/>
                <a:ext cx="1306301" cy="1365888"/>
                <a:chOff x="4680446" y="2824416"/>
                <a:chExt cx="1306301" cy="1365888"/>
              </a:xfrm>
            </p:grpSpPr>
            <p:sp>
              <p:nvSpPr>
                <p:cNvPr id="35" name="Oval 5">
                  <a:extLst>
                    <a:ext uri="{FF2B5EF4-FFF2-40B4-BE49-F238E27FC236}">
                      <a16:creationId xmlns:a16="http://schemas.microsoft.com/office/drawing/2014/main" id="{91AE62AB-430C-AA8D-49D4-CF61643AB054}"/>
                    </a:ext>
                  </a:extLst>
                </p:cNvPr>
                <p:cNvSpPr>
                  <a:spLocks noChangeArrowheads="1"/>
                </p:cNvSpPr>
                <p:nvPr/>
              </p:nvSpPr>
              <p:spPr bwMode="auto">
                <a:xfrm>
                  <a:off x="4680446" y="2824416"/>
                  <a:ext cx="1306301" cy="1365888"/>
                </a:xfrm>
                <a:prstGeom prst="ellipse">
                  <a:avLst/>
                </a:prstGeom>
                <a:solidFill>
                  <a:srgbClr val="9BBB59"/>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080">
                    <a:defRPr/>
                  </a:pPr>
                  <a:endParaRPr lang="en-US" sz="1100" kern="0">
                    <a:solidFill>
                      <a:srgbClr val="95A5A6"/>
                    </a:solidFill>
                    <a:latin typeface="Calibri" panose="020F0502020204030204"/>
                  </a:endParaRPr>
                </a:p>
              </p:txBody>
            </p:sp>
            <p:sp>
              <p:nvSpPr>
                <p:cNvPr id="36" name="TextBox 27">
                  <a:extLst>
                    <a:ext uri="{FF2B5EF4-FFF2-40B4-BE49-F238E27FC236}">
                      <a16:creationId xmlns:a16="http://schemas.microsoft.com/office/drawing/2014/main" id="{3FA3C8E8-2B2B-B48E-E1A3-6F552D03B816}"/>
                    </a:ext>
                  </a:extLst>
                </p:cNvPr>
                <p:cNvSpPr txBox="1"/>
                <p:nvPr/>
              </p:nvSpPr>
              <p:spPr>
                <a:xfrm>
                  <a:off x="5017745" y="3740909"/>
                  <a:ext cx="631703" cy="347135"/>
                </a:xfrm>
                <a:prstGeom prst="rect">
                  <a:avLst/>
                </a:prstGeom>
                <a:noFill/>
              </p:spPr>
              <p:txBody>
                <a:bodyPr wrap="square" rtlCol="0" anchor="ctr">
                  <a:spAutoFit/>
                </a:bodyPr>
                <a:lstStyle/>
                <a:p>
                  <a:pPr algn="ctr" defTabSz="914080">
                    <a:defRPr/>
                  </a:pPr>
                  <a:r>
                    <a:rPr lang="en-US" sz="1400" b="1" kern="0" dirty="0">
                      <a:solidFill>
                        <a:prstClr val="white"/>
                      </a:solidFill>
                      <a:latin typeface="Calibri" panose="020F0502020204030204"/>
                    </a:rPr>
                    <a:t>SVT</a:t>
                  </a:r>
                </a:p>
              </p:txBody>
            </p:sp>
            <p:grpSp>
              <p:nvGrpSpPr>
                <p:cNvPr id="37" name="Google Shape;8779;p132">
                  <a:extLst>
                    <a:ext uri="{FF2B5EF4-FFF2-40B4-BE49-F238E27FC236}">
                      <a16:creationId xmlns:a16="http://schemas.microsoft.com/office/drawing/2014/main" id="{5BE231D0-3A16-D337-0C98-907A9316A940}"/>
                    </a:ext>
                  </a:extLst>
                </p:cNvPr>
                <p:cNvGrpSpPr>
                  <a:grpSpLocks noChangeAspect="1"/>
                </p:cNvGrpSpPr>
                <p:nvPr/>
              </p:nvGrpSpPr>
              <p:grpSpPr>
                <a:xfrm>
                  <a:off x="5127060" y="3108292"/>
                  <a:ext cx="413074" cy="525176"/>
                  <a:chOff x="-37334522" y="3494925"/>
                  <a:chExt cx="248900" cy="316450"/>
                </a:xfrm>
                <a:solidFill>
                  <a:schemeClr val="bg1"/>
                </a:solidFill>
              </p:grpSpPr>
              <p:sp>
                <p:nvSpPr>
                  <p:cNvPr id="38" name="Google Shape;8780;p132">
                    <a:extLst>
                      <a:ext uri="{FF2B5EF4-FFF2-40B4-BE49-F238E27FC236}">
                        <a16:creationId xmlns:a16="http://schemas.microsoft.com/office/drawing/2014/main" id="{4D1EA18E-0CAE-4D74-D8FC-07EA0E740671}"/>
                      </a:ext>
                    </a:extLst>
                  </p:cNvPr>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sp>
                <p:nvSpPr>
                  <p:cNvPr id="39" name="Google Shape;8781;p132">
                    <a:extLst>
                      <a:ext uri="{FF2B5EF4-FFF2-40B4-BE49-F238E27FC236}">
                        <a16:creationId xmlns:a16="http://schemas.microsoft.com/office/drawing/2014/main" id="{99440092-65AC-0C09-D157-7D4BF5889628}"/>
                      </a:ext>
                    </a:extLst>
                  </p:cNvPr>
                  <p:cNvSpPr/>
                  <p:nvPr/>
                </p:nvSpPr>
                <p:spPr>
                  <a:xfrm>
                    <a:off x="-37334522" y="349492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grpSp>
          </p:grpSp>
          <p:grpSp>
            <p:nvGrpSpPr>
              <p:cNvPr id="23" name="Groupe 22">
                <a:extLst>
                  <a:ext uri="{FF2B5EF4-FFF2-40B4-BE49-F238E27FC236}">
                    <a16:creationId xmlns:a16="http://schemas.microsoft.com/office/drawing/2014/main" id="{D2A19BB2-F03E-1B26-1104-CCF8C24D1524}"/>
                  </a:ext>
                </a:extLst>
              </p:cNvPr>
              <p:cNvGrpSpPr/>
              <p:nvPr/>
            </p:nvGrpSpPr>
            <p:grpSpPr>
              <a:xfrm>
                <a:off x="3244639" y="3926735"/>
                <a:ext cx="1306301" cy="1364635"/>
                <a:chOff x="3244639" y="3926735"/>
                <a:chExt cx="1306301" cy="1364635"/>
              </a:xfrm>
            </p:grpSpPr>
            <p:sp>
              <p:nvSpPr>
                <p:cNvPr id="32" name="Oval 23">
                  <a:extLst>
                    <a:ext uri="{FF2B5EF4-FFF2-40B4-BE49-F238E27FC236}">
                      <a16:creationId xmlns:a16="http://schemas.microsoft.com/office/drawing/2014/main" id="{39B6EB39-7D51-E380-F3D2-DEDD8AAB9C72}"/>
                    </a:ext>
                  </a:extLst>
                </p:cNvPr>
                <p:cNvSpPr>
                  <a:spLocks noChangeArrowheads="1"/>
                </p:cNvSpPr>
                <p:nvPr/>
              </p:nvSpPr>
              <p:spPr bwMode="auto">
                <a:xfrm>
                  <a:off x="3244639" y="3926735"/>
                  <a:ext cx="1306301" cy="1364635"/>
                </a:xfrm>
                <a:prstGeom prst="ellipse">
                  <a:avLst/>
                </a:prstGeom>
                <a:solidFill>
                  <a:srgbClr val="16A085"/>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080">
                    <a:defRPr/>
                  </a:pPr>
                  <a:endParaRPr lang="en-US" sz="1100" kern="0">
                    <a:solidFill>
                      <a:srgbClr val="95A5A6"/>
                    </a:solidFill>
                    <a:latin typeface="Calibri" panose="020F0502020204030204"/>
                  </a:endParaRPr>
                </a:p>
              </p:txBody>
            </p:sp>
            <p:sp>
              <p:nvSpPr>
                <p:cNvPr id="33" name="TextBox 23">
                  <a:extLst>
                    <a:ext uri="{FF2B5EF4-FFF2-40B4-BE49-F238E27FC236}">
                      <a16:creationId xmlns:a16="http://schemas.microsoft.com/office/drawing/2014/main" id="{2DC10188-4257-69D6-DB39-5F8694CA396A}"/>
                    </a:ext>
                  </a:extLst>
                </p:cNvPr>
                <p:cNvSpPr txBox="1"/>
                <p:nvPr/>
              </p:nvSpPr>
              <p:spPr>
                <a:xfrm>
                  <a:off x="3469343" y="4767610"/>
                  <a:ext cx="801908" cy="347135"/>
                </a:xfrm>
                <a:prstGeom prst="rect">
                  <a:avLst/>
                </a:prstGeom>
                <a:noFill/>
              </p:spPr>
              <p:txBody>
                <a:bodyPr wrap="square" rtlCol="0" anchor="ctr">
                  <a:spAutoFit/>
                </a:bodyPr>
                <a:lstStyle/>
                <a:p>
                  <a:pPr algn="ctr" defTabSz="914080">
                    <a:defRPr/>
                  </a:pPr>
                  <a:r>
                    <a:rPr lang="en-US" sz="1400" b="1" kern="0" dirty="0">
                      <a:solidFill>
                        <a:prstClr val="white"/>
                      </a:solidFill>
                      <a:latin typeface="Calibri" panose="020F0502020204030204"/>
                    </a:rPr>
                    <a:t>HGGSP</a:t>
                  </a:r>
                </a:p>
              </p:txBody>
            </p:sp>
            <p:sp>
              <p:nvSpPr>
                <p:cNvPr id="34" name="Google Shape;51;p7">
                  <a:extLst>
                    <a:ext uri="{FF2B5EF4-FFF2-40B4-BE49-F238E27FC236}">
                      <a16:creationId xmlns:a16="http://schemas.microsoft.com/office/drawing/2014/main" id="{5814D56C-904C-7BED-2F06-EC0802CE8B50}"/>
                    </a:ext>
                  </a:extLst>
                </p:cNvPr>
                <p:cNvSpPr/>
                <p:nvPr/>
              </p:nvSpPr>
              <p:spPr>
                <a:xfrm>
                  <a:off x="3606424" y="4174359"/>
                  <a:ext cx="525176" cy="525176"/>
                </a:xfrm>
                <a:custGeom>
                  <a:avLst/>
                  <a:gdLst/>
                  <a:ahLst/>
                  <a:cxnLst/>
                  <a:rect l="l" t="t" r="r" b="b"/>
                  <a:pathLst>
                    <a:path w="5742" h="5742" extrusionOk="0">
                      <a:moveTo>
                        <a:pt x="4940" y="1827"/>
                      </a:moveTo>
                      <a:lnTo>
                        <a:pt x="5052" y="2069"/>
                      </a:lnTo>
                      <a:lnTo>
                        <a:pt x="5126" y="2330"/>
                      </a:lnTo>
                      <a:lnTo>
                        <a:pt x="5182" y="2591"/>
                      </a:lnTo>
                      <a:lnTo>
                        <a:pt x="5182" y="2871"/>
                      </a:lnTo>
                      <a:lnTo>
                        <a:pt x="5163" y="3169"/>
                      </a:lnTo>
                      <a:lnTo>
                        <a:pt x="4828" y="3076"/>
                      </a:lnTo>
                      <a:lnTo>
                        <a:pt x="4735" y="3039"/>
                      </a:lnTo>
                      <a:lnTo>
                        <a:pt x="4660" y="2964"/>
                      </a:lnTo>
                      <a:lnTo>
                        <a:pt x="4455" y="2647"/>
                      </a:lnTo>
                      <a:lnTo>
                        <a:pt x="4418" y="2573"/>
                      </a:lnTo>
                      <a:lnTo>
                        <a:pt x="4418" y="2498"/>
                      </a:lnTo>
                      <a:lnTo>
                        <a:pt x="4418" y="2423"/>
                      </a:lnTo>
                      <a:lnTo>
                        <a:pt x="4455" y="2349"/>
                      </a:lnTo>
                      <a:lnTo>
                        <a:pt x="4679" y="1995"/>
                      </a:lnTo>
                      <a:lnTo>
                        <a:pt x="4735" y="1957"/>
                      </a:lnTo>
                      <a:lnTo>
                        <a:pt x="4791" y="1902"/>
                      </a:lnTo>
                      <a:lnTo>
                        <a:pt x="4940" y="1827"/>
                      </a:lnTo>
                      <a:close/>
                      <a:moveTo>
                        <a:pt x="2778" y="541"/>
                      </a:moveTo>
                      <a:lnTo>
                        <a:pt x="3113" y="876"/>
                      </a:lnTo>
                      <a:lnTo>
                        <a:pt x="3150" y="932"/>
                      </a:lnTo>
                      <a:lnTo>
                        <a:pt x="3169" y="1007"/>
                      </a:lnTo>
                      <a:lnTo>
                        <a:pt x="3150" y="1081"/>
                      </a:lnTo>
                      <a:lnTo>
                        <a:pt x="3113" y="1137"/>
                      </a:lnTo>
                      <a:lnTo>
                        <a:pt x="3057" y="1193"/>
                      </a:lnTo>
                      <a:lnTo>
                        <a:pt x="2945" y="1324"/>
                      </a:lnTo>
                      <a:lnTo>
                        <a:pt x="2908" y="1342"/>
                      </a:lnTo>
                      <a:lnTo>
                        <a:pt x="2908" y="1380"/>
                      </a:lnTo>
                      <a:lnTo>
                        <a:pt x="2908" y="1417"/>
                      </a:lnTo>
                      <a:lnTo>
                        <a:pt x="2945" y="1454"/>
                      </a:lnTo>
                      <a:lnTo>
                        <a:pt x="2983" y="1491"/>
                      </a:lnTo>
                      <a:lnTo>
                        <a:pt x="3020" y="1529"/>
                      </a:lnTo>
                      <a:lnTo>
                        <a:pt x="3020" y="1566"/>
                      </a:lnTo>
                      <a:lnTo>
                        <a:pt x="3020" y="1603"/>
                      </a:lnTo>
                      <a:lnTo>
                        <a:pt x="2983" y="1641"/>
                      </a:lnTo>
                      <a:lnTo>
                        <a:pt x="2889" y="1734"/>
                      </a:lnTo>
                      <a:lnTo>
                        <a:pt x="2871" y="1752"/>
                      </a:lnTo>
                      <a:lnTo>
                        <a:pt x="2684" y="1752"/>
                      </a:lnTo>
                      <a:lnTo>
                        <a:pt x="2666" y="1771"/>
                      </a:lnTo>
                      <a:lnTo>
                        <a:pt x="2554" y="1883"/>
                      </a:lnTo>
                      <a:lnTo>
                        <a:pt x="2517" y="1939"/>
                      </a:lnTo>
                      <a:lnTo>
                        <a:pt x="2535" y="1995"/>
                      </a:lnTo>
                      <a:lnTo>
                        <a:pt x="2703" y="2368"/>
                      </a:lnTo>
                      <a:lnTo>
                        <a:pt x="2722" y="2405"/>
                      </a:lnTo>
                      <a:lnTo>
                        <a:pt x="2703" y="2442"/>
                      </a:lnTo>
                      <a:lnTo>
                        <a:pt x="2666" y="2479"/>
                      </a:lnTo>
                      <a:lnTo>
                        <a:pt x="2628" y="2498"/>
                      </a:lnTo>
                      <a:lnTo>
                        <a:pt x="2554" y="2498"/>
                      </a:lnTo>
                      <a:lnTo>
                        <a:pt x="2535" y="2479"/>
                      </a:lnTo>
                      <a:lnTo>
                        <a:pt x="2498" y="2479"/>
                      </a:lnTo>
                      <a:lnTo>
                        <a:pt x="2386" y="2386"/>
                      </a:lnTo>
                      <a:lnTo>
                        <a:pt x="2349" y="2349"/>
                      </a:lnTo>
                      <a:lnTo>
                        <a:pt x="2312" y="2330"/>
                      </a:lnTo>
                      <a:lnTo>
                        <a:pt x="2256" y="2330"/>
                      </a:lnTo>
                      <a:lnTo>
                        <a:pt x="2218" y="2349"/>
                      </a:lnTo>
                      <a:lnTo>
                        <a:pt x="1846" y="2461"/>
                      </a:lnTo>
                      <a:lnTo>
                        <a:pt x="1808" y="2479"/>
                      </a:lnTo>
                      <a:lnTo>
                        <a:pt x="1790" y="2517"/>
                      </a:lnTo>
                      <a:lnTo>
                        <a:pt x="1771" y="2554"/>
                      </a:lnTo>
                      <a:lnTo>
                        <a:pt x="1752" y="2591"/>
                      </a:lnTo>
                      <a:lnTo>
                        <a:pt x="1771" y="2666"/>
                      </a:lnTo>
                      <a:lnTo>
                        <a:pt x="1827" y="2722"/>
                      </a:lnTo>
                      <a:lnTo>
                        <a:pt x="1957" y="2778"/>
                      </a:lnTo>
                      <a:lnTo>
                        <a:pt x="2125" y="2852"/>
                      </a:lnTo>
                      <a:lnTo>
                        <a:pt x="2312" y="2871"/>
                      </a:lnTo>
                      <a:lnTo>
                        <a:pt x="2367" y="2871"/>
                      </a:lnTo>
                      <a:lnTo>
                        <a:pt x="2405" y="2908"/>
                      </a:lnTo>
                      <a:lnTo>
                        <a:pt x="2498" y="3039"/>
                      </a:lnTo>
                      <a:lnTo>
                        <a:pt x="2591" y="3150"/>
                      </a:lnTo>
                      <a:lnTo>
                        <a:pt x="2647" y="3206"/>
                      </a:lnTo>
                      <a:lnTo>
                        <a:pt x="2684" y="3244"/>
                      </a:lnTo>
                      <a:lnTo>
                        <a:pt x="3523" y="3244"/>
                      </a:lnTo>
                      <a:lnTo>
                        <a:pt x="3598" y="3262"/>
                      </a:lnTo>
                      <a:lnTo>
                        <a:pt x="3672" y="3300"/>
                      </a:lnTo>
                      <a:lnTo>
                        <a:pt x="3728" y="3337"/>
                      </a:lnTo>
                      <a:lnTo>
                        <a:pt x="3877" y="3505"/>
                      </a:lnTo>
                      <a:lnTo>
                        <a:pt x="3933" y="3560"/>
                      </a:lnTo>
                      <a:lnTo>
                        <a:pt x="3952" y="3616"/>
                      </a:lnTo>
                      <a:lnTo>
                        <a:pt x="3970" y="3691"/>
                      </a:lnTo>
                      <a:lnTo>
                        <a:pt x="3989" y="3747"/>
                      </a:lnTo>
                      <a:lnTo>
                        <a:pt x="3970" y="3859"/>
                      </a:lnTo>
                      <a:lnTo>
                        <a:pt x="3952" y="3971"/>
                      </a:lnTo>
                      <a:lnTo>
                        <a:pt x="3896" y="4064"/>
                      </a:lnTo>
                      <a:lnTo>
                        <a:pt x="3821" y="4138"/>
                      </a:lnTo>
                      <a:lnTo>
                        <a:pt x="3691" y="4269"/>
                      </a:lnTo>
                      <a:lnTo>
                        <a:pt x="3654" y="4325"/>
                      </a:lnTo>
                      <a:lnTo>
                        <a:pt x="3616" y="4399"/>
                      </a:lnTo>
                      <a:lnTo>
                        <a:pt x="3560" y="4586"/>
                      </a:lnTo>
                      <a:lnTo>
                        <a:pt x="3374" y="5126"/>
                      </a:lnTo>
                      <a:lnTo>
                        <a:pt x="3113" y="5164"/>
                      </a:lnTo>
                      <a:lnTo>
                        <a:pt x="2871" y="5182"/>
                      </a:lnTo>
                      <a:lnTo>
                        <a:pt x="2871" y="4865"/>
                      </a:lnTo>
                      <a:lnTo>
                        <a:pt x="2871" y="4735"/>
                      </a:lnTo>
                      <a:lnTo>
                        <a:pt x="2815" y="4586"/>
                      </a:lnTo>
                      <a:lnTo>
                        <a:pt x="2722" y="4418"/>
                      </a:lnTo>
                      <a:lnTo>
                        <a:pt x="2610" y="4269"/>
                      </a:lnTo>
                      <a:lnTo>
                        <a:pt x="2554" y="4213"/>
                      </a:lnTo>
                      <a:lnTo>
                        <a:pt x="2535" y="4157"/>
                      </a:lnTo>
                      <a:lnTo>
                        <a:pt x="2498" y="4082"/>
                      </a:lnTo>
                      <a:lnTo>
                        <a:pt x="2498" y="4008"/>
                      </a:lnTo>
                      <a:lnTo>
                        <a:pt x="2498" y="3635"/>
                      </a:lnTo>
                      <a:lnTo>
                        <a:pt x="2479" y="3542"/>
                      </a:lnTo>
                      <a:lnTo>
                        <a:pt x="2442" y="3449"/>
                      </a:lnTo>
                      <a:lnTo>
                        <a:pt x="2386" y="3374"/>
                      </a:lnTo>
                      <a:lnTo>
                        <a:pt x="2312" y="3318"/>
                      </a:lnTo>
                      <a:lnTo>
                        <a:pt x="1734" y="3020"/>
                      </a:lnTo>
                      <a:lnTo>
                        <a:pt x="1547" y="2889"/>
                      </a:lnTo>
                      <a:lnTo>
                        <a:pt x="1380" y="2759"/>
                      </a:lnTo>
                      <a:lnTo>
                        <a:pt x="1361" y="2759"/>
                      </a:lnTo>
                      <a:lnTo>
                        <a:pt x="1249" y="2628"/>
                      </a:lnTo>
                      <a:lnTo>
                        <a:pt x="1156" y="2517"/>
                      </a:lnTo>
                      <a:lnTo>
                        <a:pt x="746" y="1920"/>
                      </a:lnTo>
                      <a:lnTo>
                        <a:pt x="858" y="1734"/>
                      </a:lnTo>
                      <a:lnTo>
                        <a:pt x="969" y="1547"/>
                      </a:lnTo>
                      <a:lnTo>
                        <a:pt x="1100" y="1380"/>
                      </a:lnTo>
                      <a:lnTo>
                        <a:pt x="1249" y="1212"/>
                      </a:lnTo>
                      <a:lnTo>
                        <a:pt x="1398" y="1063"/>
                      </a:lnTo>
                      <a:lnTo>
                        <a:pt x="1566" y="951"/>
                      </a:lnTo>
                      <a:lnTo>
                        <a:pt x="1752" y="839"/>
                      </a:lnTo>
                      <a:lnTo>
                        <a:pt x="1957" y="727"/>
                      </a:lnTo>
                      <a:lnTo>
                        <a:pt x="2237" y="876"/>
                      </a:lnTo>
                      <a:lnTo>
                        <a:pt x="2274" y="895"/>
                      </a:lnTo>
                      <a:lnTo>
                        <a:pt x="2367" y="895"/>
                      </a:lnTo>
                      <a:lnTo>
                        <a:pt x="2405" y="858"/>
                      </a:lnTo>
                      <a:lnTo>
                        <a:pt x="2442" y="839"/>
                      </a:lnTo>
                      <a:lnTo>
                        <a:pt x="2479" y="802"/>
                      </a:lnTo>
                      <a:lnTo>
                        <a:pt x="2498" y="764"/>
                      </a:lnTo>
                      <a:lnTo>
                        <a:pt x="2498" y="709"/>
                      </a:lnTo>
                      <a:lnTo>
                        <a:pt x="2498" y="578"/>
                      </a:lnTo>
                      <a:lnTo>
                        <a:pt x="2778" y="541"/>
                      </a:lnTo>
                      <a:close/>
                      <a:moveTo>
                        <a:pt x="2573" y="0"/>
                      </a:moveTo>
                      <a:lnTo>
                        <a:pt x="2293" y="56"/>
                      </a:lnTo>
                      <a:lnTo>
                        <a:pt x="2013" y="131"/>
                      </a:lnTo>
                      <a:lnTo>
                        <a:pt x="1752" y="224"/>
                      </a:lnTo>
                      <a:lnTo>
                        <a:pt x="1491" y="336"/>
                      </a:lnTo>
                      <a:lnTo>
                        <a:pt x="1268" y="485"/>
                      </a:lnTo>
                      <a:lnTo>
                        <a:pt x="1044" y="653"/>
                      </a:lnTo>
                      <a:lnTo>
                        <a:pt x="839" y="839"/>
                      </a:lnTo>
                      <a:lnTo>
                        <a:pt x="653" y="1044"/>
                      </a:lnTo>
                      <a:lnTo>
                        <a:pt x="485" y="1268"/>
                      </a:lnTo>
                      <a:lnTo>
                        <a:pt x="336" y="1491"/>
                      </a:lnTo>
                      <a:lnTo>
                        <a:pt x="224" y="1752"/>
                      </a:lnTo>
                      <a:lnTo>
                        <a:pt x="131" y="2013"/>
                      </a:lnTo>
                      <a:lnTo>
                        <a:pt x="56" y="2293"/>
                      </a:lnTo>
                      <a:lnTo>
                        <a:pt x="0" y="2573"/>
                      </a:lnTo>
                      <a:lnTo>
                        <a:pt x="0" y="2871"/>
                      </a:lnTo>
                      <a:lnTo>
                        <a:pt x="0" y="3169"/>
                      </a:lnTo>
                      <a:lnTo>
                        <a:pt x="56" y="3449"/>
                      </a:lnTo>
                      <a:lnTo>
                        <a:pt x="131" y="3728"/>
                      </a:lnTo>
                      <a:lnTo>
                        <a:pt x="224" y="3989"/>
                      </a:lnTo>
                      <a:lnTo>
                        <a:pt x="336" y="4250"/>
                      </a:lnTo>
                      <a:lnTo>
                        <a:pt x="485" y="4474"/>
                      </a:lnTo>
                      <a:lnTo>
                        <a:pt x="653" y="4698"/>
                      </a:lnTo>
                      <a:lnTo>
                        <a:pt x="839" y="4903"/>
                      </a:lnTo>
                      <a:lnTo>
                        <a:pt x="1044" y="5089"/>
                      </a:lnTo>
                      <a:lnTo>
                        <a:pt x="1268" y="5257"/>
                      </a:lnTo>
                      <a:lnTo>
                        <a:pt x="1491" y="5406"/>
                      </a:lnTo>
                      <a:lnTo>
                        <a:pt x="1752" y="5518"/>
                      </a:lnTo>
                      <a:lnTo>
                        <a:pt x="2013" y="5611"/>
                      </a:lnTo>
                      <a:lnTo>
                        <a:pt x="2293" y="5685"/>
                      </a:lnTo>
                      <a:lnTo>
                        <a:pt x="2573" y="5741"/>
                      </a:lnTo>
                      <a:lnTo>
                        <a:pt x="3169" y="5741"/>
                      </a:lnTo>
                      <a:lnTo>
                        <a:pt x="3449" y="5685"/>
                      </a:lnTo>
                      <a:lnTo>
                        <a:pt x="3728" y="5611"/>
                      </a:lnTo>
                      <a:lnTo>
                        <a:pt x="3989" y="5518"/>
                      </a:lnTo>
                      <a:lnTo>
                        <a:pt x="4250" y="5406"/>
                      </a:lnTo>
                      <a:lnTo>
                        <a:pt x="4474" y="5257"/>
                      </a:lnTo>
                      <a:lnTo>
                        <a:pt x="4697" y="5089"/>
                      </a:lnTo>
                      <a:lnTo>
                        <a:pt x="4902" y="4903"/>
                      </a:lnTo>
                      <a:lnTo>
                        <a:pt x="5089" y="4698"/>
                      </a:lnTo>
                      <a:lnTo>
                        <a:pt x="5257" y="4474"/>
                      </a:lnTo>
                      <a:lnTo>
                        <a:pt x="5406" y="4250"/>
                      </a:lnTo>
                      <a:lnTo>
                        <a:pt x="5518" y="3989"/>
                      </a:lnTo>
                      <a:lnTo>
                        <a:pt x="5611" y="3728"/>
                      </a:lnTo>
                      <a:lnTo>
                        <a:pt x="5685" y="3449"/>
                      </a:lnTo>
                      <a:lnTo>
                        <a:pt x="5741" y="3169"/>
                      </a:lnTo>
                      <a:lnTo>
                        <a:pt x="5741" y="2871"/>
                      </a:lnTo>
                      <a:lnTo>
                        <a:pt x="5741" y="2573"/>
                      </a:lnTo>
                      <a:lnTo>
                        <a:pt x="5685" y="2293"/>
                      </a:lnTo>
                      <a:lnTo>
                        <a:pt x="5611" y="2013"/>
                      </a:lnTo>
                      <a:lnTo>
                        <a:pt x="5518" y="1752"/>
                      </a:lnTo>
                      <a:lnTo>
                        <a:pt x="5406" y="1491"/>
                      </a:lnTo>
                      <a:lnTo>
                        <a:pt x="5257" y="1268"/>
                      </a:lnTo>
                      <a:lnTo>
                        <a:pt x="5089" y="1044"/>
                      </a:lnTo>
                      <a:lnTo>
                        <a:pt x="4902" y="839"/>
                      </a:lnTo>
                      <a:lnTo>
                        <a:pt x="4697" y="653"/>
                      </a:lnTo>
                      <a:lnTo>
                        <a:pt x="4474" y="485"/>
                      </a:lnTo>
                      <a:lnTo>
                        <a:pt x="4250" y="336"/>
                      </a:lnTo>
                      <a:lnTo>
                        <a:pt x="3989" y="224"/>
                      </a:lnTo>
                      <a:lnTo>
                        <a:pt x="3728" y="131"/>
                      </a:lnTo>
                      <a:lnTo>
                        <a:pt x="3449" y="56"/>
                      </a:lnTo>
                      <a:lnTo>
                        <a:pt x="3169" y="0"/>
                      </a:lnTo>
                      <a:close/>
                    </a:path>
                  </a:pathLst>
                </a:custGeom>
                <a:solidFill>
                  <a:schemeClr val="bg1"/>
                </a:solid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endParaRPr sz="1000"/>
                </a:p>
              </p:txBody>
            </p:sp>
          </p:grpSp>
          <p:grpSp>
            <p:nvGrpSpPr>
              <p:cNvPr id="24" name="Groupe 23">
                <a:extLst>
                  <a:ext uri="{FF2B5EF4-FFF2-40B4-BE49-F238E27FC236}">
                    <a16:creationId xmlns:a16="http://schemas.microsoft.com/office/drawing/2014/main" id="{E80877DA-71E3-0469-85EC-6581FD0DC57A}"/>
                  </a:ext>
                </a:extLst>
              </p:cNvPr>
              <p:cNvGrpSpPr/>
              <p:nvPr/>
            </p:nvGrpSpPr>
            <p:grpSpPr>
              <a:xfrm>
                <a:off x="6372984" y="3006409"/>
                <a:ext cx="1313538" cy="1357116"/>
                <a:chOff x="6372984" y="3006409"/>
                <a:chExt cx="1313538" cy="1357116"/>
              </a:xfrm>
            </p:grpSpPr>
            <p:sp>
              <p:nvSpPr>
                <p:cNvPr id="27" name="Oval 11">
                  <a:extLst>
                    <a:ext uri="{FF2B5EF4-FFF2-40B4-BE49-F238E27FC236}">
                      <a16:creationId xmlns:a16="http://schemas.microsoft.com/office/drawing/2014/main" id="{1701EABE-F5B5-1463-6F6C-D03D363ED4F1}"/>
                    </a:ext>
                  </a:extLst>
                </p:cNvPr>
                <p:cNvSpPr>
                  <a:spLocks noChangeArrowheads="1"/>
                </p:cNvSpPr>
                <p:nvPr/>
              </p:nvSpPr>
              <p:spPr bwMode="auto">
                <a:xfrm>
                  <a:off x="6372984" y="3006409"/>
                  <a:ext cx="1313538" cy="1357116"/>
                </a:xfrm>
                <a:prstGeom prst="ellipse">
                  <a:avLst/>
                </a:prstGeom>
                <a:solidFill>
                  <a:srgbClr val="C0392B"/>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080">
                    <a:defRPr/>
                  </a:pPr>
                  <a:endParaRPr lang="en-US" sz="1100" kern="0">
                    <a:solidFill>
                      <a:srgbClr val="95A5A6"/>
                    </a:solidFill>
                    <a:latin typeface="Calibri" panose="020F0502020204030204"/>
                  </a:endParaRPr>
                </a:p>
              </p:txBody>
            </p:sp>
            <p:grpSp>
              <p:nvGrpSpPr>
                <p:cNvPr id="28" name="Google Shape;9257;p133">
                  <a:extLst>
                    <a:ext uri="{FF2B5EF4-FFF2-40B4-BE49-F238E27FC236}">
                      <a16:creationId xmlns:a16="http://schemas.microsoft.com/office/drawing/2014/main" id="{9111DC4B-E92F-676E-5896-DB071C808046}"/>
                    </a:ext>
                  </a:extLst>
                </p:cNvPr>
                <p:cNvGrpSpPr>
                  <a:grpSpLocks noChangeAspect="1"/>
                </p:cNvGrpSpPr>
                <p:nvPr/>
              </p:nvGrpSpPr>
              <p:grpSpPr>
                <a:xfrm>
                  <a:off x="6778715" y="3252057"/>
                  <a:ext cx="437646" cy="437647"/>
                  <a:chOff x="-61759687" y="3743948"/>
                  <a:chExt cx="316650" cy="317450"/>
                </a:xfrm>
                <a:solidFill>
                  <a:schemeClr val="bg1"/>
                </a:solidFill>
              </p:grpSpPr>
              <p:sp>
                <p:nvSpPr>
                  <p:cNvPr id="30" name="Google Shape;9258;p133">
                    <a:extLst>
                      <a:ext uri="{FF2B5EF4-FFF2-40B4-BE49-F238E27FC236}">
                        <a16:creationId xmlns:a16="http://schemas.microsoft.com/office/drawing/2014/main" id="{670C7D98-0A8F-CF9E-B9EE-1BAD44B0D0C2}"/>
                      </a:ext>
                    </a:extLst>
                  </p:cNvPr>
                  <p:cNvSpPr/>
                  <p:nvPr/>
                </p:nvSpPr>
                <p:spPr>
                  <a:xfrm>
                    <a:off x="-61759687" y="3743948"/>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a:p>
                </p:txBody>
              </p:sp>
              <p:sp>
                <p:nvSpPr>
                  <p:cNvPr id="31" name="Google Shape;9259;p133">
                    <a:extLst>
                      <a:ext uri="{FF2B5EF4-FFF2-40B4-BE49-F238E27FC236}">
                        <a16:creationId xmlns:a16="http://schemas.microsoft.com/office/drawing/2014/main" id="{DE75369F-0515-4AFE-DB73-E7724A26062F}"/>
                      </a:ext>
                    </a:extLst>
                  </p:cNvPr>
                  <p:cNvSpPr/>
                  <p:nvPr/>
                </p:nvSpPr>
                <p:spPr>
                  <a:xfrm>
                    <a:off x="-61715562" y="3837323"/>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126">
                      <a:defRPr/>
                    </a:pPr>
                    <a:endParaRPr sz="1000" kern="0" dirty="0"/>
                  </a:p>
                </p:txBody>
              </p:sp>
            </p:grpSp>
            <p:sp>
              <p:nvSpPr>
                <p:cNvPr id="29" name="TextBox 21">
                  <a:extLst>
                    <a:ext uri="{FF2B5EF4-FFF2-40B4-BE49-F238E27FC236}">
                      <a16:creationId xmlns:a16="http://schemas.microsoft.com/office/drawing/2014/main" id="{A6D71364-2824-1D1F-7AEC-14C0AC96DECE}"/>
                    </a:ext>
                  </a:extLst>
                </p:cNvPr>
                <p:cNvSpPr txBox="1"/>
                <p:nvPr/>
              </p:nvSpPr>
              <p:spPr>
                <a:xfrm>
                  <a:off x="6765255" y="3827223"/>
                  <a:ext cx="517602" cy="347135"/>
                </a:xfrm>
                <a:prstGeom prst="rect">
                  <a:avLst/>
                </a:prstGeom>
                <a:noFill/>
              </p:spPr>
              <p:txBody>
                <a:bodyPr wrap="square" rtlCol="0" anchor="ctr">
                  <a:spAutoFit/>
                </a:bodyPr>
                <a:lstStyle/>
                <a:p>
                  <a:pPr algn="ctr" defTabSz="914080">
                    <a:defRPr/>
                  </a:pPr>
                  <a:r>
                    <a:rPr lang="en-US" sz="1400" b="1" kern="0" dirty="0">
                      <a:solidFill>
                        <a:prstClr val="white"/>
                      </a:solidFill>
                      <a:latin typeface="Calibri" panose="020F0502020204030204"/>
                    </a:rPr>
                    <a:t>SES</a:t>
                  </a:r>
                </a:p>
              </p:txBody>
            </p:sp>
          </p:grpSp>
          <p:cxnSp>
            <p:nvCxnSpPr>
              <p:cNvPr id="25" name="Straight Connector 41">
                <a:extLst>
                  <a:ext uri="{FF2B5EF4-FFF2-40B4-BE49-F238E27FC236}">
                    <a16:creationId xmlns:a16="http://schemas.microsoft.com/office/drawing/2014/main" id="{D8B50E74-DE3A-F4BE-24AE-CDDDC4E741F2}"/>
                  </a:ext>
                </a:extLst>
              </p:cNvPr>
              <p:cNvCxnSpPr>
                <a:cxnSpLocks/>
              </p:cNvCxnSpPr>
              <p:nvPr/>
            </p:nvCxnSpPr>
            <p:spPr>
              <a:xfrm rot="2100000" flipH="1" flipV="1">
                <a:off x="6589056" y="4346477"/>
                <a:ext cx="262789" cy="683333"/>
              </a:xfrm>
              <a:prstGeom prst="line">
                <a:avLst/>
              </a:prstGeom>
              <a:noFill/>
              <a:ln w="38100" cap="flat" cmpd="sng" algn="ctr">
                <a:solidFill>
                  <a:srgbClr val="95A5A6"/>
                </a:solidFill>
                <a:prstDash val="sysDash"/>
              </a:ln>
              <a:effectLst/>
            </p:spPr>
          </p:cxnSp>
          <p:pic>
            <p:nvPicPr>
              <p:cNvPr id="26" name="Image 25">
                <a:extLst>
                  <a:ext uri="{FF2B5EF4-FFF2-40B4-BE49-F238E27FC236}">
                    <a16:creationId xmlns:a16="http://schemas.microsoft.com/office/drawing/2014/main" id="{26C9D749-2064-A615-8E21-12C53F44073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690770" y="5439173"/>
                <a:ext cx="846145" cy="846145"/>
              </a:xfrm>
              <a:prstGeom prst="rect">
                <a:avLst/>
              </a:prstGeom>
            </p:spPr>
          </p:pic>
        </p:grpSp>
      </p:grpSp>
      <p:sp>
        <p:nvSpPr>
          <p:cNvPr id="2" name="ZoneTexte 1">
            <a:extLst>
              <a:ext uri="{FF2B5EF4-FFF2-40B4-BE49-F238E27FC236}">
                <a16:creationId xmlns:a16="http://schemas.microsoft.com/office/drawing/2014/main" id="{D00C26E3-8603-6D07-B0FE-1187D4EF470F}"/>
              </a:ext>
            </a:extLst>
          </p:cNvPr>
          <p:cNvSpPr txBox="1"/>
          <p:nvPr/>
        </p:nvSpPr>
        <p:spPr>
          <a:xfrm>
            <a:off x="342691" y="6619085"/>
            <a:ext cx="1451038" cy="276999"/>
          </a:xfrm>
          <a:prstGeom prst="rect">
            <a:avLst/>
          </a:prstGeom>
          <a:noFill/>
        </p:spPr>
        <p:txBody>
          <a:bodyPr wrap="none" rtlCol="0">
            <a:spAutoFit/>
          </a:bodyPr>
          <a:lstStyle/>
          <a:p>
            <a:r>
              <a:rPr lang="fr-FR" sz="1200" dirty="0">
                <a:solidFill>
                  <a:schemeClr val="tx2"/>
                </a:solidFill>
              </a:rPr>
              <a:t>S. Nasse Labadie</a:t>
            </a:r>
            <a:endParaRPr lang="en-GB" sz="1200" dirty="0">
              <a:solidFill>
                <a:schemeClr val="tx2"/>
              </a:solidFill>
            </a:endParaRPr>
          </a:p>
        </p:txBody>
      </p:sp>
    </p:spTree>
    <p:extLst>
      <p:ext uri="{BB962C8B-B14F-4D97-AF65-F5344CB8AC3E}">
        <p14:creationId xmlns:p14="http://schemas.microsoft.com/office/powerpoint/2010/main" val="396082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25F22-2260-408D-9742-769F4B9B36DF}"/>
              </a:ext>
            </a:extLst>
          </p:cNvPr>
          <p:cNvSpPr>
            <a:spLocks noGrp="1"/>
          </p:cNvSpPr>
          <p:nvPr>
            <p:ph type="title"/>
          </p:nvPr>
        </p:nvSpPr>
        <p:spPr/>
        <p:txBody>
          <a:bodyPr/>
          <a:lstStyle/>
          <a:p>
            <a:r>
              <a:rPr lang="fr-FR" dirty="0"/>
              <a:t>Donner de la visibilité</a:t>
            </a:r>
          </a:p>
        </p:txBody>
      </p:sp>
      <p:sp>
        <p:nvSpPr>
          <p:cNvPr id="3" name="Espace réservé du contenu 2">
            <a:extLst>
              <a:ext uri="{FF2B5EF4-FFF2-40B4-BE49-F238E27FC236}">
                <a16:creationId xmlns:a16="http://schemas.microsoft.com/office/drawing/2014/main" id="{D82B68D1-506A-4200-A52A-0AA06B74F4F9}"/>
              </a:ext>
            </a:extLst>
          </p:cNvPr>
          <p:cNvSpPr>
            <a:spLocks noGrp="1"/>
          </p:cNvSpPr>
          <p:nvPr>
            <p:ph idx="1"/>
          </p:nvPr>
        </p:nvSpPr>
        <p:spPr/>
        <p:txBody>
          <a:bodyPr/>
          <a:lstStyle/>
          <a:p>
            <a:r>
              <a:rPr lang="fr-FR" dirty="0"/>
              <a:t>Rayon HLP au CDI</a:t>
            </a:r>
          </a:p>
          <a:p>
            <a:r>
              <a:rPr lang="fr-FR" dirty="0"/>
              <a:t>Présentation de la spé aux secondes</a:t>
            </a:r>
          </a:p>
          <a:p>
            <a:r>
              <a:rPr lang="fr-FR" dirty="0"/>
              <a:t>Journée de la philosophie</a:t>
            </a:r>
          </a:p>
          <a:p>
            <a:r>
              <a:rPr lang="fr-FR" dirty="0"/>
              <a:t>Concours d’éloquence</a:t>
            </a:r>
          </a:p>
          <a:p>
            <a:endParaRPr lang="fr-FR" dirty="0"/>
          </a:p>
        </p:txBody>
      </p:sp>
    </p:spTree>
    <p:extLst>
      <p:ext uri="{BB962C8B-B14F-4D97-AF65-F5344CB8AC3E}">
        <p14:creationId xmlns:p14="http://schemas.microsoft.com/office/powerpoint/2010/main" val="174752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EA2707-AA2B-4EF7-9F13-8C22B09A068C}"/>
              </a:ext>
            </a:extLst>
          </p:cNvPr>
          <p:cNvSpPr>
            <a:spLocks noGrp="1"/>
          </p:cNvSpPr>
          <p:nvPr>
            <p:ph type="title"/>
          </p:nvPr>
        </p:nvSpPr>
        <p:spPr/>
        <p:txBody>
          <a:bodyPr/>
          <a:lstStyle/>
          <a:p>
            <a:r>
              <a:rPr lang="fr-FR" dirty="0"/>
              <a:t>Maintenir les effectifs en terminale</a:t>
            </a:r>
          </a:p>
        </p:txBody>
      </p:sp>
      <p:sp>
        <p:nvSpPr>
          <p:cNvPr id="3" name="Espace réservé du contenu 2">
            <a:extLst>
              <a:ext uri="{FF2B5EF4-FFF2-40B4-BE49-F238E27FC236}">
                <a16:creationId xmlns:a16="http://schemas.microsoft.com/office/drawing/2014/main" id="{D01BB1E2-3AB1-475C-8106-2A7E87CAC796}"/>
              </a:ext>
            </a:extLst>
          </p:cNvPr>
          <p:cNvSpPr>
            <a:spLocks noGrp="1"/>
          </p:cNvSpPr>
          <p:nvPr>
            <p:ph idx="1"/>
          </p:nvPr>
        </p:nvSpPr>
        <p:spPr/>
        <p:txBody>
          <a:bodyPr/>
          <a:lstStyle/>
          <a:p>
            <a:r>
              <a:rPr lang="fr-FR" dirty="0"/>
              <a:t>Présenter des témoignages d’élèves en </a:t>
            </a:r>
            <a:r>
              <a:rPr lang="fr-FR" dirty="0" err="1"/>
              <a:t>post-bac</a:t>
            </a:r>
            <a:r>
              <a:rPr lang="fr-FR" dirty="0"/>
              <a:t>, qui explicitent l’apport de cette spé.</a:t>
            </a:r>
          </a:p>
          <a:p>
            <a:r>
              <a:rPr lang="fr-FR" dirty="0"/>
              <a:t>Proposer aux élèves de </a:t>
            </a:r>
            <a:r>
              <a:rPr lang="fr-FR" dirty="0" err="1"/>
              <a:t>Tle</a:t>
            </a:r>
            <a:r>
              <a:rPr lang="fr-FR" dirty="0"/>
              <a:t> </a:t>
            </a:r>
            <a:r>
              <a:rPr lang="fr-FR"/>
              <a:t>de témoigner</a:t>
            </a:r>
            <a:endParaRPr lang="fr-FR" dirty="0"/>
          </a:p>
          <a:p>
            <a:r>
              <a:rPr lang="fr-FR" dirty="0"/>
              <a:t>Organiser une/des sorties: opéra, lieux de mémoire…</a:t>
            </a:r>
          </a:p>
          <a:p>
            <a:endParaRPr lang="fr-FR" dirty="0"/>
          </a:p>
        </p:txBody>
      </p:sp>
    </p:spTree>
    <p:extLst>
      <p:ext uri="{BB962C8B-B14F-4D97-AF65-F5344CB8AC3E}">
        <p14:creationId xmlns:p14="http://schemas.microsoft.com/office/powerpoint/2010/main" val="262032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81186" y="476672"/>
            <a:ext cx="8208912" cy="3816424"/>
          </a:xfrm>
        </p:spPr>
        <p:txBody>
          <a:bodyPr rtlCol="0"/>
          <a:lstStyle/>
          <a:p>
            <a:pPr algn="ctr" rtl="0"/>
            <a:r>
              <a:rPr lang="fr-FR" dirty="0"/>
              <a:t>Les atouts de la spécialité</a:t>
            </a:r>
            <a:br>
              <a:rPr lang="fr-FR" dirty="0"/>
            </a:br>
            <a:r>
              <a:rPr lang="fr-FR" dirty="0"/>
              <a:t>HLP</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a:bodyPr>
          <a:lstStyle/>
          <a:p>
            <a:pPr rtl="0"/>
            <a:r>
              <a:rPr lang="fr-FR" sz="5400" dirty="0"/>
              <a:t>Une voie toute tracée:</a:t>
            </a:r>
          </a:p>
        </p:txBody>
      </p:sp>
      <p:sp>
        <p:nvSpPr>
          <p:cNvPr id="14" name="Espace réservé du contenu 13"/>
          <p:cNvSpPr>
            <a:spLocks noGrp="1"/>
          </p:cNvSpPr>
          <p:nvPr>
            <p:ph idx="1"/>
          </p:nvPr>
        </p:nvSpPr>
        <p:spPr>
          <a:xfrm>
            <a:off x="1117309" y="2060848"/>
            <a:ext cx="10157354" cy="4470400"/>
          </a:xfrm>
        </p:spPr>
        <p:txBody>
          <a:bodyPr rtlCol="0">
            <a:normAutofit/>
          </a:bodyPr>
          <a:lstStyle/>
          <a:p>
            <a:pPr marL="0" indent="0" rtl="0">
              <a:buNone/>
            </a:pPr>
            <a:r>
              <a:rPr lang="fr-FR" sz="3200" dirty="0"/>
              <a:t>● </a:t>
            </a:r>
            <a:r>
              <a:rPr lang="fr-FR" sz="3600" dirty="0"/>
              <a:t>Les études littéraires</a:t>
            </a:r>
          </a:p>
          <a:p>
            <a:pPr marL="0" indent="0" rtl="0">
              <a:buNone/>
            </a:pPr>
            <a:endParaRPr lang="fr-FR" sz="3600" dirty="0"/>
          </a:p>
          <a:p>
            <a:pPr marL="0" indent="0" rtl="0">
              <a:buNone/>
            </a:pPr>
            <a:r>
              <a:rPr lang="fr-FR" sz="3600" dirty="0"/>
              <a:t>● Les études artistiques</a:t>
            </a:r>
          </a:p>
        </p:txBody>
      </p:sp>
      <p:sp>
        <p:nvSpPr>
          <p:cNvPr id="4" name="ZoneTexte 3">
            <a:extLst>
              <a:ext uri="{FF2B5EF4-FFF2-40B4-BE49-F238E27FC236}">
                <a16:creationId xmlns:a16="http://schemas.microsoft.com/office/drawing/2014/main" id="{D6517130-04A4-CD17-B6D8-F7E23E145C6C}"/>
              </a:ext>
            </a:extLst>
          </p:cNvPr>
          <p:cNvSpPr txBox="1"/>
          <p:nvPr/>
        </p:nvSpPr>
        <p:spPr>
          <a:xfrm>
            <a:off x="342691" y="6619085"/>
            <a:ext cx="1451038" cy="276999"/>
          </a:xfrm>
          <a:prstGeom prst="rect">
            <a:avLst/>
          </a:prstGeom>
          <a:noFill/>
        </p:spPr>
        <p:txBody>
          <a:bodyPr wrap="none" rtlCol="0">
            <a:spAutoFit/>
          </a:bodyPr>
          <a:lstStyle/>
          <a:p>
            <a:r>
              <a:rPr lang="fr-FR" sz="1200" dirty="0">
                <a:solidFill>
                  <a:schemeClr val="tx2"/>
                </a:solidFill>
              </a:rPr>
              <a:t>S. Nasse Labadie</a:t>
            </a:r>
            <a:endParaRPr lang="en-GB" sz="1200" dirty="0">
              <a:solidFill>
                <a:schemeClr val="tx2"/>
              </a:solidFill>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4800" b="1" dirty="0"/>
              <a:t>Une volonté: Sciences et HLP</a:t>
            </a:r>
          </a:p>
        </p:txBody>
      </p:sp>
      <p:sp>
        <p:nvSpPr>
          <p:cNvPr id="4" name="Espace réservé du contenu 3">
            <a:extLst>
              <a:ext uri="{FF2B5EF4-FFF2-40B4-BE49-F238E27FC236}">
                <a16:creationId xmlns:a16="http://schemas.microsoft.com/office/drawing/2014/main" id="{4784EBAB-F0AC-C1EE-79D9-198BD425C015}"/>
              </a:ext>
            </a:extLst>
          </p:cNvPr>
          <p:cNvSpPr>
            <a:spLocks noGrp="1"/>
          </p:cNvSpPr>
          <p:nvPr>
            <p:ph idx="1"/>
          </p:nvPr>
        </p:nvSpPr>
        <p:spPr/>
        <p:txBody>
          <a:bodyPr>
            <a:normAutofit/>
          </a:bodyPr>
          <a:lstStyle/>
          <a:p>
            <a:r>
              <a:rPr lang="fr-FR" sz="4000" dirty="0"/>
              <a:t>Licence Sciences et Humanités</a:t>
            </a:r>
          </a:p>
          <a:p>
            <a:pPr marL="0" indent="0">
              <a:buNone/>
            </a:pPr>
            <a:r>
              <a:rPr lang="fr-FR" sz="2800" dirty="0"/>
              <a:t>Pour des profils équilibrés, des cours de Maths, Physique, Chimie, SVT, Informatique, Français, Philosophie, Histoire, SES…</a:t>
            </a:r>
          </a:p>
          <a:p>
            <a:pPr marL="0" indent="0">
              <a:buNone/>
            </a:pPr>
            <a:r>
              <a:rPr lang="fr-FR" sz="2800" dirty="0"/>
              <a:t>Former des scientifiques éclairés</a:t>
            </a:r>
            <a:endParaRPr lang="en-GB" sz="2800" dirty="0"/>
          </a:p>
        </p:txBody>
      </p:sp>
      <p:sp>
        <p:nvSpPr>
          <p:cNvPr id="5" name="ZoneTexte 4">
            <a:extLst>
              <a:ext uri="{FF2B5EF4-FFF2-40B4-BE49-F238E27FC236}">
                <a16:creationId xmlns:a16="http://schemas.microsoft.com/office/drawing/2014/main" id="{0C15987B-1C79-DB66-44E2-FD45834853E7}"/>
              </a:ext>
            </a:extLst>
          </p:cNvPr>
          <p:cNvSpPr txBox="1"/>
          <p:nvPr/>
        </p:nvSpPr>
        <p:spPr>
          <a:xfrm>
            <a:off x="342691" y="6619085"/>
            <a:ext cx="1451038" cy="276999"/>
          </a:xfrm>
          <a:prstGeom prst="rect">
            <a:avLst/>
          </a:prstGeom>
          <a:noFill/>
        </p:spPr>
        <p:txBody>
          <a:bodyPr wrap="none" rtlCol="0">
            <a:spAutoFit/>
          </a:bodyPr>
          <a:lstStyle/>
          <a:p>
            <a:r>
              <a:rPr lang="fr-FR" sz="1200" dirty="0">
                <a:solidFill>
                  <a:schemeClr val="tx2"/>
                </a:solidFill>
              </a:rPr>
              <a:t>S. Nasse Labadie</a:t>
            </a:r>
            <a:endParaRPr lang="en-GB" sz="1200" dirty="0">
              <a:solidFill>
                <a:schemeClr val="tx2"/>
              </a:solidFill>
            </a:endParaRPr>
          </a:p>
        </p:txBody>
      </p:sp>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lgn="ctr" rtl="0"/>
            <a:r>
              <a:rPr lang="fr-FR" sz="7200" b="1" dirty="0"/>
              <a:t>ENSA</a:t>
            </a:r>
          </a:p>
        </p:txBody>
      </p:sp>
      <p:sp>
        <p:nvSpPr>
          <p:cNvPr id="5" name="Espace réservé du contenu 4"/>
          <p:cNvSpPr>
            <a:spLocks noGrp="1"/>
          </p:cNvSpPr>
          <p:nvPr>
            <p:ph sz="half" idx="1"/>
          </p:nvPr>
        </p:nvSpPr>
        <p:spPr/>
        <p:txBody>
          <a:bodyPr rtlCol="0"/>
          <a:lstStyle/>
          <a:p>
            <a:pPr rtl="0"/>
            <a:endParaRPr lang="fr-FR" dirty="0"/>
          </a:p>
          <a:p>
            <a:pPr rtl="0"/>
            <a:r>
              <a:rPr lang="fr-FR" sz="3200" dirty="0"/>
              <a:t>Un profil équilibré</a:t>
            </a:r>
          </a:p>
          <a:p>
            <a:pPr rtl="0"/>
            <a:r>
              <a:rPr lang="fr-FR" sz="3200" dirty="0"/>
              <a:t>Priorité aux résultats</a:t>
            </a:r>
          </a:p>
          <a:p>
            <a:pPr rtl="0"/>
            <a:endParaRPr lang="fr-FR" dirty="0"/>
          </a:p>
        </p:txBody>
      </p:sp>
      <p:pic>
        <p:nvPicPr>
          <p:cNvPr id="8" name="Espace réservé du contenu 7">
            <a:extLst>
              <a:ext uri="{FF2B5EF4-FFF2-40B4-BE49-F238E27FC236}">
                <a16:creationId xmlns:a16="http://schemas.microsoft.com/office/drawing/2014/main" id="{0791B4FD-88BD-5DAD-1B86-2818A3A5254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18348" y="1701800"/>
            <a:ext cx="5976663" cy="4470400"/>
          </a:xfrm>
        </p:spPr>
      </p:pic>
      <p:sp>
        <p:nvSpPr>
          <p:cNvPr id="6" name="ZoneTexte 5">
            <a:extLst>
              <a:ext uri="{FF2B5EF4-FFF2-40B4-BE49-F238E27FC236}">
                <a16:creationId xmlns:a16="http://schemas.microsoft.com/office/drawing/2014/main" id="{2DCCE564-93C0-2AEE-400C-5C0372B18802}"/>
              </a:ext>
            </a:extLst>
          </p:cNvPr>
          <p:cNvSpPr txBox="1"/>
          <p:nvPr/>
        </p:nvSpPr>
        <p:spPr>
          <a:xfrm>
            <a:off x="342691" y="6619085"/>
            <a:ext cx="1451038" cy="276999"/>
          </a:xfrm>
          <a:prstGeom prst="rect">
            <a:avLst/>
          </a:prstGeom>
          <a:noFill/>
        </p:spPr>
        <p:txBody>
          <a:bodyPr wrap="none" rtlCol="0">
            <a:spAutoFit/>
          </a:bodyPr>
          <a:lstStyle/>
          <a:p>
            <a:r>
              <a:rPr lang="fr-FR" sz="1200" dirty="0">
                <a:solidFill>
                  <a:schemeClr val="tx2"/>
                </a:solidFill>
              </a:rPr>
              <a:t>S. Nasse Labadie</a:t>
            </a:r>
            <a:endParaRPr lang="en-GB" sz="1200" dirty="0">
              <a:solidFill>
                <a:schemeClr val="tx2"/>
              </a:solidFill>
            </a:endParaRP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Les écoles de commerce</a:t>
            </a:r>
          </a:p>
        </p:txBody>
      </p:sp>
      <p:graphicFrame>
        <p:nvGraphicFramePr>
          <p:cNvPr id="4" name="Espace réservé du contenu 3" descr="Liste à puces verticale" title="SmartArt"/>
          <p:cNvGraphicFramePr>
            <a:graphicFrameLocks noGrp="1"/>
          </p:cNvGraphicFramePr>
          <p:nvPr>
            <p:ph sz="half" idx="1"/>
            <p:extLst>
              <p:ext uri="{D42A27DB-BD31-4B8C-83A1-F6EECF244321}">
                <p14:modId xmlns:p14="http://schemas.microsoft.com/office/powerpoint/2010/main" val="2371964197"/>
              </p:ext>
            </p:extLst>
          </p:nvPr>
        </p:nvGraphicFramePr>
        <p:xfrm>
          <a:off x="1117600" y="1701800"/>
          <a:ext cx="4976813"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Espace réservé du contenu 2">
            <a:extLst>
              <a:ext uri="{FF2B5EF4-FFF2-40B4-BE49-F238E27FC236}">
                <a16:creationId xmlns:a16="http://schemas.microsoft.com/office/drawing/2014/main" id="{509DA81A-E7A4-C915-37B8-0CE253C99837}"/>
              </a:ext>
            </a:extLst>
          </p:cNvPr>
          <p:cNvPicPr>
            <a:picLocks noGrp="1" noChangeAspect="1"/>
          </p:cNvPicPr>
          <p:nvPr>
            <p:ph sz="half" idx="2"/>
          </p:nvPr>
        </p:nvPicPr>
        <p:blipFill>
          <a:blip r:embed="rId8"/>
          <a:stretch>
            <a:fillRect/>
          </a:stretch>
        </p:blipFill>
        <p:spPr>
          <a:xfrm>
            <a:off x="6310436" y="2708920"/>
            <a:ext cx="5675187" cy="2432223"/>
          </a:xfrm>
          <a:prstGeom prst="rect">
            <a:avLst/>
          </a:prstGeom>
        </p:spPr>
      </p:pic>
      <p:sp>
        <p:nvSpPr>
          <p:cNvPr id="5" name="ZoneTexte 4">
            <a:extLst>
              <a:ext uri="{FF2B5EF4-FFF2-40B4-BE49-F238E27FC236}">
                <a16:creationId xmlns:a16="http://schemas.microsoft.com/office/drawing/2014/main" id="{0C909FD4-1503-4710-3007-6FDD71C2F41D}"/>
              </a:ext>
            </a:extLst>
          </p:cNvPr>
          <p:cNvSpPr txBox="1"/>
          <p:nvPr/>
        </p:nvSpPr>
        <p:spPr>
          <a:xfrm>
            <a:off x="342691" y="6619085"/>
            <a:ext cx="1451038" cy="276999"/>
          </a:xfrm>
          <a:prstGeom prst="rect">
            <a:avLst/>
          </a:prstGeom>
          <a:noFill/>
        </p:spPr>
        <p:txBody>
          <a:bodyPr wrap="none" rtlCol="0">
            <a:spAutoFit/>
          </a:bodyPr>
          <a:lstStyle/>
          <a:p>
            <a:r>
              <a:rPr lang="fr-FR" sz="1200" dirty="0">
                <a:solidFill>
                  <a:schemeClr val="tx2"/>
                </a:solidFill>
              </a:rPr>
              <a:t>S. Nasse Labadie</a:t>
            </a:r>
            <a:endParaRPr lang="en-GB" sz="1200" dirty="0">
              <a:solidFill>
                <a:schemeClr val="tx2"/>
              </a:solidFill>
            </a:endParaRP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rtl="0"/>
            <a:r>
              <a:rPr lang="fr-FR" dirty="0"/>
              <a:t>Préparer son entrée en école d’ingénieur</a:t>
            </a:r>
            <a:br>
              <a:rPr lang="fr-FR" dirty="0"/>
            </a:br>
            <a:r>
              <a:rPr lang="fr-FR" sz="3100" dirty="0"/>
              <a:t>https://youtu.be/YX-Xaaic9js</a:t>
            </a:r>
          </a:p>
        </p:txBody>
      </p:sp>
      <p:sp>
        <p:nvSpPr>
          <p:cNvPr id="3" name="Espace réservé du texte 2"/>
          <p:cNvSpPr>
            <a:spLocks noGrp="1"/>
          </p:cNvSpPr>
          <p:nvPr>
            <p:ph type="body" idx="1"/>
          </p:nvPr>
        </p:nvSpPr>
        <p:spPr>
          <a:xfrm>
            <a:off x="790549" y="1764506"/>
            <a:ext cx="7008574" cy="1296987"/>
          </a:xfrm>
        </p:spPr>
        <p:txBody>
          <a:bodyPr rtlCol="0">
            <a:normAutofit/>
          </a:bodyPr>
          <a:lstStyle/>
          <a:p>
            <a:pPr rtl="0"/>
            <a:r>
              <a:rPr lang="fr-FR" sz="4000" b="1" dirty="0"/>
              <a:t>HLP en première</a:t>
            </a:r>
          </a:p>
        </p:txBody>
      </p:sp>
      <p:sp>
        <p:nvSpPr>
          <p:cNvPr id="4" name="ZoneTexte 3">
            <a:extLst>
              <a:ext uri="{FF2B5EF4-FFF2-40B4-BE49-F238E27FC236}">
                <a16:creationId xmlns:a16="http://schemas.microsoft.com/office/drawing/2014/main" id="{A476316F-6C0A-79CB-5B86-D0D7140D510F}"/>
              </a:ext>
            </a:extLst>
          </p:cNvPr>
          <p:cNvSpPr txBox="1"/>
          <p:nvPr/>
        </p:nvSpPr>
        <p:spPr>
          <a:xfrm>
            <a:off x="342691" y="6619085"/>
            <a:ext cx="1451038" cy="276999"/>
          </a:xfrm>
          <a:prstGeom prst="rect">
            <a:avLst/>
          </a:prstGeom>
          <a:noFill/>
        </p:spPr>
        <p:txBody>
          <a:bodyPr wrap="none" rtlCol="0">
            <a:spAutoFit/>
          </a:bodyPr>
          <a:lstStyle/>
          <a:p>
            <a:r>
              <a:rPr lang="fr-FR" sz="1200" dirty="0">
                <a:solidFill>
                  <a:schemeClr val="tx2"/>
                </a:solidFill>
              </a:rPr>
              <a:t>S. Nasse Labadie</a:t>
            </a:r>
            <a:endParaRPr lang="en-GB" sz="1200" dirty="0">
              <a:solidFill>
                <a:schemeClr val="tx2"/>
              </a:solidFill>
            </a:endParaRP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vres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2_TF02787940_TF02787940.potx" id="{F1CFDDCE-5F12-468A-A560-9C25D09E4DE9}" vid="{64708D2F-0B50-4C7B-BBA8-11F9A1AC41D2}"/>
    </a:ext>
  </a:extLst>
</a:theme>
</file>

<file path=ppt/theme/theme2.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Présentation de rayonnages de bibliothèque bleus (grand écran)</Template>
  <TotalTime>2533</TotalTime>
  <Words>981</Words>
  <Application>Microsoft Office PowerPoint</Application>
  <PresentationFormat>Personnalisé</PresentationFormat>
  <Paragraphs>104</Paragraphs>
  <Slides>12</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Century Gothic</vt:lpstr>
      <vt:lpstr>Open Sans</vt:lpstr>
      <vt:lpstr>Livres 16:9</vt:lpstr>
      <vt:lpstr> Des pistes déjà exploitées</vt:lpstr>
      <vt:lpstr>Donner de la visibilité</vt:lpstr>
      <vt:lpstr>Maintenir les effectifs en terminale</vt:lpstr>
      <vt:lpstr>Les atouts de la spécialité HLP</vt:lpstr>
      <vt:lpstr>Une voie toute tracée:</vt:lpstr>
      <vt:lpstr>Une volonté: Sciences et HLP</vt:lpstr>
      <vt:lpstr>ENSA</vt:lpstr>
      <vt:lpstr>Les écoles de commerce</vt:lpstr>
      <vt:lpstr>Préparer son entrée en école d’ingénieur https://youtu.be/YX-Xaaic9js</vt:lpstr>
      <vt:lpstr>Faire le bon calcul</vt:lpstr>
      <vt:lpstr>Au-delà des notes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L’intérêt de la spécialité HLP</dc:title>
  <dc:creator>stephanie labadie</dc:creator>
  <cp:lastModifiedBy>stephanie labadie</cp:lastModifiedBy>
  <cp:revision>21</cp:revision>
  <dcterms:created xsi:type="dcterms:W3CDTF">2023-01-18T15:47:43Z</dcterms:created>
  <dcterms:modified xsi:type="dcterms:W3CDTF">2024-03-20T13:09:34Z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