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54"/>
  </p:notesMasterIdLst>
  <p:sldIdLst>
    <p:sldId id="277" r:id="rId2"/>
    <p:sldId id="283" r:id="rId3"/>
    <p:sldId id="280" r:id="rId4"/>
    <p:sldId id="281" r:id="rId5"/>
    <p:sldId id="282" r:id="rId6"/>
    <p:sldId id="272" r:id="rId7"/>
    <p:sldId id="278" r:id="rId8"/>
    <p:sldId id="279" r:id="rId9"/>
    <p:sldId id="287" r:id="rId10"/>
    <p:sldId id="285" r:id="rId11"/>
    <p:sldId id="284" r:id="rId12"/>
    <p:sldId id="286" r:id="rId13"/>
    <p:sldId id="288" r:id="rId14"/>
    <p:sldId id="309"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10" r:id="rId35"/>
    <p:sldId id="311" r:id="rId36"/>
    <p:sldId id="312" r:id="rId37"/>
    <p:sldId id="313" r:id="rId38"/>
    <p:sldId id="314" r:id="rId39"/>
    <p:sldId id="315" r:id="rId40"/>
    <p:sldId id="316" r:id="rId41"/>
    <p:sldId id="317" r:id="rId42"/>
    <p:sldId id="318" r:id="rId43"/>
    <p:sldId id="319" r:id="rId44"/>
    <p:sldId id="323" r:id="rId45"/>
    <p:sldId id="320" r:id="rId46"/>
    <p:sldId id="321" r:id="rId47"/>
    <p:sldId id="322" r:id="rId48"/>
    <p:sldId id="324" r:id="rId49"/>
    <p:sldId id="327" r:id="rId50"/>
    <p:sldId id="326" r:id="rId51"/>
    <p:sldId id="329" r:id="rId52"/>
    <p:sldId id="32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43" autoAdjust="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E114F-C571-4FE4-A6C6-AF1660137C5A}" type="datetimeFigureOut">
              <a:rPr lang="fr-FR" smtClean="0"/>
              <a:t>26/02/2024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4FCF0-3025-4098-8247-74FC2E81303A}" type="slidenum">
              <a:rPr lang="fr-FR" smtClean="0"/>
              <a:t>‹N°›</a:t>
            </a:fld>
            <a:endParaRPr lang="fr-FR"/>
          </a:p>
        </p:txBody>
      </p:sp>
    </p:spTree>
    <p:extLst>
      <p:ext uri="{BB962C8B-B14F-4D97-AF65-F5344CB8AC3E}">
        <p14:creationId xmlns:p14="http://schemas.microsoft.com/office/powerpoint/2010/main" val="358914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Le calcul mental </a:t>
            </a:r>
            <a:r>
              <a:rPr lang="fr-FR" sz="1200" b="0" i="0" u="none" strike="noStrike" kern="1200" baseline="0" dirty="0" smtClean="0">
                <a:solidFill>
                  <a:schemeClr val="tx1"/>
                </a:solidFill>
                <a:latin typeface="+mn-lt"/>
                <a:ea typeface="+mn-ea"/>
                <a:cs typeface="+mn-cs"/>
              </a:rPr>
              <a:t>est une modalité de calcul sans recours à l’écrit si ce n’est, éventuellement, pour l’énoncé proposé par l’enseignant et la réponse fournie par l’élève. Il n’est pas exclu non plus que la correction, elle, soit écrite pour être discutée de façon collective. </a:t>
            </a:r>
          </a:p>
          <a:p>
            <a:endParaRPr lang="fr-FR" sz="1200" b="0" i="0" u="none" strike="noStrike" kern="1200" baseline="0" dirty="0" smtClean="0">
              <a:solidFill>
                <a:schemeClr val="tx1"/>
              </a:solidFill>
              <a:latin typeface="+mn-lt"/>
              <a:ea typeface="+mn-ea"/>
              <a:cs typeface="+mn-cs"/>
            </a:endParaRPr>
          </a:p>
          <a:p>
            <a:endParaRPr lang="fr-FR" sz="1200" b="0"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Le calcul en ligne </a:t>
            </a:r>
            <a:r>
              <a:rPr lang="fr-FR" sz="1200" b="0" i="0" u="none" strike="noStrike" kern="1200" baseline="0" dirty="0" smtClean="0">
                <a:solidFill>
                  <a:schemeClr val="tx1"/>
                </a:solidFill>
                <a:latin typeface="+mn-lt"/>
                <a:ea typeface="+mn-ea"/>
                <a:cs typeface="+mn-cs"/>
              </a:rPr>
              <a:t>est une modalité de </a:t>
            </a:r>
            <a:r>
              <a:rPr lang="fr-FR" sz="1200" b="1" i="0" u="none" strike="noStrike" kern="1200" baseline="0" dirty="0" smtClean="0">
                <a:solidFill>
                  <a:schemeClr val="tx1"/>
                </a:solidFill>
                <a:latin typeface="+mn-lt"/>
                <a:ea typeface="+mn-ea"/>
                <a:cs typeface="+mn-cs"/>
              </a:rPr>
              <a:t>calcul écrit ou partiellement écrit</a:t>
            </a:r>
            <a:r>
              <a:rPr lang="fr-FR" sz="1200" b="0" i="0" u="none" strike="noStrike" kern="1200" baseline="0" dirty="0" smtClean="0">
                <a:solidFill>
                  <a:schemeClr val="tx1"/>
                </a:solidFill>
                <a:latin typeface="+mn-lt"/>
                <a:ea typeface="+mn-ea"/>
                <a:cs typeface="+mn-cs"/>
              </a:rPr>
              <a:t>. Il se distingue à la fois : • du calcul mental, en donnant la possibilité à chaque élève, s’il en ressent le besoin, </a:t>
            </a:r>
            <a:r>
              <a:rPr lang="fr-FR" sz="1200" b="1" i="0" u="none" strike="noStrike" kern="1200" baseline="0" dirty="0" smtClean="0">
                <a:solidFill>
                  <a:schemeClr val="tx1"/>
                </a:solidFill>
                <a:latin typeface="+mn-lt"/>
                <a:ea typeface="+mn-ea"/>
                <a:cs typeface="+mn-cs"/>
              </a:rPr>
              <a:t>d’écrire des étapes de calcul intermédiaires </a:t>
            </a:r>
            <a:r>
              <a:rPr lang="fr-FR" sz="1200" b="0" i="0" u="none" strike="noStrike" kern="1200" baseline="0" dirty="0" smtClean="0">
                <a:solidFill>
                  <a:schemeClr val="tx1"/>
                </a:solidFill>
                <a:latin typeface="+mn-lt"/>
                <a:ea typeface="+mn-ea"/>
                <a:cs typeface="+mn-cs"/>
              </a:rPr>
              <a:t>qui seraient trop lourdes à garder en mémoire ; • du calcul posé, dans le sens où </a:t>
            </a:r>
            <a:r>
              <a:rPr lang="fr-FR" sz="1200" b="1" i="0" u="none" strike="noStrike" kern="1200" baseline="0" dirty="0" smtClean="0">
                <a:solidFill>
                  <a:schemeClr val="tx1"/>
                </a:solidFill>
                <a:latin typeface="+mn-lt"/>
                <a:ea typeface="+mn-ea"/>
                <a:cs typeface="+mn-cs"/>
              </a:rPr>
              <a:t>il ne consiste pas en la mise en </a:t>
            </a:r>
            <a:r>
              <a:rPr lang="fr-FR" sz="1200" b="1" i="0" u="none" strike="noStrike" kern="1200" baseline="0" dirty="0" err="1" smtClean="0">
                <a:solidFill>
                  <a:schemeClr val="tx1"/>
                </a:solidFill>
                <a:latin typeface="+mn-lt"/>
                <a:ea typeface="+mn-ea"/>
                <a:cs typeface="+mn-cs"/>
              </a:rPr>
              <a:t>oeuvre</a:t>
            </a:r>
            <a:r>
              <a:rPr lang="fr-FR" sz="1200" b="1" i="0" u="none" strike="noStrike" kern="1200" baseline="0" dirty="0" smtClean="0">
                <a:solidFill>
                  <a:schemeClr val="tx1"/>
                </a:solidFill>
                <a:latin typeface="+mn-lt"/>
                <a:ea typeface="+mn-ea"/>
                <a:cs typeface="+mn-cs"/>
              </a:rPr>
              <a:t> d’un algorithme</a:t>
            </a:r>
            <a:r>
              <a:rPr lang="fr-FR" sz="1200" b="0" i="0" u="none" strike="noStrike" kern="1200" baseline="0" dirty="0" smtClean="0">
                <a:solidFill>
                  <a:schemeClr val="tx1"/>
                </a:solidFill>
                <a:latin typeface="+mn-lt"/>
                <a:ea typeface="+mn-ea"/>
                <a:cs typeface="+mn-cs"/>
              </a:rPr>
              <a:t>, c’est-à-dire d’une succession d’étapes utilisées tout le temps dans le même ordre et de la même manière indépendamment des nombres en jeu. </a:t>
            </a:r>
          </a:p>
          <a:p>
            <a:endParaRPr lang="fr-FR" dirty="0" smtClean="0"/>
          </a:p>
          <a:p>
            <a:r>
              <a:rPr lang="fr-FR" sz="1200" b="1" i="0" u="none" strike="noStrike" kern="1200" baseline="0" dirty="0" smtClean="0">
                <a:solidFill>
                  <a:schemeClr val="tx1"/>
                </a:solidFill>
                <a:latin typeface="+mn-lt"/>
                <a:ea typeface="+mn-ea"/>
                <a:cs typeface="+mn-cs"/>
              </a:rPr>
              <a:t>Le calcul posé </a:t>
            </a:r>
            <a:r>
              <a:rPr lang="fr-FR" sz="1200" b="0" i="0" u="none" strike="noStrike" kern="1200" baseline="0" dirty="0" smtClean="0">
                <a:solidFill>
                  <a:schemeClr val="tx1"/>
                </a:solidFill>
                <a:latin typeface="+mn-lt"/>
                <a:ea typeface="+mn-ea"/>
                <a:cs typeface="+mn-cs"/>
              </a:rPr>
              <a:t>est une modalité de calcul écrit consistant à l’application d’un algorithme opératoire (par exemple celui de la multiplication entre nombres décimaux). </a:t>
            </a:r>
          </a:p>
          <a:p>
            <a:r>
              <a:rPr lang="fr-FR" sz="1200" b="0" i="1" u="none" strike="noStrike" kern="1200" baseline="0" dirty="0" smtClean="0">
                <a:solidFill>
                  <a:schemeClr val="tx1"/>
                </a:solidFill>
                <a:latin typeface="+mn-lt"/>
                <a:ea typeface="+mn-ea"/>
                <a:cs typeface="+mn-cs"/>
              </a:rPr>
              <a:t>« Le calcul mental est un calcul sur les nombres plutôt que sur les chiffres. » </a:t>
            </a:r>
            <a:r>
              <a:rPr lang="fr-FR" sz="1200" b="0" i="0" u="none" strike="noStrike" kern="1200" baseline="0" dirty="0" smtClean="0">
                <a:solidFill>
                  <a:schemeClr val="tx1"/>
                </a:solidFill>
                <a:latin typeface="+mn-lt"/>
                <a:ea typeface="+mn-ea"/>
                <a:cs typeface="+mn-cs"/>
              </a:rPr>
              <a:t>(François Boule, 1997)</a:t>
            </a:r>
          </a:p>
          <a:p>
            <a:endParaRPr lang="fr-FR" sz="1200" b="0"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Le calcul instrumenté </a:t>
            </a:r>
            <a:r>
              <a:rPr lang="fr-FR" sz="1200" b="0" i="0" u="none" strike="noStrike" kern="1200" baseline="0" dirty="0" smtClean="0">
                <a:solidFill>
                  <a:schemeClr val="tx1"/>
                </a:solidFill>
                <a:latin typeface="+mn-lt"/>
                <a:ea typeface="+mn-ea"/>
                <a:cs typeface="+mn-cs"/>
              </a:rPr>
              <a:t>est un calcul effectué à l’aide d’un ou plusieurs instruments, appareils, ou logiciels (abaque, boulier, calculatrice, tableur, etc.).</a:t>
            </a:r>
            <a:endParaRPr lang="fr-FR" dirty="0"/>
          </a:p>
        </p:txBody>
      </p:sp>
      <p:sp>
        <p:nvSpPr>
          <p:cNvPr id="4" name="Espace réservé du numéro de diapositive 3"/>
          <p:cNvSpPr>
            <a:spLocks noGrp="1"/>
          </p:cNvSpPr>
          <p:nvPr>
            <p:ph type="sldNum" sz="quarter" idx="10"/>
          </p:nvPr>
        </p:nvSpPr>
        <p:spPr/>
        <p:txBody>
          <a:bodyPr/>
          <a:lstStyle/>
          <a:p>
            <a:fld id="{0A44FCF0-3025-4098-8247-74FC2E81303A}" type="slidenum">
              <a:rPr lang="fr-FR" smtClean="0"/>
              <a:t>10</a:t>
            </a:fld>
            <a:endParaRPr lang="fr-FR"/>
          </a:p>
        </p:txBody>
      </p:sp>
    </p:spTree>
    <p:extLst>
      <p:ext uri="{BB962C8B-B14F-4D97-AF65-F5344CB8AC3E}">
        <p14:creationId xmlns:p14="http://schemas.microsoft.com/office/powerpoint/2010/main" val="171673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Mémoire de travail </a:t>
            </a:r>
            <a:r>
              <a:rPr lang="fr-FR" sz="1200" b="0" i="0" u="none" strike="noStrike" kern="1200" baseline="0" dirty="0" smtClean="0">
                <a:solidFill>
                  <a:schemeClr val="tx1"/>
                </a:solidFill>
                <a:latin typeface="+mn-lt"/>
                <a:ea typeface="+mn-ea"/>
                <a:cs typeface="+mn-cs"/>
              </a:rPr>
              <a:t>= capacité à stocker et manipuler des informations de façon temporaire afin d’accomplir des tâches</a:t>
            </a:r>
          </a:p>
          <a:p>
            <a:r>
              <a:rPr lang="fr-FR" sz="1200" b="0" i="0" u="none" strike="noStrike" kern="1200" baseline="0" dirty="0" smtClean="0">
                <a:solidFill>
                  <a:schemeClr val="tx1"/>
                </a:solidFill>
                <a:latin typeface="+mn-lt"/>
                <a:ea typeface="+mn-ea"/>
                <a:cs typeface="+mn-cs"/>
              </a:rPr>
              <a:t>La mémoire de travail est fondamentalement limitée en termes de :</a:t>
            </a:r>
          </a:p>
          <a:p>
            <a:r>
              <a:rPr lang="fr-FR" sz="1200" b="0" i="0" u="none" strike="noStrike" kern="1200" baseline="0" dirty="0" smtClean="0">
                <a:solidFill>
                  <a:schemeClr val="tx1"/>
                </a:solidFill>
                <a:latin typeface="+mn-lt"/>
                <a:ea typeface="+mn-ea"/>
                <a:cs typeface="+mn-cs"/>
              </a:rPr>
              <a:t>■ durée (quelques secondes)</a:t>
            </a:r>
          </a:p>
          <a:p>
            <a:r>
              <a:rPr lang="fr-FR" sz="1200" b="0" i="0" u="none" strike="noStrike" kern="1200" baseline="0" dirty="0" smtClean="0">
                <a:solidFill>
                  <a:schemeClr val="tx1"/>
                </a:solidFill>
                <a:latin typeface="+mn-lt"/>
                <a:ea typeface="+mn-ea"/>
                <a:cs typeface="+mn-cs"/>
              </a:rPr>
              <a:t>■ et capacité (5-7 items tout au plus)</a:t>
            </a:r>
          </a:p>
          <a:p>
            <a:endParaRPr lang="fr-FR" sz="1200" b="0" i="0" u="none" strike="noStrike" kern="1200" baseline="0" dirty="0" smtClean="0">
              <a:solidFill>
                <a:schemeClr val="tx1"/>
              </a:solidFill>
              <a:latin typeface="+mn-lt"/>
              <a:ea typeface="+mn-ea"/>
              <a:cs typeface="+mn-cs"/>
            </a:endParaRP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Le  calcul en ligne se travaille en complément du calcul mental pour d’une part </a:t>
            </a:r>
            <a:r>
              <a:rPr lang="fr-FR" sz="1200" b="1" i="0" u="none" strike="noStrike" kern="1200" baseline="0" dirty="0" smtClean="0">
                <a:solidFill>
                  <a:schemeClr val="tx1"/>
                </a:solidFill>
                <a:latin typeface="+mn-lt"/>
                <a:ea typeface="+mn-ea"/>
                <a:cs typeface="+mn-cs"/>
              </a:rPr>
              <a:t>faciliter l’apprentissage des démarches </a:t>
            </a:r>
            <a:r>
              <a:rPr lang="fr-FR" sz="1200" b="0" i="0" u="none" strike="noStrike" kern="1200" baseline="0" dirty="0" smtClean="0">
                <a:solidFill>
                  <a:schemeClr val="tx1"/>
                </a:solidFill>
                <a:latin typeface="+mn-lt"/>
                <a:ea typeface="+mn-ea"/>
                <a:cs typeface="+mn-cs"/>
              </a:rPr>
              <a:t>et </a:t>
            </a:r>
            <a:r>
              <a:rPr lang="fr-FR" sz="1200" b="1" i="0" u="none" strike="noStrike" kern="1200" baseline="0" dirty="0" smtClean="0">
                <a:solidFill>
                  <a:schemeClr val="tx1"/>
                </a:solidFill>
                <a:latin typeface="+mn-lt"/>
                <a:ea typeface="+mn-ea"/>
                <a:cs typeface="+mn-cs"/>
              </a:rPr>
              <a:t>la mémorisation des propriétés des nombres et des opérations</a:t>
            </a:r>
            <a:r>
              <a:rPr lang="fr-FR" sz="1200" b="0" i="0" u="none" strike="noStrike" kern="1200" baseline="0" dirty="0" smtClean="0">
                <a:solidFill>
                  <a:schemeClr val="tx1"/>
                </a:solidFill>
                <a:latin typeface="+mn-lt"/>
                <a:ea typeface="+mn-ea"/>
                <a:cs typeface="+mn-cs"/>
              </a:rPr>
              <a:t>, et d’autre part pour permettre </a:t>
            </a:r>
            <a:r>
              <a:rPr lang="fr-FR" sz="1200" b="1" i="0" u="none" strike="noStrike" kern="1200" baseline="0" dirty="0" smtClean="0">
                <a:solidFill>
                  <a:schemeClr val="tx1"/>
                </a:solidFill>
                <a:latin typeface="+mn-lt"/>
                <a:ea typeface="+mn-ea"/>
                <a:cs typeface="+mn-cs"/>
              </a:rPr>
              <a:t>d’effectuer des calculs trop complexes </a:t>
            </a:r>
            <a:r>
              <a:rPr lang="fr-FR" sz="1200" b="0" i="0" u="none" strike="noStrike" kern="1200" baseline="0" dirty="0" smtClean="0">
                <a:solidFill>
                  <a:schemeClr val="tx1"/>
                </a:solidFill>
                <a:latin typeface="+mn-lt"/>
                <a:ea typeface="+mn-ea"/>
                <a:cs typeface="+mn-cs"/>
              </a:rPr>
              <a:t>pour être traités uniquement par le calcul mental.</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Ex : 58 + 17 = 58 + 20 – 3 = 78 – 3 = 75, ou 12 × 62 = 620 + 124 = 744. </a:t>
            </a:r>
          </a:p>
          <a:p>
            <a:endParaRPr lang="fr-FR" sz="1200" b="0" i="0" u="none" strike="noStrike" kern="1200" baseline="0" dirty="0" smtClean="0">
              <a:solidFill>
                <a:schemeClr val="tx1"/>
              </a:solidFill>
              <a:latin typeface="+mn-lt"/>
              <a:ea typeface="+mn-ea"/>
              <a:cs typeface="+mn-cs"/>
            </a:endParaRP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Le calcul mental est souvent défini comme étant un calcul effectué «de tête», sans support écrit</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 Mais le calcul mental </a:t>
            </a:r>
            <a:r>
              <a:rPr lang="fr-FR" sz="1200" b="1" i="0" u="none" strike="noStrike" kern="1200" baseline="0" dirty="0" smtClean="0">
                <a:solidFill>
                  <a:schemeClr val="tx1"/>
                </a:solidFill>
                <a:latin typeface="+mn-lt"/>
                <a:ea typeface="+mn-ea"/>
                <a:cs typeface="+mn-cs"/>
              </a:rPr>
              <a:t>n’exclue pas l’utilisation de l’écrit </a:t>
            </a:r>
            <a:r>
              <a:rPr lang="fr-FR" sz="1200" b="0" i="0" u="none" strike="noStrike" kern="1200" baseline="0" dirty="0" smtClean="0">
                <a:solidFill>
                  <a:schemeClr val="tx1"/>
                </a:solidFill>
                <a:latin typeface="+mn-lt"/>
                <a:ea typeface="+mn-ea"/>
                <a:cs typeface="+mn-cs"/>
              </a:rPr>
              <a:t>(par ex. sur le problème, le résultat, ou la correction)</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 Et surtout le calcul mental est </a:t>
            </a:r>
            <a:r>
              <a:rPr lang="fr-FR" sz="1200" b="1" i="0" u="none" strike="noStrike" kern="1200" baseline="0" dirty="0" smtClean="0">
                <a:solidFill>
                  <a:schemeClr val="tx1"/>
                </a:solidFill>
                <a:latin typeface="+mn-lt"/>
                <a:ea typeface="+mn-ea"/>
                <a:cs typeface="+mn-cs"/>
              </a:rPr>
              <a:t>présent dans les calculs en ligne</a:t>
            </a:r>
            <a:r>
              <a:rPr lang="fr-FR" sz="1200" b="0" i="0" u="none" strike="noStrike" kern="1200" baseline="0" dirty="0" smtClean="0">
                <a:solidFill>
                  <a:schemeClr val="tx1"/>
                </a:solidFill>
                <a:latin typeface="+mn-lt"/>
                <a:ea typeface="+mn-ea"/>
                <a:cs typeface="+mn-cs"/>
              </a:rPr>
              <a:t>, posés, et parfois même instrumentés</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 Il faudrait plutôt </a:t>
            </a:r>
            <a:r>
              <a:rPr lang="fr-FR" sz="1200" b="1" i="0" u="none" strike="noStrike" kern="1200" baseline="0" dirty="0" smtClean="0">
                <a:solidFill>
                  <a:schemeClr val="tx1"/>
                </a:solidFill>
                <a:latin typeface="+mn-lt"/>
                <a:ea typeface="+mn-ea"/>
                <a:cs typeface="+mn-cs"/>
              </a:rPr>
              <a:t>voir une gradation de la charge en mémoire de travail du calcul </a:t>
            </a:r>
            <a:r>
              <a:rPr lang="fr-FR" sz="1200" b="0" i="0" u="none" strike="noStrike" kern="1200" baseline="0" dirty="0" smtClean="0">
                <a:solidFill>
                  <a:schemeClr val="tx1"/>
                </a:solidFill>
                <a:latin typeface="+mn-lt"/>
                <a:ea typeface="+mn-ea"/>
                <a:cs typeface="+mn-cs"/>
              </a:rPr>
              <a:t>en fonction du type d’opération, celle-ci étant </a:t>
            </a:r>
            <a:r>
              <a:rPr lang="fr-FR" sz="1200" b="1" i="0" u="none" strike="noStrike" kern="1200" baseline="0" dirty="0" smtClean="0">
                <a:solidFill>
                  <a:schemeClr val="tx1"/>
                </a:solidFill>
                <a:latin typeface="+mn-lt"/>
                <a:ea typeface="+mn-ea"/>
                <a:cs typeface="+mn-cs"/>
              </a:rPr>
              <a:t>maximale lors d’un calcul sans support écrit</a:t>
            </a:r>
          </a:p>
          <a:p>
            <a:endParaRPr lang="fr-FR" dirty="0"/>
          </a:p>
        </p:txBody>
      </p:sp>
      <p:sp>
        <p:nvSpPr>
          <p:cNvPr id="4" name="Espace réservé du numéro de diapositive 3"/>
          <p:cNvSpPr>
            <a:spLocks noGrp="1"/>
          </p:cNvSpPr>
          <p:nvPr>
            <p:ph type="sldNum" sz="quarter" idx="10"/>
          </p:nvPr>
        </p:nvSpPr>
        <p:spPr/>
        <p:txBody>
          <a:bodyPr/>
          <a:lstStyle/>
          <a:p>
            <a:fld id="{0A44FCF0-3025-4098-8247-74FC2E81303A}" type="slidenum">
              <a:rPr lang="fr-FR" smtClean="0"/>
              <a:t>12</a:t>
            </a:fld>
            <a:endParaRPr lang="fr-FR"/>
          </a:p>
        </p:txBody>
      </p:sp>
    </p:spTree>
    <p:extLst>
      <p:ext uri="{BB962C8B-B14F-4D97-AF65-F5344CB8AC3E}">
        <p14:creationId xmlns:p14="http://schemas.microsoft.com/office/powerpoint/2010/main" val="273538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Le calcul mental</a:t>
            </a:r>
            <a:r>
              <a:rPr lang="fr-FR" b="1" baseline="0" dirty="0" smtClean="0"/>
              <a:t> </a:t>
            </a:r>
            <a:r>
              <a:rPr lang="fr-FR" baseline="0" dirty="0" smtClean="0"/>
              <a:t>se décompose en 2 sous catégories: </a:t>
            </a:r>
          </a:p>
          <a:p>
            <a:endParaRPr lang="fr-FR" baseline="0" dirty="0" smtClean="0"/>
          </a:p>
          <a:p>
            <a:r>
              <a:rPr lang="fr-FR" baseline="0" dirty="0" smtClean="0"/>
              <a:t>Le calcul automatique qui utilise les faits numériques mémorisés: </a:t>
            </a:r>
            <a:r>
              <a:rPr lang="fr-FR" sz="1200" b="0" i="0" u="none" strike="noStrike" kern="1200" baseline="0" dirty="0" smtClean="0">
                <a:solidFill>
                  <a:schemeClr val="tx1"/>
                </a:solidFill>
                <a:latin typeface="+mn-lt"/>
                <a:ea typeface="+mn-ea"/>
                <a:cs typeface="+mn-cs"/>
              </a:rPr>
              <a:t>=&gt; </a:t>
            </a:r>
            <a:r>
              <a:rPr lang="fr-FR" sz="1200" b="1" i="0" u="none" strike="noStrike" kern="1200" baseline="0" dirty="0" smtClean="0">
                <a:solidFill>
                  <a:schemeClr val="tx1"/>
                </a:solidFill>
                <a:latin typeface="+mn-lt"/>
                <a:ea typeface="+mn-ea"/>
                <a:cs typeface="+mn-cs"/>
              </a:rPr>
              <a:t>Opérations simples </a:t>
            </a:r>
            <a:r>
              <a:rPr lang="fr-FR" sz="1200" b="0" i="0" u="none" strike="noStrike" kern="1200" baseline="0" dirty="0" smtClean="0">
                <a:solidFill>
                  <a:schemeClr val="tx1"/>
                </a:solidFill>
                <a:latin typeface="+mn-lt"/>
                <a:ea typeface="+mn-ea"/>
                <a:cs typeface="+mn-cs"/>
              </a:rPr>
              <a:t>(impliquant souvent au moins un opérande à un chiffre) dont la </a:t>
            </a:r>
            <a:r>
              <a:rPr lang="fr-FR" sz="1200" b="1" i="0" u="none" strike="noStrike" kern="1200" baseline="0" dirty="0" smtClean="0">
                <a:solidFill>
                  <a:schemeClr val="tx1"/>
                </a:solidFill>
                <a:latin typeface="+mn-lt"/>
                <a:ea typeface="+mn-ea"/>
                <a:cs typeface="+mn-cs"/>
              </a:rPr>
              <a:t>résolution est «automatisée»  </a:t>
            </a:r>
            <a:r>
              <a:rPr lang="fr-FR" sz="1200" b="0" i="0" u="none" strike="noStrike" kern="1200" baseline="0" dirty="0" smtClean="0">
                <a:solidFill>
                  <a:schemeClr val="tx1"/>
                </a:solidFill>
                <a:latin typeface="+mn-lt"/>
                <a:ea typeface="+mn-ea"/>
                <a:cs typeface="+mn-cs"/>
              </a:rPr>
              <a:t> Nous faisons appel dans </a:t>
            </a:r>
            <a:r>
              <a:rPr lang="fr-FR" sz="1200" b="1" i="0" u="none" strike="noStrike" kern="1200" baseline="0" dirty="0" smtClean="0">
                <a:solidFill>
                  <a:schemeClr val="tx1"/>
                </a:solidFill>
                <a:latin typeface="+mn-lt"/>
                <a:ea typeface="+mn-ea"/>
                <a:cs typeface="+mn-cs"/>
              </a:rPr>
              <a:t>notre mémoire à un répertoire» constitué</a:t>
            </a:r>
            <a:r>
              <a:rPr lang="fr-FR" sz="1200" b="0" i="0" u="none" strike="noStrike" kern="1200" baseline="0" dirty="0" smtClean="0">
                <a:solidFill>
                  <a:schemeClr val="tx1"/>
                </a:solidFill>
                <a:latin typeface="+mn-lt"/>
                <a:ea typeface="+mn-ea"/>
                <a:cs typeface="+mn-cs"/>
              </a:rPr>
              <a:t>. Ex: 2+3, 9x4, 10-2 etc. </a:t>
            </a:r>
          </a:p>
          <a:p>
            <a:r>
              <a:rPr lang="fr-FR" sz="1200" b="0" i="1" u="none" strike="noStrike" kern="1200" baseline="0" dirty="0" smtClean="0">
                <a:solidFill>
                  <a:schemeClr val="tx1"/>
                </a:solidFill>
                <a:latin typeface="+mn-lt"/>
                <a:ea typeface="+mn-ea"/>
                <a:cs typeface="+mn-cs"/>
              </a:rPr>
              <a:t>La grande majorité des répertoires se construisent par le calcul réfléchi !</a:t>
            </a:r>
            <a:r>
              <a:rPr lang="fr-FR" sz="1200" b="0" i="0" u="none" strike="noStrike" kern="1200" baseline="0" dirty="0" smtClean="0">
                <a:solidFill>
                  <a:schemeClr val="tx1"/>
                </a:solidFill>
                <a:latin typeface="+mn-lt"/>
                <a:ea typeface="+mn-ea"/>
                <a:cs typeface="+mn-cs"/>
              </a:rPr>
              <a:t> </a:t>
            </a:r>
          </a:p>
          <a:p>
            <a:pPr marL="228600" indent="-228600">
              <a:buAutoNum type="arabicPeriod"/>
            </a:pPr>
            <a:endParaRPr lang="fr-FR" sz="1200" b="0" i="0" u="none" strike="noStrike" kern="1200" baseline="0" dirty="0" smtClean="0">
              <a:solidFill>
                <a:schemeClr val="tx1"/>
              </a:solidFill>
              <a:latin typeface="+mn-lt"/>
              <a:ea typeface="+mn-ea"/>
              <a:cs typeface="+mn-cs"/>
            </a:endParaRPr>
          </a:p>
          <a:p>
            <a:pPr marL="0" indent="0">
              <a:buNone/>
            </a:pP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Le calcul réfléchi ou « stratégique » qui met en œuvre des </a:t>
            </a:r>
            <a:r>
              <a:rPr lang="fr-FR" sz="1200" b="1" i="0" u="none" strike="noStrike" kern="1200" baseline="0" dirty="0" smtClean="0">
                <a:solidFill>
                  <a:schemeClr val="tx1"/>
                </a:solidFill>
                <a:latin typeface="+mn-lt"/>
                <a:ea typeface="+mn-ea"/>
                <a:cs typeface="+mn-cs"/>
              </a:rPr>
              <a:t>opérations plus complexes </a:t>
            </a:r>
            <a:r>
              <a:rPr lang="fr-FR" sz="1200" b="0" i="0" u="none" strike="noStrike" kern="1200" baseline="0" dirty="0" smtClean="0">
                <a:solidFill>
                  <a:schemeClr val="tx1"/>
                </a:solidFill>
                <a:latin typeface="+mn-lt"/>
                <a:ea typeface="+mn-ea"/>
                <a:cs typeface="+mn-cs"/>
              </a:rPr>
              <a:t>qui ne sont typiquement </a:t>
            </a:r>
            <a:r>
              <a:rPr lang="fr-FR" sz="1200" b="1" i="0" u="none" strike="noStrike" kern="1200" baseline="0" dirty="0" smtClean="0">
                <a:solidFill>
                  <a:schemeClr val="tx1"/>
                </a:solidFill>
                <a:latin typeface="+mn-lt"/>
                <a:ea typeface="+mn-ea"/>
                <a:cs typeface="+mn-cs"/>
              </a:rPr>
              <a:t>pas automatisées </a:t>
            </a:r>
            <a:r>
              <a:rPr lang="fr-FR" sz="1200" b="0" i="0" u="none" strike="noStrike" kern="1200" baseline="0" dirty="0" smtClean="0">
                <a:solidFill>
                  <a:schemeClr val="tx1"/>
                </a:solidFill>
                <a:latin typeface="+mn-lt"/>
                <a:ea typeface="+mn-ea"/>
                <a:cs typeface="+mn-cs"/>
              </a:rPr>
              <a:t>et font appel à </a:t>
            </a:r>
            <a:r>
              <a:rPr lang="fr-FR" sz="1200" b="1" i="0" u="none" strike="noStrike" kern="1200" baseline="0" dirty="0" smtClean="0">
                <a:solidFill>
                  <a:schemeClr val="tx1"/>
                </a:solidFill>
                <a:latin typeface="+mn-lt"/>
                <a:ea typeface="+mn-ea"/>
                <a:cs typeface="+mn-cs"/>
              </a:rPr>
              <a:t>des stratégies de résolution conscientes</a:t>
            </a:r>
            <a:r>
              <a:rPr lang="fr-FR" sz="1200" b="0" i="0" u="none" strike="noStrike" kern="1200" baseline="0" dirty="0" smtClean="0">
                <a:solidFill>
                  <a:schemeClr val="tx1"/>
                </a:solidFill>
                <a:latin typeface="+mn-lt"/>
                <a:ea typeface="+mn-ea"/>
                <a:cs typeface="+mn-cs"/>
              </a:rPr>
              <a:t> (qui peuvent faire intervenir des opérations elles-mêmes automatisées). </a:t>
            </a:r>
          </a:p>
          <a:p>
            <a:r>
              <a:rPr lang="fr-FR" sz="1200" b="0" i="0" u="none" strike="noStrike" kern="1200" baseline="0" dirty="0" smtClean="0">
                <a:solidFill>
                  <a:schemeClr val="tx1"/>
                </a:solidFill>
                <a:latin typeface="+mn-lt"/>
                <a:ea typeface="+mn-ea"/>
                <a:cs typeface="+mn-cs"/>
              </a:rPr>
              <a:t>Nous utilisons </a:t>
            </a:r>
            <a:r>
              <a:rPr lang="fr-FR" sz="1200" b="1" i="0" u="none" strike="noStrike" kern="1200" baseline="0" dirty="0" smtClean="0">
                <a:solidFill>
                  <a:schemeClr val="tx1"/>
                </a:solidFill>
                <a:latin typeface="+mn-lt"/>
                <a:ea typeface="+mn-ea"/>
                <a:cs typeface="+mn-cs"/>
              </a:rPr>
              <a:t>consciemment </a:t>
            </a:r>
            <a:r>
              <a:rPr lang="fr-FR" sz="1200" b="0" i="0" u="none" strike="noStrike" kern="1200" baseline="0" dirty="0" smtClean="0">
                <a:solidFill>
                  <a:schemeClr val="tx1"/>
                </a:solidFill>
                <a:latin typeface="+mn-lt"/>
                <a:ea typeface="+mn-ea"/>
                <a:cs typeface="+mn-cs"/>
              </a:rPr>
              <a:t>des répertoires et une ou des procédures pour effectuer un nouveau calcul. </a:t>
            </a:r>
          </a:p>
          <a:p>
            <a:pPr marL="0" indent="0">
              <a:buNone/>
            </a:pPr>
            <a:r>
              <a:rPr lang="fr-FR" sz="1200" b="0" i="0" u="none" strike="noStrike" kern="1200" baseline="0" dirty="0" smtClean="0">
                <a:solidFill>
                  <a:schemeClr val="tx1"/>
                </a:solidFill>
                <a:latin typeface="+mn-lt"/>
                <a:ea typeface="+mn-ea"/>
                <a:cs typeface="+mn-cs"/>
              </a:rPr>
              <a:t>Ex: 24+13, 32x27, 82-53 etc. </a:t>
            </a:r>
          </a:p>
          <a:p>
            <a:pPr marL="0" indent="0">
              <a:buNone/>
            </a:pPr>
            <a:endParaRPr lang="fr-FR" sz="1200" b="0" i="0" u="none" strike="noStrike" kern="1200" baseline="0" dirty="0" smtClean="0">
              <a:solidFill>
                <a:schemeClr val="tx1"/>
              </a:solidFill>
              <a:latin typeface="+mn-lt"/>
              <a:ea typeface="+mn-ea"/>
              <a:cs typeface="+mn-cs"/>
            </a:endParaRPr>
          </a:p>
          <a:p>
            <a:pPr marL="0" indent="0">
              <a:buNone/>
            </a:pPr>
            <a:r>
              <a:rPr lang="fr-FR" b="1" dirty="0" smtClean="0"/>
              <a:t>Résultats mémorisés: </a:t>
            </a:r>
            <a:endParaRPr lang="fr-FR" b="1" dirty="0"/>
          </a:p>
        </p:txBody>
      </p:sp>
      <p:sp>
        <p:nvSpPr>
          <p:cNvPr id="4" name="Espace réservé du numéro de diapositive 3"/>
          <p:cNvSpPr>
            <a:spLocks noGrp="1"/>
          </p:cNvSpPr>
          <p:nvPr>
            <p:ph type="sldNum" sz="quarter" idx="10"/>
          </p:nvPr>
        </p:nvSpPr>
        <p:spPr/>
        <p:txBody>
          <a:bodyPr/>
          <a:lstStyle/>
          <a:p>
            <a:fld id="{0A44FCF0-3025-4098-8247-74FC2E81303A}" type="slidenum">
              <a:rPr lang="fr-FR" smtClean="0"/>
              <a:t>13</a:t>
            </a:fld>
            <a:endParaRPr lang="fr-FR"/>
          </a:p>
        </p:txBody>
      </p:sp>
    </p:spTree>
    <p:extLst>
      <p:ext uri="{BB962C8B-B14F-4D97-AF65-F5344CB8AC3E}">
        <p14:creationId xmlns:p14="http://schemas.microsoft.com/office/powerpoint/2010/main" val="197339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Le calcul mental permet de développer des compétences relatives au calcul approché :</a:t>
            </a:r>
          </a:p>
          <a:p>
            <a:r>
              <a:rPr lang="fr-FR" sz="1200" b="0" i="0" u="none" strike="noStrike" kern="1200" baseline="0" dirty="0" smtClean="0">
                <a:solidFill>
                  <a:schemeClr val="tx1"/>
                </a:solidFill>
                <a:latin typeface="+mn-lt"/>
                <a:ea typeface="+mn-ea"/>
                <a:cs typeface="+mn-cs"/>
              </a:rPr>
              <a:t>- le calcul approché permet de prévoir et </a:t>
            </a:r>
            <a:r>
              <a:rPr lang="fr-FR" sz="1200" b="1" i="0" u="none" strike="noStrike" kern="1200" baseline="0" dirty="0" smtClean="0">
                <a:solidFill>
                  <a:schemeClr val="tx1"/>
                </a:solidFill>
                <a:latin typeface="+mn-lt"/>
                <a:ea typeface="+mn-ea"/>
                <a:cs typeface="+mn-cs"/>
              </a:rPr>
              <a:t>contrôler la vraisemblance d’une réponse</a:t>
            </a:r>
          </a:p>
          <a:p>
            <a:r>
              <a:rPr lang="fr-FR" sz="1200" b="0" i="0" u="none" strike="noStrike" kern="1200" baseline="0" dirty="0" smtClean="0">
                <a:solidFill>
                  <a:schemeClr val="tx1"/>
                </a:solidFill>
                <a:latin typeface="+mn-lt"/>
                <a:ea typeface="+mn-ea"/>
                <a:cs typeface="+mn-cs"/>
              </a:rPr>
              <a:t>- c’est aussi le type de calcul le plus </a:t>
            </a:r>
            <a:r>
              <a:rPr lang="fr-FR" sz="1200" b="1" i="0" u="none" strike="noStrike" kern="1200" baseline="0" dirty="0" smtClean="0">
                <a:solidFill>
                  <a:schemeClr val="tx1"/>
                </a:solidFill>
                <a:latin typeface="+mn-lt"/>
                <a:ea typeface="+mn-ea"/>
                <a:cs typeface="+mn-cs"/>
              </a:rPr>
              <a:t>utile dans la vie courante</a:t>
            </a:r>
            <a:r>
              <a:rPr lang="fr-FR" sz="1200" b="0" i="0" u="none" strike="noStrike" kern="1200" baseline="0" dirty="0" smtClean="0">
                <a:solidFill>
                  <a:schemeClr val="tx1"/>
                </a:solidFill>
                <a:latin typeface="+mn-lt"/>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0A44FCF0-3025-4098-8247-74FC2E81303A}" type="slidenum">
              <a:rPr lang="fr-FR" smtClean="0"/>
              <a:t>20</a:t>
            </a:fld>
            <a:endParaRPr lang="fr-FR"/>
          </a:p>
        </p:txBody>
      </p:sp>
    </p:spTree>
    <p:extLst>
      <p:ext uri="{BB962C8B-B14F-4D97-AF65-F5344CB8AC3E}">
        <p14:creationId xmlns:p14="http://schemas.microsoft.com/office/powerpoint/2010/main" val="72663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44FCF0-3025-4098-8247-74FC2E81303A}" type="slidenum">
              <a:rPr lang="fr-FR" smtClean="0"/>
              <a:t>40</a:t>
            </a:fld>
            <a:endParaRPr lang="fr-FR"/>
          </a:p>
        </p:txBody>
      </p:sp>
    </p:spTree>
    <p:extLst>
      <p:ext uri="{BB962C8B-B14F-4D97-AF65-F5344CB8AC3E}">
        <p14:creationId xmlns:p14="http://schemas.microsoft.com/office/powerpoint/2010/main" val="84232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44FCF0-3025-4098-8247-74FC2E81303A}" type="slidenum">
              <a:rPr lang="fr-FR" smtClean="0"/>
              <a:t>41</a:t>
            </a:fld>
            <a:endParaRPr lang="fr-FR"/>
          </a:p>
        </p:txBody>
      </p:sp>
    </p:spTree>
    <p:extLst>
      <p:ext uri="{BB962C8B-B14F-4D97-AF65-F5344CB8AC3E}">
        <p14:creationId xmlns:p14="http://schemas.microsoft.com/office/powerpoint/2010/main" val="2152075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44FCF0-3025-4098-8247-74FC2E81303A}" type="slidenum">
              <a:rPr lang="fr-FR" smtClean="0"/>
              <a:t>42</a:t>
            </a:fld>
            <a:endParaRPr lang="fr-FR"/>
          </a:p>
        </p:txBody>
      </p:sp>
    </p:spTree>
    <p:extLst>
      <p:ext uri="{BB962C8B-B14F-4D97-AF65-F5344CB8AC3E}">
        <p14:creationId xmlns:p14="http://schemas.microsoft.com/office/powerpoint/2010/main" val="4186845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La phase d’apprentissage</a:t>
            </a:r>
            <a:r>
              <a:rPr lang="fr-FR" dirty="0" smtClean="0"/>
              <a:t>: </a:t>
            </a:r>
            <a:endParaRPr lang="fr-FR" sz="1200" b="0" i="0" u="none" strike="noStrike" kern="1200" baseline="0" dirty="0" smtClean="0">
              <a:solidFill>
                <a:schemeClr val="tx1"/>
              </a:solidFill>
              <a:latin typeface="+mn-lt"/>
              <a:ea typeface="+mn-ea"/>
              <a:cs typeface="+mn-cs"/>
            </a:endParaRP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 Echauffement ne présentant pas de difficulté trop importante, pour mettre les élèves en condition d’écoute et de concentration et permettre un démarrage de tous</a:t>
            </a:r>
          </a:p>
          <a:p>
            <a:r>
              <a:rPr lang="fr-FR" sz="1200" b="0" i="1" u="none" strike="noStrike" kern="1200" baseline="0" dirty="0" smtClean="0">
                <a:solidFill>
                  <a:schemeClr val="tx1"/>
                </a:solidFill>
                <a:latin typeface="+mn-lt"/>
                <a:ea typeface="+mn-ea"/>
                <a:cs typeface="+mn-cs"/>
              </a:rPr>
              <a:t>Utilisation du procédé </a:t>
            </a:r>
            <a:r>
              <a:rPr lang="fr-FR" sz="1200" b="0" i="1" u="none" strike="noStrike" kern="1200" baseline="0" dirty="0" err="1" smtClean="0">
                <a:solidFill>
                  <a:schemeClr val="tx1"/>
                </a:solidFill>
                <a:latin typeface="+mn-lt"/>
                <a:ea typeface="+mn-ea"/>
                <a:cs typeface="+mn-cs"/>
              </a:rPr>
              <a:t>Lamartinière</a:t>
            </a:r>
            <a:r>
              <a:rPr lang="fr-FR" sz="1200" b="0" i="1" u="none" strike="noStrike" kern="1200" baseline="0" dirty="0" smtClean="0">
                <a:solidFill>
                  <a:schemeClr val="tx1"/>
                </a:solidFill>
                <a:latin typeface="+mn-lt"/>
                <a:ea typeface="+mn-ea"/>
                <a:cs typeface="+mn-cs"/>
              </a:rPr>
              <a:t> avec validation et correction rapide.</a:t>
            </a:r>
          </a:p>
          <a:p>
            <a:endParaRPr lang="fr-FR"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latin typeface="+mn-lt"/>
                <a:ea typeface="+mn-ea"/>
                <a:cs typeface="+mn-cs"/>
              </a:rPr>
              <a:t>* Situation de </a:t>
            </a:r>
            <a:r>
              <a:rPr lang="fr-FR" sz="1200" b="1" i="0" u="none" strike="noStrike" kern="1200" baseline="0" dirty="0" smtClean="0">
                <a:solidFill>
                  <a:schemeClr val="tx1"/>
                </a:solidFill>
                <a:latin typeface="+mn-lt"/>
                <a:ea typeface="+mn-ea"/>
                <a:cs typeface="+mn-cs"/>
              </a:rPr>
              <a:t>découverte</a:t>
            </a:r>
            <a:r>
              <a:rPr lang="fr-FR" sz="1200" b="0" i="0" u="none" strike="noStrike" kern="1200" baseline="0" dirty="0" smtClean="0">
                <a:solidFill>
                  <a:schemeClr val="tx1"/>
                </a:solidFill>
                <a:latin typeface="+mn-lt"/>
                <a:ea typeface="+mn-ea"/>
                <a:cs typeface="+mn-cs"/>
              </a:rPr>
              <a:t>, d’</a:t>
            </a:r>
            <a:r>
              <a:rPr lang="fr-FR" sz="1200" b="1" i="0" u="none" strike="noStrike" kern="1200" baseline="0" dirty="0" smtClean="0">
                <a:solidFill>
                  <a:schemeClr val="tx1"/>
                </a:solidFill>
                <a:latin typeface="+mn-lt"/>
                <a:ea typeface="+mn-ea"/>
                <a:cs typeface="+mn-cs"/>
              </a:rPr>
              <a:t>apprentissage</a:t>
            </a:r>
            <a:r>
              <a:rPr lang="fr-FR" sz="1200" b="0" i="0" u="none" strike="noStrike" kern="1200" baseline="0" dirty="0" smtClean="0">
                <a:solidFill>
                  <a:schemeClr val="tx1"/>
                </a:solidFill>
                <a:latin typeface="+mn-lt"/>
                <a:ea typeface="+mn-ea"/>
                <a:cs typeface="+mn-cs"/>
              </a:rPr>
              <a:t>, d</a:t>
            </a:r>
            <a:r>
              <a:rPr lang="fr-FR" sz="1200" b="1" i="0" u="none" strike="noStrike" kern="1200" baseline="0" dirty="0" smtClean="0">
                <a:solidFill>
                  <a:schemeClr val="tx1"/>
                </a:solidFill>
                <a:latin typeface="+mn-lt"/>
                <a:ea typeface="+mn-ea"/>
                <a:cs typeface="+mn-cs"/>
              </a:rPr>
              <a:t>’explicitation</a:t>
            </a:r>
            <a:r>
              <a:rPr lang="fr-FR" sz="1200" b="0" i="0" u="none" strike="noStrike" kern="1200" baseline="0" dirty="0" smtClean="0">
                <a:solidFill>
                  <a:schemeClr val="tx1"/>
                </a:solidFill>
                <a:latin typeface="+mn-lt"/>
                <a:ea typeface="+mn-ea"/>
                <a:cs typeface="+mn-cs"/>
              </a:rPr>
              <a:t> de nouvelles procédures ou d’un fait numérique à automatiser par la suite, </a:t>
            </a:r>
            <a:r>
              <a:rPr lang="fr-FR" sz="1200" b="1" i="0" u="none" strike="noStrike" kern="1200" baseline="0" dirty="0" smtClean="0">
                <a:solidFill>
                  <a:schemeClr val="tx1"/>
                </a:solidFill>
                <a:latin typeface="+mn-lt"/>
                <a:ea typeface="+mn-ea"/>
                <a:cs typeface="+mn-cs"/>
              </a:rPr>
              <a:t>situation de comparaison</a:t>
            </a:r>
            <a:r>
              <a:rPr lang="fr-FR" sz="1200" b="0" i="0" u="none" strike="noStrike" kern="1200" baseline="0" dirty="0" smtClean="0">
                <a:solidFill>
                  <a:schemeClr val="tx1"/>
                </a:solidFill>
                <a:latin typeface="+mn-lt"/>
                <a:ea typeface="+mn-ea"/>
                <a:cs typeface="+mn-cs"/>
              </a:rPr>
              <a:t> de diverses procédures…</a:t>
            </a:r>
          </a:p>
          <a:p>
            <a:r>
              <a:rPr lang="fr-FR" b="1" dirty="0" smtClean="0"/>
              <a:t>La phase d’entrainement ou d’appropriation </a:t>
            </a:r>
            <a:r>
              <a:rPr lang="fr-FR" sz="1200" b="0" i="0" u="none" strike="noStrike" kern="1200" baseline="0" dirty="0" smtClean="0">
                <a:solidFill>
                  <a:schemeClr val="tx1"/>
                </a:solidFill>
                <a:latin typeface="+mn-lt"/>
                <a:ea typeface="+mn-ea"/>
                <a:cs typeface="+mn-cs"/>
              </a:rPr>
              <a:t>destinée à utiliser une règle déjà construite ou à restituer des résultats mémorisés.</a:t>
            </a:r>
          </a:p>
          <a:p>
            <a:r>
              <a:rPr lang="fr-FR" sz="1200" b="0" i="0" u="none" strike="noStrike" kern="1200" baseline="0" dirty="0" smtClean="0">
                <a:solidFill>
                  <a:schemeClr val="tx1"/>
                </a:solidFill>
                <a:latin typeface="+mn-lt"/>
                <a:ea typeface="+mn-ea"/>
                <a:cs typeface="+mn-cs"/>
              </a:rPr>
              <a:t>L’</a:t>
            </a:r>
            <a:r>
              <a:rPr lang="fr-FR" sz="1200" b="1" i="0" u="none" strike="noStrike" kern="1200" baseline="0" dirty="0" smtClean="0">
                <a:solidFill>
                  <a:schemeClr val="tx1"/>
                </a:solidFill>
                <a:latin typeface="+mn-lt"/>
                <a:ea typeface="+mn-ea"/>
                <a:cs typeface="+mn-cs"/>
              </a:rPr>
              <a:t>objectif </a:t>
            </a:r>
            <a:r>
              <a:rPr lang="fr-FR" sz="1200" b="0" i="0" u="none" strike="noStrike" kern="1200" baseline="0" dirty="0" smtClean="0">
                <a:solidFill>
                  <a:schemeClr val="tx1"/>
                </a:solidFill>
                <a:latin typeface="+mn-lt"/>
                <a:ea typeface="+mn-ea"/>
                <a:cs typeface="+mn-cs"/>
              </a:rPr>
              <a:t>de ces séances est l’</a:t>
            </a:r>
            <a:r>
              <a:rPr lang="fr-FR" sz="1200" b="1" i="0" u="none" strike="noStrike" kern="1200" baseline="0" dirty="0" smtClean="0">
                <a:solidFill>
                  <a:schemeClr val="tx1"/>
                </a:solidFill>
                <a:latin typeface="+mn-lt"/>
                <a:ea typeface="+mn-ea"/>
                <a:cs typeface="+mn-cs"/>
              </a:rPr>
              <a:t>acquisition d’automatismes </a:t>
            </a:r>
          </a:p>
          <a:p>
            <a:endParaRPr lang="fr-FR" sz="1200" b="1"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Les séances de réinvestissement. </a:t>
            </a:r>
            <a:r>
              <a:rPr lang="fr-FR" sz="1200" b="0" i="0" u="none" strike="noStrike" kern="1200" baseline="0" dirty="0" smtClean="0">
                <a:solidFill>
                  <a:schemeClr val="tx1"/>
                </a:solidFill>
                <a:latin typeface="+mn-lt"/>
                <a:ea typeface="+mn-ea"/>
                <a:cs typeface="+mn-cs"/>
              </a:rPr>
              <a:t>Elles donnent l’occasion de </a:t>
            </a:r>
            <a:r>
              <a:rPr lang="fr-FR" sz="1200" b="1" i="0" u="none" strike="noStrike" kern="1200" baseline="0" dirty="0" smtClean="0">
                <a:solidFill>
                  <a:schemeClr val="tx1"/>
                </a:solidFill>
                <a:latin typeface="+mn-lt"/>
                <a:ea typeface="+mn-ea"/>
                <a:cs typeface="+mn-cs"/>
              </a:rPr>
              <a:t>mobiliser les </a:t>
            </a:r>
            <a:r>
              <a:rPr lang="fr-FR" sz="1200" b="0" i="0" u="none" strike="noStrike" kern="1200" baseline="0" dirty="0" smtClean="0">
                <a:solidFill>
                  <a:schemeClr val="tx1"/>
                </a:solidFill>
                <a:latin typeface="+mn-lt"/>
                <a:ea typeface="+mn-ea"/>
                <a:cs typeface="+mn-cs"/>
              </a:rPr>
              <a:t>nouvelles </a:t>
            </a:r>
            <a:r>
              <a:rPr lang="fr-FR" sz="1200" b="1" i="0" u="none" strike="noStrike" kern="1200" baseline="0" dirty="0" smtClean="0">
                <a:solidFill>
                  <a:schemeClr val="tx1"/>
                </a:solidFill>
                <a:latin typeface="+mn-lt"/>
                <a:ea typeface="+mn-ea"/>
                <a:cs typeface="+mn-cs"/>
              </a:rPr>
              <a:t>connaissances </a:t>
            </a:r>
            <a:r>
              <a:rPr lang="fr-FR" sz="1200" b="0" i="0" u="none" strike="noStrike" kern="1200" baseline="0" dirty="0" smtClean="0">
                <a:solidFill>
                  <a:schemeClr val="tx1"/>
                </a:solidFill>
                <a:latin typeface="+mn-lt"/>
                <a:ea typeface="+mn-ea"/>
                <a:cs typeface="+mn-cs"/>
              </a:rPr>
              <a:t>dans d’autres contextes, sur des supports divers (jeux).</a:t>
            </a:r>
          </a:p>
          <a:p>
            <a:r>
              <a:rPr lang="fr-FR" sz="1200" b="0" i="0" u="none" strike="noStrike" kern="1200" baseline="0" dirty="0" smtClean="0">
                <a:solidFill>
                  <a:schemeClr val="tx1"/>
                </a:solidFill>
                <a:latin typeface="+mn-lt"/>
                <a:ea typeface="+mn-ea"/>
                <a:cs typeface="+mn-cs"/>
              </a:rPr>
              <a:t>Résolution mentale de problèmes, penser à ménager des </a:t>
            </a:r>
            <a:r>
              <a:rPr lang="fr-FR" sz="1200" b="1" i="0" u="none" strike="noStrike" kern="1200" baseline="0" dirty="0" smtClean="0">
                <a:solidFill>
                  <a:schemeClr val="tx1"/>
                </a:solidFill>
                <a:latin typeface="+mn-lt"/>
                <a:ea typeface="+mn-ea"/>
                <a:cs typeface="+mn-cs"/>
              </a:rPr>
              <a:t>moments de différenciation</a:t>
            </a:r>
            <a:endParaRPr lang="fr-FR" b="1" dirty="0"/>
          </a:p>
        </p:txBody>
      </p:sp>
      <p:sp>
        <p:nvSpPr>
          <p:cNvPr id="4" name="Espace réservé du numéro de diapositive 3"/>
          <p:cNvSpPr>
            <a:spLocks noGrp="1"/>
          </p:cNvSpPr>
          <p:nvPr>
            <p:ph type="sldNum" sz="quarter" idx="10"/>
          </p:nvPr>
        </p:nvSpPr>
        <p:spPr/>
        <p:txBody>
          <a:bodyPr/>
          <a:lstStyle/>
          <a:p>
            <a:fld id="{0A44FCF0-3025-4098-8247-74FC2E81303A}" type="slidenum">
              <a:rPr lang="fr-FR" smtClean="0"/>
              <a:t>45</a:t>
            </a:fld>
            <a:endParaRPr lang="fr-FR"/>
          </a:p>
        </p:txBody>
      </p:sp>
    </p:spTree>
    <p:extLst>
      <p:ext uri="{BB962C8B-B14F-4D97-AF65-F5344CB8AC3E}">
        <p14:creationId xmlns:p14="http://schemas.microsoft.com/office/powerpoint/2010/main" val="59228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les séances d’évaluation. </a:t>
            </a:r>
            <a:r>
              <a:rPr lang="fr-FR" sz="1200" b="0" i="0" u="none" strike="noStrike" kern="1200" baseline="0" dirty="0" smtClean="0">
                <a:solidFill>
                  <a:schemeClr val="tx1"/>
                </a:solidFill>
                <a:latin typeface="+mn-lt"/>
                <a:ea typeface="+mn-ea"/>
                <a:cs typeface="+mn-cs"/>
              </a:rPr>
              <a:t>En fonction des connaissances évaluées, ces séances prendront des formes très diverses.</a:t>
            </a:r>
          </a:p>
          <a:p>
            <a:r>
              <a:rPr lang="fr-FR" sz="1200" b="0" i="0" u="none" strike="noStrike" kern="1200" baseline="0" dirty="0" smtClean="0">
                <a:solidFill>
                  <a:schemeClr val="tx1"/>
                </a:solidFill>
                <a:latin typeface="+mn-lt"/>
                <a:ea typeface="+mn-ea"/>
                <a:cs typeface="+mn-cs"/>
              </a:rPr>
              <a:t>La </a:t>
            </a:r>
            <a:r>
              <a:rPr lang="fr-FR" sz="1200" b="1" i="0" u="none" strike="noStrike" kern="1200" baseline="0" dirty="0" smtClean="0">
                <a:solidFill>
                  <a:schemeClr val="tx1"/>
                </a:solidFill>
                <a:latin typeface="+mn-lt"/>
                <a:ea typeface="+mn-ea"/>
                <a:cs typeface="+mn-cs"/>
              </a:rPr>
              <a:t>rapidité </a:t>
            </a:r>
            <a:r>
              <a:rPr lang="fr-FR" sz="1200" b="0" i="0" u="none" strike="noStrike" kern="1200" baseline="0" dirty="0" smtClean="0">
                <a:solidFill>
                  <a:schemeClr val="tx1"/>
                </a:solidFill>
                <a:latin typeface="+mn-lt"/>
                <a:ea typeface="+mn-ea"/>
                <a:cs typeface="+mn-cs"/>
              </a:rPr>
              <a:t>et le </a:t>
            </a:r>
            <a:r>
              <a:rPr lang="fr-FR" sz="1200" b="1" i="0" u="none" strike="noStrike" kern="1200" baseline="0" dirty="0" smtClean="0">
                <a:solidFill>
                  <a:schemeClr val="tx1"/>
                </a:solidFill>
                <a:latin typeface="+mn-lt"/>
                <a:ea typeface="+mn-ea"/>
                <a:cs typeface="+mn-cs"/>
              </a:rPr>
              <a:t>résultat </a:t>
            </a:r>
            <a:r>
              <a:rPr lang="fr-FR" sz="1200" b="0" i="0" u="none" strike="noStrike" kern="1200" baseline="0" dirty="0" smtClean="0">
                <a:solidFill>
                  <a:schemeClr val="tx1"/>
                </a:solidFill>
                <a:latin typeface="+mn-lt"/>
                <a:ea typeface="+mn-ea"/>
                <a:cs typeface="+mn-cs"/>
              </a:rPr>
              <a:t>figurent parmi les critères de réussite.</a:t>
            </a:r>
            <a:endParaRPr lang="fr-FR" dirty="0"/>
          </a:p>
        </p:txBody>
      </p:sp>
      <p:sp>
        <p:nvSpPr>
          <p:cNvPr id="4" name="Espace réservé du numéro de diapositive 3"/>
          <p:cNvSpPr>
            <a:spLocks noGrp="1"/>
          </p:cNvSpPr>
          <p:nvPr>
            <p:ph type="sldNum" sz="quarter" idx="10"/>
          </p:nvPr>
        </p:nvSpPr>
        <p:spPr/>
        <p:txBody>
          <a:bodyPr/>
          <a:lstStyle/>
          <a:p>
            <a:fld id="{0A44FCF0-3025-4098-8247-74FC2E81303A}" type="slidenum">
              <a:rPr lang="fr-FR" smtClean="0"/>
              <a:t>46</a:t>
            </a:fld>
            <a:endParaRPr lang="fr-FR"/>
          </a:p>
        </p:txBody>
      </p:sp>
    </p:spTree>
    <p:extLst>
      <p:ext uri="{BB962C8B-B14F-4D97-AF65-F5344CB8AC3E}">
        <p14:creationId xmlns:p14="http://schemas.microsoft.com/office/powerpoint/2010/main" val="121725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2012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5105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71531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42379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42075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1925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853961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0266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168300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525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178091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31885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6922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1869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243915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2/26/2024</a:t>
            </a:fld>
            <a:endParaRPr lang="en-US" dirty="0"/>
          </a:p>
        </p:txBody>
      </p:sp>
    </p:spTree>
    <p:extLst>
      <p:ext uri="{BB962C8B-B14F-4D97-AF65-F5344CB8AC3E}">
        <p14:creationId xmlns:p14="http://schemas.microsoft.com/office/powerpoint/2010/main" val="280513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005747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padlet.com/cetrinite972/calcul-mental-au-quotidien-au-cycle-2-t4bmq18c9cfdjwvf/wish/1981701032" TargetMode="External"/><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padlet.com/cetrinite972/APC2_CM" TargetMode="Externa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ion.gouv.fr/pid285/bulletin_officiel.html?cid_bo=141642" TargetMode="External"/><Relationship Id="rId2" Type="http://schemas.openxmlformats.org/officeDocument/2006/relationships/hyperlink" Target="https://www.education.gouv.fr/pid285/bulletin_officiel.html?cid_bo=142385" TargetMode="External"/><Relationship Id="rId1" Type="http://schemas.openxmlformats.org/officeDocument/2006/relationships/slideLayout" Target="../slideLayouts/slideLayout2.xml"/><Relationship Id="rId6" Type="http://schemas.openxmlformats.org/officeDocument/2006/relationships/hyperlink" Target="https://cache.media.eduscol.education.fr/file/programmes_2018/20/0/Cycle_2_programme_consolide_1038200.pdfhttps:/cache.media.eduscol.education.fr/file/programmes_2018/20/2/Cycle_3_programme_consolide_1038202.pdf" TargetMode="External"/><Relationship Id="rId5" Type="http://schemas.openxmlformats.org/officeDocument/2006/relationships/hyperlink" Target="https://cache.media.eduscol.education.fr/file/Mathematiques/28/1/RA16_C2C3_MATH_math_calc_c2c3_N.D_609281.pdf" TargetMode="External"/><Relationship Id="rId4" Type="http://schemas.openxmlformats.org/officeDocument/2006/relationships/hyperlink" Target="https://www.education.gouv.fr/pid285/bulletin_officiel.html?cid_bo=128731" TargetMode="External"/></Relationships>
</file>

<file path=ppt/slides/_rels/slide50.xml.rels><?xml version="1.0" encoding="UTF-8" standalone="yes"?>
<Relationships xmlns="http://schemas.openxmlformats.org/package/2006/relationships"><Relationship Id="rId8" Type="http://schemas.openxmlformats.org/officeDocument/2006/relationships/hyperlink" Target="https://calculatice.ac-lille.fr/exercices/" TargetMode="External"/><Relationship Id="rId3" Type="http://schemas.openxmlformats.org/officeDocument/2006/relationships/hyperlink" Target="https://digipad.app/p/500718/147ed5c364b66" TargetMode="External"/><Relationship Id="rId7" Type="http://schemas.openxmlformats.org/officeDocument/2006/relationships/hyperlink" Target="https://www.dcode.fr/compte-est-bon" TargetMode="External"/><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hyperlink" Target="https://www.mathador.fr/chrono.html" TargetMode="External"/><Relationship Id="rId11" Type="http://schemas.openxmlformats.org/officeDocument/2006/relationships/hyperlink" Target="https://www.mathador.fr/numerique.html" TargetMode="External"/><Relationship Id="rId5" Type="http://schemas.openxmlformats.org/officeDocument/2006/relationships/hyperlink" Target="http://ww2.ac-poitiers.fr/math/spip.php?article1024" TargetMode="External"/><Relationship Id="rId10" Type="http://schemas.openxmlformats.org/officeDocument/2006/relationships/hyperlink" Target="https://classetice.fr/2022/07/16/6072/" TargetMode="External"/><Relationship Id="rId4" Type="http://schemas.openxmlformats.org/officeDocument/2006/relationships/hyperlink" Target="https://www.apmep.fr/" TargetMode="External"/><Relationship Id="rId9" Type="http://schemas.openxmlformats.org/officeDocument/2006/relationships/hyperlink" Target="https://www.gomaths.ch/index.php"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LE CALCUL MENTAL </a:t>
            </a:r>
            <a:br>
              <a:rPr lang="fr-FR" dirty="0"/>
            </a:br>
            <a:r>
              <a:rPr lang="fr-FR" dirty="0"/>
              <a:t>AU CYCLE 2</a:t>
            </a:r>
          </a:p>
        </p:txBody>
      </p:sp>
      <p:sp>
        <p:nvSpPr>
          <p:cNvPr id="3" name="Sous-titre 2"/>
          <p:cNvSpPr>
            <a:spLocks noGrp="1"/>
          </p:cNvSpPr>
          <p:nvPr>
            <p:ph type="subTitle" idx="1"/>
          </p:nvPr>
        </p:nvSpPr>
        <p:spPr/>
        <p:txBody>
          <a:bodyPr/>
          <a:lstStyle/>
          <a:p>
            <a:r>
              <a:rPr lang="fr-FR" dirty="0" smtClean="0"/>
              <a:t>MERCREDI 24 JANVIER 2024</a:t>
            </a:r>
            <a:endParaRPr lang="fr-FR" dirty="0"/>
          </a:p>
        </p:txBody>
      </p:sp>
    </p:spTree>
    <p:extLst>
      <p:ext uri="{BB962C8B-B14F-4D97-AF65-F5344CB8AC3E}">
        <p14:creationId xmlns:p14="http://schemas.microsoft.com/office/powerpoint/2010/main" val="1393590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5006" y="336645"/>
            <a:ext cx="8596668" cy="673290"/>
          </a:xfrm>
        </p:spPr>
        <p:txBody>
          <a:bodyPr>
            <a:normAutofit fontScale="90000"/>
          </a:bodyPr>
          <a:lstStyle/>
          <a:p>
            <a:pPr algn="ctr"/>
            <a:r>
              <a:rPr lang="fr-FR" dirty="0"/>
              <a:t>Le calcul: définition et différentes modalités</a:t>
            </a:r>
          </a:p>
        </p:txBody>
      </p:sp>
      <p:pic>
        <p:nvPicPr>
          <p:cNvPr id="4" name="Espace réservé du contenu 3"/>
          <p:cNvPicPr>
            <a:picLocks noGrp="1" noChangeAspect="1"/>
          </p:cNvPicPr>
          <p:nvPr>
            <p:ph idx="1"/>
          </p:nvPr>
        </p:nvPicPr>
        <p:blipFill>
          <a:blip r:embed="rId3"/>
          <a:stretch>
            <a:fillRect/>
          </a:stretch>
        </p:blipFill>
        <p:spPr>
          <a:xfrm>
            <a:off x="1155006" y="1009935"/>
            <a:ext cx="9943634" cy="5609229"/>
          </a:xfrm>
          <a:prstGeom prst="rect">
            <a:avLst/>
          </a:prstGeom>
        </p:spPr>
      </p:pic>
    </p:spTree>
    <p:extLst>
      <p:ext uri="{BB962C8B-B14F-4D97-AF65-F5344CB8AC3E}">
        <p14:creationId xmlns:p14="http://schemas.microsoft.com/office/powerpoint/2010/main" val="2615241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8528" y="473123"/>
            <a:ext cx="9149054" cy="768824"/>
          </a:xfrm>
        </p:spPr>
        <p:txBody>
          <a:bodyPr>
            <a:normAutofit fontScale="90000"/>
          </a:bodyPr>
          <a:lstStyle/>
          <a:p>
            <a:pPr algn="ctr"/>
            <a:r>
              <a:rPr lang="fr-FR" dirty="0" smtClean="0"/>
              <a:t>Le calcul: définition et différentes modalités</a:t>
            </a:r>
            <a:endParaRPr lang="fr-FR" dirty="0"/>
          </a:p>
        </p:txBody>
      </p:sp>
      <p:pic>
        <p:nvPicPr>
          <p:cNvPr id="4" name="Espace réservé du contenu 3"/>
          <p:cNvPicPr>
            <a:picLocks noGrp="1" noChangeAspect="1"/>
          </p:cNvPicPr>
          <p:nvPr>
            <p:ph idx="1"/>
          </p:nvPr>
        </p:nvPicPr>
        <p:blipFill>
          <a:blip r:embed="rId2"/>
          <a:stretch>
            <a:fillRect/>
          </a:stretch>
        </p:blipFill>
        <p:spPr>
          <a:xfrm>
            <a:off x="595977" y="2006221"/>
            <a:ext cx="10939717" cy="3343701"/>
          </a:xfrm>
          <a:prstGeom prst="rect">
            <a:avLst/>
          </a:prstGeom>
        </p:spPr>
      </p:pic>
    </p:spTree>
    <p:extLst>
      <p:ext uri="{BB962C8B-B14F-4D97-AF65-F5344CB8AC3E}">
        <p14:creationId xmlns:p14="http://schemas.microsoft.com/office/powerpoint/2010/main" val="1642997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87264" y="886440"/>
            <a:ext cx="11059513" cy="3071412"/>
          </a:xfrm>
          <a:prstGeom prst="rect">
            <a:avLst/>
          </a:prstGeom>
        </p:spPr>
      </p:pic>
      <p:pic>
        <p:nvPicPr>
          <p:cNvPr id="4" name="Image 3"/>
          <p:cNvPicPr>
            <a:picLocks noChangeAspect="1"/>
          </p:cNvPicPr>
          <p:nvPr/>
        </p:nvPicPr>
        <p:blipFill>
          <a:blip r:embed="rId4"/>
          <a:stretch>
            <a:fillRect/>
          </a:stretch>
        </p:blipFill>
        <p:spPr>
          <a:xfrm>
            <a:off x="1173681" y="4150106"/>
            <a:ext cx="10073095" cy="1766311"/>
          </a:xfrm>
          <a:prstGeom prst="rect">
            <a:avLst/>
          </a:prstGeom>
        </p:spPr>
      </p:pic>
    </p:spTree>
    <p:extLst>
      <p:ext uri="{BB962C8B-B14F-4D97-AF65-F5344CB8AC3E}">
        <p14:creationId xmlns:p14="http://schemas.microsoft.com/office/powerpoint/2010/main" val="213778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196571" y="194918"/>
            <a:ext cx="9072009" cy="5707118"/>
          </a:xfrm>
          <a:prstGeom prst="rect">
            <a:avLst/>
          </a:prstGeom>
        </p:spPr>
      </p:pic>
    </p:spTree>
    <p:extLst>
      <p:ext uri="{BB962C8B-B14F-4D97-AF65-F5344CB8AC3E}">
        <p14:creationId xmlns:p14="http://schemas.microsoft.com/office/powerpoint/2010/main" val="1064642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1298" y="290946"/>
            <a:ext cx="8596668" cy="706581"/>
          </a:xfrm>
        </p:spPr>
        <p:txBody>
          <a:bodyPr/>
          <a:lstStyle/>
          <a:p>
            <a:r>
              <a:rPr lang="fr-FR" dirty="0" smtClean="0"/>
              <a:t>Conditions de mémorisation:</a:t>
            </a:r>
            <a:endParaRPr lang="fr-FR" dirty="0"/>
          </a:p>
        </p:txBody>
      </p:sp>
      <p:pic>
        <p:nvPicPr>
          <p:cNvPr id="4" name="Image 3"/>
          <p:cNvPicPr>
            <a:picLocks noChangeAspect="1"/>
          </p:cNvPicPr>
          <p:nvPr/>
        </p:nvPicPr>
        <p:blipFill>
          <a:blip r:embed="rId2"/>
          <a:stretch>
            <a:fillRect/>
          </a:stretch>
        </p:blipFill>
        <p:spPr>
          <a:xfrm>
            <a:off x="524934" y="1136073"/>
            <a:ext cx="9652093" cy="5430982"/>
          </a:xfrm>
          <a:prstGeom prst="rect">
            <a:avLst/>
          </a:prstGeom>
        </p:spPr>
      </p:pic>
    </p:spTree>
    <p:extLst>
      <p:ext uri="{BB962C8B-B14F-4D97-AF65-F5344CB8AC3E}">
        <p14:creationId xmlns:p14="http://schemas.microsoft.com/office/powerpoint/2010/main" val="3881782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9705" y="290946"/>
            <a:ext cx="6333066" cy="734291"/>
          </a:xfrm>
        </p:spPr>
        <p:txBody>
          <a:bodyPr/>
          <a:lstStyle/>
          <a:p>
            <a:r>
              <a:rPr lang="fr-FR" dirty="0" smtClean="0"/>
              <a:t>Qu’en est-il du calcul rapide?</a:t>
            </a:r>
            <a:endParaRPr lang="fr-FR" dirty="0"/>
          </a:p>
        </p:txBody>
      </p:sp>
      <p:pic>
        <p:nvPicPr>
          <p:cNvPr id="4" name="Image 3"/>
          <p:cNvPicPr>
            <a:picLocks noChangeAspect="1"/>
          </p:cNvPicPr>
          <p:nvPr/>
        </p:nvPicPr>
        <p:blipFill>
          <a:blip r:embed="rId2"/>
          <a:stretch>
            <a:fillRect/>
          </a:stretch>
        </p:blipFill>
        <p:spPr>
          <a:xfrm>
            <a:off x="748143" y="845127"/>
            <a:ext cx="10026867" cy="5401841"/>
          </a:xfrm>
          <a:prstGeom prst="rect">
            <a:avLst/>
          </a:prstGeom>
        </p:spPr>
      </p:pic>
    </p:spTree>
    <p:extLst>
      <p:ext uri="{BB962C8B-B14F-4D97-AF65-F5344CB8AC3E}">
        <p14:creationId xmlns:p14="http://schemas.microsoft.com/office/powerpoint/2010/main" val="285022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7952" y="263236"/>
            <a:ext cx="8596668" cy="595745"/>
          </a:xfrm>
        </p:spPr>
        <p:txBody>
          <a:bodyPr>
            <a:normAutofit fontScale="90000"/>
          </a:bodyPr>
          <a:lstStyle/>
          <a:p>
            <a:pPr algn="ctr"/>
            <a:r>
              <a:rPr lang="fr-FR" dirty="0" smtClean="0"/>
              <a:t>Mise en situation</a:t>
            </a:r>
            <a:endParaRPr lang="fr-FR" dirty="0"/>
          </a:p>
        </p:txBody>
      </p:sp>
      <p:pic>
        <p:nvPicPr>
          <p:cNvPr id="4" name="Image 3"/>
          <p:cNvPicPr>
            <a:picLocks noChangeAspect="1"/>
          </p:cNvPicPr>
          <p:nvPr/>
        </p:nvPicPr>
        <p:blipFill>
          <a:blip r:embed="rId2"/>
          <a:stretch>
            <a:fillRect/>
          </a:stretch>
        </p:blipFill>
        <p:spPr>
          <a:xfrm>
            <a:off x="647734" y="1011381"/>
            <a:ext cx="10380484" cy="5532935"/>
          </a:xfrm>
          <a:prstGeom prst="rect">
            <a:avLst/>
          </a:prstGeom>
        </p:spPr>
      </p:pic>
    </p:spTree>
    <p:extLst>
      <p:ext uri="{BB962C8B-B14F-4D97-AF65-F5344CB8AC3E}">
        <p14:creationId xmlns:p14="http://schemas.microsoft.com/office/powerpoint/2010/main" val="3198311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9734" y="277091"/>
            <a:ext cx="8596668" cy="640547"/>
          </a:xfrm>
        </p:spPr>
        <p:txBody>
          <a:bodyPr/>
          <a:lstStyle/>
          <a:p>
            <a:pPr algn="ctr"/>
            <a:r>
              <a:rPr lang="fr-FR" dirty="0" smtClean="0"/>
              <a:t>Quelques procédures possibles:</a:t>
            </a:r>
            <a:endParaRPr lang="fr-FR" dirty="0"/>
          </a:p>
        </p:txBody>
      </p:sp>
      <p:sp>
        <p:nvSpPr>
          <p:cNvPr id="4" name="Rectangle à coins arrondis 3"/>
          <p:cNvSpPr/>
          <p:nvPr/>
        </p:nvSpPr>
        <p:spPr>
          <a:xfrm>
            <a:off x="512615" y="1059761"/>
            <a:ext cx="4946076" cy="197438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692726" y="1262123"/>
            <a:ext cx="4765965" cy="1569660"/>
          </a:xfrm>
          <a:prstGeom prst="rect">
            <a:avLst/>
          </a:prstGeom>
          <a:noFill/>
        </p:spPr>
        <p:txBody>
          <a:bodyPr wrap="square" rtlCol="0">
            <a:spAutoFit/>
          </a:bodyPr>
          <a:lstStyle/>
          <a:p>
            <a:r>
              <a:rPr lang="fr-FR" sz="3200" dirty="0"/>
              <a:t>7 x 25 = (7 x 20) + (7 x 5)</a:t>
            </a:r>
          </a:p>
          <a:p>
            <a:r>
              <a:rPr lang="fr-FR" sz="3200" dirty="0"/>
              <a:t>= 140 + 35</a:t>
            </a:r>
          </a:p>
          <a:p>
            <a:r>
              <a:rPr lang="fr-FR" sz="3200" dirty="0"/>
              <a:t>= 175</a:t>
            </a:r>
          </a:p>
        </p:txBody>
      </p:sp>
      <p:sp>
        <p:nvSpPr>
          <p:cNvPr id="9" name="Rectangle à coins arrondis 8"/>
          <p:cNvSpPr/>
          <p:nvPr/>
        </p:nvSpPr>
        <p:spPr>
          <a:xfrm>
            <a:off x="6082150" y="2142431"/>
            <a:ext cx="4322618" cy="189807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6283044" y="2313177"/>
            <a:ext cx="4100946" cy="1846659"/>
          </a:xfrm>
          <a:prstGeom prst="rect">
            <a:avLst/>
          </a:prstGeom>
          <a:noFill/>
        </p:spPr>
        <p:txBody>
          <a:bodyPr wrap="square" rtlCol="0">
            <a:spAutoFit/>
          </a:bodyPr>
          <a:lstStyle/>
          <a:p>
            <a:r>
              <a:rPr lang="fr-FR" sz="3200" dirty="0"/>
              <a:t>7 x </a:t>
            </a:r>
            <a:r>
              <a:rPr lang="fr-FR" sz="3200" dirty="0" smtClean="0"/>
              <a:t>25 = (7 x 100) : 4  </a:t>
            </a:r>
          </a:p>
          <a:p>
            <a:r>
              <a:rPr lang="fr-FR" sz="3200" dirty="0"/>
              <a:t> </a:t>
            </a:r>
            <a:r>
              <a:rPr lang="fr-FR" sz="3200" dirty="0" smtClean="0"/>
              <a:t>         = 700 : 4</a:t>
            </a:r>
          </a:p>
          <a:p>
            <a:r>
              <a:rPr lang="fr-FR" sz="3200" dirty="0" smtClean="0"/>
              <a:t>          = </a:t>
            </a:r>
            <a:r>
              <a:rPr lang="fr-FR" sz="3200" dirty="0"/>
              <a:t>175</a:t>
            </a:r>
          </a:p>
          <a:p>
            <a:endParaRPr lang="fr-FR" dirty="0"/>
          </a:p>
        </p:txBody>
      </p:sp>
      <p:sp>
        <p:nvSpPr>
          <p:cNvPr id="15" name="Rectangle à coins arrondis 14"/>
          <p:cNvSpPr/>
          <p:nvPr/>
        </p:nvSpPr>
        <p:spPr>
          <a:xfrm>
            <a:off x="360218" y="3236507"/>
            <a:ext cx="5299367" cy="20420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628841" y="3515095"/>
            <a:ext cx="5030744" cy="1569660"/>
          </a:xfrm>
          <a:prstGeom prst="rect">
            <a:avLst/>
          </a:prstGeom>
          <a:noFill/>
        </p:spPr>
        <p:txBody>
          <a:bodyPr wrap="square" rtlCol="0">
            <a:spAutoFit/>
          </a:bodyPr>
          <a:lstStyle/>
          <a:p>
            <a:r>
              <a:rPr lang="fr-FR" sz="3200" dirty="0"/>
              <a:t>7 x 25 </a:t>
            </a:r>
            <a:r>
              <a:rPr lang="fr-FR" sz="3200" dirty="0" smtClean="0"/>
              <a:t>= (4 x 25) + (3 x 25)</a:t>
            </a:r>
          </a:p>
          <a:p>
            <a:r>
              <a:rPr lang="fr-FR" sz="3200" dirty="0"/>
              <a:t> </a:t>
            </a:r>
            <a:r>
              <a:rPr lang="fr-FR" sz="3200" dirty="0" smtClean="0"/>
              <a:t>         = 100 + 75</a:t>
            </a:r>
          </a:p>
          <a:p>
            <a:r>
              <a:rPr lang="fr-FR" sz="3200" dirty="0"/>
              <a:t> </a:t>
            </a:r>
            <a:r>
              <a:rPr lang="fr-FR" sz="3200" dirty="0" smtClean="0"/>
              <a:t>         = 175</a:t>
            </a:r>
            <a:endParaRPr lang="fr-FR" sz="3200" dirty="0"/>
          </a:p>
        </p:txBody>
      </p:sp>
      <p:sp>
        <p:nvSpPr>
          <p:cNvPr id="17" name="Rectangle 16"/>
          <p:cNvSpPr/>
          <p:nvPr/>
        </p:nvSpPr>
        <p:spPr>
          <a:xfrm>
            <a:off x="3406607" y="5468723"/>
            <a:ext cx="6019795" cy="830997"/>
          </a:xfrm>
          <a:prstGeom prst="rect">
            <a:avLst/>
          </a:prstGeom>
        </p:spPr>
        <p:txBody>
          <a:bodyPr wrap="square">
            <a:spAutoFit/>
          </a:bodyPr>
          <a:lstStyle/>
          <a:p>
            <a:r>
              <a:rPr lang="fr-FR" sz="2400" b="1" dirty="0" smtClean="0">
                <a:solidFill>
                  <a:srgbClr val="000000"/>
                </a:solidFill>
                <a:latin typeface="Calibri" panose="020F0502020204030204" pitchFamily="34" charset="0"/>
              </a:rPr>
              <a:t>  Calcul </a:t>
            </a:r>
            <a:r>
              <a:rPr lang="fr-FR" sz="2400" b="1" dirty="0">
                <a:solidFill>
                  <a:srgbClr val="000000"/>
                </a:solidFill>
                <a:latin typeface="Calibri" panose="020F0502020204030204" pitchFamily="34" charset="0"/>
              </a:rPr>
              <a:t>en ligne </a:t>
            </a:r>
            <a:r>
              <a:rPr lang="fr-FR" sz="2400" dirty="0">
                <a:solidFill>
                  <a:srgbClr val="000000"/>
                </a:solidFill>
                <a:latin typeface="Calibri" panose="020F0502020204030204" pitchFamily="34" charset="0"/>
              </a:rPr>
              <a:t>: suppose une part de calcul </a:t>
            </a:r>
            <a:r>
              <a:rPr lang="fr-FR" sz="2400" dirty="0" smtClean="0">
                <a:solidFill>
                  <a:srgbClr val="000000"/>
                </a:solidFill>
                <a:latin typeface="Calibri" panose="020F0502020204030204" pitchFamily="34" charset="0"/>
              </a:rPr>
              <a:t>  </a:t>
            </a:r>
          </a:p>
          <a:p>
            <a:r>
              <a:rPr lang="fr-FR" sz="2400" dirty="0">
                <a:solidFill>
                  <a:srgbClr val="000000"/>
                </a:solidFill>
                <a:latin typeface="Calibri" panose="020F0502020204030204" pitchFamily="34" charset="0"/>
              </a:rPr>
              <a:t> </a:t>
            </a:r>
            <a:r>
              <a:rPr lang="fr-FR" sz="2400" dirty="0" smtClean="0">
                <a:solidFill>
                  <a:srgbClr val="000000"/>
                </a:solidFill>
                <a:latin typeface="Calibri" panose="020F0502020204030204" pitchFamily="34" charset="0"/>
              </a:rPr>
              <a:t> réfléchi et </a:t>
            </a:r>
            <a:r>
              <a:rPr lang="fr-FR" sz="2400" dirty="0">
                <a:solidFill>
                  <a:srgbClr val="000000"/>
                </a:solidFill>
                <a:latin typeface="Calibri" panose="020F0502020204030204" pitchFamily="34" charset="0"/>
              </a:rPr>
              <a:t>une part de calcul mental.</a:t>
            </a:r>
            <a:endParaRPr lang="fr-FR" dirty="0"/>
          </a:p>
        </p:txBody>
      </p:sp>
    </p:spTree>
    <p:extLst>
      <p:ext uri="{BB962C8B-B14F-4D97-AF65-F5344CB8AC3E}">
        <p14:creationId xmlns:p14="http://schemas.microsoft.com/office/powerpoint/2010/main" val="2188364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1189" y="256309"/>
            <a:ext cx="8771466" cy="748145"/>
          </a:xfrm>
        </p:spPr>
        <p:txBody>
          <a:bodyPr/>
          <a:lstStyle/>
          <a:p>
            <a:pPr algn="ctr"/>
            <a:r>
              <a:rPr lang="fr-FR" dirty="0" smtClean="0"/>
              <a:t>Pour synthétiser: les différents calculs</a:t>
            </a:r>
            <a:endParaRPr lang="fr-FR" dirty="0"/>
          </a:p>
        </p:txBody>
      </p:sp>
      <p:pic>
        <p:nvPicPr>
          <p:cNvPr id="5" name="Image 4"/>
          <p:cNvPicPr>
            <a:picLocks noChangeAspect="1"/>
          </p:cNvPicPr>
          <p:nvPr/>
        </p:nvPicPr>
        <p:blipFill>
          <a:blip r:embed="rId2"/>
          <a:stretch>
            <a:fillRect/>
          </a:stretch>
        </p:blipFill>
        <p:spPr>
          <a:xfrm>
            <a:off x="1543389" y="782780"/>
            <a:ext cx="9407982" cy="5978237"/>
          </a:xfrm>
          <a:prstGeom prst="rect">
            <a:avLst/>
          </a:prstGeom>
        </p:spPr>
      </p:pic>
    </p:spTree>
    <p:extLst>
      <p:ext uri="{BB962C8B-B14F-4D97-AF65-F5344CB8AC3E}">
        <p14:creationId xmlns:p14="http://schemas.microsoft.com/office/powerpoint/2010/main" val="355380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00378" y="1868921"/>
            <a:ext cx="10451691" cy="2813916"/>
          </a:xfrm>
          <a:prstGeom prst="rect">
            <a:avLst/>
          </a:prstGeom>
        </p:spPr>
      </p:pic>
    </p:spTree>
    <p:extLst>
      <p:ext uri="{BB962C8B-B14F-4D97-AF65-F5344CB8AC3E}">
        <p14:creationId xmlns:p14="http://schemas.microsoft.com/office/powerpoint/2010/main" val="4162582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768824"/>
          </a:xfrm>
        </p:spPr>
        <p:txBody>
          <a:bodyPr/>
          <a:lstStyle/>
          <a:p>
            <a:pPr algn="ctr"/>
            <a:r>
              <a:rPr lang="fr-FR" b="1" smtClean="0"/>
              <a:t>Tables rondes : 4 </a:t>
            </a:r>
            <a:r>
              <a:rPr lang="fr-FR" b="1" dirty="0" smtClean="0"/>
              <a:t>ateliers</a:t>
            </a:r>
            <a:endParaRPr lang="fr-FR" b="1" dirty="0"/>
          </a:p>
        </p:txBody>
      </p:sp>
      <p:sp>
        <p:nvSpPr>
          <p:cNvPr id="3" name="Espace réservé du contenu 2"/>
          <p:cNvSpPr>
            <a:spLocks noGrp="1"/>
          </p:cNvSpPr>
          <p:nvPr>
            <p:ph idx="1"/>
          </p:nvPr>
        </p:nvSpPr>
        <p:spPr>
          <a:xfrm>
            <a:off x="1405719" y="1378425"/>
            <a:ext cx="9430603" cy="5036024"/>
          </a:xfrm>
        </p:spPr>
        <p:txBody>
          <a:bodyPr/>
          <a:lstStyle/>
          <a:p>
            <a:r>
              <a:rPr lang="fr-FR" dirty="0" smtClean="0"/>
              <a:t>1. </a:t>
            </a:r>
            <a:r>
              <a:rPr lang="fr-FR" b="1" dirty="0" smtClean="0">
                <a:latin typeface="Arial" panose="020B0604020202020204" pitchFamily="34" charset="0"/>
                <a:cs typeface="Arial" panose="020B0604020202020204" pitchFamily="34" charset="0"/>
              </a:rPr>
              <a:t>Le calcul mental en quelques mots: </a:t>
            </a:r>
            <a:r>
              <a:rPr lang="fr-FR" dirty="0" smtClean="0">
                <a:latin typeface="Arial" panose="020B0604020202020204" pitchFamily="34" charset="0"/>
                <a:cs typeface="Arial" panose="020B0604020202020204" pitchFamily="34" charset="0"/>
              </a:rPr>
              <a:t>présenter une synthèse organisée et représentative des propositions inscrites sur les post-</a:t>
            </a:r>
            <a:r>
              <a:rPr lang="fr-FR" dirty="0" err="1" smtClean="0">
                <a:latin typeface="Arial" panose="020B0604020202020204" pitchFamily="34" charset="0"/>
                <a:cs typeface="Arial" panose="020B0604020202020204" pitchFamily="34" charset="0"/>
              </a:rPr>
              <a:t>its</a:t>
            </a:r>
            <a:r>
              <a:rPr lang="fr-FR" dirty="0" smtClean="0">
                <a:latin typeface="Arial" panose="020B0604020202020204" pitchFamily="34" charset="0"/>
                <a:cs typeface="Arial" panose="020B0604020202020204" pitchFamily="34" charset="0"/>
              </a:rPr>
              <a:t> relevés.                                        Quelle définition du calcul mental?  </a:t>
            </a:r>
            <a:endParaRPr lang="fr-FR" dirty="0">
              <a:latin typeface="Arial" panose="020B0604020202020204" pitchFamily="34" charset="0"/>
              <a:cs typeface="Arial" panose="020B0604020202020204" pitchFamily="34" charset="0"/>
            </a:endParaRPr>
          </a:p>
          <a:p>
            <a:pPr marL="0" indent="0">
              <a:buNone/>
            </a:pPr>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 2. </a:t>
            </a:r>
            <a:r>
              <a:rPr lang="fr-FR" b="1" dirty="0" smtClean="0">
                <a:latin typeface="Arial" panose="020B0604020202020204" pitchFamily="34" charset="0"/>
                <a:cs typeface="Arial" panose="020B0604020202020204" pitchFamily="34" charset="0"/>
              </a:rPr>
              <a:t>Définitions</a:t>
            </a:r>
            <a:r>
              <a:rPr lang="fr-FR" dirty="0" smtClean="0">
                <a:latin typeface="Arial" panose="020B0604020202020204" pitchFamily="34" charset="0"/>
                <a:cs typeface="Arial" panose="020B0604020202020204" pitchFamily="34" charset="0"/>
              </a:rPr>
              <a:t> des différentes formes de calcul, </a:t>
            </a:r>
            <a:r>
              <a:rPr lang="fr-FR" b="1" dirty="0" smtClean="0">
                <a:latin typeface="Arial" panose="020B0604020202020204" pitchFamily="34" charset="0"/>
                <a:cs typeface="Arial" panose="020B0604020202020204" pitchFamily="34" charset="0"/>
              </a:rPr>
              <a:t>modalités d’enseignement </a:t>
            </a:r>
            <a:r>
              <a:rPr lang="fr-FR" dirty="0" smtClean="0">
                <a:latin typeface="Arial" panose="020B0604020202020204" pitchFamily="34" charset="0"/>
                <a:cs typeface="Arial" panose="020B0604020202020204" pitchFamily="34" charset="0"/>
              </a:rPr>
              <a:t>et          </a:t>
            </a:r>
            <a:r>
              <a:rPr lang="fr-FR" b="1" dirty="0" smtClean="0">
                <a:latin typeface="Arial" panose="020B0604020202020204" pitchFamily="34" charset="0"/>
                <a:cs typeface="Arial" panose="020B0604020202020204" pitchFamily="34" charset="0"/>
              </a:rPr>
              <a:t>obstacles </a:t>
            </a:r>
            <a:r>
              <a:rPr lang="fr-FR" dirty="0" smtClean="0">
                <a:latin typeface="Arial" panose="020B0604020202020204" pitchFamily="34" charset="0"/>
                <a:cs typeface="Arial" panose="020B0604020202020204" pitchFamily="34" charset="0"/>
              </a:rPr>
              <a:t>rencontrés </a:t>
            </a:r>
          </a:p>
          <a:p>
            <a:pPr marL="0" indent="0">
              <a:buNone/>
            </a:pPr>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3. </a:t>
            </a:r>
            <a:r>
              <a:rPr lang="fr-FR" b="1" dirty="0" smtClean="0">
                <a:latin typeface="Arial" panose="020B0604020202020204" pitchFamily="34" charset="0"/>
                <a:cs typeface="Arial" panose="020B0604020202020204" pitchFamily="34" charset="0"/>
              </a:rPr>
              <a:t>Quelle organisation </a:t>
            </a:r>
            <a:r>
              <a:rPr lang="fr-FR" dirty="0" smtClean="0">
                <a:latin typeface="Arial" panose="020B0604020202020204" pitchFamily="34" charset="0"/>
                <a:cs typeface="Arial" panose="020B0604020202020204" pitchFamily="34" charset="0"/>
              </a:rPr>
              <a:t>possible des séances de calcul mental sur la semaine avec quels objectifs ?</a:t>
            </a:r>
          </a:p>
          <a:p>
            <a:endParaRPr lang="fr-FR"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4. </a:t>
            </a:r>
            <a:r>
              <a:rPr lang="fr-FR" b="1" dirty="0" smtClean="0">
                <a:latin typeface="Arial" panose="020B0604020202020204" pitchFamily="34" charset="0"/>
                <a:cs typeface="Arial" panose="020B0604020202020204" pitchFamily="34" charset="0"/>
              </a:rPr>
              <a:t>Quels prérequis</a:t>
            </a:r>
            <a:r>
              <a:rPr lang="fr-FR" dirty="0" smtClean="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Quelle progression</a:t>
            </a:r>
            <a:r>
              <a:rPr lang="fr-FR" dirty="0" smtClean="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Quelle évaluation</a:t>
            </a:r>
            <a:r>
              <a:rPr lang="fr-FR" dirty="0" smtClean="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Quelle trace écrite</a:t>
            </a:r>
            <a:r>
              <a:rPr lang="fr-FR" dirty="0" smtClean="0">
                <a:latin typeface="Arial" panose="020B0604020202020204" pitchFamily="34" charset="0"/>
                <a:cs typeface="Arial" panose="020B0604020202020204" pitchFamily="34" charset="0"/>
              </a:rPr>
              <a:t>?</a:t>
            </a:r>
          </a:p>
          <a:p>
            <a:pPr marL="0" indent="0">
              <a:buNone/>
            </a:pPr>
            <a:endParaRPr lang="fr-FR" dirty="0"/>
          </a:p>
        </p:txBody>
      </p:sp>
    </p:spTree>
    <p:extLst>
      <p:ext uri="{BB962C8B-B14F-4D97-AF65-F5344CB8AC3E}">
        <p14:creationId xmlns:p14="http://schemas.microsoft.com/office/powerpoint/2010/main" val="3831220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6467" y="247333"/>
            <a:ext cx="10669539" cy="748145"/>
          </a:xfrm>
        </p:spPr>
        <p:txBody>
          <a:bodyPr/>
          <a:lstStyle/>
          <a:p>
            <a:r>
              <a:rPr lang="fr-FR" dirty="0" smtClean="0">
                <a:solidFill>
                  <a:srgbClr val="0070C0"/>
                </a:solidFill>
              </a:rPr>
              <a:t>Pourquoi le calcul mental? … une fonction sociale</a:t>
            </a:r>
            <a:endParaRPr lang="fr-FR" dirty="0">
              <a:solidFill>
                <a:srgbClr val="0070C0"/>
              </a:solidFill>
            </a:endParaRPr>
          </a:p>
        </p:txBody>
      </p:sp>
      <p:pic>
        <p:nvPicPr>
          <p:cNvPr id="7" name="Image 6"/>
          <p:cNvPicPr>
            <a:picLocks noChangeAspect="1"/>
          </p:cNvPicPr>
          <p:nvPr/>
        </p:nvPicPr>
        <p:blipFill>
          <a:blip r:embed="rId3"/>
          <a:stretch>
            <a:fillRect/>
          </a:stretch>
        </p:blipFill>
        <p:spPr>
          <a:xfrm>
            <a:off x="1331112" y="1161733"/>
            <a:ext cx="9504620" cy="5585431"/>
          </a:xfrm>
          <a:prstGeom prst="rect">
            <a:avLst/>
          </a:prstGeom>
        </p:spPr>
      </p:pic>
    </p:spTree>
    <p:extLst>
      <p:ext uri="{BB962C8B-B14F-4D97-AF65-F5344CB8AC3E}">
        <p14:creationId xmlns:p14="http://schemas.microsoft.com/office/powerpoint/2010/main" val="691274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6467" y="247333"/>
            <a:ext cx="10669539" cy="748145"/>
          </a:xfrm>
        </p:spPr>
        <p:txBody>
          <a:bodyPr/>
          <a:lstStyle/>
          <a:p>
            <a:r>
              <a:rPr lang="fr-FR" dirty="0" smtClean="0">
                <a:solidFill>
                  <a:srgbClr val="0070C0"/>
                </a:solidFill>
              </a:rPr>
              <a:t>Pourquoi le calcul mental? … une fonction scolaire</a:t>
            </a:r>
            <a:endParaRPr lang="fr-FR" dirty="0">
              <a:solidFill>
                <a:srgbClr val="0070C0"/>
              </a:solidFill>
            </a:endParaRPr>
          </a:p>
        </p:txBody>
      </p:sp>
      <p:pic>
        <p:nvPicPr>
          <p:cNvPr id="4" name="Image 3"/>
          <p:cNvPicPr>
            <a:picLocks noChangeAspect="1"/>
          </p:cNvPicPr>
          <p:nvPr/>
        </p:nvPicPr>
        <p:blipFill>
          <a:blip r:embed="rId2"/>
          <a:stretch>
            <a:fillRect/>
          </a:stretch>
        </p:blipFill>
        <p:spPr>
          <a:xfrm>
            <a:off x="1114306" y="845076"/>
            <a:ext cx="9984914" cy="5888233"/>
          </a:xfrm>
          <a:prstGeom prst="rect">
            <a:avLst/>
          </a:prstGeom>
        </p:spPr>
      </p:pic>
    </p:spTree>
    <p:extLst>
      <p:ext uri="{BB962C8B-B14F-4D97-AF65-F5344CB8AC3E}">
        <p14:creationId xmlns:p14="http://schemas.microsoft.com/office/powerpoint/2010/main" val="1946694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6467" y="247333"/>
            <a:ext cx="10669539" cy="748145"/>
          </a:xfrm>
        </p:spPr>
        <p:txBody>
          <a:bodyPr/>
          <a:lstStyle/>
          <a:p>
            <a:r>
              <a:rPr lang="fr-FR" dirty="0" smtClean="0">
                <a:solidFill>
                  <a:srgbClr val="0070C0"/>
                </a:solidFill>
              </a:rPr>
              <a:t>Pourquoi le calcul mental? … une fonction scolaire</a:t>
            </a:r>
            <a:endParaRPr lang="fr-FR" dirty="0">
              <a:solidFill>
                <a:srgbClr val="0070C0"/>
              </a:solidFill>
            </a:endParaRPr>
          </a:p>
        </p:txBody>
      </p:sp>
      <p:pic>
        <p:nvPicPr>
          <p:cNvPr id="3" name="Image 2"/>
          <p:cNvPicPr>
            <a:picLocks noChangeAspect="1"/>
          </p:cNvPicPr>
          <p:nvPr/>
        </p:nvPicPr>
        <p:blipFill>
          <a:blip r:embed="rId2"/>
          <a:stretch>
            <a:fillRect/>
          </a:stretch>
        </p:blipFill>
        <p:spPr>
          <a:xfrm>
            <a:off x="536467" y="995478"/>
            <a:ext cx="11093335" cy="5461132"/>
          </a:xfrm>
          <a:prstGeom prst="rect">
            <a:avLst/>
          </a:prstGeom>
        </p:spPr>
      </p:pic>
    </p:spTree>
    <p:extLst>
      <p:ext uri="{BB962C8B-B14F-4D97-AF65-F5344CB8AC3E}">
        <p14:creationId xmlns:p14="http://schemas.microsoft.com/office/powerpoint/2010/main" val="3965098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99974" y="512618"/>
            <a:ext cx="10159224" cy="5935125"/>
          </a:xfrm>
          <a:prstGeom prst="rect">
            <a:avLst/>
          </a:prstGeom>
        </p:spPr>
      </p:pic>
    </p:spTree>
    <p:extLst>
      <p:ext uri="{BB962C8B-B14F-4D97-AF65-F5344CB8AC3E}">
        <p14:creationId xmlns:p14="http://schemas.microsoft.com/office/powerpoint/2010/main" val="2191704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48201" y="189348"/>
            <a:ext cx="9533853" cy="6211451"/>
          </a:xfrm>
          <a:prstGeom prst="rect">
            <a:avLst/>
          </a:prstGeom>
        </p:spPr>
      </p:pic>
    </p:spTree>
    <p:extLst>
      <p:ext uri="{BB962C8B-B14F-4D97-AF65-F5344CB8AC3E}">
        <p14:creationId xmlns:p14="http://schemas.microsoft.com/office/powerpoint/2010/main" val="4041267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7115" y="290945"/>
            <a:ext cx="11002048" cy="1080655"/>
          </a:xfrm>
        </p:spPr>
        <p:txBody>
          <a:bodyPr>
            <a:normAutofit/>
          </a:bodyPr>
          <a:lstStyle/>
          <a:p>
            <a:pPr algn="ctr"/>
            <a:r>
              <a:rPr lang="fr-FR" sz="3200" dirty="0" smtClean="0">
                <a:solidFill>
                  <a:srgbClr val="0070C0"/>
                </a:solidFill>
              </a:rPr>
              <a:t>Pourquoi le calcul mental ? ... </a:t>
            </a:r>
            <a:br>
              <a:rPr lang="fr-FR" sz="3200" dirty="0" smtClean="0">
                <a:solidFill>
                  <a:srgbClr val="0070C0"/>
                </a:solidFill>
              </a:rPr>
            </a:br>
            <a:r>
              <a:rPr lang="fr-FR" sz="3200" dirty="0" smtClean="0">
                <a:solidFill>
                  <a:srgbClr val="0070C0"/>
                </a:solidFill>
              </a:rPr>
              <a:t>Calcul et résolution de problèmes</a:t>
            </a:r>
            <a:endParaRPr lang="fr-FR" sz="3200" dirty="0">
              <a:solidFill>
                <a:srgbClr val="0070C0"/>
              </a:solidFill>
            </a:endParaRPr>
          </a:p>
        </p:txBody>
      </p:sp>
      <p:pic>
        <p:nvPicPr>
          <p:cNvPr id="4" name="Image 3"/>
          <p:cNvPicPr>
            <a:picLocks noChangeAspect="1"/>
          </p:cNvPicPr>
          <p:nvPr/>
        </p:nvPicPr>
        <p:blipFill>
          <a:blip r:embed="rId2"/>
          <a:stretch>
            <a:fillRect/>
          </a:stretch>
        </p:blipFill>
        <p:spPr>
          <a:xfrm>
            <a:off x="1235307" y="1371600"/>
            <a:ext cx="10083856" cy="5298297"/>
          </a:xfrm>
          <a:prstGeom prst="rect">
            <a:avLst/>
          </a:prstGeom>
        </p:spPr>
      </p:pic>
    </p:spTree>
    <p:extLst>
      <p:ext uri="{BB962C8B-B14F-4D97-AF65-F5344CB8AC3E}">
        <p14:creationId xmlns:p14="http://schemas.microsoft.com/office/powerpoint/2010/main" val="2515491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Pourquoi le calcul mental ? … </a:t>
            </a:r>
            <a:br>
              <a:rPr lang="fr-FR" dirty="0" smtClean="0"/>
            </a:br>
            <a:r>
              <a:rPr lang="fr-FR" dirty="0" smtClean="0"/>
              <a:t>les programmes de 2018</a:t>
            </a:r>
            <a:endParaRPr lang="fr-FR" dirty="0"/>
          </a:p>
        </p:txBody>
      </p:sp>
      <p:pic>
        <p:nvPicPr>
          <p:cNvPr id="4" name="Espace réservé du contenu 3"/>
          <p:cNvPicPr>
            <a:picLocks noGrp="1" noChangeAspect="1"/>
          </p:cNvPicPr>
          <p:nvPr>
            <p:ph idx="1"/>
          </p:nvPr>
        </p:nvPicPr>
        <p:blipFill>
          <a:blip r:embed="rId2"/>
          <a:stretch>
            <a:fillRect/>
          </a:stretch>
        </p:blipFill>
        <p:spPr>
          <a:xfrm>
            <a:off x="923891" y="1930400"/>
            <a:ext cx="9310944" cy="2287504"/>
          </a:xfrm>
          <a:prstGeom prst="rect">
            <a:avLst/>
          </a:prstGeom>
        </p:spPr>
      </p:pic>
      <p:sp>
        <p:nvSpPr>
          <p:cNvPr id="5" name="Rectangle 4"/>
          <p:cNvSpPr/>
          <p:nvPr/>
        </p:nvSpPr>
        <p:spPr>
          <a:xfrm>
            <a:off x="471055" y="3913104"/>
            <a:ext cx="10986654" cy="1938992"/>
          </a:xfrm>
          <a:prstGeom prst="rect">
            <a:avLst/>
          </a:prstGeom>
        </p:spPr>
        <p:txBody>
          <a:bodyPr wrap="square">
            <a:spAutoFit/>
          </a:bodyPr>
          <a:lstStyle/>
          <a:p>
            <a:r>
              <a:rPr lang="fr-FR" sz="2400" dirty="0">
                <a:solidFill>
                  <a:srgbClr val="000000"/>
                </a:solidFill>
                <a:latin typeface="Calibri" panose="020F0502020204030204" pitchFamily="34" charset="0"/>
              </a:rPr>
              <a:t>Pour cela, il </a:t>
            </a:r>
            <a:r>
              <a:rPr lang="fr-FR" sz="2400" dirty="0" smtClean="0">
                <a:solidFill>
                  <a:srgbClr val="000000"/>
                </a:solidFill>
                <a:latin typeface="Calibri" panose="020F0502020204030204" pitchFamily="34" charset="0"/>
              </a:rPr>
              <a:t>est </a:t>
            </a:r>
            <a:r>
              <a:rPr lang="fr-FR" sz="2400" b="1" dirty="0" smtClean="0">
                <a:solidFill>
                  <a:srgbClr val="000000"/>
                </a:solidFill>
                <a:latin typeface="Calibri" panose="020F0502020204030204" pitchFamily="34" charset="0"/>
              </a:rPr>
              <a:t>indispensable </a:t>
            </a:r>
            <a:r>
              <a:rPr lang="fr-FR" sz="2400" dirty="0" smtClean="0">
                <a:solidFill>
                  <a:srgbClr val="000000"/>
                </a:solidFill>
                <a:latin typeface="Calibri" panose="020F0502020204030204" pitchFamily="34" charset="0"/>
              </a:rPr>
              <a:t>que </a:t>
            </a:r>
            <a:r>
              <a:rPr lang="fr-FR" sz="2400" dirty="0">
                <a:solidFill>
                  <a:srgbClr val="000000"/>
                </a:solidFill>
                <a:latin typeface="Calibri" panose="020F0502020204030204" pitchFamily="34" charset="0"/>
              </a:rPr>
              <a:t>les élèves </a:t>
            </a:r>
            <a:r>
              <a:rPr lang="fr-FR" sz="2400" dirty="0" smtClean="0">
                <a:solidFill>
                  <a:srgbClr val="000000"/>
                </a:solidFill>
                <a:latin typeface="Calibri" panose="020F0502020204030204" pitchFamily="34" charset="0"/>
              </a:rPr>
              <a:t>puissent </a:t>
            </a:r>
            <a:r>
              <a:rPr lang="fr-FR" sz="2400" b="1" dirty="0">
                <a:solidFill>
                  <a:srgbClr val="000000"/>
                </a:solidFill>
                <a:latin typeface="Calibri" panose="020F0502020204030204" pitchFamily="34" charset="0"/>
              </a:rPr>
              <a:t>suffisamment </a:t>
            </a:r>
            <a:r>
              <a:rPr lang="fr-FR" sz="2400" dirty="0" smtClean="0">
                <a:solidFill>
                  <a:srgbClr val="000000"/>
                </a:solidFill>
                <a:latin typeface="Calibri" panose="020F0502020204030204" pitchFamily="34" charset="0"/>
              </a:rPr>
              <a:t>s’appuyer </a:t>
            </a:r>
            <a:r>
              <a:rPr lang="fr-FR" sz="2400" b="1" dirty="0" smtClean="0">
                <a:solidFill>
                  <a:srgbClr val="000000"/>
                </a:solidFill>
                <a:latin typeface="Calibri" panose="020F0502020204030204" pitchFamily="34" charset="0"/>
              </a:rPr>
              <a:t>:</a:t>
            </a:r>
          </a:p>
          <a:p>
            <a:endParaRPr lang="fr-FR" sz="2400" dirty="0">
              <a:solidFill>
                <a:srgbClr val="000000"/>
              </a:solidFill>
              <a:latin typeface="Calibri" panose="020F0502020204030204" pitchFamily="34" charset="0"/>
            </a:endParaRPr>
          </a:p>
          <a:p>
            <a:r>
              <a:rPr lang="fr-FR" sz="2400" b="1" dirty="0">
                <a:solidFill>
                  <a:srgbClr val="000000"/>
                </a:solidFill>
                <a:latin typeface="Calibri" panose="020F0502020204030204" pitchFamily="34" charset="0"/>
              </a:rPr>
              <a:t>-sur des faits numériques mémorisés</a:t>
            </a:r>
            <a:r>
              <a:rPr lang="fr-FR" sz="2400" b="1" dirty="0" smtClean="0">
                <a:solidFill>
                  <a:srgbClr val="000000"/>
                </a:solidFill>
                <a:latin typeface="Calibri" panose="020F0502020204030204" pitchFamily="34" charset="0"/>
              </a:rPr>
              <a:t>,</a:t>
            </a:r>
          </a:p>
          <a:p>
            <a:endParaRPr lang="fr-FR" sz="2400" dirty="0">
              <a:solidFill>
                <a:srgbClr val="000000"/>
              </a:solidFill>
              <a:latin typeface="Calibri" panose="020F0502020204030204" pitchFamily="34" charset="0"/>
            </a:endParaRPr>
          </a:p>
          <a:p>
            <a:r>
              <a:rPr lang="fr-FR" sz="2400" b="1" dirty="0" smtClean="0">
                <a:solidFill>
                  <a:srgbClr val="000000"/>
                </a:solidFill>
                <a:latin typeface="Calibri" panose="020F0502020204030204" pitchFamily="34" charset="0"/>
              </a:rPr>
              <a:t>-sur </a:t>
            </a:r>
            <a:r>
              <a:rPr lang="fr-FR" sz="2400" b="1" dirty="0">
                <a:solidFill>
                  <a:srgbClr val="000000"/>
                </a:solidFill>
                <a:latin typeface="Calibri" panose="020F0502020204030204" pitchFamily="34" charset="0"/>
              </a:rPr>
              <a:t>des procédures </a:t>
            </a:r>
            <a:r>
              <a:rPr lang="fr-FR" sz="2400" b="1" dirty="0" smtClean="0">
                <a:solidFill>
                  <a:srgbClr val="000000"/>
                </a:solidFill>
                <a:latin typeface="Calibri" panose="020F0502020204030204" pitchFamily="34" charset="0"/>
              </a:rPr>
              <a:t>automatisées </a:t>
            </a:r>
            <a:r>
              <a:rPr lang="fr-FR" sz="2400" dirty="0" smtClean="0">
                <a:solidFill>
                  <a:srgbClr val="000000"/>
                </a:solidFill>
                <a:latin typeface="Calibri" panose="020F0502020204030204" pitchFamily="34" charset="0"/>
              </a:rPr>
              <a:t>de </a:t>
            </a:r>
            <a:r>
              <a:rPr lang="fr-FR" sz="2400" dirty="0">
                <a:solidFill>
                  <a:srgbClr val="000000"/>
                </a:solidFill>
                <a:latin typeface="Calibri" panose="020F0502020204030204" pitchFamily="34" charset="0"/>
              </a:rPr>
              <a:t>calcul élémentaires.</a:t>
            </a:r>
            <a:endParaRPr lang="fr-FR" sz="2400" dirty="0"/>
          </a:p>
        </p:txBody>
      </p:sp>
      <p:pic>
        <p:nvPicPr>
          <p:cNvPr id="6" name="Image 5"/>
          <p:cNvPicPr>
            <a:picLocks noChangeAspect="1"/>
          </p:cNvPicPr>
          <p:nvPr/>
        </p:nvPicPr>
        <p:blipFill>
          <a:blip r:embed="rId3"/>
          <a:stretch>
            <a:fillRect/>
          </a:stretch>
        </p:blipFill>
        <p:spPr>
          <a:xfrm>
            <a:off x="9162077" y="4729459"/>
            <a:ext cx="1543265" cy="1943371"/>
          </a:xfrm>
          <a:prstGeom prst="rect">
            <a:avLst/>
          </a:prstGeom>
        </p:spPr>
      </p:pic>
    </p:spTree>
    <p:extLst>
      <p:ext uri="{BB962C8B-B14F-4D97-AF65-F5344CB8AC3E}">
        <p14:creationId xmlns:p14="http://schemas.microsoft.com/office/powerpoint/2010/main" val="3602956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110" y="193964"/>
            <a:ext cx="11499272" cy="748145"/>
          </a:xfrm>
        </p:spPr>
        <p:txBody>
          <a:bodyPr/>
          <a:lstStyle/>
          <a:p>
            <a:pPr algn="ctr"/>
            <a:r>
              <a:rPr lang="fr-FR" dirty="0" smtClean="0">
                <a:solidFill>
                  <a:srgbClr val="0070C0"/>
                </a:solidFill>
              </a:rPr>
              <a:t>Pourquoi le calcul mental ? … ce que l’on en pense</a:t>
            </a:r>
            <a:endParaRPr lang="fr-FR" dirty="0">
              <a:solidFill>
                <a:srgbClr val="0070C0"/>
              </a:solidFill>
            </a:endParaRPr>
          </a:p>
        </p:txBody>
      </p:sp>
      <p:pic>
        <p:nvPicPr>
          <p:cNvPr id="7" name="Image 6"/>
          <p:cNvPicPr>
            <a:picLocks noChangeAspect="1"/>
          </p:cNvPicPr>
          <p:nvPr/>
        </p:nvPicPr>
        <p:blipFill>
          <a:blip r:embed="rId2"/>
          <a:stretch>
            <a:fillRect/>
          </a:stretch>
        </p:blipFill>
        <p:spPr>
          <a:xfrm>
            <a:off x="1550741" y="817132"/>
            <a:ext cx="9278781" cy="5846903"/>
          </a:xfrm>
          <a:prstGeom prst="rect">
            <a:avLst/>
          </a:prstGeom>
        </p:spPr>
      </p:pic>
    </p:spTree>
    <p:extLst>
      <p:ext uri="{BB962C8B-B14F-4D97-AF65-F5344CB8AC3E}">
        <p14:creationId xmlns:p14="http://schemas.microsoft.com/office/powerpoint/2010/main" val="979501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1298" y="235528"/>
            <a:ext cx="9062411" cy="651164"/>
          </a:xfrm>
        </p:spPr>
        <p:txBody>
          <a:bodyPr/>
          <a:lstStyle/>
          <a:p>
            <a:pPr algn="ctr"/>
            <a:r>
              <a:rPr lang="fr-FR" dirty="0" smtClean="0"/>
              <a:t>Automatiser le calcul mental… jusqu’où? </a:t>
            </a:r>
            <a:endParaRPr lang="fr-FR" dirty="0"/>
          </a:p>
        </p:txBody>
      </p:sp>
      <p:pic>
        <p:nvPicPr>
          <p:cNvPr id="4" name="Image 3"/>
          <p:cNvPicPr>
            <a:picLocks noChangeAspect="1"/>
          </p:cNvPicPr>
          <p:nvPr/>
        </p:nvPicPr>
        <p:blipFill>
          <a:blip r:embed="rId2"/>
          <a:stretch>
            <a:fillRect/>
          </a:stretch>
        </p:blipFill>
        <p:spPr>
          <a:xfrm>
            <a:off x="989734" y="886692"/>
            <a:ext cx="9523831" cy="5943951"/>
          </a:xfrm>
          <a:prstGeom prst="rect">
            <a:avLst/>
          </a:prstGeom>
        </p:spPr>
      </p:pic>
    </p:spTree>
    <p:extLst>
      <p:ext uri="{BB962C8B-B14F-4D97-AF65-F5344CB8AC3E}">
        <p14:creationId xmlns:p14="http://schemas.microsoft.com/office/powerpoint/2010/main" val="178129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1298" y="235528"/>
            <a:ext cx="9062411" cy="651164"/>
          </a:xfrm>
        </p:spPr>
        <p:txBody>
          <a:bodyPr/>
          <a:lstStyle/>
          <a:p>
            <a:pPr algn="ctr"/>
            <a:r>
              <a:rPr lang="fr-FR" dirty="0" smtClean="0"/>
              <a:t>Automatiser le calcul mental… jusqu’où? </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3421725191"/>
              </p:ext>
            </p:extLst>
          </p:nvPr>
        </p:nvGraphicFramePr>
        <p:xfrm>
          <a:off x="426413" y="1052177"/>
          <a:ext cx="9952180" cy="5462501"/>
        </p:xfrm>
        <a:graphic>
          <a:graphicData uri="http://schemas.openxmlformats.org/drawingml/2006/table">
            <a:tbl>
              <a:tblPr firstRow="1" bandRow="1">
                <a:tableStyleId>{5C22544A-7EE6-4342-B048-85BDC9FD1C3A}</a:tableStyleId>
              </a:tblPr>
              <a:tblGrid>
                <a:gridCol w="2488045">
                  <a:extLst>
                    <a:ext uri="{9D8B030D-6E8A-4147-A177-3AD203B41FA5}">
                      <a16:colId xmlns:a16="http://schemas.microsoft.com/office/drawing/2014/main" val="2911540139"/>
                    </a:ext>
                  </a:extLst>
                </a:gridCol>
                <a:gridCol w="2488045">
                  <a:extLst>
                    <a:ext uri="{9D8B030D-6E8A-4147-A177-3AD203B41FA5}">
                      <a16:colId xmlns:a16="http://schemas.microsoft.com/office/drawing/2014/main" val="1514472021"/>
                    </a:ext>
                  </a:extLst>
                </a:gridCol>
                <a:gridCol w="2488045">
                  <a:extLst>
                    <a:ext uri="{9D8B030D-6E8A-4147-A177-3AD203B41FA5}">
                      <a16:colId xmlns:a16="http://schemas.microsoft.com/office/drawing/2014/main" val="3029893136"/>
                    </a:ext>
                  </a:extLst>
                </a:gridCol>
                <a:gridCol w="2488045">
                  <a:extLst>
                    <a:ext uri="{9D8B030D-6E8A-4147-A177-3AD203B41FA5}">
                      <a16:colId xmlns:a16="http://schemas.microsoft.com/office/drawing/2014/main" val="2959746600"/>
                    </a:ext>
                  </a:extLst>
                </a:gridCol>
              </a:tblGrid>
              <a:tr h="1212469">
                <a:tc>
                  <a:txBody>
                    <a:bodyPr/>
                    <a:lstStyle/>
                    <a:p>
                      <a:pPr algn="ctr"/>
                      <a:r>
                        <a:rPr lang="fr-FR" sz="4400" b="1" i="0" u="none" strike="noStrike" baseline="0" dirty="0" smtClean="0">
                          <a:solidFill>
                            <a:srgbClr val="FFFFFF"/>
                          </a:solidFill>
                          <a:latin typeface="Calibri" panose="020F0502020204030204" pitchFamily="34" charset="0"/>
                        </a:rPr>
                        <a:t>     +</a:t>
                      </a:r>
                      <a:r>
                        <a:rPr lang="fr-FR" sz="4400" b="0" i="0" u="none" strike="noStrike" baseline="0" dirty="0" smtClean="0">
                          <a:solidFill>
                            <a:srgbClr val="FFFFFF"/>
                          </a:solidFill>
                          <a:latin typeface="Calibri" panose="020F0502020204030204" pitchFamily="34" charset="0"/>
                        </a:rPr>
                        <a:t>		</a:t>
                      </a:r>
                    </a:p>
                  </a:txBody>
                  <a:tcPr/>
                </a:tc>
                <a:tc>
                  <a:txBody>
                    <a:bodyPr/>
                    <a:lstStyle/>
                    <a:p>
                      <a:pPr algn="ctr"/>
                      <a:r>
                        <a:rPr lang="fr-FR" sz="4400" b="1" i="0" u="none" strike="noStrike" baseline="0" dirty="0" smtClean="0">
                          <a:solidFill>
                            <a:srgbClr val="FFFFFF"/>
                          </a:solidFill>
                          <a:latin typeface="Calibri" panose="020F0502020204030204" pitchFamily="34" charset="0"/>
                        </a:rPr>
                        <a:t> –</a:t>
                      </a:r>
                      <a:r>
                        <a:rPr lang="fr-FR" sz="4400" b="0" i="0" u="none" strike="noStrike" baseline="0" dirty="0" smtClean="0">
                          <a:solidFill>
                            <a:srgbClr val="FFFFFF"/>
                          </a:solidFill>
                          <a:latin typeface="Calibri" panose="020F0502020204030204" pitchFamily="34" charset="0"/>
                        </a:rPr>
                        <a:t>	</a:t>
                      </a:r>
                    </a:p>
                  </a:txBody>
                  <a:tcPr/>
                </a:tc>
                <a:tc>
                  <a:txBody>
                    <a:bodyPr/>
                    <a:lstStyle/>
                    <a:p>
                      <a:pPr algn="ctr"/>
                      <a:r>
                        <a:rPr lang="fr-FR" sz="4400" b="1" i="0" u="none" strike="noStrike" baseline="0" dirty="0" smtClean="0">
                          <a:solidFill>
                            <a:srgbClr val="FFFFFF"/>
                          </a:solidFill>
                          <a:latin typeface="Calibri" panose="020F0502020204030204" pitchFamily="34" charset="0"/>
                        </a:rPr>
                        <a:t> x</a:t>
                      </a:r>
                      <a:r>
                        <a:rPr lang="fr-FR" sz="4400" b="0" i="0" u="none" strike="noStrike" baseline="0" dirty="0" smtClean="0">
                          <a:solidFill>
                            <a:srgbClr val="FFFFFF"/>
                          </a:solidFill>
                          <a:latin typeface="Calibri" panose="020F0502020204030204" pitchFamily="34" charset="0"/>
                        </a:rPr>
                        <a:t>	</a:t>
                      </a:r>
                    </a:p>
                  </a:txBody>
                  <a:tcPr/>
                </a:tc>
                <a:tc>
                  <a:txBody>
                    <a:bodyPr/>
                    <a:lstStyle/>
                    <a:p>
                      <a:pPr algn="ctr"/>
                      <a:r>
                        <a:rPr lang="fr-FR" sz="4400" b="1" i="0" u="none" strike="noStrike" baseline="0" dirty="0" smtClean="0">
                          <a:solidFill>
                            <a:srgbClr val="FFFFFF"/>
                          </a:solidFill>
                          <a:latin typeface="Calibri" panose="020F0502020204030204" pitchFamily="34" charset="0"/>
                        </a:rPr>
                        <a:t> :</a:t>
                      </a:r>
                      <a:r>
                        <a:rPr lang="fr-FR" sz="4400" b="0" i="0" u="none" strike="noStrike" baseline="0" dirty="0" smtClean="0">
                          <a:solidFill>
                            <a:srgbClr val="FFFFFF"/>
                          </a:solidFill>
                          <a:latin typeface="Calibri" panose="020F0502020204030204" pitchFamily="34" charset="0"/>
                        </a:rPr>
                        <a:t>	</a:t>
                      </a:r>
                    </a:p>
                  </a:txBody>
                  <a:tcPr/>
                </a:tc>
                <a:extLst>
                  <a:ext uri="{0D108BD9-81ED-4DB2-BD59-A6C34878D82A}">
                    <a16:rowId xmlns:a16="http://schemas.microsoft.com/office/drawing/2014/main" val="3363154665"/>
                  </a:ext>
                </a:extLst>
              </a:tr>
              <a:tr h="590068">
                <a:tc>
                  <a:txBody>
                    <a:bodyPr/>
                    <a:lstStyle/>
                    <a:p>
                      <a:pPr algn="ctr"/>
                      <a:r>
                        <a:rPr lang="fr-FR" sz="2800" dirty="0" smtClean="0"/>
                        <a:t>4+1= </a:t>
                      </a:r>
                      <a:r>
                        <a:rPr lang="fr-FR" sz="2800" dirty="0" smtClean="0">
                          <a:solidFill>
                            <a:srgbClr val="FF0000"/>
                          </a:solidFill>
                        </a:rPr>
                        <a:t>5</a:t>
                      </a:r>
                      <a:endParaRPr lang="fr-FR" sz="2800" dirty="0">
                        <a:solidFill>
                          <a:srgbClr val="FF0000"/>
                        </a:solidFill>
                      </a:endParaRPr>
                    </a:p>
                  </a:txBody>
                  <a:tcPr/>
                </a:tc>
                <a:tc>
                  <a:txBody>
                    <a:bodyPr/>
                    <a:lstStyle/>
                    <a:p>
                      <a:pPr algn="ctr"/>
                      <a:r>
                        <a:rPr lang="fr-FR" sz="2800" dirty="0" smtClean="0"/>
                        <a:t>6-1= </a:t>
                      </a:r>
                      <a:r>
                        <a:rPr lang="fr-FR" sz="2800" dirty="0" smtClean="0">
                          <a:solidFill>
                            <a:srgbClr val="FF0000"/>
                          </a:solidFill>
                        </a:rPr>
                        <a:t>5</a:t>
                      </a:r>
                      <a:endParaRPr lang="fr-FR" sz="2800" dirty="0">
                        <a:solidFill>
                          <a:srgbClr val="FF0000"/>
                        </a:solidFill>
                      </a:endParaRPr>
                    </a:p>
                  </a:txBody>
                  <a:tcPr/>
                </a:tc>
                <a:tc>
                  <a:txBody>
                    <a:bodyPr/>
                    <a:lstStyle/>
                    <a:p>
                      <a:pPr algn="ctr"/>
                      <a:r>
                        <a:rPr lang="fr-FR" sz="2800" dirty="0" smtClean="0"/>
                        <a:t>5x2= </a:t>
                      </a:r>
                      <a:r>
                        <a:rPr lang="fr-FR" sz="2800" dirty="0" smtClean="0">
                          <a:solidFill>
                            <a:srgbClr val="FF0000"/>
                          </a:solidFill>
                        </a:rPr>
                        <a:t>10</a:t>
                      </a:r>
                      <a:endParaRPr lang="fr-FR" sz="2800" dirty="0">
                        <a:solidFill>
                          <a:srgbClr val="FF0000"/>
                        </a:solidFill>
                      </a:endParaRPr>
                    </a:p>
                  </a:txBody>
                  <a:tcPr/>
                </a:tc>
                <a:tc>
                  <a:txBody>
                    <a:bodyPr/>
                    <a:lstStyle/>
                    <a:p>
                      <a:pPr algn="ctr"/>
                      <a:r>
                        <a:rPr lang="fr-FR" sz="2800" dirty="0" smtClean="0"/>
                        <a:t>10:2= </a:t>
                      </a:r>
                      <a:r>
                        <a:rPr lang="fr-FR" sz="2800" dirty="0" smtClean="0">
                          <a:solidFill>
                            <a:srgbClr val="FF0000"/>
                          </a:solidFill>
                        </a:rPr>
                        <a:t>5</a:t>
                      </a:r>
                      <a:endParaRPr lang="fr-FR" sz="2800" dirty="0">
                        <a:solidFill>
                          <a:srgbClr val="FF0000"/>
                        </a:solidFill>
                      </a:endParaRPr>
                    </a:p>
                  </a:txBody>
                  <a:tcPr/>
                </a:tc>
                <a:extLst>
                  <a:ext uri="{0D108BD9-81ED-4DB2-BD59-A6C34878D82A}">
                    <a16:rowId xmlns:a16="http://schemas.microsoft.com/office/drawing/2014/main" val="278367119"/>
                  </a:ext>
                </a:extLst>
              </a:tr>
              <a:tr h="590068">
                <a:tc>
                  <a:txBody>
                    <a:bodyPr/>
                    <a:lstStyle/>
                    <a:p>
                      <a:pPr algn="ctr"/>
                      <a:r>
                        <a:rPr lang="fr-FR" sz="2800" dirty="0" smtClean="0"/>
                        <a:t>6+4= </a:t>
                      </a:r>
                      <a:r>
                        <a:rPr lang="fr-FR" sz="2800" dirty="0" smtClean="0">
                          <a:solidFill>
                            <a:srgbClr val="FF0000"/>
                          </a:solidFill>
                        </a:rPr>
                        <a:t>10</a:t>
                      </a:r>
                      <a:endParaRPr lang="fr-FR" sz="2800" dirty="0">
                        <a:solidFill>
                          <a:srgbClr val="FF0000"/>
                        </a:solidFill>
                      </a:endParaRPr>
                    </a:p>
                  </a:txBody>
                  <a:tcPr/>
                </a:tc>
                <a:tc>
                  <a:txBody>
                    <a:bodyPr/>
                    <a:lstStyle/>
                    <a:p>
                      <a:pPr algn="ctr"/>
                      <a:r>
                        <a:rPr lang="fr-FR" sz="2800" dirty="0" smtClean="0"/>
                        <a:t>19-7= </a:t>
                      </a:r>
                      <a:r>
                        <a:rPr lang="fr-FR" sz="2800" dirty="0" smtClean="0">
                          <a:solidFill>
                            <a:srgbClr val="FF0000"/>
                          </a:solidFill>
                        </a:rPr>
                        <a:t>12</a:t>
                      </a:r>
                      <a:endParaRPr lang="fr-FR" sz="2800" dirty="0">
                        <a:solidFill>
                          <a:srgbClr val="FF0000"/>
                        </a:solidFill>
                      </a:endParaRPr>
                    </a:p>
                  </a:txBody>
                  <a:tcPr/>
                </a:tc>
                <a:tc>
                  <a:txBody>
                    <a:bodyPr/>
                    <a:lstStyle/>
                    <a:p>
                      <a:pPr algn="ctr"/>
                      <a:r>
                        <a:rPr lang="fr-FR" sz="2800" dirty="0" smtClean="0"/>
                        <a:t>7x8= </a:t>
                      </a:r>
                      <a:r>
                        <a:rPr lang="fr-FR" sz="2800" dirty="0" smtClean="0">
                          <a:solidFill>
                            <a:srgbClr val="FF0000"/>
                          </a:solidFill>
                        </a:rPr>
                        <a:t>56</a:t>
                      </a:r>
                      <a:endParaRPr lang="fr-FR" sz="2800" dirty="0">
                        <a:solidFill>
                          <a:srgbClr val="FF0000"/>
                        </a:solidFill>
                      </a:endParaRPr>
                    </a:p>
                  </a:txBody>
                  <a:tcPr/>
                </a:tc>
                <a:tc>
                  <a:txBody>
                    <a:bodyPr/>
                    <a:lstStyle/>
                    <a:p>
                      <a:pPr algn="ctr"/>
                      <a:r>
                        <a:rPr lang="fr-FR" sz="2800" dirty="0" smtClean="0"/>
                        <a:t>100:4= </a:t>
                      </a:r>
                      <a:r>
                        <a:rPr lang="fr-FR" sz="2800" dirty="0" smtClean="0">
                          <a:solidFill>
                            <a:srgbClr val="FF0000"/>
                          </a:solidFill>
                        </a:rPr>
                        <a:t>25</a:t>
                      </a:r>
                      <a:endParaRPr lang="fr-FR" sz="2800" dirty="0">
                        <a:solidFill>
                          <a:srgbClr val="FF0000"/>
                        </a:solidFill>
                      </a:endParaRPr>
                    </a:p>
                  </a:txBody>
                  <a:tcPr/>
                </a:tc>
                <a:extLst>
                  <a:ext uri="{0D108BD9-81ED-4DB2-BD59-A6C34878D82A}">
                    <a16:rowId xmlns:a16="http://schemas.microsoft.com/office/drawing/2014/main" val="3415514981"/>
                  </a:ext>
                </a:extLst>
              </a:tr>
              <a:tr h="590068">
                <a:tc>
                  <a:txBody>
                    <a:bodyPr/>
                    <a:lstStyle/>
                    <a:p>
                      <a:pPr algn="ctr"/>
                      <a:r>
                        <a:rPr lang="fr-FR" sz="2800" dirty="0" smtClean="0"/>
                        <a:t>32+18= </a:t>
                      </a:r>
                      <a:r>
                        <a:rPr lang="fr-FR" sz="2800" dirty="0" smtClean="0">
                          <a:solidFill>
                            <a:srgbClr val="FF0000"/>
                          </a:solidFill>
                        </a:rPr>
                        <a:t>50</a:t>
                      </a:r>
                      <a:endParaRPr lang="fr-FR" sz="2800" dirty="0">
                        <a:solidFill>
                          <a:srgbClr val="FF0000"/>
                        </a:solidFill>
                      </a:endParaRPr>
                    </a:p>
                  </a:txBody>
                  <a:tcPr/>
                </a:tc>
                <a:tc>
                  <a:txBody>
                    <a:bodyPr/>
                    <a:lstStyle/>
                    <a:p>
                      <a:pPr algn="ctr"/>
                      <a:r>
                        <a:rPr lang="fr-FR" sz="2800" dirty="0" smtClean="0"/>
                        <a:t>100-40= </a:t>
                      </a:r>
                      <a:r>
                        <a:rPr lang="fr-FR" sz="2800" dirty="0" smtClean="0">
                          <a:solidFill>
                            <a:srgbClr val="FF0000"/>
                          </a:solidFill>
                        </a:rPr>
                        <a:t>60</a:t>
                      </a:r>
                      <a:endParaRPr lang="fr-FR" sz="2800" dirty="0">
                        <a:solidFill>
                          <a:srgbClr val="FF0000"/>
                        </a:solidFill>
                      </a:endParaRPr>
                    </a:p>
                  </a:txBody>
                  <a:tcPr/>
                </a:tc>
                <a:tc>
                  <a:txBody>
                    <a:bodyPr/>
                    <a:lstStyle/>
                    <a:p>
                      <a:pPr algn="ctr"/>
                      <a:r>
                        <a:rPr lang="fr-FR" sz="2800" dirty="0" smtClean="0"/>
                        <a:t>15x10= </a:t>
                      </a:r>
                      <a:r>
                        <a:rPr lang="fr-FR" sz="2800" dirty="0" smtClean="0">
                          <a:solidFill>
                            <a:srgbClr val="FF0000"/>
                          </a:solidFill>
                        </a:rPr>
                        <a:t>150</a:t>
                      </a:r>
                      <a:endParaRPr lang="fr-FR" sz="2800" dirty="0">
                        <a:solidFill>
                          <a:srgbClr val="FF0000"/>
                        </a:solidFill>
                      </a:endParaRPr>
                    </a:p>
                  </a:txBody>
                  <a:tcPr/>
                </a:tc>
                <a:tc>
                  <a:txBody>
                    <a:bodyPr/>
                    <a:lstStyle/>
                    <a:p>
                      <a:pPr algn="ctr"/>
                      <a:r>
                        <a:rPr lang="fr-FR" sz="2800" dirty="0" smtClean="0"/>
                        <a:t>63:7= </a:t>
                      </a:r>
                      <a:r>
                        <a:rPr lang="fr-FR" sz="2800" dirty="0" smtClean="0">
                          <a:solidFill>
                            <a:srgbClr val="FF0000"/>
                          </a:solidFill>
                        </a:rPr>
                        <a:t>9</a:t>
                      </a:r>
                      <a:endParaRPr lang="fr-FR" sz="2800" dirty="0">
                        <a:solidFill>
                          <a:srgbClr val="FF0000"/>
                        </a:solidFill>
                      </a:endParaRPr>
                    </a:p>
                  </a:txBody>
                  <a:tcPr/>
                </a:tc>
                <a:extLst>
                  <a:ext uri="{0D108BD9-81ED-4DB2-BD59-A6C34878D82A}">
                    <a16:rowId xmlns:a16="http://schemas.microsoft.com/office/drawing/2014/main" val="3178127430"/>
                  </a:ext>
                </a:extLst>
              </a:tr>
              <a:tr h="590068">
                <a:tc>
                  <a:txBody>
                    <a:bodyPr/>
                    <a:lstStyle/>
                    <a:p>
                      <a:pPr algn="ctr"/>
                      <a:r>
                        <a:rPr lang="fr-FR" sz="2800" dirty="0" smtClean="0"/>
                        <a:t>250+650= </a:t>
                      </a:r>
                      <a:r>
                        <a:rPr lang="fr-FR" sz="2800" dirty="0" smtClean="0">
                          <a:solidFill>
                            <a:srgbClr val="FF0000"/>
                          </a:solidFill>
                        </a:rPr>
                        <a:t>900</a:t>
                      </a:r>
                      <a:endParaRPr lang="fr-FR" sz="2800" dirty="0">
                        <a:solidFill>
                          <a:srgbClr val="FF0000"/>
                        </a:solidFill>
                      </a:endParaRPr>
                    </a:p>
                  </a:txBody>
                  <a:tcPr/>
                </a:tc>
                <a:tc>
                  <a:txBody>
                    <a:bodyPr/>
                    <a:lstStyle/>
                    <a:p>
                      <a:pPr algn="ctr"/>
                      <a:r>
                        <a:rPr lang="fr-FR" sz="2800" dirty="0" smtClean="0"/>
                        <a:t>37-22= </a:t>
                      </a:r>
                      <a:r>
                        <a:rPr lang="fr-FR" sz="2800" dirty="0" smtClean="0">
                          <a:solidFill>
                            <a:srgbClr val="FF0000"/>
                          </a:solidFill>
                        </a:rPr>
                        <a:t>15</a:t>
                      </a:r>
                      <a:endParaRPr lang="fr-FR" sz="2800" dirty="0">
                        <a:solidFill>
                          <a:srgbClr val="FF0000"/>
                        </a:solidFill>
                      </a:endParaRPr>
                    </a:p>
                  </a:txBody>
                  <a:tcPr/>
                </a:tc>
                <a:tc>
                  <a:txBody>
                    <a:bodyPr/>
                    <a:lstStyle/>
                    <a:p>
                      <a:pPr algn="ctr"/>
                      <a:r>
                        <a:rPr lang="fr-FR" sz="2800" dirty="0" smtClean="0"/>
                        <a:t>6x15= </a:t>
                      </a:r>
                      <a:r>
                        <a:rPr lang="fr-FR" sz="2800" dirty="0" smtClean="0">
                          <a:solidFill>
                            <a:srgbClr val="FF0000"/>
                          </a:solidFill>
                        </a:rPr>
                        <a:t>90</a:t>
                      </a:r>
                      <a:endParaRPr lang="fr-FR" sz="2800" dirty="0">
                        <a:solidFill>
                          <a:srgbClr val="FF0000"/>
                        </a:solidFill>
                      </a:endParaRPr>
                    </a:p>
                  </a:txBody>
                  <a:tcPr/>
                </a:tc>
                <a:tc>
                  <a:txBody>
                    <a:bodyPr/>
                    <a:lstStyle/>
                    <a:p>
                      <a:pPr algn="ctr"/>
                      <a:r>
                        <a:rPr lang="fr-FR" sz="2800" dirty="0" smtClean="0"/>
                        <a:t>17 200:100= </a:t>
                      </a:r>
                    </a:p>
                    <a:p>
                      <a:pPr algn="ctr"/>
                      <a:r>
                        <a:rPr lang="fr-FR" sz="2800" dirty="0" smtClean="0">
                          <a:solidFill>
                            <a:srgbClr val="FF0000"/>
                          </a:solidFill>
                        </a:rPr>
                        <a:t>172</a:t>
                      </a:r>
                      <a:endParaRPr lang="fr-FR" sz="2800" dirty="0">
                        <a:solidFill>
                          <a:srgbClr val="FF0000"/>
                        </a:solidFill>
                      </a:endParaRPr>
                    </a:p>
                  </a:txBody>
                  <a:tcPr/>
                </a:tc>
                <a:extLst>
                  <a:ext uri="{0D108BD9-81ED-4DB2-BD59-A6C34878D82A}">
                    <a16:rowId xmlns:a16="http://schemas.microsoft.com/office/drawing/2014/main" val="3949288299"/>
                  </a:ext>
                </a:extLst>
              </a:tr>
              <a:tr h="590068">
                <a:tc>
                  <a:txBody>
                    <a:bodyPr/>
                    <a:lstStyle/>
                    <a:p>
                      <a:pPr algn="ctr"/>
                      <a:r>
                        <a:rPr lang="fr-FR" sz="2800" dirty="0" smtClean="0"/>
                        <a:t>127+90= </a:t>
                      </a:r>
                      <a:r>
                        <a:rPr lang="fr-FR" sz="2800" dirty="0" smtClean="0">
                          <a:solidFill>
                            <a:srgbClr val="FF0000"/>
                          </a:solidFill>
                        </a:rPr>
                        <a:t>217</a:t>
                      </a:r>
                      <a:endParaRPr lang="fr-FR" sz="2800" dirty="0">
                        <a:solidFill>
                          <a:srgbClr val="FF0000"/>
                        </a:solidFill>
                      </a:endParaRPr>
                    </a:p>
                  </a:txBody>
                  <a:tcPr/>
                </a:tc>
                <a:tc>
                  <a:txBody>
                    <a:bodyPr/>
                    <a:lstStyle/>
                    <a:p>
                      <a:pPr algn="ctr"/>
                      <a:r>
                        <a:rPr lang="fr-FR" sz="2800" dirty="0" smtClean="0"/>
                        <a:t>260-115= </a:t>
                      </a:r>
                      <a:r>
                        <a:rPr lang="fr-FR" sz="2800" dirty="0" smtClean="0">
                          <a:solidFill>
                            <a:srgbClr val="FF0000"/>
                          </a:solidFill>
                        </a:rPr>
                        <a:t>145</a:t>
                      </a:r>
                      <a:endParaRPr lang="fr-FR" sz="2800" dirty="0">
                        <a:solidFill>
                          <a:srgbClr val="FF0000"/>
                        </a:solidFill>
                      </a:endParaRPr>
                    </a:p>
                  </a:txBody>
                  <a:tcPr/>
                </a:tc>
                <a:tc>
                  <a:txBody>
                    <a:bodyPr/>
                    <a:lstStyle/>
                    <a:p>
                      <a:pPr algn="ctr"/>
                      <a:r>
                        <a:rPr lang="fr-FR" sz="2800" dirty="0" smtClean="0"/>
                        <a:t>6x17= </a:t>
                      </a:r>
                      <a:r>
                        <a:rPr lang="fr-FR" sz="2800" dirty="0" smtClean="0">
                          <a:solidFill>
                            <a:srgbClr val="FF0000"/>
                          </a:solidFill>
                        </a:rPr>
                        <a:t>102</a:t>
                      </a:r>
                      <a:endParaRPr lang="fr-FR" sz="2800" dirty="0">
                        <a:solidFill>
                          <a:srgbClr val="FF0000"/>
                        </a:solidFill>
                      </a:endParaRPr>
                    </a:p>
                  </a:txBody>
                  <a:tcPr/>
                </a:tc>
                <a:tc>
                  <a:txBody>
                    <a:bodyPr/>
                    <a:lstStyle/>
                    <a:p>
                      <a:pPr algn="ctr"/>
                      <a:r>
                        <a:rPr lang="fr-FR" sz="2800" dirty="0" smtClean="0"/>
                        <a:t>95:5= </a:t>
                      </a:r>
                      <a:r>
                        <a:rPr lang="fr-FR" sz="2800" dirty="0" smtClean="0">
                          <a:solidFill>
                            <a:srgbClr val="FF0000"/>
                          </a:solidFill>
                        </a:rPr>
                        <a:t>19</a:t>
                      </a:r>
                      <a:endParaRPr lang="fr-FR" sz="2800" dirty="0">
                        <a:solidFill>
                          <a:srgbClr val="FF0000"/>
                        </a:solidFill>
                      </a:endParaRPr>
                    </a:p>
                  </a:txBody>
                  <a:tcPr/>
                </a:tc>
                <a:extLst>
                  <a:ext uri="{0D108BD9-81ED-4DB2-BD59-A6C34878D82A}">
                    <a16:rowId xmlns:a16="http://schemas.microsoft.com/office/drawing/2014/main" val="4191020215"/>
                  </a:ext>
                </a:extLst>
              </a:tr>
              <a:tr h="590068">
                <a:tc>
                  <a:txBody>
                    <a:bodyPr/>
                    <a:lstStyle/>
                    <a:p>
                      <a:pPr algn="ctr"/>
                      <a:r>
                        <a:rPr lang="fr-FR" sz="2800" dirty="0" smtClean="0"/>
                        <a:t>774+389= </a:t>
                      </a:r>
                    </a:p>
                    <a:p>
                      <a:pPr algn="ctr"/>
                      <a:r>
                        <a:rPr lang="fr-FR" sz="2800" dirty="0" smtClean="0">
                          <a:solidFill>
                            <a:srgbClr val="FF0000"/>
                          </a:solidFill>
                        </a:rPr>
                        <a:t>1 163</a:t>
                      </a:r>
                      <a:endParaRPr lang="fr-FR" sz="2800" dirty="0">
                        <a:solidFill>
                          <a:srgbClr val="FF0000"/>
                        </a:solidFill>
                      </a:endParaRPr>
                    </a:p>
                  </a:txBody>
                  <a:tcPr/>
                </a:tc>
                <a:tc>
                  <a:txBody>
                    <a:bodyPr/>
                    <a:lstStyle/>
                    <a:p>
                      <a:pPr algn="ctr"/>
                      <a:r>
                        <a:rPr lang="fr-FR" sz="2800" dirty="0" smtClean="0"/>
                        <a:t>774-389= </a:t>
                      </a:r>
                      <a:r>
                        <a:rPr lang="fr-FR" sz="2800" dirty="0" smtClean="0">
                          <a:solidFill>
                            <a:srgbClr val="FF0000"/>
                          </a:solidFill>
                        </a:rPr>
                        <a:t>385</a:t>
                      </a:r>
                      <a:endParaRPr lang="fr-FR" sz="2800" dirty="0">
                        <a:solidFill>
                          <a:srgbClr val="FF0000"/>
                        </a:solidFill>
                      </a:endParaRPr>
                    </a:p>
                  </a:txBody>
                  <a:tcPr/>
                </a:tc>
                <a:tc>
                  <a:txBody>
                    <a:bodyPr/>
                    <a:lstStyle/>
                    <a:p>
                      <a:pPr algn="ctr"/>
                      <a:r>
                        <a:rPr lang="fr-FR" sz="2800" dirty="0" smtClean="0"/>
                        <a:t>39x102= </a:t>
                      </a:r>
                      <a:r>
                        <a:rPr lang="fr-FR" sz="2800" dirty="0" smtClean="0">
                          <a:solidFill>
                            <a:srgbClr val="FF0000"/>
                          </a:solidFill>
                        </a:rPr>
                        <a:t>3 978</a:t>
                      </a:r>
                      <a:endParaRPr lang="fr-FR" sz="2800" dirty="0">
                        <a:solidFill>
                          <a:srgbClr val="FF0000"/>
                        </a:solidFill>
                      </a:endParaRPr>
                    </a:p>
                  </a:txBody>
                  <a:tcPr/>
                </a:tc>
                <a:tc>
                  <a:txBody>
                    <a:bodyPr/>
                    <a:lstStyle/>
                    <a:p>
                      <a:pPr algn="ctr"/>
                      <a:r>
                        <a:rPr lang="fr-FR" sz="2800" dirty="0" smtClean="0"/>
                        <a:t>972:27= </a:t>
                      </a:r>
                      <a:r>
                        <a:rPr lang="fr-FR" sz="2800" dirty="0" smtClean="0">
                          <a:solidFill>
                            <a:srgbClr val="FF0000"/>
                          </a:solidFill>
                        </a:rPr>
                        <a:t>36</a:t>
                      </a:r>
                      <a:endParaRPr lang="fr-FR" sz="2800" dirty="0">
                        <a:solidFill>
                          <a:srgbClr val="FF0000"/>
                        </a:solidFill>
                      </a:endParaRPr>
                    </a:p>
                  </a:txBody>
                  <a:tcPr/>
                </a:tc>
                <a:extLst>
                  <a:ext uri="{0D108BD9-81ED-4DB2-BD59-A6C34878D82A}">
                    <a16:rowId xmlns:a16="http://schemas.microsoft.com/office/drawing/2014/main" val="1027714208"/>
                  </a:ext>
                </a:extLst>
              </a:tr>
            </a:tbl>
          </a:graphicData>
        </a:graphic>
      </p:graphicFrame>
    </p:spTree>
    <p:extLst>
      <p:ext uri="{BB962C8B-B14F-4D97-AF65-F5344CB8AC3E}">
        <p14:creationId xmlns:p14="http://schemas.microsoft.com/office/powerpoint/2010/main" val="3591962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686937"/>
          </a:xfrm>
        </p:spPr>
        <p:txBody>
          <a:bodyPr/>
          <a:lstStyle/>
          <a:p>
            <a:pPr algn="ctr"/>
            <a:r>
              <a:rPr lang="fr-FR" dirty="0" smtClean="0"/>
              <a:t>Organisation des 6h de formation</a:t>
            </a:r>
            <a:endParaRPr lang="fr-FR" dirty="0"/>
          </a:p>
        </p:txBody>
      </p:sp>
      <p:sp>
        <p:nvSpPr>
          <p:cNvPr id="3" name="Espace réservé du contenu 2"/>
          <p:cNvSpPr>
            <a:spLocks noGrp="1"/>
          </p:cNvSpPr>
          <p:nvPr>
            <p:ph idx="1"/>
          </p:nvPr>
        </p:nvSpPr>
        <p:spPr>
          <a:xfrm>
            <a:off x="450377" y="1487606"/>
            <a:ext cx="11395880" cy="5131557"/>
          </a:xfrm>
        </p:spPr>
        <p:txBody>
          <a:bodyPr/>
          <a:lstStyle/>
          <a:p>
            <a:pPr marL="3944938" indent="0"/>
            <a:endParaRPr lang="fr-FR" b="1" dirty="0" smtClean="0"/>
          </a:p>
          <a:p>
            <a:pPr marL="4121150" indent="0"/>
            <a:r>
              <a:rPr lang="fr-FR" b="1" dirty="0" smtClean="0"/>
              <a:t> S'entendre </a:t>
            </a:r>
            <a:r>
              <a:rPr lang="fr-FR" b="1" dirty="0"/>
              <a:t>sur le vocabulaire</a:t>
            </a:r>
            <a:endParaRPr lang="fr-FR" dirty="0"/>
          </a:p>
          <a:p>
            <a:pPr marL="4121150" indent="0"/>
            <a:r>
              <a:rPr lang="fr-FR" b="1" dirty="0" smtClean="0"/>
              <a:t> Identifier </a:t>
            </a:r>
            <a:r>
              <a:rPr lang="fr-FR" b="1" dirty="0"/>
              <a:t>les enjeux du calcul mental</a:t>
            </a:r>
            <a:endParaRPr lang="fr-FR" dirty="0"/>
          </a:p>
          <a:p>
            <a:pPr marL="4121150" indent="0"/>
            <a:r>
              <a:rPr lang="fr-FR" b="1" dirty="0" smtClean="0"/>
              <a:t> Concevoir </a:t>
            </a:r>
            <a:r>
              <a:rPr lang="fr-FR" b="1" dirty="0"/>
              <a:t>l'enseignement du calcul </a:t>
            </a:r>
            <a:r>
              <a:rPr lang="fr-FR" b="1" dirty="0" smtClean="0"/>
              <a:t>mental</a:t>
            </a:r>
          </a:p>
          <a:p>
            <a:pPr marL="3944938" indent="0"/>
            <a:endParaRPr lang="fr-FR" b="1" dirty="0" smtClean="0"/>
          </a:p>
          <a:p>
            <a:pPr marL="3944938" indent="0">
              <a:buNone/>
            </a:pPr>
            <a:endParaRPr lang="fr-FR" sz="700" b="1" dirty="0"/>
          </a:p>
          <a:p>
            <a:pPr marL="4121150" indent="0"/>
            <a:r>
              <a:rPr lang="fr-FR" b="1" dirty="0" smtClean="0"/>
              <a:t> S’approprier des ressources</a:t>
            </a:r>
          </a:p>
          <a:p>
            <a:pPr marL="4298950" indent="-177800"/>
            <a:r>
              <a:rPr lang="fr-FR" b="1" dirty="0" smtClean="0"/>
              <a:t> Organiser et mettre en œuvre des séquences de calcul mental</a:t>
            </a:r>
          </a:p>
          <a:p>
            <a:pPr marL="3944938" indent="0"/>
            <a:endParaRPr lang="fr-FR" b="1" dirty="0"/>
          </a:p>
          <a:p>
            <a:pPr marL="3944938" indent="0"/>
            <a:endParaRPr lang="fr-FR" b="1" dirty="0" smtClean="0"/>
          </a:p>
          <a:p>
            <a:pPr marL="4216400" indent="-95250">
              <a:tabLst>
                <a:tab pos="4394200" algn="l"/>
              </a:tabLst>
            </a:pPr>
            <a:r>
              <a:rPr lang="fr-FR" b="1" dirty="0" smtClean="0"/>
              <a:t> Partager </a:t>
            </a:r>
            <a:r>
              <a:rPr lang="fr-FR" b="1" dirty="0"/>
              <a:t>vos expériences </a:t>
            </a:r>
            <a:endParaRPr lang="fr-FR" dirty="0"/>
          </a:p>
          <a:p>
            <a:pPr marL="4394200" indent="-273050"/>
            <a:r>
              <a:rPr lang="fr-FR" b="1" dirty="0"/>
              <a:t>Évaluer les acquis</a:t>
            </a:r>
            <a:endParaRPr lang="fr-FR" dirty="0"/>
          </a:p>
        </p:txBody>
      </p:sp>
      <p:sp>
        <p:nvSpPr>
          <p:cNvPr id="4" name="Rectangle à coins arrondis 3"/>
          <p:cNvSpPr/>
          <p:nvPr/>
        </p:nvSpPr>
        <p:spPr>
          <a:xfrm>
            <a:off x="907574" y="1762727"/>
            <a:ext cx="3548418" cy="13374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173705" y="1969802"/>
            <a:ext cx="3125340" cy="892552"/>
          </a:xfrm>
          <a:prstGeom prst="rect">
            <a:avLst/>
          </a:prstGeom>
          <a:noFill/>
        </p:spPr>
        <p:txBody>
          <a:bodyPr wrap="square" rtlCol="0">
            <a:spAutoFit/>
          </a:bodyPr>
          <a:lstStyle/>
          <a:p>
            <a:r>
              <a:rPr lang="fr-FR" b="1" dirty="0"/>
              <a:t>Enseigner le calcul mental: </a:t>
            </a:r>
          </a:p>
          <a:p>
            <a:r>
              <a:rPr lang="fr-FR" b="1" dirty="0"/>
              <a:t>      Pourquoi? Comment</a:t>
            </a:r>
            <a:r>
              <a:rPr lang="fr-FR" b="1" dirty="0" smtClean="0"/>
              <a:t>?</a:t>
            </a:r>
          </a:p>
          <a:p>
            <a:pPr algn="ctr"/>
            <a:r>
              <a:rPr lang="fr-FR" sz="1600" dirty="0" smtClean="0"/>
              <a:t>2h présentiel</a:t>
            </a:r>
            <a:endParaRPr lang="fr-FR" sz="1600" dirty="0"/>
          </a:p>
        </p:txBody>
      </p:sp>
      <p:sp>
        <p:nvSpPr>
          <p:cNvPr id="6" name="Rectangle à coins arrondis 5"/>
          <p:cNvSpPr/>
          <p:nvPr/>
        </p:nvSpPr>
        <p:spPr>
          <a:xfrm>
            <a:off x="907574" y="3264636"/>
            <a:ext cx="3548418" cy="160015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907574" y="3353323"/>
            <a:ext cx="3391471" cy="1477328"/>
          </a:xfrm>
          <a:prstGeom prst="rect">
            <a:avLst/>
          </a:prstGeom>
          <a:noFill/>
        </p:spPr>
        <p:txBody>
          <a:bodyPr wrap="square" rtlCol="0">
            <a:spAutoFit/>
          </a:bodyPr>
          <a:lstStyle/>
          <a:p>
            <a:pPr algn="ctr"/>
            <a:r>
              <a:rPr lang="fr-FR" b="1" dirty="0"/>
              <a:t>Appropriation des ressources</a:t>
            </a:r>
            <a:endParaRPr lang="fr-FR" dirty="0"/>
          </a:p>
          <a:p>
            <a:pPr algn="ctr"/>
            <a:r>
              <a:rPr lang="fr-FR" b="1" dirty="0"/>
              <a:t>pour la construction de séquences et la mise en œuvre dans les classes</a:t>
            </a:r>
            <a:endParaRPr lang="fr-FR" dirty="0"/>
          </a:p>
          <a:p>
            <a:pPr algn="ctr"/>
            <a:r>
              <a:rPr lang="fr-FR" sz="1600" dirty="0"/>
              <a:t>2</a:t>
            </a:r>
            <a:r>
              <a:rPr lang="fr-FR" sz="1600" dirty="0" smtClean="0"/>
              <a:t>h </a:t>
            </a:r>
            <a:r>
              <a:rPr lang="fr-FR" sz="1600" dirty="0" err="1"/>
              <a:t>distanciel</a:t>
            </a:r>
            <a:endParaRPr lang="fr-FR" sz="1600" dirty="0"/>
          </a:p>
        </p:txBody>
      </p:sp>
      <p:sp>
        <p:nvSpPr>
          <p:cNvPr id="8" name="Rectangle à coins arrondis 7"/>
          <p:cNvSpPr/>
          <p:nvPr/>
        </p:nvSpPr>
        <p:spPr>
          <a:xfrm>
            <a:off x="907575" y="5117910"/>
            <a:ext cx="3548417" cy="13374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1310185" y="5377218"/>
            <a:ext cx="2988860" cy="923330"/>
          </a:xfrm>
          <a:prstGeom prst="rect">
            <a:avLst/>
          </a:prstGeom>
          <a:noFill/>
        </p:spPr>
        <p:txBody>
          <a:bodyPr wrap="square" rtlCol="0">
            <a:spAutoFit/>
          </a:bodyPr>
          <a:lstStyle/>
          <a:p>
            <a:pPr algn="ctr"/>
            <a:r>
              <a:rPr lang="fr-FR" b="1" dirty="0"/>
              <a:t>Retours d'expériences</a:t>
            </a:r>
            <a:endParaRPr lang="fr-FR" dirty="0"/>
          </a:p>
          <a:p>
            <a:pPr algn="ctr"/>
            <a:r>
              <a:rPr lang="fr-FR" b="1" dirty="0"/>
              <a:t>Partage de pratiques</a:t>
            </a:r>
            <a:endParaRPr lang="fr-FR" dirty="0"/>
          </a:p>
          <a:p>
            <a:pPr algn="ctr"/>
            <a:r>
              <a:rPr lang="fr-FR" sz="1600" dirty="0"/>
              <a:t>2h présentiel</a:t>
            </a:r>
          </a:p>
        </p:txBody>
      </p:sp>
    </p:spTree>
    <p:extLst>
      <p:ext uri="{BB962C8B-B14F-4D97-AF65-F5344CB8AC3E}">
        <p14:creationId xmlns:p14="http://schemas.microsoft.com/office/powerpoint/2010/main" val="2888239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7117" y="346365"/>
            <a:ext cx="10600266" cy="651164"/>
          </a:xfrm>
        </p:spPr>
        <p:txBody>
          <a:bodyPr>
            <a:normAutofit fontScale="90000"/>
          </a:bodyPr>
          <a:lstStyle/>
          <a:p>
            <a:pPr algn="ctr"/>
            <a:r>
              <a:rPr lang="fr-FR" dirty="0" smtClean="0">
                <a:solidFill>
                  <a:srgbClr val="0070C0"/>
                </a:solidFill>
              </a:rPr>
              <a:t>Automatiser le calcul mental… jusqu’où pour les élèves? </a:t>
            </a:r>
            <a:endParaRPr lang="fr-FR" dirty="0">
              <a:solidFill>
                <a:srgbClr val="0070C0"/>
              </a:solidFill>
            </a:endParaRPr>
          </a:p>
        </p:txBody>
      </p:sp>
      <p:pic>
        <p:nvPicPr>
          <p:cNvPr id="4" name="Image 3"/>
          <p:cNvPicPr>
            <a:picLocks noChangeAspect="1"/>
          </p:cNvPicPr>
          <p:nvPr/>
        </p:nvPicPr>
        <p:blipFill>
          <a:blip r:embed="rId2"/>
          <a:stretch>
            <a:fillRect/>
          </a:stretch>
        </p:blipFill>
        <p:spPr>
          <a:xfrm>
            <a:off x="968279" y="997529"/>
            <a:ext cx="9796701" cy="5776021"/>
          </a:xfrm>
          <a:prstGeom prst="rect">
            <a:avLst/>
          </a:prstGeom>
        </p:spPr>
      </p:pic>
    </p:spTree>
    <p:extLst>
      <p:ext uri="{BB962C8B-B14F-4D97-AF65-F5344CB8AC3E}">
        <p14:creationId xmlns:p14="http://schemas.microsoft.com/office/powerpoint/2010/main" val="1357722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600"/>
            <a:ext cx="8743757" cy="1320800"/>
          </a:xfrm>
        </p:spPr>
        <p:txBody>
          <a:bodyPr/>
          <a:lstStyle/>
          <a:p>
            <a:pPr algn="ctr"/>
            <a:r>
              <a:rPr lang="fr-FR" dirty="0" smtClean="0">
                <a:solidFill>
                  <a:srgbClr val="0070C0"/>
                </a:solidFill>
              </a:rPr>
              <a:t>Ce qu’est vraiment le calcul mental…</a:t>
            </a:r>
            <a:endParaRPr lang="fr-FR" dirty="0">
              <a:solidFill>
                <a:srgbClr val="0070C0"/>
              </a:solidFill>
            </a:endParaRPr>
          </a:p>
        </p:txBody>
      </p:sp>
      <p:pic>
        <p:nvPicPr>
          <p:cNvPr id="4" name="Espace réservé du contenu 3"/>
          <p:cNvPicPr>
            <a:picLocks noGrp="1" noChangeAspect="1"/>
          </p:cNvPicPr>
          <p:nvPr>
            <p:ph idx="1"/>
          </p:nvPr>
        </p:nvPicPr>
        <p:blipFill>
          <a:blip r:embed="rId2"/>
          <a:stretch>
            <a:fillRect/>
          </a:stretch>
        </p:blipFill>
        <p:spPr>
          <a:xfrm>
            <a:off x="1150859" y="1463835"/>
            <a:ext cx="9455230" cy="4867692"/>
          </a:xfrm>
          <a:prstGeom prst="rect">
            <a:avLst/>
          </a:prstGeom>
        </p:spPr>
      </p:pic>
    </p:spTree>
    <p:extLst>
      <p:ext uri="{BB962C8B-B14F-4D97-AF65-F5344CB8AC3E}">
        <p14:creationId xmlns:p14="http://schemas.microsoft.com/office/powerpoint/2010/main" val="4192628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8351" y="1418182"/>
            <a:ext cx="11631868" cy="3806276"/>
          </a:xfrm>
          <a:prstGeom prst="rect">
            <a:avLst/>
          </a:prstGeom>
        </p:spPr>
      </p:pic>
    </p:spTree>
    <p:extLst>
      <p:ext uri="{BB962C8B-B14F-4D97-AF65-F5344CB8AC3E}">
        <p14:creationId xmlns:p14="http://schemas.microsoft.com/office/powerpoint/2010/main" val="1237391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173248" cy="803564"/>
          </a:xfrm>
        </p:spPr>
        <p:txBody>
          <a:bodyPr/>
          <a:lstStyle/>
          <a:p>
            <a:pPr algn="ctr"/>
            <a:r>
              <a:rPr lang="fr-FR" dirty="0" smtClean="0">
                <a:solidFill>
                  <a:srgbClr val="0070C0"/>
                </a:solidFill>
              </a:rPr>
              <a:t>Enseigner le calcul mental: les procédures</a:t>
            </a:r>
            <a:endParaRPr lang="fr-FR" dirty="0">
              <a:solidFill>
                <a:srgbClr val="0070C0"/>
              </a:solidFill>
            </a:endParaRPr>
          </a:p>
        </p:txBody>
      </p:sp>
      <p:pic>
        <p:nvPicPr>
          <p:cNvPr id="4" name="Image 3"/>
          <p:cNvPicPr>
            <a:picLocks noChangeAspect="1"/>
          </p:cNvPicPr>
          <p:nvPr/>
        </p:nvPicPr>
        <p:blipFill>
          <a:blip r:embed="rId2"/>
          <a:stretch>
            <a:fillRect/>
          </a:stretch>
        </p:blipFill>
        <p:spPr>
          <a:xfrm>
            <a:off x="1563747" y="1260764"/>
            <a:ext cx="8868725" cy="5181984"/>
          </a:xfrm>
          <a:prstGeom prst="rect">
            <a:avLst/>
          </a:prstGeom>
        </p:spPr>
      </p:pic>
    </p:spTree>
    <p:extLst>
      <p:ext uri="{BB962C8B-B14F-4D97-AF65-F5344CB8AC3E}">
        <p14:creationId xmlns:p14="http://schemas.microsoft.com/office/powerpoint/2010/main" val="595852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4316" y="249382"/>
            <a:ext cx="9173248" cy="803564"/>
          </a:xfrm>
        </p:spPr>
        <p:txBody>
          <a:bodyPr/>
          <a:lstStyle/>
          <a:p>
            <a:pPr algn="ctr"/>
            <a:r>
              <a:rPr lang="fr-FR" dirty="0" smtClean="0">
                <a:solidFill>
                  <a:srgbClr val="0070C0"/>
                </a:solidFill>
              </a:rPr>
              <a:t>Enseigner le calcul mental: les procédures</a:t>
            </a:r>
            <a:endParaRPr lang="fr-FR" dirty="0">
              <a:solidFill>
                <a:srgbClr val="0070C0"/>
              </a:solidFill>
            </a:endParaRPr>
          </a:p>
        </p:txBody>
      </p:sp>
      <p:pic>
        <p:nvPicPr>
          <p:cNvPr id="3" name="Image 2"/>
          <p:cNvPicPr>
            <a:picLocks noChangeAspect="1"/>
          </p:cNvPicPr>
          <p:nvPr/>
        </p:nvPicPr>
        <p:blipFill>
          <a:blip r:embed="rId2"/>
          <a:stretch>
            <a:fillRect/>
          </a:stretch>
        </p:blipFill>
        <p:spPr>
          <a:xfrm>
            <a:off x="774316" y="844817"/>
            <a:ext cx="9590952" cy="5583691"/>
          </a:xfrm>
          <a:prstGeom prst="rect">
            <a:avLst/>
          </a:prstGeom>
        </p:spPr>
      </p:pic>
    </p:spTree>
    <p:extLst>
      <p:ext uri="{BB962C8B-B14F-4D97-AF65-F5344CB8AC3E}">
        <p14:creationId xmlns:p14="http://schemas.microsoft.com/office/powerpoint/2010/main" val="4130817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4316" y="249382"/>
            <a:ext cx="9173248" cy="803564"/>
          </a:xfrm>
        </p:spPr>
        <p:txBody>
          <a:bodyPr/>
          <a:lstStyle/>
          <a:p>
            <a:pPr algn="ctr"/>
            <a:r>
              <a:rPr lang="fr-FR" dirty="0" smtClean="0">
                <a:solidFill>
                  <a:srgbClr val="0070C0"/>
                </a:solidFill>
              </a:rPr>
              <a:t>Enseigner le calcul mental: les procédures</a:t>
            </a:r>
            <a:endParaRPr lang="fr-FR" dirty="0">
              <a:solidFill>
                <a:srgbClr val="0070C0"/>
              </a:solidFill>
            </a:endParaRPr>
          </a:p>
        </p:txBody>
      </p:sp>
      <p:pic>
        <p:nvPicPr>
          <p:cNvPr id="4" name="Image 3"/>
          <p:cNvPicPr>
            <a:picLocks noChangeAspect="1"/>
          </p:cNvPicPr>
          <p:nvPr/>
        </p:nvPicPr>
        <p:blipFill>
          <a:blip r:embed="rId2"/>
          <a:stretch>
            <a:fillRect/>
          </a:stretch>
        </p:blipFill>
        <p:spPr>
          <a:xfrm>
            <a:off x="774316" y="930534"/>
            <a:ext cx="9340863" cy="5567247"/>
          </a:xfrm>
          <a:prstGeom prst="rect">
            <a:avLst/>
          </a:prstGeom>
        </p:spPr>
      </p:pic>
    </p:spTree>
    <p:extLst>
      <p:ext uri="{BB962C8B-B14F-4D97-AF65-F5344CB8AC3E}">
        <p14:creationId xmlns:p14="http://schemas.microsoft.com/office/powerpoint/2010/main" val="32452098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4316" y="249382"/>
            <a:ext cx="9173248" cy="803564"/>
          </a:xfrm>
        </p:spPr>
        <p:txBody>
          <a:bodyPr/>
          <a:lstStyle/>
          <a:p>
            <a:pPr algn="ctr"/>
            <a:r>
              <a:rPr lang="fr-FR" dirty="0" smtClean="0">
                <a:solidFill>
                  <a:srgbClr val="0070C0"/>
                </a:solidFill>
              </a:rPr>
              <a:t>Enseigner le calcul mental: les procédures</a:t>
            </a:r>
            <a:endParaRPr lang="fr-FR" dirty="0">
              <a:solidFill>
                <a:srgbClr val="0070C0"/>
              </a:solidFill>
            </a:endParaRPr>
          </a:p>
        </p:txBody>
      </p:sp>
      <p:pic>
        <p:nvPicPr>
          <p:cNvPr id="3" name="Image 2"/>
          <p:cNvPicPr>
            <a:picLocks noChangeAspect="1"/>
          </p:cNvPicPr>
          <p:nvPr/>
        </p:nvPicPr>
        <p:blipFill>
          <a:blip r:embed="rId2"/>
          <a:stretch>
            <a:fillRect/>
          </a:stretch>
        </p:blipFill>
        <p:spPr>
          <a:xfrm>
            <a:off x="1106825" y="942109"/>
            <a:ext cx="9416035" cy="5417127"/>
          </a:xfrm>
          <a:prstGeom prst="rect">
            <a:avLst/>
          </a:prstGeom>
        </p:spPr>
      </p:pic>
    </p:spTree>
    <p:extLst>
      <p:ext uri="{BB962C8B-B14F-4D97-AF65-F5344CB8AC3E}">
        <p14:creationId xmlns:p14="http://schemas.microsoft.com/office/powerpoint/2010/main" val="14599891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4315" y="249382"/>
            <a:ext cx="10129211" cy="609600"/>
          </a:xfrm>
        </p:spPr>
        <p:txBody>
          <a:bodyPr>
            <a:normAutofit fontScale="90000"/>
          </a:bodyPr>
          <a:lstStyle/>
          <a:p>
            <a:pPr algn="ctr"/>
            <a:r>
              <a:rPr lang="fr-FR" dirty="0" smtClean="0">
                <a:solidFill>
                  <a:srgbClr val="0070C0"/>
                </a:solidFill>
              </a:rPr>
              <a:t>Enseigner le calcul mental: une dynamique positive</a:t>
            </a:r>
            <a:endParaRPr lang="fr-FR" dirty="0">
              <a:solidFill>
                <a:srgbClr val="0070C0"/>
              </a:solidFill>
            </a:endParaRPr>
          </a:p>
        </p:txBody>
      </p:sp>
      <p:pic>
        <p:nvPicPr>
          <p:cNvPr id="4" name="Image 3"/>
          <p:cNvPicPr>
            <a:picLocks noChangeAspect="1"/>
          </p:cNvPicPr>
          <p:nvPr/>
        </p:nvPicPr>
        <p:blipFill>
          <a:blip r:embed="rId2"/>
          <a:stretch>
            <a:fillRect/>
          </a:stretch>
        </p:blipFill>
        <p:spPr>
          <a:xfrm>
            <a:off x="1914503" y="858982"/>
            <a:ext cx="7368043" cy="5695940"/>
          </a:xfrm>
          <a:prstGeom prst="rect">
            <a:avLst/>
          </a:prstGeom>
        </p:spPr>
      </p:pic>
    </p:spTree>
    <p:extLst>
      <p:ext uri="{BB962C8B-B14F-4D97-AF65-F5344CB8AC3E}">
        <p14:creationId xmlns:p14="http://schemas.microsoft.com/office/powerpoint/2010/main" val="1683407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4315" y="249382"/>
            <a:ext cx="10129211" cy="609600"/>
          </a:xfrm>
        </p:spPr>
        <p:txBody>
          <a:bodyPr>
            <a:normAutofit fontScale="90000"/>
          </a:bodyPr>
          <a:lstStyle/>
          <a:p>
            <a:pPr algn="ctr"/>
            <a:r>
              <a:rPr lang="fr-FR" dirty="0" smtClean="0">
                <a:solidFill>
                  <a:srgbClr val="0070C0"/>
                </a:solidFill>
              </a:rPr>
              <a:t>Enseigner le calcul mental: une dynamique positive</a:t>
            </a:r>
            <a:endParaRPr lang="fr-FR" dirty="0">
              <a:solidFill>
                <a:srgbClr val="0070C0"/>
              </a:solidFill>
            </a:endParaRPr>
          </a:p>
        </p:txBody>
      </p:sp>
      <p:pic>
        <p:nvPicPr>
          <p:cNvPr id="3" name="Image 2"/>
          <p:cNvPicPr>
            <a:picLocks noChangeAspect="1"/>
          </p:cNvPicPr>
          <p:nvPr/>
        </p:nvPicPr>
        <p:blipFill>
          <a:blip r:embed="rId2"/>
          <a:stretch>
            <a:fillRect/>
          </a:stretch>
        </p:blipFill>
        <p:spPr>
          <a:xfrm>
            <a:off x="774315" y="858982"/>
            <a:ext cx="10320199" cy="5853430"/>
          </a:xfrm>
          <a:prstGeom prst="rect">
            <a:avLst/>
          </a:prstGeom>
        </p:spPr>
      </p:pic>
    </p:spTree>
    <p:extLst>
      <p:ext uri="{BB962C8B-B14F-4D97-AF65-F5344CB8AC3E}">
        <p14:creationId xmlns:p14="http://schemas.microsoft.com/office/powerpoint/2010/main" val="1854841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4315" y="249382"/>
            <a:ext cx="10129211" cy="609600"/>
          </a:xfrm>
        </p:spPr>
        <p:txBody>
          <a:bodyPr>
            <a:normAutofit fontScale="90000"/>
          </a:bodyPr>
          <a:lstStyle/>
          <a:p>
            <a:pPr algn="ctr"/>
            <a:r>
              <a:rPr lang="fr-FR" dirty="0" smtClean="0">
                <a:solidFill>
                  <a:srgbClr val="0070C0"/>
                </a:solidFill>
              </a:rPr>
              <a:t>Enseigner le calcul mental: une dynamique positive</a:t>
            </a:r>
            <a:endParaRPr lang="fr-FR" dirty="0">
              <a:solidFill>
                <a:srgbClr val="0070C0"/>
              </a:solidFill>
            </a:endParaRPr>
          </a:p>
        </p:txBody>
      </p:sp>
      <p:pic>
        <p:nvPicPr>
          <p:cNvPr id="4" name="Image 3"/>
          <p:cNvPicPr>
            <a:picLocks noChangeAspect="1"/>
          </p:cNvPicPr>
          <p:nvPr/>
        </p:nvPicPr>
        <p:blipFill>
          <a:blip r:embed="rId2"/>
          <a:stretch>
            <a:fillRect/>
          </a:stretch>
        </p:blipFill>
        <p:spPr>
          <a:xfrm>
            <a:off x="957998" y="858982"/>
            <a:ext cx="10088300" cy="5735782"/>
          </a:xfrm>
          <a:prstGeom prst="rect">
            <a:avLst/>
          </a:prstGeom>
        </p:spPr>
      </p:pic>
    </p:spTree>
    <p:extLst>
      <p:ext uri="{BB962C8B-B14F-4D97-AF65-F5344CB8AC3E}">
        <p14:creationId xmlns:p14="http://schemas.microsoft.com/office/powerpoint/2010/main" val="4108678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768824"/>
          </a:xfrm>
        </p:spPr>
        <p:txBody>
          <a:bodyPr/>
          <a:lstStyle/>
          <a:p>
            <a:pPr algn="ctr"/>
            <a:r>
              <a:rPr lang="fr-FR" dirty="0" smtClean="0"/>
              <a:t>Déroulement de l’animation</a:t>
            </a:r>
            <a:endParaRPr lang="fr-FR" dirty="0"/>
          </a:p>
        </p:txBody>
      </p:sp>
      <p:pic>
        <p:nvPicPr>
          <p:cNvPr id="4" name="Espace réservé du contenu 3"/>
          <p:cNvPicPr>
            <a:picLocks noGrp="1" noChangeAspect="1"/>
          </p:cNvPicPr>
          <p:nvPr>
            <p:ph idx="1"/>
          </p:nvPr>
        </p:nvPicPr>
        <p:blipFill>
          <a:blip r:embed="rId2"/>
          <a:stretch>
            <a:fillRect/>
          </a:stretch>
        </p:blipFill>
        <p:spPr>
          <a:xfrm>
            <a:off x="1172231" y="1937982"/>
            <a:ext cx="8668483" cy="4041539"/>
          </a:xfrm>
          <a:prstGeom prst="rect">
            <a:avLst/>
          </a:prstGeom>
        </p:spPr>
      </p:pic>
    </p:spTree>
    <p:extLst>
      <p:ext uri="{BB962C8B-B14F-4D97-AF65-F5344CB8AC3E}">
        <p14:creationId xmlns:p14="http://schemas.microsoft.com/office/powerpoint/2010/main" val="2589779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1187" y="135936"/>
            <a:ext cx="10766521" cy="540327"/>
          </a:xfrm>
        </p:spPr>
        <p:txBody>
          <a:bodyPr>
            <a:normAutofit/>
          </a:bodyPr>
          <a:lstStyle/>
          <a:p>
            <a:pPr algn="ctr"/>
            <a:r>
              <a:rPr lang="fr-FR" sz="2800" dirty="0" smtClean="0">
                <a:solidFill>
                  <a:srgbClr val="0070C0"/>
                </a:solidFill>
              </a:rPr>
              <a:t>Un exemple avec l’apprentissage des tables de multiplication</a:t>
            </a:r>
            <a:endParaRPr lang="fr-FR" sz="2800" dirty="0">
              <a:solidFill>
                <a:srgbClr val="0070C0"/>
              </a:solidFill>
            </a:endParaRPr>
          </a:p>
        </p:txBody>
      </p:sp>
      <p:pic>
        <p:nvPicPr>
          <p:cNvPr id="4" name="Espace réservé du contenu 3"/>
          <p:cNvPicPr>
            <a:picLocks noGrp="1" noChangeAspect="1"/>
          </p:cNvPicPr>
          <p:nvPr>
            <p:ph idx="1"/>
          </p:nvPr>
        </p:nvPicPr>
        <p:blipFill>
          <a:blip r:embed="rId3"/>
          <a:stretch>
            <a:fillRect/>
          </a:stretch>
        </p:blipFill>
        <p:spPr>
          <a:xfrm>
            <a:off x="677333" y="676263"/>
            <a:ext cx="5077534" cy="3696216"/>
          </a:xfrm>
          <a:prstGeom prst="rect">
            <a:avLst/>
          </a:prstGeom>
        </p:spPr>
      </p:pic>
      <p:pic>
        <p:nvPicPr>
          <p:cNvPr id="5" name="Image 4"/>
          <p:cNvPicPr>
            <a:picLocks noChangeAspect="1"/>
          </p:cNvPicPr>
          <p:nvPr/>
        </p:nvPicPr>
        <p:blipFill>
          <a:blip r:embed="rId4"/>
          <a:stretch>
            <a:fillRect/>
          </a:stretch>
        </p:blipFill>
        <p:spPr>
          <a:xfrm>
            <a:off x="419290" y="4681520"/>
            <a:ext cx="2229161" cy="1409897"/>
          </a:xfrm>
          <a:prstGeom prst="rect">
            <a:avLst/>
          </a:prstGeom>
        </p:spPr>
      </p:pic>
      <p:pic>
        <p:nvPicPr>
          <p:cNvPr id="6" name="Image 5"/>
          <p:cNvPicPr>
            <a:picLocks noChangeAspect="1"/>
          </p:cNvPicPr>
          <p:nvPr/>
        </p:nvPicPr>
        <p:blipFill>
          <a:blip r:embed="rId5"/>
          <a:stretch>
            <a:fillRect/>
          </a:stretch>
        </p:blipFill>
        <p:spPr>
          <a:xfrm>
            <a:off x="2648451" y="4582669"/>
            <a:ext cx="2544006" cy="1508748"/>
          </a:xfrm>
          <a:prstGeom prst="rect">
            <a:avLst/>
          </a:prstGeom>
        </p:spPr>
      </p:pic>
      <p:pic>
        <p:nvPicPr>
          <p:cNvPr id="7" name="Image 6"/>
          <p:cNvPicPr>
            <a:picLocks noChangeAspect="1"/>
          </p:cNvPicPr>
          <p:nvPr/>
        </p:nvPicPr>
        <p:blipFill>
          <a:blip r:embed="rId6"/>
          <a:stretch>
            <a:fillRect/>
          </a:stretch>
        </p:blipFill>
        <p:spPr>
          <a:xfrm>
            <a:off x="6603383" y="782247"/>
            <a:ext cx="3874883" cy="3367889"/>
          </a:xfrm>
          <a:prstGeom prst="rect">
            <a:avLst/>
          </a:prstGeom>
        </p:spPr>
      </p:pic>
      <p:pic>
        <p:nvPicPr>
          <p:cNvPr id="8" name="Image 7"/>
          <p:cNvPicPr>
            <a:picLocks noChangeAspect="1"/>
          </p:cNvPicPr>
          <p:nvPr/>
        </p:nvPicPr>
        <p:blipFill>
          <a:blip r:embed="rId7"/>
          <a:stretch>
            <a:fillRect/>
          </a:stretch>
        </p:blipFill>
        <p:spPr>
          <a:xfrm>
            <a:off x="8540824" y="4199561"/>
            <a:ext cx="2629224" cy="2373814"/>
          </a:xfrm>
          <a:prstGeom prst="rect">
            <a:avLst/>
          </a:prstGeom>
        </p:spPr>
      </p:pic>
      <p:sp>
        <p:nvSpPr>
          <p:cNvPr id="10" name="ZoneTexte 9"/>
          <p:cNvSpPr txBox="1"/>
          <p:nvPr/>
        </p:nvSpPr>
        <p:spPr>
          <a:xfrm>
            <a:off x="6370891" y="4413713"/>
            <a:ext cx="2544006" cy="923330"/>
          </a:xfrm>
          <a:prstGeom prst="rect">
            <a:avLst/>
          </a:prstGeom>
          <a:noFill/>
        </p:spPr>
        <p:txBody>
          <a:bodyPr wrap="square" rtlCol="0">
            <a:spAutoFit/>
          </a:bodyPr>
          <a:lstStyle/>
          <a:p>
            <a:r>
              <a:rPr lang="fr-FR" dirty="0"/>
              <a:t>Un exemple d’outil pour les élèves</a:t>
            </a:r>
          </a:p>
          <a:p>
            <a:endParaRPr lang="fr-FR" dirty="0"/>
          </a:p>
        </p:txBody>
      </p:sp>
    </p:spTree>
    <p:extLst>
      <p:ext uri="{BB962C8B-B14F-4D97-AF65-F5344CB8AC3E}">
        <p14:creationId xmlns:p14="http://schemas.microsoft.com/office/powerpoint/2010/main" val="20197318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1187" y="135936"/>
            <a:ext cx="10766521" cy="540327"/>
          </a:xfrm>
        </p:spPr>
        <p:txBody>
          <a:bodyPr>
            <a:normAutofit/>
          </a:bodyPr>
          <a:lstStyle/>
          <a:p>
            <a:pPr algn="ctr"/>
            <a:r>
              <a:rPr lang="fr-FR" sz="2800" dirty="0" smtClean="0">
                <a:solidFill>
                  <a:srgbClr val="0070C0"/>
                </a:solidFill>
              </a:rPr>
              <a:t>Un exemple avec l’apprentissage des tables de multiplication</a:t>
            </a:r>
            <a:endParaRPr lang="fr-FR" sz="2800" dirty="0">
              <a:solidFill>
                <a:srgbClr val="0070C0"/>
              </a:solidFill>
            </a:endParaRPr>
          </a:p>
        </p:txBody>
      </p:sp>
      <p:pic>
        <p:nvPicPr>
          <p:cNvPr id="9" name="Image 8"/>
          <p:cNvPicPr>
            <a:picLocks noChangeAspect="1"/>
          </p:cNvPicPr>
          <p:nvPr/>
        </p:nvPicPr>
        <p:blipFill>
          <a:blip r:embed="rId3"/>
          <a:stretch>
            <a:fillRect/>
          </a:stretch>
        </p:blipFill>
        <p:spPr>
          <a:xfrm>
            <a:off x="1203805" y="783767"/>
            <a:ext cx="10087649" cy="5602928"/>
          </a:xfrm>
          <a:prstGeom prst="rect">
            <a:avLst/>
          </a:prstGeom>
        </p:spPr>
      </p:pic>
    </p:spTree>
    <p:extLst>
      <p:ext uri="{BB962C8B-B14F-4D97-AF65-F5344CB8AC3E}">
        <p14:creationId xmlns:p14="http://schemas.microsoft.com/office/powerpoint/2010/main" val="8358146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1187" y="135936"/>
            <a:ext cx="10766521" cy="540327"/>
          </a:xfrm>
        </p:spPr>
        <p:txBody>
          <a:bodyPr>
            <a:normAutofit/>
          </a:bodyPr>
          <a:lstStyle/>
          <a:p>
            <a:pPr algn="ctr"/>
            <a:r>
              <a:rPr lang="fr-FR" sz="2800" dirty="0" smtClean="0">
                <a:solidFill>
                  <a:srgbClr val="0070C0"/>
                </a:solidFill>
              </a:rPr>
              <a:t>Un exemple avec l’apprentissage des tables de multiplication</a:t>
            </a:r>
            <a:endParaRPr lang="fr-FR" sz="2800" dirty="0">
              <a:solidFill>
                <a:srgbClr val="0070C0"/>
              </a:solidFill>
            </a:endParaRPr>
          </a:p>
        </p:txBody>
      </p:sp>
      <p:pic>
        <p:nvPicPr>
          <p:cNvPr id="3" name="Image 2"/>
          <p:cNvPicPr>
            <a:picLocks noChangeAspect="1"/>
          </p:cNvPicPr>
          <p:nvPr/>
        </p:nvPicPr>
        <p:blipFill>
          <a:blip r:embed="rId3"/>
          <a:stretch>
            <a:fillRect/>
          </a:stretch>
        </p:blipFill>
        <p:spPr>
          <a:xfrm>
            <a:off x="1135085" y="833530"/>
            <a:ext cx="8951024" cy="5467093"/>
          </a:xfrm>
          <a:prstGeom prst="rect">
            <a:avLst/>
          </a:prstGeom>
        </p:spPr>
      </p:pic>
    </p:spTree>
    <p:extLst>
      <p:ext uri="{BB962C8B-B14F-4D97-AF65-F5344CB8AC3E}">
        <p14:creationId xmlns:p14="http://schemas.microsoft.com/office/powerpoint/2010/main" val="888501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934" y="387928"/>
            <a:ext cx="8596668" cy="817418"/>
          </a:xfrm>
        </p:spPr>
        <p:txBody>
          <a:bodyPr/>
          <a:lstStyle/>
          <a:p>
            <a:r>
              <a:rPr lang="fr-FR" dirty="0" smtClean="0"/>
              <a:t>Enseigner le calcul mental: comment?</a:t>
            </a:r>
            <a:endParaRPr lang="fr-FR" dirty="0"/>
          </a:p>
        </p:txBody>
      </p:sp>
      <p:pic>
        <p:nvPicPr>
          <p:cNvPr id="5" name="Image 4"/>
          <p:cNvPicPr>
            <a:picLocks noChangeAspect="1"/>
          </p:cNvPicPr>
          <p:nvPr/>
        </p:nvPicPr>
        <p:blipFill>
          <a:blip r:embed="rId2"/>
          <a:stretch>
            <a:fillRect/>
          </a:stretch>
        </p:blipFill>
        <p:spPr>
          <a:xfrm>
            <a:off x="1186934" y="1205346"/>
            <a:ext cx="9516574" cy="5209309"/>
          </a:xfrm>
          <a:prstGeom prst="rect">
            <a:avLst/>
          </a:prstGeom>
        </p:spPr>
      </p:pic>
    </p:spTree>
    <p:extLst>
      <p:ext uri="{BB962C8B-B14F-4D97-AF65-F5344CB8AC3E}">
        <p14:creationId xmlns:p14="http://schemas.microsoft.com/office/powerpoint/2010/main" val="32078554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91493" y="602672"/>
            <a:ext cx="3813018" cy="3813018"/>
          </a:xfrm>
          <a:prstGeom prst="rect">
            <a:avLst/>
          </a:prstGeom>
        </p:spPr>
      </p:pic>
      <p:sp>
        <p:nvSpPr>
          <p:cNvPr id="3" name="Rectangle 2"/>
          <p:cNvSpPr/>
          <p:nvPr/>
        </p:nvSpPr>
        <p:spPr>
          <a:xfrm>
            <a:off x="637265" y="4796044"/>
            <a:ext cx="5611133" cy="1200329"/>
          </a:xfrm>
          <a:prstGeom prst="rect">
            <a:avLst/>
          </a:prstGeom>
        </p:spPr>
        <p:txBody>
          <a:bodyPr wrap="square">
            <a:spAutoFit/>
          </a:bodyPr>
          <a:lstStyle/>
          <a:p>
            <a:r>
              <a:rPr lang="fr-FR" u="sng" dirty="0">
                <a:hlinkClick r:id="rId3"/>
              </a:rPr>
              <a:t>https://padlet.com/cetrinite972/calcul-mental-au-quotidien-au-cycle-2-t4bmq18c9cfdjwvf/wish/1981701032</a:t>
            </a:r>
            <a:endParaRPr lang="fr-FR" dirty="0"/>
          </a:p>
          <a:p>
            <a:endParaRPr lang="fr-FR" dirty="0"/>
          </a:p>
        </p:txBody>
      </p:sp>
      <p:sp>
        <p:nvSpPr>
          <p:cNvPr id="4" name="Rectangle 3"/>
          <p:cNvSpPr/>
          <p:nvPr/>
        </p:nvSpPr>
        <p:spPr>
          <a:xfrm>
            <a:off x="5500255" y="739466"/>
            <a:ext cx="6123709" cy="3816429"/>
          </a:xfrm>
          <a:prstGeom prst="rect">
            <a:avLst/>
          </a:prstGeom>
        </p:spPr>
        <p:txBody>
          <a:bodyPr wrap="square">
            <a:spAutoFit/>
          </a:bodyPr>
          <a:lstStyle/>
          <a:p>
            <a:r>
              <a:rPr lang="fr-FR" sz="2800" dirty="0">
                <a:latin typeface="Century Gothic" panose="020B0502020202020204" pitchFamily="34" charset="0"/>
              </a:rPr>
              <a:t>Analyse de pratiques </a:t>
            </a:r>
            <a:endParaRPr lang="fr-FR" sz="2800" dirty="0" smtClean="0">
              <a:latin typeface="Century Gothic" panose="020B0502020202020204" pitchFamily="34" charset="0"/>
            </a:endParaRPr>
          </a:p>
          <a:p>
            <a:r>
              <a:rPr lang="fr-FR" sz="2800" dirty="0" smtClean="0">
                <a:latin typeface="Century Gothic" panose="020B0502020202020204" pitchFamily="34" charset="0"/>
              </a:rPr>
              <a:t>« activités </a:t>
            </a:r>
            <a:r>
              <a:rPr lang="fr-FR" sz="2800" dirty="0">
                <a:latin typeface="Century Gothic" panose="020B0502020202020204" pitchFamily="34" charset="0"/>
              </a:rPr>
              <a:t>et les gestes professionnels» : </a:t>
            </a:r>
            <a:endParaRPr lang="fr-FR" sz="2800" dirty="0" smtClean="0">
              <a:latin typeface="Century Gothic" panose="020B0502020202020204" pitchFamily="34" charset="0"/>
            </a:endParaRPr>
          </a:p>
          <a:p>
            <a:endParaRPr lang="fr-FR" sz="2800" dirty="0">
              <a:latin typeface="Century Gothic" panose="020B0502020202020204" pitchFamily="34" charset="0"/>
            </a:endParaRPr>
          </a:p>
          <a:p>
            <a:r>
              <a:rPr lang="fr-FR" sz="2800" b="1" dirty="0" smtClean="0">
                <a:latin typeface="Century Gothic" panose="020B0502020202020204" pitchFamily="34" charset="0"/>
              </a:rPr>
              <a:t>Repérer les gestes professionnels et les compétences travaillées</a:t>
            </a:r>
          </a:p>
          <a:p>
            <a:endParaRPr lang="fr-FR" sz="1050" b="1" dirty="0" smtClean="0">
              <a:latin typeface="Century Gothic" panose="020B0502020202020204" pitchFamily="34" charset="0"/>
            </a:endParaRPr>
          </a:p>
          <a:p>
            <a:r>
              <a:rPr lang="fr-FR" sz="2800" b="1" dirty="0" smtClean="0">
                <a:latin typeface="Century Gothic" panose="020B0502020202020204" pitchFamily="34" charset="0"/>
              </a:rPr>
              <a:t>Soyez attentifs aux supports utilisés</a:t>
            </a:r>
            <a:endParaRPr lang="fr-FR" sz="2800" b="1" dirty="0"/>
          </a:p>
        </p:txBody>
      </p:sp>
    </p:spTree>
    <p:extLst>
      <p:ext uri="{BB962C8B-B14F-4D97-AF65-F5344CB8AC3E}">
        <p14:creationId xmlns:p14="http://schemas.microsoft.com/office/powerpoint/2010/main" val="35980019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2461" y="180110"/>
            <a:ext cx="8596668" cy="622667"/>
          </a:xfrm>
        </p:spPr>
        <p:txBody>
          <a:bodyPr>
            <a:normAutofit fontScale="90000"/>
          </a:bodyPr>
          <a:lstStyle/>
          <a:p>
            <a:r>
              <a:rPr lang="fr-FR" dirty="0" smtClean="0"/>
              <a:t>Enseigner le calcul mental: comment?</a:t>
            </a:r>
            <a:endParaRPr lang="fr-FR" dirty="0"/>
          </a:p>
        </p:txBody>
      </p:sp>
      <p:pic>
        <p:nvPicPr>
          <p:cNvPr id="4" name="Image 3"/>
          <p:cNvPicPr>
            <a:picLocks noChangeAspect="1"/>
          </p:cNvPicPr>
          <p:nvPr/>
        </p:nvPicPr>
        <p:blipFill>
          <a:blip r:embed="rId3"/>
          <a:stretch>
            <a:fillRect/>
          </a:stretch>
        </p:blipFill>
        <p:spPr>
          <a:xfrm>
            <a:off x="1360605" y="802777"/>
            <a:ext cx="9362217" cy="6055223"/>
          </a:xfrm>
          <a:prstGeom prst="rect">
            <a:avLst/>
          </a:prstGeom>
        </p:spPr>
      </p:pic>
    </p:spTree>
    <p:extLst>
      <p:ext uri="{BB962C8B-B14F-4D97-AF65-F5344CB8AC3E}">
        <p14:creationId xmlns:p14="http://schemas.microsoft.com/office/powerpoint/2010/main" val="18538001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2461" y="180110"/>
            <a:ext cx="8596668" cy="622667"/>
          </a:xfrm>
        </p:spPr>
        <p:txBody>
          <a:bodyPr>
            <a:normAutofit fontScale="90000"/>
          </a:bodyPr>
          <a:lstStyle/>
          <a:p>
            <a:r>
              <a:rPr lang="fr-FR" dirty="0" smtClean="0"/>
              <a:t>Enseigner le calcul mental: comment?</a:t>
            </a:r>
            <a:endParaRPr lang="fr-FR" dirty="0"/>
          </a:p>
        </p:txBody>
      </p:sp>
      <p:pic>
        <p:nvPicPr>
          <p:cNvPr id="3" name="Image 2"/>
          <p:cNvPicPr>
            <a:picLocks noChangeAspect="1"/>
          </p:cNvPicPr>
          <p:nvPr/>
        </p:nvPicPr>
        <p:blipFill>
          <a:blip r:embed="rId3"/>
          <a:stretch>
            <a:fillRect/>
          </a:stretch>
        </p:blipFill>
        <p:spPr>
          <a:xfrm>
            <a:off x="977921" y="802777"/>
            <a:ext cx="9832786" cy="5716189"/>
          </a:xfrm>
          <a:prstGeom prst="rect">
            <a:avLst/>
          </a:prstGeom>
        </p:spPr>
      </p:pic>
    </p:spTree>
    <p:extLst>
      <p:ext uri="{BB962C8B-B14F-4D97-AF65-F5344CB8AC3E}">
        <p14:creationId xmlns:p14="http://schemas.microsoft.com/office/powerpoint/2010/main" val="36235625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600"/>
            <a:ext cx="10627975" cy="706582"/>
          </a:xfrm>
        </p:spPr>
        <p:txBody>
          <a:bodyPr/>
          <a:lstStyle/>
          <a:p>
            <a:r>
              <a:rPr lang="fr-FR" dirty="0" smtClean="0">
                <a:solidFill>
                  <a:srgbClr val="0070C0"/>
                </a:solidFill>
              </a:rPr>
              <a:t>Ce que devrait être une séance de calcul mental</a:t>
            </a:r>
            <a:r>
              <a:rPr lang="fr-FR" dirty="0" smtClean="0"/>
              <a:t>:</a:t>
            </a:r>
            <a:endParaRPr lang="fr-FR" dirty="0"/>
          </a:p>
        </p:txBody>
      </p:sp>
      <p:sp>
        <p:nvSpPr>
          <p:cNvPr id="3" name="Espace réservé du contenu 2"/>
          <p:cNvSpPr>
            <a:spLocks noGrp="1"/>
          </p:cNvSpPr>
          <p:nvPr>
            <p:ph idx="1"/>
          </p:nvPr>
        </p:nvSpPr>
        <p:spPr>
          <a:xfrm>
            <a:off x="677333" y="1316183"/>
            <a:ext cx="11085175" cy="5223162"/>
          </a:xfrm>
        </p:spPr>
        <p:txBody>
          <a:bodyPr/>
          <a:lstStyle/>
          <a:p>
            <a:pPr marL="0" indent="0">
              <a:buNone/>
            </a:pPr>
            <a:r>
              <a:rPr lang="fr-FR" sz="2400" b="1" dirty="0" smtClean="0"/>
              <a:t>             Dans la forme</a:t>
            </a:r>
            <a:r>
              <a:rPr lang="fr-FR" dirty="0" smtClean="0"/>
              <a:t>:                                                        </a:t>
            </a:r>
            <a:r>
              <a:rPr lang="fr-FR" sz="2400" b="1" dirty="0" smtClean="0"/>
              <a:t>Dans le fond:</a:t>
            </a:r>
          </a:p>
          <a:p>
            <a:pPr marL="0" indent="0">
              <a:buNone/>
            </a:pPr>
            <a:endParaRPr lang="fr-FR" dirty="0"/>
          </a:p>
          <a:p>
            <a:pPr marL="0" indent="0">
              <a:buNone/>
            </a:pPr>
            <a:r>
              <a:rPr lang="fr-FR" sz="2000" dirty="0" smtClean="0"/>
              <a:t>     Quotidienne             Rythmée                                      Importance de la </a:t>
            </a:r>
            <a:r>
              <a:rPr lang="fr-FR" sz="2000" dirty="0" smtClean="0">
                <a:solidFill>
                  <a:srgbClr val="FF0000"/>
                </a:solidFill>
              </a:rPr>
              <a:t>place de l’erreur</a:t>
            </a:r>
          </a:p>
          <a:p>
            <a:pPr marL="0" indent="0">
              <a:buNone/>
            </a:pPr>
            <a:endParaRPr lang="fr-FR" sz="2000" dirty="0"/>
          </a:p>
          <a:p>
            <a:pPr marL="0" indent="0">
              <a:buNone/>
            </a:pPr>
            <a:r>
              <a:rPr lang="fr-FR" sz="2000" dirty="0" smtClean="0"/>
              <a:t>     Interactive (gérée par le PE ou les élèves)       </a:t>
            </a:r>
            <a:r>
              <a:rPr lang="fr-FR" b="1" dirty="0" smtClean="0"/>
              <a:t> </a:t>
            </a:r>
            <a:r>
              <a:rPr lang="fr-FR" sz="2000" b="1" dirty="0" smtClean="0">
                <a:solidFill>
                  <a:srgbClr val="FF0000"/>
                </a:solidFill>
              </a:rPr>
              <a:t>Métacognition </a:t>
            </a:r>
            <a:r>
              <a:rPr lang="fr-FR" sz="2000" dirty="0" smtClean="0"/>
              <a:t>et </a:t>
            </a:r>
            <a:r>
              <a:rPr lang="fr-FR" sz="2000" dirty="0"/>
              <a:t>évolution des stratégies = </a:t>
            </a:r>
            <a:r>
              <a:rPr lang="fr-FR" sz="2000" dirty="0" smtClean="0"/>
              <a:t>      </a:t>
            </a:r>
          </a:p>
          <a:p>
            <a:pPr marL="0" indent="0">
              <a:buNone/>
            </a:pPr>
            <a:r>
              <a:rPr lang="fr-FR" sz="2000" dirty="0"/>
              <a:t> </a:t>
            </a:r>
            <a:r>
              <a:rPr lang="fr-FR" sz="2000" dirty="0" smtClean="0"/>
              <a:t>                                                                                             échanges/interactions</a:t>
            </a:r>
            <a:endParaRPr lang="fr-FR" sz="2000" dirty="0"/>
          </a:p>
          <a:p>
            <a:pPr marL="0" indent="0">
              <a:buNone/>
            </a:pPr>
            <a:r>
              <a:rPr lang="fr-FR" sz="2000" dirty="0" smtClean="0"/>
              <a:t>     Dynamique        Ludique          Ritualisée</a:t>
            </a:r>
          </a:p>
          <a:p>
            <a:pPr marL="0" indent="0">
              <a:buNone/>
            </a:pPr>
            <a:endParaRPr lang="fr-FR" sz="2000" dirty="0"/>
          </a:p>
          <a:p>
            <a:pPr marL="0" indent="0">
              <a:buNone/>
            </a:pPr>
            <a:r>
              <a:rPr lang="fr-FR" sz="2000" dirty="0" smtClean="0"/>
              <a:t>                     Affichage collectif                                     </a:t>
            </a:r>
            <a:r>
              <a:rPr lang="fr-FR" sz="2000" b="1" dirty="0"/>
              <a:t>Procédures personnelles/ efficaces</a:t>
            </a:r>
            <a:endParaRPr lang="fr-FR" sz="2400" dirty="0"/>
          </a:p>
          <a:p>
            <a:pPr marL="0" indent="0">
              <a:buNone/>
            </a:pPr>
            <a:r>
              <a:rPr lang="fr-FR" sz="2000" dirty="0" smtClean="0"/>
              <a:t>    </a:t>
            </a:r>
          </a:p>
          <a:p>
            <a:pPr marL="0" indent="0">
              <a:buNone/>
            </a:pPr>
            <a:r>
              <a:rPr lang="fr-FR" sz="2000" dirty="0" smtClean="0"/>
              <a:t> Outils des élèves (ardoise, cartes, cahier mémoire</a:t>
            </a:r>
            <a:endParaRPr lang="fr-FR" sz="2000" dirty="0"/>
          </a:p>
        </p:txBody>
      </p:sp>
    </p:spTree>
    <p:extLst>
      <p:ext uri="{BB962C8B-B14F-4D97-AF65-F5344CB8AC3E}">
        <p14:creationId xmlns:p14="http://schemas.microsoft.com/office/powerpoint/2010/main" val="3128996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007" y="152400"/>
            <a:ext cx="9630448" cy="571186"/>
          </a:xfrm>
        </p:spPr>
        <p:txBody>
          <a:bodyPr>
            <a:normAutofit fontScale="90000"/>
          </a:bodyPr>
          <a:lstStyle/>
          <a:p>
            <a:r>
              <a:rPr lang="fr-FR" dirty="0" smtClean="0"/>
              <a:t>Synthèse: enseigner le calcul mental, c’est…</a:t>
            </a:r>
            <a:endParaRPr lang="fr-FR" dirty="0"/>
          </a:p>
        </p:txBody>
      </p:sp>
      <p:pic>
        <p:nvPicPr>
          <p:cNvPr id="4" name="Image 3"/>
          <p:cNvPicPr>
            <a:picLocks noChangeAspect="1"/>
          </p:cNvPicPr>
          <p:nvPr/>
        </p:nvPicPr>
        <p:blipFill>
          <a:blip r:embed="rId2"/>
          <a:stretch>
            <a:fillRect/>
          </a:stretch>
        </p:blipFill>
        <p:spPr>
          <a:xfrm>
            <a:off x="899007" y="723586"/>
            <a:ext cx="10030804" cy="5940450"/>
          </a:xfrm>
          <a:prstGeom prst="rect">
            <a:avLst/>
          </a:prstGeom>
        </p:spPr>
      </p:pic>
    </p:spTree>
    <p:extLst>
      <p:ext uri="{BB962C8B-B14F-4D97-AF65-F5344CB8AC3E}">
        <p14:creationId xmlns:p14="http://schemas.microsoft.com/office/powerpoint/2010/main" val="18261321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007" y="184257"/>
            <a:ext cx="8596668" cy="665018"/>
          </a:xfrm>
        </p:spPr>
        <p:txBody>
          <a:bodyPr>
            <a:normAutofit fontScale="90000"/>
          </a:bodyPr>
          <a:lstStyle/>
          <a:p>
            <a:r>
              <a:rPr lang="fr-FR" dirty="0">
                <a:solidFill>
                  <a:srgbClr val="0070C0"/>
                </a:solidFill>
              </a:rPr>
              <a:t>Pour le </a:t>
            </a:r>
            <a:r>
              <a:rPr lang="fr-FR" dirty="0" err="1">
                <a:solidFill>
                  <a:srgbClr val="0070C0"/>
                </a:solidFill>
              </a:rPr>
              <a:t>distanciel</a:t>
            </a:r>
            <a:r>
              <a:rPr lang="fr-FR" dirty="0">
                <a:solidFill>
                  <a:srgbClr val="0070C0"/>
                </a:solidFill>
              </a:rPr>
              <a:t>: </a:t>
            </a:r>
            <a:br>
              <a:rPr lang="fr-FR" dirty="0">
                <a:solidFill>
                  <a:srgbClr val="0070C0"/>
                </a:solidFill>
              </a:rPr>
            </a:br>
            <a:endParaRPr lang="fr-FR" dirty="0"/>
          </a:p>
        </p:txBody>
      </p:sp>
      <p:sp>
        <p:nvSpPr>
          <p:cNvPr id="3" name="Espace réservé du contenu 2"/>
          <p:cNvSpPr>
            <a:spLocks noGrp="1"/>
          </p:cNvSpPr>
          <p:nvPr>
            <p:ph idx="1"/>
          </p:nvPr>
        </p:nvSpPr>
        <p:spPr>
          <a:xfrm>
            <a:off x="400241" y="1177636"/>
            <a:ext cx="10877358" cy="5929746"/>
          </a:xfrm>
        </p:spPr>
        <p:txBody>
          <a:bodyPr>
            <a:normAutofit/>
          </a:bodyPr>
          <a:lstStyle/>
          <a:p>
            <a:r>
              <a:rPr lang="fr-FR" sz="2400" dirty="0">
                <a:solidFill>
                  <a:srgbClr val="0070C0"/>
                </a:solidFill>
              </a:rPr>
              <a:t>des ressources à </a:t>
            </a:r>
            <a:r>
              <a:rPr lang="fr-FR" sz="2400" dirty="0" smtClean="0">
                <a:solidFill>
                  <a:srgbClr val="0070C0"/>
                </a:solidFill>
              </a:rPr>
              <a:t>consulter</a:t>
            </a:r>
          </a:p>
          <a:p>
            <a:pPr marL="0" indent="0">
              <a:buNone/>
            </a:pPr>
            <a:r>
              <a:rPr lang="fr-FR" sz="2400" dirty="0" smtClean="0">
                <a:solidFill>
                  <a:srgbClr val="000000"/>
                </a:solidFill>
                <a:latin typeface="Century Gothic" panose="020B0502020202020204" pitchFamily="34" charset="0"/>
                <a:hlinkClick r:id="rId2"/>
              </a:rPr>
              <a:t>https</a:t>
            </a:r>
            <a:r>
              <a:rPr lang="fr-FR" sz="2400" dirty="0">
                <a:solidFill>
                  <a:srgbClr val="000000"/>
                </a:solidFill>
                <a:latin typeface="Century Gothic" panose="020B0502020202020204" pitchFamily="34" charset="0"/>
                <a:hlinkClick r:id="rId2"/>
              </a:rPr>
              <a:t>://padlet.com/cetrinite972/APC2_CM</a:t>
            </a:r>
            <a:endParaRPr lang="fr-FR" sz="2400" dirty="0">
              <a:solidFill>
                <a:srgbClr val="000000"/>
              </a:solidFill>
              <a:latin typeface="Century Gothic" panose="020B0502020202020204" pitchFamily="34" charset="0"/>
            </a:endParaRPr>
          </a:p>
          <a:p>
            <a:pPr marL="0" indent="0">
              <a:buNone/>
            </a:pPr>
            <a:endParaRPr lang="fr-FR" sz="2400" dirty="0"/>
          </a:p>
          <a:p>
            <a:pPr marL="0" indent="0">
              <a:buNone/>
            </a:pPr>
            <a:endParaRPr lang="fr-FR" sz="1050" dirty="0" smtClean="0"/>
          </a:p>
          <a:p>
            <a:r>
              <a:rPr lang="fr-FR" sz="2400" dirty="0" smtClean="0">
                <a:solidFill>
                  <a:srgbClr val="0070C0"/>
                </a:solidFill>
              </a:rPr>
              <a:t>Des activités de référence </a:t>
            </a:r>
            <a:r>
              <a:rPr lang="fr-FR" sz="2400" dirty="0" smtClean="0">
                <a:solidFill>
                  <a:srgbClr val="0070C0"/>
                </a:solidFill>
              </a:rPr>
              <a:t>à </a:t>
            </a:r>
          </a:p>
          <a:p>
            <a:pPr marL="0" indent="0">
              <a:buNone/>
            </a:pPr>
            <a:r>
              <a:rPr lang="fr-FR" sz="2400" dirty="0">
                <a:solidFill>
                  <a:srgbClr val="0070C0"/>
                </a:solidFill>
              </a:rPr>
              <a:t> </a:t>
            </a:r>
            <a:r>
              <a:rPr lang="fr-FR" sz="2400" dirty="0" smtClean="0">
                <a:solidFill>
                  <a:srgbClr val="0070C0"/>
                </a:solidFill>
              </a:rPr>
              <a:t>  </a:t>
            </a:r>
            <a:r>
              <a:rPr lang="fr-FR" sz="2400" dirty="0" smtClean="0">
                <a:solidFill>
                  <a:srgbClr val="0070C0"/>
                </a:solidFill>
              </a:rPr>
              <a:t>tester </a:t>
            </a:r>
            <a:r>
              <a:rPr lang="fr-FR" sz="2400" dirty="0" smtClean="0"/>
              <a:t>:</a:t>
            </a:r>
          </a:p>
          <a:p>
            <a:pPr>
              <a:buFont typeface="Arial" panose="020B0604020202020204" pitchFamily="34" charset="0"/>
              <a:buChar char="•"/>
            </a:pPr>
            <a:r>
              <a:rPr lang="fr-FR" dirty="0" smtClean="0"/>
              <a:t>Le jeu du furet</a:t>
            </a:r>
          </a:p>
          <a:p>
            <a:pPr>
              <a:buFont typeface="Arial" panose="020B0604020202020204" pitchFamily="34" charset="0"/>
              <a:buChar char="•"/>
            </a:pPr>
            <a:r>
              <a:rPr lang="fr-FR" dirty="0" smtClean="0"/>
              <a:t>Le jeu du portrait</a:t>
            </a:r>
          </a:p>
          <a:p>
            <a:pPr>
              <a:buFont typeface="Arial" panose="020B0604020202020204" pitchFamily="34" charset="0"/>
              <a:buChar char="•"/>
            </a:pPr>
            <a:r>
              <a:rPr lang="fr-FR" dirty="0" smtClean="0"/>
              <a:t>Le jeu de la boite</a:t>
            </a:r>
          </a:p>
          <a:p>
            <a:pPr>
              <a:buFont typeface="Arial" panose="020B0604020202020204" pitchFamily="34" charset="0"/>
              <a:buChar char="•"/>
            </a:pPr>
            <a:r>
              <a:rPr lang="fr-FR" dirty="0" smtClean="0"/>
              <a:t>Faire 20</a:t>
            </a:r>
          </a:p>
          <a:p>
            <a:pPr>
              <a:buFont typeface="Arial" panose="020B0604020202020204" pitchFamily="34" charset="0"/>
              <a:buChar char="•"/>
            </a:pPr>
            <a:r>
              <a:rPr lang="fr-FR" dirty="0" smtClean="0"/>
              <a:t>Les cartes magiques</a:t>
            </a:r>
          </a:p>
          <a:p>
            <a:pPr>
              <a:buFont typeface="Arial" panose="020B0604020202020204" pitchFamily="34" charset="0"/>
              <a:buChar char="•"/>
            </a:pPr>
            <a:r>
              <a:rPr lang="fr-FR" dirty="0" smtClean="0"/>
              <a:t>Les cascades (additives, multiplicatives)…</a:t>
            </a:r>
          </a:p>
          <a:p>
            <a:pPr>
              <a:buFont typeface="Arial" panose="020B0604020202020204" pitchFamily="34" charset="0"/>
              <a:buChar char="•"/>
            </a:pPr>
            <a:endParaRPr lang="fr-FR" sz="1050" dirty="0"/>
          </a:p>
          <a:p>
            <a:pPr marL="0" indent="0">
              <a:buNone/>
            </a:pPr>
            <a:endParaRPr lang="fr-FR" dirty="0"/>
          </a:p>
        </p:txBody>
      </p:sp>
      <p:pic>
        <p:nvPicPr>
          <p:cNvPr id="4" name="Image 3"/>
          <p:cNvPicPr>
            <a:picLocks noChangeAspect="1"/>
          </p:cNvPicPr>
          <p:nvPr/>
        </p:nvPicPr>
        <p:blipFill>
          <a:blip r:embed="rId3"/>
          <a:stretch>
            <a:fillRect/>
          </a:stretch>
        </p:blipFill>
        <p:spPr>
          <a:xfrm>
            <a:off x="5084693" y="2786393"/>
            <a:ext cx="2090343" cy="1131925"/>
          </a:xfrm>
          <a:prstGeom prst="rect">
            <a:avLst/>
          </a:prstGeom>
        </p:spPr>
      </p:pic>
      <p:pic>
        <p:nvPicPr>
          <p:cNvPr id="6" name="Image 5"/>
          <p:cNvPicPr>
            <a:picLocks noChangeAspect="1"/>
          </p:cNvPicPr>
          <p:nvPr/>
        </p:nvPicPr>
        <p:blipFill>
          <a:blip r:embed="rId4"/>
          <a:stretch>
            <a:fillRect/>
          </a:stretch>
        </p:blipFill>
        <p:spPr>
          <a:xfrm>
            <a:off x="7322100" y="4142509"/>
            <a:ext cx="2173575" cy="1183864"/>
          </a:xfrm>
          <a:prstGeom prst="rect">
            <a:avLst/>
          </a:prstGeom>
        </p:spPr>
      </p:pic>
      <p:pic>
        <p:nvPicPr>
          <p:cNvPr id="7" name="Image 6"/>
          <p:cNvPicPr>
            <a:picLocks noChangeAspect="1"/>
          </p:cNvPicPr>
          <p:nvPr/>
        </p:nvPicPr>
        <p:blipFill>
          <a:blip r:embed="rId5"/>
          <a:stretch>
            <a:fillRect/>
          </a:stretch>
        </p:blipFill>
        <p:spPr>
          <a:xfrm>
            <a:off x="5294078" y="4735068"/>
            <a:ext cx="1671571" cy="1584013"/>
          </a:xfrm>
          <a:prstGeom prst="rect">
            <a:avLst/>
          </a:prstGeom>
        </p:spPr>
      </p:pic>
      <p:pic>
        <p:nvPicPr>
          <p:cNvPr id="8" name="Image 7"/>
          <p:cNvPicPr>
            <a:picLocks noChangeAspect="1"/>
          </p:cNvPicPr>
          <p:nvPr/>
        </p:nvPicPr>
        <p:blipFill>
          <a:blip r:embed="rId6"/>
          <a:stretch>
            <a:fillRect/>
          </a:stretch>
        </p:blipFill>
        <p:spPr>
          <a:xfrm>
            <a:off x="7812345" y="2361500"/>
            <a:ext cx="3096057" cy="1524213"/>
          </a:xfrm>
          <a:prstGeom prst="rect">
            <a:avLst/>
          </a:prstGeom>
        </p:spPr>
      </p:pic>
    </p:spTree>
    <p:extLst>
      <p:ext uri="{BB962C8B-B14F-4D97-AF65-F5344CB8AC3E}">
        <p14:creationId xmlns:p14="http://schemas.microsoft.com/office/powerpoint/2010/main" val="2383680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645994"/>
          </a:xfrm>
        </p:spPr>
        <p:txBody>
          <a:bodyPr/>
          <a:lstStyle/>
          <a:p>
            <a:pPr algn="ctr"/>
            <a:r>
              <a:rPr lang="fr-FR" dirty="0" smtClean="0"/>
              <a:t>Les appuis institutionnels</a:t>
            </a:r>
            <a:endParaRPr lang="fr-FR" dirty="0"/>
          </a:p>
        </p:txBody>
      </p:sp>
      <p:sp>
        <p:nvSpPr>
          <p:cNvPr id="5" name="Rectangle 4"/>
          <p:cNvSpPr/>
          <p:nvPr/>
        </p:nvSpPr>
        <p:spPr>
          <a:xfrm>
            <a:off x="677335" y="1255594"/>
            <a:ext cx="10814080" cy="5355312"/>
          </a:xfrm>
          <a:prstGeom prst="rect">
            <a:avLst/>
          </a:prstGeom>
        </p:spPr>
        <p:txBody>
          <a:bodyPr wrap="square">
            <a:spAutoFit/>
          </a:bodyPr>
          <a:lstStyle/>
          <a:p>
            <a:r>
              <a:rPr lang="fr-FR" sz="2000" b="1" dirty="0">
                <a:solidFill>
                  <a:srgbClr val="000000"/>
                </a:solidFill>
                <a:latin typeface="Calibri" panose="020F0502020204030204" pitchFamily="34" charset="0"/>
              </a:rPr>
              <a:t>La circulaire de rentrée 2019 -BO n</a:t>
            </a:r>
            <a:r>
              <a:rPr lang="fr-FR" sz="2000" b="1" dirty="0">
                <a:solidFill>
                  <a:srgbClr val="000000"/>
                </a:solidFill>
                <a:latin typeface="Arial" panose="020B0604020202020204" pitchFamily="34" charset="0"/>
              </a:rPr>
              <a:t>°</a:t>
            </a:r>
            <a:r>
              <a:rPr lang="fr-FR" sz="2000" b="1" dirty="0">
                <a:solidFill>
                  <a:srgbClr val="000000"/>
                </a:solidFill>
                <a:latin typeface="Calibri" panose="020F0502020204030204" pitchFamily="34" charset="0"/>
              </a:rPr>
              <a:t>22 du 29 mai </a:t>
            </a:r>
            <a:r>
              <a:rPr lang="fr-FR" sz="2000" b="1" dirty="0" smtClean="0">
                <a:solidFill>
                  <a:srgbClr val="000000"/>
                </a:solidFill>
                <a:latin typeface="Calibri" panose="020F0502020204030204" pitchFamily="34" charset="0"/>
              </a:rPr>
              <a:t>2019</a:t>
            </a:r>
          </a:p>
          <a:p>
            <a:r>
              <a:rPr lang="fr-FR" dirty="0" smtClean="0">
                <a:solidFill>
                  <a:srgbClr val="0462C1"/>
                </a:solidFill>
                <a:latin typeface="Calibri" panose="020F0502020204030204" pitchFamily="34" charset="0"/>
                <a:hlinkClick r:id="rId2"/>
              </a:rPr>
              <a:t>https</a:t>
            </a:r>
            <a:r>
              <a:rPr lang="fr-FR" dirty="0">
                <a:solidFill>
                  <a:srgbClr val="0462C1"/>
                </a:solidFill>
                <a:latin typeface="Calibri" panose="020F0502020204030204" pitchFamily="34" charset="0"/>
                <a:hlinkClick r:id="rId2"/>
              </a:rPr>
              <a:t>://</a:t>
            </a:r>
            <a:r>
              <a:rPr lang="fr-FR" dirty="0" smtClean="0">
                <a:solidFill>
                  <a:srgbClr val="0462C1"/>
                </a:solidFill>
                <a:latin typeface="Calibri" panose="020F0502020204030204" pitchFamily="34" charset="0"/>
                <a:hlinkClick r:id="rId2"/>
              </a:rPr>
              <a:t>www.education.gouv.fr/pid285/bulletin_officiel.html?cid_bo=142385</a:t>
            </a:r>
            <a:endParaRPr lang="fr-FR" dirty="0" smtClean="0">
              <a:solidFill>
                <a:srgbClr val="0462C1"/>
              </a:solidFill>
              <a:latin typeface="Calibri" panose="020F0502020204030204" pitchFamily="34" charset="0"/>
            </a:endParaRPr>
          </a:p>
          <a:p>
            <a:endParaRPr lang="fr-FR" sz="2000" b="1" dirty="0">
              <a:solidFill>
                <a:srgbClr val="0462C1"/>
              </a:solidFill>
              <a:latin typeface="Calibri" panose="020F0502020204030204" pitchFamily="34" charset="0"/>
            </a:endParaRPr>
          </a:p>
          <a:p>
            <a:r>
              <a:rPr lang="fr-FR" sz="2000" b="1" dirty="0" smtClean="0">
                <a:solidFill>
                  <a:srgbClr val="000000"/>
                </a:solidFill>
                <a:latin typeface="Calibri" panose="020F0502020204030204" pitchFamily="34" charset="0"/>
              </a:rPr>
              <a:t>Repères </a:t>
            </a:r>
            <a:r>
              <a:rPr lang="fr-FR" sz="2000" b="1" dirty="0">
                <a:solidFill>
                  <a:srgbClr val="000000"/>
                </a:solidFill>
                <a:latin typeface="Calibri" panose="020F0502020204030204" pitchFamily="34" charset="0"/>
              </a:rPr>
              <a:t>annuels de progression et attendus de fin d’année -BO n</a:t>
            </a:r>
            <a:r>
              <a:rPr lang="fr-FR" sz="2000" b="1" dirty="0">
                <a:solidFill>
                  <a:srgbClr val="000000"/>
                </a:solidFill>
                <a:latin typeface="Arial" panose="020B0604020202020204" pitchFamily="34" charset="0"/>
              </a:rPr>
              <a:t>°</a:t>
            </a:r>
            <a:r>
              <a:rPr lang="fr-FR" sz="2000" b="1" dirty="0">
                <a:solidFill>
                  <a:srgbClr val="000000"/>
                </a:solidFill>
                <a:latin typeface="Calibri" panose="020F0502020204030204" pitchFamily="34" charset="0"/>
              </a:rPr>
              <a:t>22 du 29 mai </a:t>
            </a:r>
            <a:r>
              <a:rPr lang="fr-FR" sz="2000" b="1" dirty="0" smtClean="0">
                <a:solidFill>
                  <a:srgbClr val="000000"/>
                </a:solidFill>
                <a:latin typeface="Calibri" panose="020F0502020204030204" pitchFamily="34" charset="0"/>
              </a:rPr>
              <a:t>2019</a:t>
            </a:r>
          </a:p>
          <a:p>
            <a:r>
              <a:rPr lang="fr-FR" dirty="0" smtClean="0">
                <a:solidFill>
                  <a:srgbClr val="0462C1"/>
                </a:solidFill>
                <a:latin typeface="Calibri" panose="020F0502020204030204" pitchFamily="34" charset="0"/>
                <a:hlinkClick r:id="rId3"/>
              </a:rPr>
              <a:t>https</a:t>
            </a:r>
            <a:r>
              <a:rPr lang="fr-FR" dirty="0">
                <a:solidFill>
                  <a:srgbClr val="0462C1"/>
                </a:solidFill>
                <a:latin typeface="Calibri" panose="020F0502020204030204" pitchFamily="34" charset="0"/>
                <a:hlinkClick r:id="rId3"/>
              </a:rPr>
              <a:t>://</a:t>
            </a:r>
            <a:r>
              <a:rPr lang="fr-FR" dirty="0" smtClean="0">
                <a:solidFill>
                  <a:srgbClr val="0462C1"/>
                </a:solidFill>
                <a:latin typeface="Calibri" panose="020F0502020204030204" pitchFamily="34" charset="0"/>
                <a:hlinkClick r:id="rId3"/>
              </a:rPr>
              <a:t>www.education.gouv.fr/pid285/bulletin_officiel.html?cid_bo=141642</a:t>
            </a:r>
            <a:endParaRPr lang="fr-FR" dirty="0" smtClean="0">
              <a:solidFill>
                <a:srgbClr val="0462C1"/>
              </a:solidFill>
              <a:latin typeface="Calibri" panose="020F0502020204030204" pitchFamily="34" charset="0"/>
            </a:endParaRPr>
          </a:p>
          <a:p>
            <a:endParaRPr lang="fr-FR" sz="2000" b="1" dirty="0">
              <a:solidFill>
                <a:srgbClr val="0462C1"/>
              </a:solidFill>
              <a:latin typeface="Calibri" panose="020F0502020204030204" pitchFamily="34" charset="0"/>
            </a:endParaRPr>
          </a:p>
          <a:p>
            <a:r>
              <a:rPr lang="fr-FR" sz="2000" b="1" dirty="0" smtClean="0">
                <a:solidFill>
                  <a:srgbClr val="000000"/>
                </a:solidFill>
                <a:latin typeface="Calibri" panose="020F0502020204030204" pitchFamily="34" charset="0"/>
              </a:rPr>
              <a:t>Enseignement </a:t>
            </a:r>
            <a:r>
              <a:rPr lang="fr-FR" sz="2000" b="1" dirty="0">
                <a:solidFill>
                  <a:srgbClr val="000000"/>
                </a:solidFill>
                <a:latin typeface="Calibri" panose="020F0502020204030204" pitchFamily="34" charset="0"/>
              </a:rPr>
              <a:t>du calcul : un enjeu majeur pour la maîtrise des principaux éléments de mathématiques à l’école primaire -BO spécial n</a:t>
            </a:r>
            <a:r>
              <a:rPr lang="fr-FR" sz="2000" b="1" dirty="0">
                <a:solidFill>
                  <a:srgbClr val="000000"/>
                </a:solidFill>
                <a:latin typeface="Arial" panose="020B0604020202020204" pitchFamily="34" charset="0"/>
              </a:rPr>
              <a:t>°</a:t>
            </a:r>
            <a:r>
              <a:rPr lang="fr-FR" sz="2000" b="1" dirty="0">
                <a:solidFill>
                  <a:srgbClr val="000000"/>
                </a:solidFill>
                <a:latin typeface="Calibri" panose="020F0502020204030204" pitchFamily="34" charset="0"/>
              </a:rPr>
              <a:t>3 du 26 avril </a:t>
            </a:r>
            <a:r>
              <a:rPr lang="fr-FR" sz="2000" b="1" dirty="0" smtClean="0">
                <a:solidFill>
                  <a:srgbClr val="000000"/>
                </a:solidFill>
                <a:latin typeface="Calibri" panose="020F0502020204030204" pitchFamily="34" charset="0"/>
              </a:rPr>
              <a:t>2018</a:t>
            </a:r>
          </a:p>
          <a:p>
            <a:r>
              <a:rPr lang="fr-FR" dirty="0" smtClean="0">
                <a:solidFill>
                  <a:srgbClr val="0462C1"/>
                </a:solidFill>
                <a:latin typeface="Calibri" panose="020F0502020204030204" pitchFamily="34" charset="0"/>
                <a:hlinkClick r:id="rId4"/>
              </a:rPr>
              <a:t>https</a:t>
            </a:r>
            <a:r>
              <a:rPr lang="fr-FR" dirty="0">
                <a:solidFill>
                  <a:srgbClr val="0462C1"/>
                </a:solidFill>
                <a:latin typeface="Calibri" panose="020F0502020204030204" pitchFamily="34" charset="0"/>
                <a:hlinkClick r:id="rId4"/>
              </a:rPr>
              <a:t>://</a:t>
            </a:r>
            <a:r>
              <a:rPr lang="fr-FR" dirty="0" smtClean="0">
                <a:solidFill>
                  <a:srgbClr val="0462C1"/>
                </a:solidFill>
                <a:latin typeface="Calibri" panose="020F0502020204030204" pitchFamily="34" charset="0"/>
                <a:hlinkClick r:id="rId4"/>
              </a:rPr>
              <a:t>www.education.gouv.fr/pid285/bulletin_officiel.html?cid_bo=128731</a:t>
            </a:r>
            <a:endParaRPr lang="fr-FR" dirty="0" smtClean="0">
              <a:solidFill>
                <a:srgbClr val="0462C1"/>
              </a:solidFill>
              <a:latin typeface="Calibri" panose="020F0502020204030204" pitchFamily="34" charset="0"/>
            </a:endParaRPr>
          </a:p>
          <a:p>
            <a:endParaRPr lang="fr-FR" sz="2000" b="1" dirty="0">
              <a:solidFill>
                <a:srgbClr val="0462C1"/>
              </a:solidFill>
              <a:latin typeface="Calibri" panose="020F0502020204030204" pitchFamily="34" charset="0"/>
            </a:endParaRPr>
          </a:p>
          <a:p>
            <a:r>
              <a:rPr lang="fr-FR" sz="2000" b="1" dirty="0" smtClean="0">
                <a:solidFill>
                  <a:srgbClr val="000000"/>
                </a:solidFill>
                <a:latin typeface="Calibri" panose="020F0502020204030204" pitchFamily="34" charset="0"/>
              </a:rPr>
              <a:t>Le </a:t>
            </a:r>
            <a:r>
              <a:rPr lang="fr-FR" sz="2000" b="1" dirty="0">
                <a:solidFill>
                  <a:srgbClr val="000000"/>
                </a:solidFill>
                <a:latin typeface="Calibri" panose="020F0502020204030204" pitchFamily="34" charset="0"/>
              </a:rPr>
              <a:t>calcul aux cycles 2 et 3 -Ressources </a:t>
            </a:r>
            <a:r>
              <a:rPr lang="fr-FR" sz="2000" b="1" dirty="0" err="1" smtClean="0">
                <a:solidFill>
                  <a:srgbClr val="000000"/>
                </a:solidFill>
                <a:latin typeface="Calibri" panose="020F0502020204030204" pitchFamily="34" charset="0"/>
              </a:rPr>
              <a:t>Eduscol</a:t>
            </a:r>
            <a:endParaRPr lang="fr-FR" sz="2000" b="1" dirty="0" smtClean="0">
              <a:solidFill>
                <a:srgbClr val="000000"/>
              </a:solidFill>
              <a:latin typeface="Calibri" panose="020F0502020204030204" pitchFamily="34" charset="0"/>
            </a:endParaRPr>
          </a:p>
          <a:p>
            <a:r>
              <a:rPr lang="fr-FR" dirty="0" smtClean="0">
                <a:solidFill>
                  <a:srgbClr val="0462C1"/>
                </a:solidFill>
                <a:latin typeface="Calibri" panose="020F0502020204030204" pitchFamily="34" charset="0"/>
                <a:hlinkClick r:id="rId5"/>
              </a:rPr>
              <a:t>https</a:t>
            </a:r>
            <a:r>
              <a:rPr lang="fr-FR" dirty="0">
                <a:solidFill>
                  <a:srgbClr val="0462C1"/>
                </a:solidFill>
                <a:latin typeface="Calibri" panose="020F0502020204030204" pitchFamily="34" charset="0"/>
                <a:hlinkClick r:id="rId5"/>
              </a:rPr>
              <a:t>://</a:t>
            </a:r>
            <a:r>
              <a:rPr lang="fr-FR" dirty="0" smtClean="0">
                <a:solidFill>
                  <a:srgbClr val="0462C1"/>
                </a:solidFill>
                <a:latin typeface="Calibri" panose="020F0502020204030204" pitchFamily="34" charset="0"/>
                <a:hlinkClick r:id="rId5"/>
              </a:rPr>
              <a:t>cache.media.eduscol.education.fr/file/Mathematiques/28/1/RA16_C2C3_MATH_math_calc_c2c3_N.D_609281.pdf</a:t>
            </a:r>
            <a:endParaRPr lang="fr-FR" dirty="0" smtClean="0">
              <a:solidFill>
                <a:srgbClr val="0462C1"/>
              </a:solidFill>
              <a:latin typeface="Calibri" panose="020F0502020204030204" pitchFamily="34" charset="0"/>
            </a:endParaRPr>
          </a:p>
          <a:p>
            <a:r>
              <a:rPr lang="fr-FR" sz="2000" b="1" dirty="0" smtClean="0">
                <a:solidFill>
                  <a:srgbClr val="000000"/>
                </a:solidFill>
                <a:latin typeface="Calibri" panose="020F0502020204030204" pitchFamily="34" charset="0"/>
              </a:rPr>
              <a:t>Les </a:t>
            </a:r>
            <a:r>
              <a:rPr lang="fr-FR" sz="2000" b="1" dirty="0">
                <a:solidFill>
                  <a:srgbClr val="000000"/>
                </a:solidFill>
                <a:latin typeface="Calibri" panose="020F0502020204030204" pitchFamily="34" charset="0"/>
              </a:rPr>
              <a:t>programmes des cycles 2 et 3 -BO spécial n</a:t>
            </a:r>
            <a:r>
              <a:rPr lang="fr-FR" sz="2000" b="1" dirty="0">
                <a:solidFill>
                  <a:srgbClr val="000000"/>
                </a:solidFill>
                <a:latin typeface="Arial" panose="020B0604020202020204" pitchFamily="34" charset="0"/>
              </a:rPr>
              <a:t>°</a:t>
            </a:r>
            <a:r>
              <a:rPr lang="fr-FR" sz="2000" b="1" dirty="0">
                <a:solidFill>
                  <a:srgbClr val="000000"/>
                </a:solidFill>
                <a:latin typeface="Calibri" panose="020F0502020204030204" pitchFamily="34" charset="0"/>
              </a:rPr>
              <a:t>11 du 26 avril </a:t>
            </a:r>
            <a:r>
              <a:rPr lang="fr-FR" sz="2000" b="1" dirty="0" smtClean="0">
                <a:solidFill>
                  <a:srgbClr val="000000"/>
                </a:solidFill>
                <a:latin typeface="Calibri" panose="020F0502020204030204" pitchFamily="34" charset="0"/>
              </a:rPr>
              <a:t>2018</a:t>
            </a:r>
          </a:p>
          <a:p>
            <a:r>
              <a:rPr lang="fr-FR" dirty="0" smtClean="0">
                <a:solidFill>
                  <a:srgbClr val="0462C1"/>
                </a:solidFill>
                <a:latin typeface="Calibri" panose="020F0502020204030204" pitchFamily="34" charset="0"/>
                <a:hlinkClick r:id="rId6"/>
              </a:rPr>
              <a:t>https</a:t>
            </a:r>
            <a:r>
              <a:rPr lang="fr-FR" dirty="0">
                <a:solidFill>
                  <a:srgbClr val="0462C1"/>
                </a:solidFill>
                <a:latin typeface="Calibri" panose="020F0502020204030204" pitchFamily="34" charset="0"/>
                <a:hlinkClick r:id="rId6"/>
              </a:rPr>
              <a:t>://cache.media.eduscol.education.fr/file/programmes_2018/20/0/Cycle_2_programme_consolide_1038200.pdfhttps://</a:t>
            </a:r>
            <a:r>
              <a:rPr lang="fr-FR" dirty="0" smtClean="0">
                <a:solidFill>
                  <a:srgbClr val="0462C1"/>
                </a:solidFill>
                <a:latin typeface="Calibri" panose="020F0502020204030204" pitchFamily="34" charset="0"/>
                <a:hlinkClick r:id="rId6"/>
              </a:rPr>
              <a:t>cache.media.eduscol.education.fr/file/programmes_2018/20/2/Cycle_3_programme_consolide_1038202.pdf</a:t>
            </a:r>
            <a:endParaRPr lang="fr-FR" dirty="0" smtClean="0">
              <a:solidFill>
                <a:srgbClr val="0462C1"/>
              </a:solidFill>
              <a:latin typeface="Calibri" panose="020F0502020204030204" pitchFamily="34" charset="0"/>
            </a:endParaRPr>
          </a:p>
          <a:p>
            <a:endParaRPr lang="fr-FR" dirty="0"/>
          </a:p>
        </p:txBody>
      </p:sp>
    </p:spTree>
    <p:extLst>
      <p:ext uri="{BB962C8B-B14F-4D97-AF65-F5344CB8AC3E}">
        <p14:creationId xmlns:p14="http://schemas.microsoft.com/office/powerpoint/2010/main" val="3337365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1189" y="212964"/>
            <a:ext cx="10447866" cy="410491"/>
          </a:xfrm>
        </p:spPr>
        <p:txBody>
          <a:bodyPr>
            <a:noAutofit/>
          </a:bodyPr>
          <a:lstStyle/>
          <a:p>
            <a:pPr algn="ctr"/>
            <a:r>
              <a:rPr lang="fr-FR" sz="2400" dirty="0" smtClean="0">
                <a:solidFill>
                  <a:srgbClr val="0070C0"/>
                </a:solidFill>
              </a:rPr>
              <a:t>Pour le </a:t>
            </a:r>
            <a:r>
              <a:rPr lang="fr-FR" sz="2400" dirty="0" err="1" smtClean="0">
                <a:solidFill>
                  <a:srgbClr val="0070C0"/>
                </a:solidFill>
              </a:rPr>
              <a:t>distanciel</a:t>
            </a:r>
            <a:r>
              <a:rPr lang="fr-FR" sz="2400" dirty="0" smtClean="0">
                <a:solidFill>
                  <a:srgbClr val="0070C0"/>
                </a:solidFill>
              </a:rPr>
              <a:t>:</a:t>
            </a:r>
            <a:r>
              <a:rPr lang="fr-FR" sz="2800" dirty="0" smtClean="0">
                <a:solidFill>
                  <a:srgbClr val="0070C0"/>
                </a:solidFill>
              </a:rPr>
              <a:t> </a:t>
            </a:r>
            <a:endParaRPr lang="fr-FR" sz="2800" dirty="0">
              <a:solidFill>
                <a:srgbClr val="0070C0"/>
              </a:solidFill>
            </a:endParaRPr>
          </a:p>
        </p:txBody>
      </p:sp>
      <p:pic>
        <p:nvPicPr>
          <p:cNvPr id="5" name="Image 4"/>
          <p:cNvPicPr>
            <a:picLocks noChangeAspect="1"/>
          </p:cNvPicPr>
          <p:nvPr/>
        </p:nvPicPr>
        <p:blipFill>
          <a:blip r:embed="rId2"/>
          <a:stretch>
            <a:fillRect/>
          </a:stretch>
        </p:blipFill>
        <p:spPr>
          <a:xfrm>
            <a:off x="7744691" y="1263766"/>
            <a:ext cx="3644098" cy="2282997"/>
          </a:xfrm>
          <a:prstGeom prst="rect">
            <a:avLst/>
          </a:prstGeom>
        </p:spPr>
      </p:pic>
      <p:sp>
        <p:nvSpPr>
          <p:cNvPr id="3" name="Rectangle 2"/>
          <p:cNvSpPr/>
          <p:nvPr/>
        </p:nvSpPr>
        <p:spPr>
          <a:xfrm>
            <a:off x="400243" y="623455"/>
            <a:ext cx="11528521" cy="6063198"/>
          </a:xfrm>
          <a:prstGeom prst="rect">
            <a:avLst/>
          </a:prstGeom>
        </p:spPr>
        <p:txBody>
          <a:bodyPr wrap="square">
            <a:spAutoFit/>
          </a:bodyPr>
          <a:lstStyle/>
          <a:p>
            <a:pPr marL="457200" indent="-457200">
              <a:buFont typeface="Wingdings" panose="05000000000000000000" pitchFamily="2" charset="2"/>
              <a:buChar char="Ø"/>
            </a:pPr>
            <a:r>
              <a:rPr lang="fr-FR" sz="2400" dirty="0">
                <a:solidFill>
                  <a:srgbClr val="0070C0"/>
                </a:solidFill>
              </a:rPr>
              <a:t>Des jeux à essayer</a:t>
            </a:r>
          </a:p>
          <a:p>
            <a:pPr marL="342900" indent="-342900">
              <a:buFont typeface="Wingdings" panose="05000000000000000000" pitchFamily="2" charset="2"/>
              <a:buChar char="§"/>
            </a:pPr>
            <a:r>
              <a:rPr lang="fr-FR" sz="2000" dirty="0"/>
              <a:t>La mallette de jeux pour le cycle 2 de la </a:t>
            </a:r>
            <a:r>
              <a:rPr lang="fr-FR" sz="2000" dirty="0" err="1"/>
              <a:t>circo</a:t>
            </a:r>
            <a:r>
              <a:rPr lang="fr-FR" sz="2000" dirty="0"/>
              <a:t>    </a:t>
            </a:r>
          </a:p>
          <a:p>
            <a:r>
              <a:rPr lang="fr-FR" sz="2000" dirty="0">
                <a:hlinkClick r:id="rId3"/>
              </a:rPr>
              <a:t>Mallette jeux mathématiques cycle 2 - </a:t>
            </a:r>
            <a:r>
              <a:rPr lang="fr-FR" sz="2000" dirty="0" err="1">
                <a:hlinkClick r:id="rId3"/>
              </a:rPr>
              <a:t>Digipad</a:t>
            </a:r>
            <a:r>
              <a:rPr lang="fr-FR" sz="2000" dirty="0">
                <a:hlinkClick r:id="rId3"/>
              </a:rPr>
              <a:t> by La </a:t>
            </a:r>
            <a:r>
              <a:rPr lang="fr-FR" sz="2000" dirty="0" smtClean="0">
                <a:hlinkClick r:id="rId3"/>
              </a:rPr>
              <a:t>Digitale</a:t>
            </a:r>
            <a:endParaRPr lang="fr-FR" sz="2000" dirty="0" smtClean="0"/>
          </a:p>
          <a:p>
            <a:endParaRPr lang="fr-FR" sz="2000" dirty="0"/>
          </a:p>
          <a:p>
            <a:pPr marL="342900" indent="-342900">
              <a:buFont typeface="Wingdings" panose="05000000000000000000" pitchFamily="2" charset="2"/>
              <a:buChar char="§"/>
            </a:pPr>
            <a:r>
              <a:rPr lang="fr-FR" sz="2000" dirty="0"/>
              <a:t>APMEP (match-point) : </a:t>
            </a:r>
            <a:r>
              <a:rPr lang="fr-FR" sz="2000" dirty="0">
                <a:hlinkClick r:id="rId4"/>
              </a:rPr>
              <a:t>https://www.apmep.fr</a:t>
            </a:r>
            <a:r>
              <a:rPr lang="fr-FR" sz="2000" dirty="0" smtClean="0">
                <a:hlinkClick r:id="rId4"/>
              </a:rPr>
              <a:t>/</a:t>
            </a:r>
            <a:endParaRPr lang="fr-FR" sz="2000" dirty="0" smtClean="0"/>
          </a:p>
          <a:p>
            <a:pPr marL="342900" indent="-342900">
              <a:buFont typeface="Wingdings" panose="05000000000000000000" pitchFamily="2" charset="2"/>
              <a:buChar char="§"/>
            </a:pPr>
            <a:endParaRPr lang="fr-FR" sz="2000" dirty="0"/>
          </a:p>
          <a:p>
            <a:pPr marL="342900" indent="-342900">
              <a:buFont typeface="Wingdings" panose="05000000000000000000" pitchFamily="2" charset="2"/>
              <a:buChar char="§"/>
            </a:pPr>
            <a:r>
              <a:rPr lang="fr-FR" sz="2000" dirty="0"/>
              <a:t>IREM de Poitiers (trio en ligne) </a:t>
            </a:r>
            <a:r>
              <a:rPr lang="fr-FR" sz="2000" dirty="0" smtClean="0"/>
              <a:t>:</a:t>
            </a:r>
          </a:p>
          <a:p>
            <a:r>
              <a:rPr lang="fr-FR" sz="2000" dirty="0" smtClean="0"/>
              <a:t> </a:t>
            </a:r>
            <a:r>
              <a:rPr lang="fr-FR" sz="2000" dirty="0">
                <a:hlinkClick r:id="rId5"/>
              </a:rPr>
              <a:t>http://</a:t>
            </a:r>
            <a:r>
              <a:rPr lang="fr-FR" sz="2000" dirty="0" smtClean="0">
                <a:hlinkClick r:id="rId5"/>
              </a:rPr>
              <a:t>ww2.ac-poitiers.fr/math/spip.php?article1024</a:t>
            </a:r>
            <a:endParaRPr lang="fr-FR" sz="2000" dirty="0" smtClean="0"/>
          </a:p>
          <a:p>
            <a:endParaRPr lang="fr-FR" sz="2000" dirty="0"/>
          </a:p>
          <a:p>
            <a:pPr marL="342900" indent="-342900">
              <a:buFont typeface="Wingdings" panose="05000000000000000000" pitchFamily="2" charset="2"/>
              <a:buChar char="§"/>
            </a:pPr>
            <a:r>
              <a:rPr lang="fr-FR" sz="2000" dirty="0" err="1"/>
              <a:t>Mathador</a:t>
            </a:r>
            <a:r>
              <a:rPr lang="fr-FR" sz="2000" dirty="0"/>
              <a:t> </a:t>
            </a:r>
            <a:r>
              <a:rPr lang="fr-FR" sz="2000" dirty="0" smtClean="0"/>
              <a:t>Chrono : </a:t>
            </a:r>
            <a:r>
              <a:rPr lang="fr-FR" sz="2000" dirty="0" smtClean="0">
                <a:hlinkClick r:id="rId6"/>
              </a:rPr>
              <a:t>https://www.mathador.fr/chrono.html</a:t>
            </a:r>
            <a:endParaRPr lang="fr-FR" sz="2000" dirty="0" smtClean="0"/>
          </a:p>
          <a:p>
            <a:pPr marL="342900" indent="-342900">
              <a:buFont typeface="Wingdings" panose="05000000000000000000" pitchFamily="2" charset="2"/>
              <a:buChar char="§"/>
            </a:pPr>
            <a:endParaRPr lang="fr-FR" sz="2000" dirty="0"/>
          </a:p>
          <a:p>
            <a:pPr marL="342900" indent="-342900">
              <a:buFont typeface="Wingdings" panose="05000000000000000000" pitchFamily="2" charset="2"/>
              <a:buChar char="§"/>
            </a:pPr>
            <a:r>
              <a:rPr lang="fr-FR" sz="2000" dirty="0"/>
              <a:t>Solveur compte est bon applicable à </a:t>
            </a:r>
            <a:r>
              <a:rPr lang="fr-FR" sz="2000" dirty="0" err="1"/>
              <a:t>Mathador</a:t>
            </a:r>
            <a:r>
              <a:rPr lang="fr-FR" sz="2000" dirty="0"/>
              <a:t> : </a:t>
            </a:r>
            <a:r>
              <a:rPr lang="fr-FR" sz="2000" dirty="0">
                <a:hlinkClick r:id="rId7"/>
              </a:rPr>
              <a:t>https://</a:t>
            </a:r>
            <a:r>
              <a:rPr lang="fr-FR" sz="2000" dirty="0" smtClean="0">
                <a:hlinkClick r:id="rId7"/>
              </a:rPr>
              <a:t>www.dcode.fr/compte-est-bon</a:t>
            </a:r>
            <a:endParaRPr lang="fr-FR" sz="2000" dirty="0" smtClean="0"/>
          </a:p>
          <a:p>
            <a:pPr marL="342900" indent="-342900">
              <a:buFont typeface="Wingdings" panose="05000000000000000000" pitchFamily="2" charset="2"/>
              <a:buChar char="§"/>
            </a:pPr>
            <a:endParaRPr lang="fr-FR" sz="2000" dirty="0" smtClean="0"/>
          </a:p>
          <a:p>
            <a:pPr marL="342900" indent="-342900">
              <a:buFont typeface="Wingdings" panose="05000000000000000000" pitchFamily="2" charset="2"/>
              <a:buChar char="Ø"/>
            </a:pPr>
            <a:r>
              <a:rPr lang="fr-FR" sz="2400" dirty="0" smtClean="0">
                <a:solidFill>
                  <a:srgbClr val="0070C0"/>
                </a:solidFill>
              </a:rPr>
              <a:t>Des applications numériques</a:t>
            </a:r>
          </a:p>
          <a:p>
            <a:r>
              <a:rPr lang="fr-FR" sz="2000" dirty="0" smtClean="0"/>
              <a:t>* </a:t>
            </a:r>
            <a:r>
              <a:rPr lang="fr-FR" sz="2000" dirty="0" err="1" smtClean="0"/>
              <a:t>calcul@tice</a:t>
            </a:r>
            <a:r>
              <a:rPr lang="fr-FR" sz="2000" dirty="0"/>
              <a:t>: </a:t>
            </a:r>
            <a:r>
              <a:rPr lang="fr-FR" sz="2000" dirty="0">
                <a:hlinkClick r:id="rId8"/>
              </a:rPr>
              <a:t>https://calculatice.ac-lille.fr/exercices</a:t>
            </a:r>
            <a:r>
              <a:rPr lang="fr-FR" sz="2000" dirty="0" smtClean="0">
                <a:hlinkClick r:id="rId8"/>
              </a:rPr>
              <a:t>/</a:t>
            </a:r>
            <a:endParaRPr lang="fr-FR" sz="2000" dirty="0" smtClean="0"/>
          </a:p>
          <a:p>
            <a:r>
              <a:rPr lang="fr-FR" sz="2000" dirty="0" smtClean="0"/>
              <a:t>* </a:t>
            </a:r>
            <a:r>
              <a:rPr lang="fr-FR" sz="2000" dirty="0" err="1" smtClean="0"/>
              <a:t>Gomaths</a:t>
            </a:r>
            <a:r>
              <a:rPr lang="fr-FR" sz="2000" dirty="0" smtClean="0"/>
              <a:t>: </a:t>
            </a:r>
            <a:r>
              <a:rPr lang="fr-FR" sz="2000" dirty="0">
                <a:hlinkClick r:id="rId9"/>
              </a:rPr>
              <a:t>gomaths.ch - entraînement aux techniques de </a:t>
            </a:r>
            <a:r>
              <a:rPr lang="fr-FR" sz="2000" dirty="0" smtClean="0">
                <a:hlinkClick r:id="rId9"/>
              </a:rPr>
              <a:t>calculs</a:t>
            </a:r>
            <a:endParaRPr lang="fr-FR" sz="2000" dirty="0" smtClean="0"/>
          </a:p>
          <a:p>
            <a:r>
              <a:rPr lang="fr-FR" sz="2000" dirty="0" smtClean="0"/>
              <a:t>* </a:t>
            </a:r>
            <a:r>
              <a:rPr lang="fr-FR" sz="2000" dirty="0" err="1" smtClean="0"/>
              <a:t>Primaths</a:t>
            </a:r>
            <a:r>
              <a:rPr lang="fr-FR" sz="2000" dirty="0"/>
              <a:t>: </a:t>
            </a:r>
            <a:r>
              <a:rPr lang="fr-FR" sz="2000" dirty="0">
                <a:hlinkClick r:id="rId10"/>
              </a:rPr>
              <a:t>https://classetice.fr/2022/07/16/6072</a:t>
            </a:r>
            <a:r>
              <a:rPr lang="fr-FR" sz="2000" dirty="0" smtClean="0">
                <a:hlinkClick r:id="rId10"/>
              </a:rPr>
              <a:t>/</a:t>
            </a:r>
            <a:endParaRPr lang="fr-FR" sz="2000" dirty="0" smtClean="0"/>
          </a:p>
          <a:p>
            <a:r>
              <a:rPr lang="fr-FR" sz="2000" dirty="0" smtClean="0"/>
              <a:t>* </a:t>
            </a:r>
            <a:r>
              <a:rPr lang="fr-FR" sz="2000" dirty="0" err="1" smtClean="0"/>
              <a:t>Mathador</a:t>
            </a:r>
            <a:r>
              <a:rPr lang="fr-FR" sz="2000" dirty="0" smtClean="0"/>
              <a:t>: </a:t>
            </a:r>
            <a:r>
              <a:rPr lang="fr-FR" sz="2000" dirty="0" smtClean="0">
                <a:hlinkClick r:id="rId11"/>
              </a:rPr>
              <a:t>https</a:t>
            </a:r>
            <a:r>
              <a:rPr lang="fr-FR" sz="2000" dirty="0">
                <a:hlinkClick r:id="rId11"/>
              </a:rPr>
              <a:t>://</a:t>
            </a:r>
            <a:r>
              <a:rPr lang="fr-FR" sz="2000" dirty="0" smtClean="0">
                <a:hlinkClick r:id="rId11"/>
              </a:rPr>
              <a:t>www.mathador.fr/numerique.html</a:t>
            </a:r>
            <a:r>
              <a:rPr lang="fr-FR" sz="2000" dirty="0" smtClean="0"/>
              <a:t>  (existe </a:t>
            </a:r>
            <a:r>
              <a:rPr lang="fr-FR" sz="2000" dirty="0"/>
              <a:t>en mallette de jeu (Kid : maternelle, junior : cycle 2, standard : cycle 3) </a:t>
            </a:r>
            <a:endParaRPr lang="fr-FR" sz="2400" dirty="0">
              <a:solidFill>
                <a:srgbClr val="0070C0"/>
              </a:solidFill>
            </a:endParaRPr>
          </a:p>
        </p:txBody>
      </p:sp>
    </p:spTree>
    <p:extLst>
      <p:ext uri="{BB962C8B-B14F-4D97-AF65-F5344CB8AC3E}">
        <p14:creationId xmlns:p14="http://schemas.microsoft.com/office/powerpoint/2010/main" val="35066207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2426" y="295702"/>
            <a:ext cx="8596668" cy="673289"/>
          </a:xfrm>
        </p:spPr>
        <p:txBody>
          <a:bodyPr/>
          <a:lstStyle/>
          <a:p>
            <a:r>
              <a:rPr lang="fr-FR" dirty="0" smtClean="0"/>
              <a:t>Exemples de jeux mathématiques</a:t>
            </a:r>
            <a:endParaRPr lang="fr-FR" dirty="0"/>
          </a:p>
        </p:txBody>
      </p:sp>
      <p:pic>
        <p:nvPicPr>
          <p:cNvPr id="3" name="Image 2"/>
          <p:cNvPicPr>
            <a:picLocks noChangeAspect="1"/>
          </p:cNvPicPr>
          <p:nvPr/>
        </p:nvPicPr>
        <p:blipFill>
          <a:blip r:embed="rId2"/>
          <a:stretch>
            <a:fillRect/>
          </a:stretch>
        </p:blipFill>
        <p:spPr>
          <a:xfrm>
            <a:off x="1433432" y="968991"/>
            <a:ext cx="9321004" cy="5721168"/>
          </a:xfrm>
          <a:prstGeom prst="rect">
            <a:avLst/>
          </a:prstGeom>
        </p:spPr>
      </p:pic>
    </p:spTree>
    <p:extLst>
      <p:ext uri="{BB962C8B-B14F-4D97-AF65-F5344CB8AC3E}">
        <p14:creationId xmlns:p14="http://schemas.microsoft.com/office/powerpoint/2010/main" val="1668311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6716" y="2493817"/>
            <a:ext cx="8596668" cy="3422073"/>
          </a:xfrm>
        </p:spPr>
        <p:txBody>
          <a:bodyPr/>
          <a:lstStyle/>
          <a:p>
            <a:pPr algn="ctr"/>
            <a:r>
              <a:rPr lang="fr-FR" dirty="0" smtClean="0">
                <a:solidFill>
                  <a:srgbClr val="0070C0"/>
                </a:solidFill>
              </a:rPr>
              <a:t>Merci pour votre attention!!</a:t>
            </a:r>
            <a:endParaRPr lang="fr-FR" dirty="0">
              <a:solidFill>
                <a:srgbClr val="0070C0"/>
              </a:solidFill>
            </a:endParaRPr>
          </a:p>
        </p:txBody>
      </p:sp>
    </p:spTree>
    <p:extLst>
      <p:ext uri="{BB962C8B-B14F-4D97-AF65-F5344CB8AC3E}">
        <p14:creationId xmlns:p14="http://schemas.microsoft.com/office/powerpoint/2010/main" val="4079222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32435" y="0"/>
            <a:ext cx="10830427" cy="6728191"/>
          </a:xfrm>
          <a:prstGeom prst="rect">
            <a:avLst/>
          </a:prstGeom>
        </p:spPr>
      </p:pic>
    </p:spTree>
    <p:extLst>
      <p:ext uri="{BB962C8B-B14F-4D97-AF65-F5344CB8AC3E}">
        <p14:creationId xmlns:p14="http://schemas.microsoft.com/office/powerpoint/2010/main" val="2297380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673290"/>
          </a:xfrm>
        </p:spPr>
        <p:txBody>
          <a:bodyPr>
            <a:normAutofit/>
          </a:bodyPr>
          <a:lstStyle/>
          <a:p>
            <a:pPr algn="ctr"/>
            <a:r>
              <a:rPr lang="fr-FR" sz="2800" i="1" dirty="0"/>
              <a:t>D’après le BOEN n° 31 du 30 juillet 2020 </a:t>
            </a:r>
            <a:endParaRPr lang="fr-FR" sz="2800" dirty="0"/>
          </a:p>
        </p:txBody>
      </p:sp>
      <p:pic>
        <p:nvPicPr>
          <p:cNvPr id="4" name="Image 3"/>
          <p:cNvPicPr>
            <a:picLocks noChangeAspect="1"/>
          </p:cNvPicPr>
          <p:nvPr/>
        </p:nvPicPr>
        <p:blipFill>
          <a:blip r:embed="rId2"/>
          <a:stretch>
            <a:fillRect/>
          </a:stretch>
        </p:blipFill>
        <p:spPr>
          <a:xfrm>
            <a:off x="363436" y="1282890"/>
            <a:ext cx="11444224" cy="3657600"/>
          </a:xfrm>
          <a:prstGeom prst="rect">
            <a:avLst/>
          </a:prstGeom>
        </p:spPr>
      </p:pic>
    </p:spTree>
    <p:extLst>
      <p:ext uri="{BB962C8B-B14F-4D97-AF65-F5344CB8AC3E}">
        <p14:creationId xmlns:p14="http://schemas.microsoft.com/office/powerpoint/2010/main" val="1707241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459063" y="136478"/>
            <a:ext cx="11278012" cy="6564581"/>
          </a:xfrm>
          <a:prstGeom prst="rect">
            <a:avLst/>
          </a:prstGeom>
        </p:spPr>
      </p:pic>
    </p:spTree>
    <p:extLst>
      <p:ext uri="{BB962C8B-B14F-4D97-AF65-F5344CB8AC3E}">
        <p14:creationId xmlns:p14="http://schemas.microsoft.com/office/powerpoint/2010/main" val="3780205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8119" y="387927"/>
            <a:ext cx="10447867" cy="720436"/>
          </a:xfrm>
        </p:spPr>
        <p:txBody>
          <a:bodyPr/>
          <a:lstStyle/>
          <a:p>
            <a:r>
              <a:rPr lang="fr-FR" dirty="0" smtClean="0">
                <a:solidFill>
                  <a:srgbClr val="0070C0"/>
                </a:solidFill>
              </a:rPr>
              <a:t>Synthèse de ce que demandent les programmes</a:t>
            </a:r>
            <a:r>
              <a:rPr lang="fr-FR" dirty="0" smtClean="0"/>
              <a:t>:</a:t>
            </a:r>
            <a:endParaRPr lang="fr-FR" dirty="0"/>
          </a:p>
        </p:txBody>
      </p:sp>
      <p:pic>
        <p:nvPicPr>
          <p:cNvPr id="4" name="Espace réservé du contenu 3"/>
          <p:cNvPicPr>
            <a:picLocks noGrp="1" noChangeAspect="1"/>
          </p:cNvPicPr>
          <p:nvPr>
            <p:ph idx="1"/>
          </p:nvPr>
        </p:nvPicPr>
        <p:blipFill>
          <a:blip r:embed="rId2"/>
          <a:stretch>
            <a:fillRect/>
          </a:stretch>
        </p:blipFill>
        <p:spPr>
          <a:xfrm>
            <a:off x="1343152" y="1108363"/>
            <a:ext cx="9901997" cy="5250873"/>
          </a:xfrm>
          <a:prstGeom prst="rect">
            <a:avLst/>
          </a:prstGeom>
        </p:spPr>
      </p:pic>
    </p:spTree>
    <p:extLst>
      <p:ext uri="{BB962C8B-B14F-4D97-AF65-F5344CB8AC3E}">
        <p14:creationId xmlns:p14="http://schemas.microsoft.com/office/powerpoint/2010/main" val="2113666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1380</TotalTime>
  <Words>1805</Words>
  <Application>Microsoft Office PowerPoint</Application>
  <PresentationFormat>Grand écran</PresentationFormat>
  <Paragraphs>243</Paragraphs>
  <Slides>52</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52</vt:i4>
      </vt:variant>
    </vt:vector>
  </HeadingPairs>
  <TitlesOfParts>
    <vt:vector size="59" baseType="lpstr">
      <vt:lpstr>Arial</vt:lpstr>
      <vt:lpstr>Calibri</vt:lpstr>
      <vt:lpstr>Century Gothic</vt:lpstr>
      <vt:lpstr>Trebuchet MS</vt:lpstr>
      <vt:lpstr>Wingdings</vt:lpstr>
      <vt:lpstr>Wingdings 3</vt:lpstr>
      <vt:lpstr>Facette</vt:lpstr>
      <vt:lpstr>LE CALCUL MENTAL  AU CYCLE 2</vt:lpstr>
      <vt:lpstr>Tables rondes : 4 ateliers</vt:lpstr>
      <vt:lpstr>Organisation des 6h de formation</vt:lpstr>
      <vt:lpstr>Déroulement de l’animation</vt:lpstr>
      <vt:lpstr>Les appuis institutionnels</vt:lpstr>
      <vt:lpstr>Présentation PowerPoint</vt:lpstr>
      <vt:lpstr>D’après le BOEN n° 31 du 30 juillet 2020 </vt:lpstr>
      <vt:lpstr>Présentation PowerPoint</vt:lpstr>
      <vt:lpstr>Synthèse de ce que demandent les programmes:</vt:lpstr>
      <vt:lpstr>Le calcul: définition et différentes modalités</vt:lpstr>
      <vt:lpstr>Le calcul: définition et différentes modalités</vt:lpstr>
      <vt:lpstr>Présentation PowerPoint</vt:lpstr>
      <vt:lpstr>Présentation PowerPoint</vt:lpstr>
      <vt:lpstr>Conditions de mémorisation:</vt:lpstr>
      <vt:lpstr>Qu’en est-il du calcul rapide?</vt:lpstr>
      <vt:lpstr>Mise en situation</vt:lpstr>
      <vt:lpstr>Quelques procédures possibles:</vt:lpstr>
      <vt:lpstr>Pour synthétiser: les différents calculs</vt:lpstr>
      <vt:lpstr>Présentation PowerPoint</vt:lpstr>
      <vt:lpstr>Pourquoi le calcul mental? … une fonction sociale</vt:lpstr>
      <vt:lpstr>Pourquoi le calcul mental? … une fonction scolaire</vt:lpstr>
      <vt:lpstr>Pourquoi le calcul mental? … une fonction scolaire</vt:lpstr>
      <vt:lpstr>Présentation PowerPoint</vt:lpstr>
      <vt:lpstr>Présentation PowerPoint</vt:lpstr>
      <vt:lpstr>Pourquoi le calcul mental ? ...  Calcul et résolution de problèmes</vt:lpstr>
      <vt:lpstr>Pourquoi le calcul mental ? …  les programmes de 2018</vt:lpstr>
      <vt:lpstr>Pourquoi le calcul mental ? … ce que l’on en pense</vt:lpstr>
      <vt:lpstr>Automatiser le calcul mental… jusqu’où? </vt:lpstr>
      <vt:lpstr>Automatiser le calcul mental… jusqu’où? </vt:lpstr>
      <vt:lpstr>Automatiser le calcul mental… jusqu’où pour les élèves? </vt:lpstr>
      <vt:lpstr>Ce qu’est vraiment le calcul mental…</vt:lpstr>
      <vt:lpstr>Présentation PowerPoint</vt:lpstr>
      <vt:lpstr>Enseigner le calcul mental: les procédures</vt:lpstr>
      <vt:lpstr>Enseigner le calcul mental: les procédures</vt:lpstr>
      <vt:lpstr>Enseigner le calcul mental: les procédures</vt:lpstr>
      <vt:lpstr>Enseigner le calcul mental: les procédures</vt:lpstr>
      <vt:lpstr>Enseigner le calcul mental: une dynamique positive</vt:lpstr>
      <vt:lpstr>Enseigner le calcul mental: une dynamique positive</vt:lpstr>
      <vt:lpstr>Enseigner le calcul mental: une dynamique positive</vt:lpstr>
      <vt:lpstr>Un exemple avec l’apprentissage des tables de multiplication</vt:lpstr>
      <vt:lpstr>Un exemple avec l’apprentissage des tables de multiplication</vt:lpstr>
      <vt:lpstr>Un exemple avec l’apprentissage des tables de multiplication</vt:lpstr>
      <vt:lpstr>Enseigner le calcul mental: comment?</vt:lpstr>
      <vt:lpstr>Présentation PowerPoint</vt:lpstr>
      <vt:lpstr>Enseigner le calcul mental: comment?</vt:lpstr>
      <vt:lpstr>Enseigner le calcul mental: comment?</vt:lpstr>
      <vt:lpstr>Ce que devrait être une séance de calcul mental:</vt:lpstr>
      <vt:lpstr>Synthèse: enseigner le calcul mental, c’est…</vt:lpstr>
      <vt:lpstr>Pour le distanciel:  </vt:lpstr>
      <vt:lpstr>Pour le distanciel: </vt:lpstr>
      <vt:lpstr>Exemples de jeux mathématiques</vt:lpstr>
      <vt:lpstr>Merci pour votre attention!!</vt:lpstr>
    </vt:vector>
  </TitlesOfParts>
  <Company>Rectorat de Toulouse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ECRIRE AU CYCLE 3</dc:title>
  <dc:creator>BUCHHOLZ SANDRA</dc:creator>
  <cp:lastModifiedBy>BUCHHOLZ SANDRA</cp:lastModifiedBy>
  <cp:revision>117</cp:revision>
  <dcterms:created xsi:type="dcterms:W3CDTF">2024-01-15T20:37:00Z</dcterms:created>
  <dcterms:modified xsi:type="dcterms:W3CDTF">2024-02-26T21:06:02Z</dcterms:modified>
</cp:coreProperties>
</file>