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74" r:id="rId2"/>
    <p:sldId id="259" r:id="rId3"/>
    <p:sldId id="261" r:id="rId4"/>
    <p:sldId id="258" r:id="rId5"/>
    <p:sldId id="290" r:id="rId6"/>
    <p:sldId id="291" r:id="rId7"/>
    <p:sldId id="293" r:id="rId8"/>
    <p:sldId id="275" r:id="rId9"/>
    <p:sldId id="301" r:id="rId10"/>
    <p:sldId id="294" r:id="rId11"/>
    <p:sldId id="276" r:id="rId12"/>
    <p:sldId id="296" r:id="rId13"/>
    <p:sldId id="295" r:id="rId14"/>
    <p:sldId id="298" r:id="rId15"/>
    <p:sldId id="265" r:id="rId16"/>
    <p:sldId id="302" r:id="rId17"/>
    <p:sldId id="297" r:id="rId18"/>
    <p:sldId id="279" r:id="rId19"/>
    <p:sldId id="283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257" r:id="rId28"/>
    <p:sldId id="317" r:id="rId29"/>
    <p:sldId id="306" r:id="rId30"/>
    <p:sldId id="281" r:id="rId31"/>
    <p:sldId id="280" r:id="rId32"/>
    <p:sldId id="299" r:id="rId33"/>
    <p:sldId id="318" r:id="rId34"/>
    <p:sldId id="319" r:id="rId35"/>
    <p:sldId id="303" r:id="rId36"/>
    <p:sldId id="285" r:id="rId37"/>
    <p:sldId id="284" r:id="rId38"/>
    <p:sldId id="309" r:id="rId39"/>
    <p:sldId id="305" r:id="rId40"/>
    <p:sldId id="289" r:id="rId41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RET EMILIE" initials="FE" lastIdx="1" clrIdx="0">
    <p:extLst>
      <p:ext uri="{19B8F6BF-5375-455C-9EA6-DF929625EA0E}">
        <p15:presenceInfo xmlns:p15="http://schemas.microsoft.com/office/powerpoint/2012/main" userId="S-1-5-21-438068559-3184488261-2103775310-409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85" d="100"/>
          <a:sy n="85" d="100"/>
        </p:scale>
        <p:origin x="1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1T14:39:47.0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11T14:39:47.03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69A1B-8848-4ED9-8E6A-3F8B8C43C4DB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48F2C-9B3D-4B28-8F3D-C041F9129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2828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D50B-74A0-4523-8E82-D921B8272870}" type="datetimeFigureOut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2602F-6561-430B-8A87-1060AA2CBC8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46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L’histoire est donc ancrée dans le monde réel dont le lecteur ne peut pas entièrement s’évader dans l’imaginaire.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99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Autres hypothèses</a:t>
            </a:r>
            <a:r>
              <a:rPr lang="fr-FR" baseline="0" dirty="0" smtClean="0">
                <a:solidFill>
                  <a:srgbClr val="7030A0"/>
                </a:solidFill>
              </a:rPr>
              <a:t> à réfuter: </a:t>
            </a:r>
            <a:r>
              <a:rPr lang="fr-FR" dirty="0" smtClean="0">
                <a:solidFill>
                  <a:srgbClr val="7030A0"/>
                </a:solidFill>
              </a:rPr>
              <a:t>Le loup, quand il est sorti du puits, peut avoir mangé entre les épisodes, au point de gagner suffisamment de « poids » lui permettant de faire remonter les lapins.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A l’inverse, les lapins ont peut-être perdu du poids car ils sont restés trop longtemps dans le puits.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Ce n’est pas écrit dans l’histoire donc on ne valide pas ces hypothèses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55696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Dans l’école, il n’y a ni puits ni cochon, ni lapin (à priori…) Peut-on néanmoins faire « comme si »?</a:t>
            </a:r>
            <a:endParaRPr lang="fr-FR" dirty="0" smtClean="0"/>
          </a:p>
          <a:p>
            <a:r>
              <a:rPr lang="fr-FR" dirty="0" smtClean="0"/>
              <a:t>Poulie: 2 mâts, barre de soutien, poulie, corde</a:t>
            </a:r>
          </a:p>
          <a:p>
            <a:r>
              <a:rPr lang="fr-FR" dirty="0" smtClean="0"/>
              <a:t>Pont: 4 piliers centraux, 1 planche (poutre), bûche</a:t>
            </a:r>
            <a:r>
              <a:rPr lang="fr-FR" baseline="0" dirty="0" smtClean="0"/>
              <a:t> axiale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2694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enseignant est </a:t>
            </a:r>
            <a:r>
              <a:rPr lang="fr-FR" smtClean="0"/>
              <a:t>chargé d’utiliser </a:t>
            </a:r>
            <a:r>
              <a:rPr lang="fr-FR" dirty="0" smtClean="0"/>
              <a:t>l’application </a:t>
            </a:r>
            <a:r>
              <a:rPr lang="fr-FR" dirty="0" err="1" smtClean="0"/>
              <a:t>Fizziqjunior</a:t>
            </a:r>
            <a:r>
              <a:rPr lang="fr-FR" dirty="0" smtClean="0"/>
              <a:t>???</a:t>
            </a:r>
            <a:r>
              <a:rPr lang="fr-FR" baseline="0" dirty="0" smtClean="0"/>
              <a:t> Cycle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39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</a:t>
            </a:r>
            <a:r>
              <a:rPr lang="fr-FR" baseline="0" dirty="0" smtClean="0"/>
              <a:t> les étapes de l’histoire pour réaliser chaque expérience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Objectif: établir des constantes (les masses), des relations (entre grandeurs) et des invariants (la régularité des rapports de masse).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075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Afin d’étayer ces premiers constats, il est également possible de s’appuyer sur les résultats d’une autre classe ou encore de faire réaliser l’expérience à la maison par les parents avec du matériel prêté, en demandant toujours à l’élève de témoigner.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6344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Afin d’étayer ces premiers constats, il est également possible de s’appuyer sur les résultats d’une autre classe ou encore de faire réaliser l’expérience à la maison par les parents avec du matériel prêté, en demandant toujours à l’élève de témoigner. 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7237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L’histoire est donc ancrée dans le monde réel dont le lecteur ne peut pas entièrement s’évader dans l’imaginaire.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77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Selon les objectifs</a:t>
            </a:r>
            <a:r>
              <a:rPr lang="fr-FR" baseline="0" dirty="0" smtClean="0"/>
              <a:t> et les connaissances des élèves des séances supplémentaires peuvent être intégrées à la séquence,</a:t>
            </a:r>
          </a:p>
          <a:p>
            <a:r>
              <a:rPr lang="fr-FR" baseline="0" dirty="0" smtClean="0"/>
              <a:t>Exemple en sciences: des connaissances sur les ponts, les notions d’équilibre et la différence entre équilibre et horizontalité</a:t>
            </a:r>
          </a:p>
          <a:p>
            <a:r>
              <a:rPr lang="fr-FR" baseline="0" dirty="0" smtClean="0"/>
              <a:t>Exemple en  maths: découvrir les outils de mesure des masses, l’unité de mesure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751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les élèves:</a:t>
            </a:r>
            <a:r>
              <a:rPr lang="fr-FR" baseline="0" dirty="0" smtClean="0"/>
              <a:t> sont-ils capable de raconter l’histoire dans l’ordre chronologique? A l’aide de </a:t>
            </a:r>
            <a:r>
              <a:rPr lang="fr-FR" baseline="0" dirty="0" err="1" smtClean="0"/>
              <a:t>flashcards</a:t>
            </a:r>
            <a:r>
              <a:rPr lang="fr-FR" baseline="0" dirty="0" smtClean="0"/>
              <a:t> on peut reprendre l’histoire, Celles-ci serviront ensuite aux chronologie des expériences,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6367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Autres hypothèses</a:t>
            </a:r>
            <a:r>
              <a:rPr lang="fr-FR" baseline="0" dirty="0" smtClean="0">
                <a:solidFill>
                  <a:srgbClr val="7030A0"/>
                </a:solidFill>
              </a:rPr>
              <a:t> à réfuter: </a:t>
            </a:r>
            <a:r>
              <a:rPr lang="fr-FR" dirty="0" smtClean="0">
                <a:solidFill>
                  <a:srgbClr val="7030A0"/>
                </a:solidFill>
              </a:rPr>
              <a:t>Le loup, quand il est sorti du puits, peut avoir mangé entre les épisodes, au point de gagner suffisamment de « poids » lui permettant de faire remonter les lapins.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A l’inverse, les lapins ont peut-être perdu du poids car ils sont restés trop longtemps dans le puits.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Ce n’est pas écrit dans l’histoire donc on ne valide pas ces hypothèses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2274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aseline="0" dirty="0" smtClean="0"/>
              <a:t>Dans l’école, il n’y a ni puits ni cochon, ni lapin (à priori…) Peut-on néanmoins faire « comme si »?</a:t>
            </a:r>
            <a:endParaRPr lang="fr-FR" dirty="0" smtClean="0"/>
          </a:p>
          <a:p>
            <a:r>
              <a:rPr lang="fr-FR" dirty="0" smtClean="0"/>
              <a:t>Poulie: 2 mâts, barre de soutien, poulie, corde</a:t>
            </a:r>
          </a:p>
          <a:p>
            <a:r>
              <a:rPr lang="fr-FR" dirty="0" smtClean="0"/>
              <a:t>Pont: 4 piliers centraux, 1 planche (poutre), bûche</a:t>
            </a:r>
            <a:r>
              <a:rPr lang="fr-FR" baseline="0" dirty="0" smtClean="0"/>
              <a:t> axiale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12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enseignant est </a:t>
            </a:r>
            <a:r>
              <a:rPr lang="fr-FR" smtClean="0"/>
              <a:t>chargé d’utiliser </a:t>
            </a:r>
            <a:r>
              <a:rPr lang="fr-FR" dirty="0" smtClean="0"/>
              <a:t>l’application </a:t>
            </a:r>
            <a:r>
              <a:rPr lang="fr-FR" dirty="0" err="1" smtClean="0"/>
              <a:t>Fizziqjunior</a:t>
            </a:r>
            <a:r>
              <a:rPr lang="fr-FR" dirty="0" smtClean="0"/>
              <a:t>???</a:t>
            </a:r>
            <a:r>
              <a:rPr lang="fr-FR" baseline="0" dirty="0" smtClean="0"/>
              <a:t> Cycle 3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78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Distribuer</a:t>
            </a:r>
            <a:r>
              <a:rPr lang="fr-FR" baseline="0" dirty="0" smtClean="0"/>
              <a:t> les étapes de l’histoire pour réaliser chaque expérience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Objectif: établir des constantes (les masses), des relations (entre grandeurs) et des invariants (la régularité des rapports de masse).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094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Avec les élèves:</a:t>
            </a:r>
            <a:r>
              <a:rPr lang="fr-FR" baseline="0" dirty="0" smtClean="0"/>
              <a:t> sont-ils capable de raconter l’histoire dans l’ordre chronologique? A l’aide de </a:t>
            </a:r>
            <a:r>
              <a:rPr lang="fr-FR" baseline="0" dirty="0" err="1" smtClean="0"/>
              <a:t>flashcards</a:t>
            </a:r>
            <a:r>
              <a:rPr lang="fr-FR" baseline="0" dirty="0" smtClean="0"/>
              <a:t> on peut reprendre l’histoire, Celles-ci serviront ensuite aux chronologie des expériences,</a:t>
            </a:r>
          </a:p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2602F-6561-430B-8A87-1060AA2CBC87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726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ED1C4-7E6B-4760-A888-BF4E7C331CFE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738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1CFAF-DA8F-47AE-9349-14BF18777ADA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581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87A0F-36BD-418A-A14C-70AD269B70AB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5018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F55A9-9226-4B3B-A61E-C35296CB2C5D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68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629A6-558B-48FF-82F1-C4A1A241D9BF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25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7712-18F8-4796-A1FC-60468CC137C9}" type="datetime1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97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FF2C0-A913-43CA-9719-3EAF382A1B10}" type="datetime1">
              <a:rPr lang="fr-FR" smtClean="0"/>
              <a:t>28/11/2024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88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8D876-049E-4822-9AD3-3A50316E06CE}" type="datetime1">
              <a:rPr lang="fr-FR" smtClean="0"/>
              <a:t>28/11/2024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2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788D3-738C-4DA4-86F3-609D3378B433}" type="datetime1">
              <a:rPr lang="fr-FR" smtClean="0"/>
              <a:t>28/11/2024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690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40916-8E7C-40B9-91D8-722B377C2342}" type="datetime1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65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48DCD-943A-418C-9F25-2DEBACEED0A0}" type="datetime1">
              <a:rPr lang="fr-FR" smtClean="0"/>
              <a:t>28/11/2024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3816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23D96-E70E-4D25-95FD-CA49A25897D5}" type="datetime1">
              <a:rPr lang="fr-FR" smtClean="0"/>
              <a:t>28/11/2024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101CD-65FA-463D-9BA1-9A338539D31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9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duscol.education.fr/document/46399/downloa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comments" Target="../comments/commen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../../../2023-2024/ANIMATION%20PEDA/PLOUF/plouf%20cahier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podeduc.apps.education.fr/video/8411-plouf_clermont_blanquetm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odeduc.apps.education.fr/video/9212-les-mardis-des-sciences-et-de-la-technologie-plouf-deroule/" TargetMode="Externa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framaforms.org/le-recit-fiction-realiste-pour-enseigner-les-mathematiques-et-les-sciences-173084026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podeduc.apps.education.fr/video/9212-les-mardis-des-sciences-et-de-la-technologie-plouf-deroule/" TargetMode="External"/><Relationship Id="rId2" Type="http://schemas.openxmlformats.org/officeDocument/2006/relationships/hyperlink" Target="https://doi.org/10.4000/reperes.16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somniumeditions.fr/wp-content/uploads/2020/03/Somnium-Guide-maternelle.pdf" TargetMode="External"/><Relationship Id="rId4" Type="http://schemas.openxmlformats.org/officeDocument/2006/relationships/hyperlink" Target="https://podeduc.apps.education.fr/video/8411-plouf_clermont_blanquetmov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ogle.com/search?client=firefox-b-d&amp;q=plouf+corentin#fpstate=ive&amp;vld=cid:bb03e605,vid:myRGgDSrWKw,st: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hyperlink" Target="https://www.google.com/search?client=firefox-b-d&amp;q=plouf+corentin#fpstate=ive&amp;vld=cid:bb03e605,vid:myRGgDSrWKw,st: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23703" y="304800"/>
            <a:ext cx="9134747" cy="5895701"/>
          </a:xfrm>
        </p:spPr>
        <p:txBody>
          <a:bodyPr>
            <a:normAutofit/>
          </a:bodyPr>
          <a:lstStyle/>
          <a:p>
            <a:r>
              <a:rPr lang="fr-FR" dirty="0" smtClean="0"/>
              <a:t>Littérature de jeunesse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Questionner le monde </a:t>
            </a:r>
            <a:br>
              <a:rPr lang="fr-FR" dirty="0" smtClean="0"/>
            </a:br>
            <a:r>
              <a:rPr lang="fr-FR" dirty="0"/>
              <a:t>M</a:t>
            </a:r>
            <a:r>
              <a:rPr lang="fr-FR" dirty="0" smtClean="0"/>
              <a:t>athématiques </a:t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sz="3100" dirty="0" smtClean="0"/>
              <a:t>Formation Aveyron 2</a:t>
            </a:r>
            <a:br>
              <a:rPr lang="fr-FR" sz="3100" dirty="0" smtClean="0"/>
            </a:br>
            <a:endParaRPr lang="fr-FR" sz="31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96389" y="27708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75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1- Le questionnement-problématique de recherche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7549" y="1690688"/>
            <a:ext cx="5157787" cy="657225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Plouf</a:t>
            </a:r>
            <a:endParaRPr lang="fr-FR" sz="360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00898" y="2671762"/>
            <a:ext cx="7349602" cy="3684588"/>
          </a:xfrm>
        </p:spPr>
        <p:txBody>
          <a:bodyPr/>
          <a:lstStyle/>
          <a:p>
            <a:r>
              <a:rPr lang="fr-FR" dirty="0" smtClean="0"/>
              <a:t>Est-ce que c’est possible de faire monter et descendre les personnages comme dans l’histoire?</a:t>
            </a:r>
          </a:p>
          <a:p>
            <a:r>
              <a:rPr lang="fr-FR" dirty="0" smtClean="0"/>
              <a:t>Est-ce que les lapins vont pouvoir descendre le loup au fond </a:t>
            </a:r>
            <a:r>
              <a:rPr lang="fr-FR" smtClean="0"/>
              <a:t>du puits? </a:t>
            </a:r>
            <a:endParaRPr lang="fr-FR" dirty="0" smtClean="0"/>
          </a:p>
          <a:p>
            <a:r>
              <a:rPr lang="fr-FR" u="sng" dirty="0">
                <a:hlinkClick r:id="rId3"/>
              </a:rPr>
              <a:t>https://eduscol.education.fr/document/46399/download</a:t>
            </a:r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015" y="2919470"/>
            <a:ext cx="1502408" cy="2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10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2-Les hypothèses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7750038" cy="3684588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1- Oui, les lapins feront redescendre le loup grâce à la 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poulie.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2- Oui, les lapins feront redescendre le loup grâce à la vitesse. Le loup pourrait les manger mais lorsqu’ils se croiseront le loup n’aura pas le temps de les attraper</a:t>
            </a:r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fr-FR" b="1" dirty="0">
                <a:solidFill>
                  <a:schemeClr val="accent2">
                    <a:lumMod val="50000"/>
                  </a:schemeClr>
                </a:solidFill>
              </a:rPr>
              <a:t>3- Oui, les lapins feront redescendre le loup car il doit être perdant dans l’histoire. </a:t>
            </a:r>
            <a:endParaRPr lang="fr-FR" dirty="0"/>
          </a:p>
          <a:p>
            <a:endParaRPr lang="fr-FR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0" y="2868432"/>
            <a:ext cx="9144000" cy="1054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3" name="Espace réservé du texte 2"/>
          <p:cNvSpPr txBox="1">
            <a:spLocks/>
          </p:cNvSpPr>
          <p:nvPr/>
        </p:nvSpPr>
        <p:spPr>
          <a:xfrm>
            <a:off x="2144781" y="1622334"/>
            <a:ext cx="5157787" cy="6572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Plouf</a:t>
            </a:r>
            <a:endParaRPr lang="fr-FR" sz="3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044" y="2588545"/>
            <a:ext cx="1502408" cy="2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0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3-Observation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57806" y="1555341"/>
            <a:ext cx="5331823" cy="4801009"/>
          </a:xfrm>
        </p:spPr>
        <p:txBody>
          <a:bodyPr/>
          <a:lstStyle/>
          <a:p>
            <a:r>
              <a:rPr lang="fr-FR" sz="2400" dirty="0" smtClean="0"/>
              <a:t>Quels sont les éléments de la poulie?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36" y="2322921"/>
            <a:ext cx="2790825" cy="36957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85040" y="2721043"/>
            <a:ext cx="1192645" cy="17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87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108" y="566056"/>
            <a:ext cx="10424341" cy="1576254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4-Expériences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719" y="1593715"/>
            <a:ext cx="7401972" cy="205517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Etape 1: la modélisation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Avec le matériel, imposé, construisez une poulie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Etape 2: les expériences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Avec la pâte à modeler représentez les animaux et reproduisez les épisodes de l’album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83829" y="3505199"/>
            <a:ext cx="10424341" cy="1576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8000" dirty="0" smtClean="0"/>
              <a:t>5-Description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6718" y="4645753"/>
            <a:ext cx="933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Pendant les expériences: possibilités de prendre des photos en classe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308" y="1525950"/>
            <a:ext cx="1498779" cy="19792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611" y="3777672"/>
            <a:ext cx="1493710" cy="19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>
                <a:solidFill>
                  <a:srgbClr val="7030A0"/>
                </a:solidFill>
              </a:rPr>
              <a:t>questionnement épistémologique </a:t>
            </a:r>
            <a:r>
              <a:rPr lang="fr-FR" dirty="0" smtClean="0"/>
              <a:t>qui initie et fait progresser le </a:t>
            </a:r>
            <a:r>
              <a:rPr lang="fr-FR" dirty="0" smtClean="0">
                <a:solidFill>
                  <a:srgbClr val="00B050"/>
                </a:solidFill>
              </a:rPr>
              <a:t>processus de modélisation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57497" y="2551690"/>
            <a:ext cx="10045925" cy="3516601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Le loup parle du fromage au cochon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Pourquoi le cochon fait remonter le loup?</a:t>
            </a:r>
          </a:p>
          <a:p>
            <a:pPr lvl="2"/>
            <a:r>
              <a:rPr lang="fr-FR" dirty="0"/>
              <a:t>Le cochon est plus lourd que le loup</a:t>
            </a:r>
            <a:r>
              <a:rPr lang="fr-FR" dirty="0" smtClean="0"/>
              <a:t>.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Le cochon dit au père lapin qu’il est dans un puits aux carottes. 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Pourquoi les lapins </a:t>
            </a:r>
            <a:r>
              <a:rPr lang="fr-FR" dirty="0" err="1" smtClean="0">
                <a:solidFill>
                  <a:srgbClr val="00B050"/>
                </a:solidFill>
              </a:rPr>
              <a:t>font-ils</a:t>
            </a:r>
            <a:r>
              <a:rPr lang="fr-FR" dirty="0" smtClean="0">
                <a:solidFill>
                  <a:srgbClr val="00B050"/>
                </a:solidFill>
              </a:rPr>
              <a:t> remonter le cochon?</a:t>
            </a:r>
          </a:p>
          <a:p>
            <a:pPr lvl="2"/>
            <a:r>
              <a:rPr lang="fr-FR" dirty="0" smtClean="0"/>
              <a:t>Les lapins sont </a:t>
            </a:r>
            <a:r>
              <a:rPr lang="fr-FR" dirty="0"/>
              <a:t>plus </a:t>
            </a:r>
            <a:r>
              <a:rPr lang="fr-FR" dirty="0" smtClean="0"/>
              <a:t>lourds </a:t>
            </a:r>
            <a:r>
              <a:rPr lang="fr-FR" dirty="0"/>
              <a:t>que le </a:t>
            </a:r>
            <a:r>
              <a:rPr lang="fr-FR" dirty="0" smtClean="0"/>
              <a:t>cochon.</a:t>
            </a:r>
            <a:endParaRPr lang="fr-FR" dirty="0" smtClean="0">
              <a:solidFill>
                <a:srgbClr val="00B050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Les lapins se donnent en proie au loup.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Pourquoi le loup fait-il remonter les lapins ?</a:t>
            </a:r>
          </a:p>
          <a:p>
            <a:pPr lvl="2"/>
            <a:r>
              <a:rPr lang="fr-FR" dirty="0" smtClean="0"/>
              <a:t>Les lapins sont plus lourds que le loup. L’expérience scientifique montre que la fin de l’histoire n’est pas possible.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9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2951048" y="1583749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Plouf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54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6-Raisonnement - Plouf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607" y="1690689"/>
            <a:ext cx="10138029" cy="4405312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Dans quelles conditions le loup peut-il faire remonter les lapins ? </a:t>
            </a:r>
          </a:p>
          <a:p>
            <a:pPr algn="just"/>
            <a:r>
              <a:rPr lang="fr-FR" sz="2400" dirty="0" smtClean="0"/>
              <a:t>Comment se fait-il que le loup les ait faits remonter dans l’histoire ? </a:t>
            </a:r>
          </a:p>
          <a:p>
            <a:pPr algn="just"/>
            <a:r>
              <a:rPr lang="fr-FR" sz="2400" dirty="0" smtClean="0"/>
              <a:t>Cette solution est-elle cohérente avec le modèle construit sur la base des deux scènes précédentes ? </a:t>
            </a:r>
          </a:p>
          <a:p>
            <a:pPr algn="just"/>
            <a:r>
              <a:rPr lang="fr-FR" sz="2400" dirty="0" smtClean="0"/>
              <a:t>Cette solution est-elle conforme à ce que le modèle nous apprend sur les rapports de masses entre les individus ? </a:t>
            </a:r>
          </a:p>
          <a:p>
            <a:pPr algn="just"/>
            <a:r>
              <a:rPr lang="fr-FR" sz="2400" dirty="0" smtClean="0"/>
              <a:t>Comment expliquer cette incohérence que le loup fasse remonter les lapins, alors que ceux-ci sont les plus lourds des trois entités corporelles ? </a:t>
            </a:r>
          </a:p>
          <a:p>
            <a:pPr algn="just"/>
            <a:r>
              <a:rPr lang="fr-FR" sz="2400" b="1" dirty="0" smtClean="0">
                <a:solidFill>
                  <a:srgbClr val="7030A0"/>
                </a:solidFill>
              </a:rPr>
              <a:t>Cette étape est par conséquent fondamentale du point de vue épistémologique : faut-il ajuster le modèle, le réel ou la fiction ?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21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6-Raisonnement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607" y="1690689"/>
            <a:ext cx="10138029" cy="4405312"/>
          </a:xfrm>
        </p:spPr>
        <p:txBody>
          <a:bodyPr>
            <a:noAutofit/>
          </a:bodyPr>
          <a:lstStyle/>
          <a:p>
            <a:pPr algn="just"/>
            <a:r>
              <a:rPr lang="fr-FR" dirty="0" smtClean="0"/>
              <a:t>Une autre question surgit à propos de la question de la « vérité dans la fiction » : comment comprendre que le lecteur n’aperçoive pas immédiatement l’incompatibilité interne à la dernière scène entre la résolution de l’intrigue et le phénomène physique qu’elle met en jeu ?</a:t>
            </a:r>
          </a:p>
          <a:p>
            <a:pPr lvl="1" algn="just"/>
            <a:r>
              <a:rPr lang="fr-FR" dirty="0" smtClean="0"/>
              <a:t>La discussion permet au besoin d’expliquer aux élèves que dans une histoire, on raconte ce que l’on veut. </a:t>
            </a: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« Mais, nous, quand on raconte ce que l’on a observé dans la classe, on ne raconte pas ce que l’on veut, mais ce que l’on a vraiment vu ; sinon ce n’est pas scientifique, c’est tricher ! »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83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7-Conclusion.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125364" cy="4351338"/>
          </a:xfrm>
        </p:spPr>
        <p:txBody>
          <a:bodyPr/>
          <a:lstStyle/>
          <a:p>
            <a:pPr algn="just"/>
            <a:r>
              <a:rPr lang="fr-FR" sz="3600" dirty="0"/>
              <a:t>À la fin de cette étape, il est important de faire constater aux élèves que tous les groupes ont trouvé la même chose. </a:t>
            </a:r>
            <a:endParaRPr lang="fr-FR" sz="3600" dirty="0">
              <a:solidFill>
                <a:srgbClr val="7030A0"/>
              </a:solidFill>
            </a:endParaRPr>
          </a:p>
          <a:p>
            <a:pPr lvl="1" algn="just"/>
            <a:r>
              <a:rPr lang="fr-FR" sz="3600" dirty="0" smtClean="0">
                <a:solidFill>
                  <a:srgbClr val="7030A0"/>
                </a:solidFill>
              </a:rPr>
              <a:t>Utiliser le matériel pour démontrer et valider tous ensemble les résultats.</a:t>
            </a:r>
            <a:endParaRPr lang="fr-FR" sz="3600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000125"/>
            <a:ext cx="9144000" cy="5095875"/>
          </a:xfrm>
        </p:spPr>
        <p:txBody>
          <a:bodyPr>
            <a:normAutofit/>
          </a:bodyPr>
          <a:lstStyle/>
          <a:p>
            <a:r>
              <a:rPr lang="fr-FR" b="1" u="sng" dirty="0" smtClean="0"/>
              <a:t>Reprendre la démarche d’investigation</a:t>
            </a:r>
          </a:p>
          <a:p>
            <a:endParaRPr lang="fr-FR" b="1" u="sng" dirty="0"/>
          </a:p>
          <a:p>
            <a:r>
              <a:rPr lang="fr-FR" b="1" u="sng" dirty="0" smtClean="0"/>
              <a:t>Nouveau questionnement:</a:t>
            </a:r>
          </a:p>
          <a:p>
            <a:pPr algn="l"/>
            <a:r>
              <a:rPr lang="fr-FR" dirty="0" smtClean="0"/>
              <a:t>On a comparé des objets avec des masses différentes mais les objets sont les mêmes pour la même expérience</a:t>
            </a:r>
          </a:p>
          <a:p>
            <a:pPr algn="l"/>
            <a:r>
              <a:rPr lang="fr-FR" dirty="0" smtClean="0"/>
              <a:t>Si l’on </a:t>
            </a:r>
            <a:r>
              <a:rPr lang="fr-FR" b="1" dirty="0" smtClean="0"/>
              <a:t>varie les objets </a:t>
            </a:r>
            <a:r>
              <a:rPr lang="fr-FR" dirty="0" smtClean="0"/>
              <a:t>pour représenter les animaux, le résultat sera-t-il le même?</a:t>
            </a:r>
          </a:p>
          <a:p>
            <a:endParaRPr lang="fr-FR" dirty="0"/>
          </a:p>
          <a:p>
            <a:r>
              <a:rPr lang="fr-FR" dirty="0" smtClean="0"/>
              <a:t>Hypothèses:</a:t>
            </a:r>
          </a:p>
          <a:p>
            <a:r>
              <a:rPr lang="fr-FR" dirty="0"/>
              <a:t>Oui, parce que…</a:t>
            </a:r>
          </a:p>
          <a:p>
            <a:r>
              <a:rPr lang="fr-FR" dirty="0"/>
              <a:t>Non, parce que…</a:t>
            </a:r>
          </a:p>
          <a:p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04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1154" y="1000125"/>
            <a:ext cx="9596846" cy="5095875"/>
          </a:xfrm>
        </p:spPr>
        <p:txBody>
          <a:bodyPr>
            <a:normAutofit fontScale="92500"/>
          </a:bodyPr>
          <a:lstStyle/>
          <a:p>
            <a:r>
              <a:rPr lang="fr-FR" b="1" u="sng" dirty="0" smtClean="0"/>
              <a:t>Reprendre la démarche d’investigation</a:t>
            </a:r>
          </a:p>
          <a:p>
            <a:endParaRPr lang="fr-FR" b="1" u="sng" dirty="0"/>
          </a:p>
          <a:p>
            <a:r>
              <a:rPr lang="fr-FR" b="1" u="sng" dirty="0" smtClean="0"/>
              <a:t>Nouveau questionnement:</a:t>
            </a:r>
          </a:p>
          <a:p>
            <a:pPr algn="just"/>
            <a:r>
              <a:rPr lang="fr-FR" dirty="0"/>
              <a:t>1) « On a dit que ce qui compte pour savoir qui va descendre, </a:t>
            </a:r>
            <a:r>
              <a:rPr lang="fr-FR" b="1" dirty="0"/>
              <a:t>c’est de comparer les poids</a:t>
            </a:r>
            <a:r>
              <a:rPr lang="fr-FR" dirty="0"/>
              <a:t>. Si vraiment ce qui compte c’est le poids, c’est le plus lourd qui descend, alors le reste n’a pas d’importance. Par exemple, si je </a:t>
            </a:r>
            <a:r>
              <a:rPr lang="fr-FR" b="1" dirty="0"/>
              <a:t>change la couleur de la pâte à modeler</a:t>
            </a:r>
            <a:r>
              <a:rPr lang="fr-FR" dirty="0"/>
              <a:t>, cela n’a pas d’importance. Comment fait-on pour vérifier ? » </a:t>
            </a:r>
          </a:p>
          <a:p>
            <a:pPr algn="just"/>
            <a:r>
              <a:rPr lang="fr-FR" dirty="0"/>
              <a:t>2) « La couleur n’a pas d’importance. Est-ce qu’il y a d’autres choses que l’on pourrait changer sans que le loup descende à la fin, sans changer la fin de l’histoire, sans que cela change le résultat ? » Les enfants proposent différents éléments. </a:t>
            </a:r>
            <a:endParaRPr lang="fr-FR" dirty="0" smtClean="0"/>
          </a:p>
          <a:p>
            <a:pPr algn="just"/>
            <a:r>
              <a:rPr lang="fr-FR" dirty="0" smtClean="0"/>
              <a:t>Sinon</a:t>
            </a:r>
            <a:r>
              <a:rPr lang="fr-FR" dirty="0"/>
              <a:t>, le professeur propose : « Est-ce que l’on pourrait </a:t>
            </a:r>
            <a:r>
              <a:rPr lang="fr-FR" b="1" dirty="0"/>
              <a:t>changer </a:t>
            </a:r>
            <a:r>
              <a:rPr lang="fr-FR" b="1" dirty="0" smtClean="0"/>
              <a:t>la taille de </a:t>
            </a:r>
            <a:r>
              <a:rPr lang="fr-FR" b="1" dirty="0"/>
              <a:t>la poulie, la matière de la poulie, la forme de la pâte à modeler, etc</a:t>
            </a:r>
            <a:r>
              <a:rPr lang="fr-FR" dirty="0"/>
              <a:t>. ? » </a:t>
            </a:r>
            <a:endParaRPr lang="fr-FR" dirty="0" smtClean="0"/>
          </a:p>
          <a:p>
            <a:pPr algn="just"/>
            <a:r>
              <a:rPr lang="fr-FR" dirty="0" smtClean="0"/>
              <a:t>Nouvelles hypothèses:…</a:t>
            </a:r>
            <a:endParaRPr lang="fr-FR" dirty="0"/>
          </a:p>
          <a:p>
            <a:pPr algn="l"/>
            <a:endParaRPr lang="fr-FR" dirty="0"/>
          </a:p>
          <a:p>
            <a:pPr algn="l"/>
            <a:endParaRPr lang="fr-FR" dirty="0" smtClean="0"/>
          </a:p>
          <a:p>
            <a:pPr algn="l"/>
            <a:endParaRPr lang="fr-FR" dirty="0"/>
          </a:p>
          <a:p>
            <a:pPr algn="l"/>
            <a:endParaRPr lang="fr-FR" dirty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0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43445" y="251505"/>
            <a:ext cx="9144000" cy="162083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De la modélisation fictionnelle à la modélisation scientifique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9233" y="2194332"/>
            <a:ext cx="10572207" cy="4023587"/>
          </a:xfrm>
        </p:spPr>
        <p:txBody>
          <a:bodyPr>
            <a:normAutofit/>
          </a:bodyPr>
          <a:lstStyle/>
          <a:p>
            <a:r>
              <a:rPr lang="fr-FR" dirty="0" smtClean="0"/>
              <a:t>Albums qualifiés de « fiction réaliste »:</a:t>
            </a:r>
          </a:p>
          <a:p>
            <a:pPr algn="l"/>
            <a:r>
              <a:rPr lang="fr-FR" dirty="0" smtClean="0"/>
              <a:t>- Omniprésence du monde réel.</a:t>
            </a:r>
            <a:endParaRPr lang="fr-FR" dirty="0"/>
          </a:p>
          <a:p>
            <a:pPr algn="l"/>
            <a:r>
              <a:rPr lang="fr-FR" dirty="0" smtClean="0"/>
              <a:t>- Connaissances scientifiques sur ce monde, mais de manière implicite.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297577" y="4537165"/>
            <a:ext cx="9239794" cy="144344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Certaines études sur les rapports de proximité entre sciences et récit de fiction (Bruner, 2002 ; Orange-Ravachol &amp; Triquet, 2007) ont mis en évidence que les fonctions problématiques, explicatives associées à la narration (</a:t>
            </a:r>
            <a:r>
              <a:rPr lang="fr-FR" dirty="0" err="1" smtClean="0"/>
              <a:t>Ogborn</a:t>
            </a:r>
            <a:r>
              <a:rPr lang="fr-FR" dirty="0" smtClean="0"/>
              <a:t> &amp; </a:t>
            </a:r>
            <a:r>
              <a:rPr lang="fr-FR" dirty="0" err="1" smtClean="0"/>
              <a:t>Millar</a:t>
            </a:r>
            <a:r>
              <a:rPr lang="fr-FR" dirty="0" smtClean="0"/>
              <a:t>, 1998 ; Orange-Ravachol, 2007 ; Bruguière </a:t>
            </a:r>
            <a:r>
              <a:rPr lang="fr-FR" i="1" dirty="0" smtClean="0"/>
              <a:t>et al.</a:t>
            </a:r>
            <a:r>
              <a:rPr lang="fr-FR" dirty="0" smtClean="0"/>
              <a:t>, 2007) permettent d’envisager les albums de fiction comme </a:t>
            </a:r>
            <a:r>
              <a:rPr lang="fr-FR" b="1" dirty="0" smtClean="0"/>
              <a:t>un objet de recherche en didactique des sciences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52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1- Le questionnement-problématique de recherche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9460" y="1792762"/>
            <a:ext cx="5183188" cy="65722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B</a:t>
            </a:r>
            <a:r>
              <a:rPr lang="fr-FR" sz="3600" dirty="0" smtClean="0"/>
              <a:t>ascule</a:t>
            </a:r>
            <a:endParaRPr lang="fr-FR" sz="36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1105989" y="2505075"/>
            <a:ext cx="10249399" cy="3684588"/>
          </a:xfrm>
        </p:spPr>
        <p:txBody>
          <a:bodyPr/>
          <a:lstStyle/>
          <a:p>
            <a:r>
              <a:rPr lang="fr-FR" dirty="0" smtClean="0"/>
              <a:t>Est-ce que c’est possible de trouver un équilibre de la planche comme dans l’histoire?</a:t>
            </a:r>
          </a:p>
          <a:p>
            <a:r>
              <a:rPr lang="fr-FR" dirty="0" smtClean="0"/>
              <a:t>Est-ce que le lapin et le renard vont tomber? 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124" y="4426053"/>
            <a:ext cx="1502408" cy="2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211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2-Les hypothèses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quarter" idx="4"/>
          </p:nvPr>
        </p:nvSpPr>
        <p:spPr>
          <a:xfrm>
            <a:off x="1140823" y="2505075"/>
            <a:ext cx="10214565" cy="3684588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1- Oui, ils vont tomber car le lapin bouge trop.</a:t>
            </a:r>
          </a:p>
          <a:p>
            <a:r>
              <a:rPr lang="fr-FR" b="1" dirty="0" smtClean="0">
                <a:solidFill>
                  <a:schemeClr val="accent2">
                    <a:lumMod val="50000"/>
                  </a:schemeClr>
                </a:solidFill>
              </a:rPr>
              <a:t>2- Non, ils ne vont pas tomber car ils vont rester sur la planche toute leur vie.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1524000" y="2868432"/>
            <a:ext cx="9144000" cy="10547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180011" y="1514476"/>
            <a:ext cx="5183188" cy="657225"/>
          </a:xfrm>
        </p:spPr>
        <p:txBody>
          <a:bodyPr>
            <a:normAutofit/>
          </a:bodyPr>
          <a:lstStyle/>
          <a:p>
            <a:pPr algn="ctr"/>
            <a:r>
              <a:rPr lang="fr-FR" sz="3600" dirty="0"/>
              <a:t>B</a:t>
            </a:r>
            <a:r>
              <a:rPr lang="fr-FR" sz="3600" dirty="0" smtClean="0"/>
              <a:t>ascule</a:t>
            </a:r>
            <a:endParaRPr lang="fr-FR" sz="36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15" name="Connecteur droit 14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199" y="3546487"/>
            <a:ext cx="1502408" cy="2147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3-Observation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33224" y="1379099"/>
            <a:ext cx="5181600" cy="4801009"/>
          </a:xfrm>
        </p:spPr>
        <p:txBody>
          <a:bodyPr/>
          <a:lstStyle/>
          <a:p>
            <a:r>
              <a:rPr lang="fr-FR" sz="2400" dirty="0"/>
              <a:t>Quels sont les éléments d</a:t>
            </a:r>
            <a:r>
              <a:rPr lang="fr-FR" sz="2400" dirty="0" smtClean="0"/>
              <a:t>u pont?</a:t>
            </a:r>
            <a:endParaRPr lang="fr-FR" sz="2400" dirty="0"/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8179" y="1865356"/>
            <a:ext cx="2135642" cy="414008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7446" y="2834255"/>
            <a:ext cx="1192645" cy="175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3108" y="566056"/>
            <a:ext cx="10424341" cy="1576254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>4-Expérience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6719" y="1593715"/>
            <a:ext cx="7401972" cy="2055176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Etape 1: la modélisation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Avec le matériel, imposé, une  construisez une bascule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Etape 2: les expériences</a:t>
            </a:r>
          </a:p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Avec la pâte à modeler représentez les animaux et reproduisez les épisodes de l’album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83829" y="3505199"/>
            <a:ext cx="10424341" cy="157625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sz="8000" dirty="0" smtClean="0"/>
              <a:t>5-Description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96718" y="4645753"/>
            <a:ext cx="93397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</a:rPr>
              <a:t>Pendant les expériences: possibilités de prendre des photos en classe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5308" y="1525950"/>
            <a:ext cx="1498779" cy="1979249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38611" y="3777672"/>
            <a:ext cx="1493710" cy="195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U</a:t>
            </a:r>
            <a:r>
              <a:rPr lang="fr-FR" dirty="0" smtClean="0"/>
              <a:t>n </a:t>
            </a:r>
            <a:r>
              <a:rPr lang="fr-FR" dirty="0" smtClean="0">
                <a:solidFill>
                  <a:srgbClr val="7030A0"/>
                </a:solidFill>
              </a:rPr>
              <a:t>questionnement épistémologique </a:t>
            </a:r>
            <a:r>
              <a:rPr lang="fr-FR" dirty="0" smtClean="0"/>
              <a:t>qui initie et fait progresser le </a:t>
            </a:r>
            <a:r>
              <a:rPr lang="fr-FR" dirty="0" smtClean="0">
                <a:solidFill>
                  <a:srgbClr val="00B050"/>
                </a:solidFill>
              </a:rPr>
              <a:t>processus de modélisation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957943" y="2786820"/>
            <a:ext cx="9745480" cy="3655145"/>
          </a:xfrm>
        </p:spPr>
        <p:txBody>
          <a:bodyPr>
            <a:normAutofit lnSpcReduction="10000"/>
          </a:bodyPr>
          <a:lstStyle/>
          <a:p>
            <a:r>
              <a:rPr lang="fr-FR" dirty="0" smtClean="0">
                <a:solidFill>
                  <a:srgbClr val="7030A0"/>
                </a:solidFill>
              </a:rPr>
              <a:t>Le renard se rapproche du lapin.</a:t>
            </a:r>
          </a:p>
          <a:p>
            <a:pPr lvl="1"/>
            <a:r>
              <a:rPr lang="fr-FR" dirty="0">
                <a:solidFill>
                  <a:srgbClr val="00B050"/>
                </a:solidFill>
              </a:rPr>
              <a:t>Pourquoi </a:t>
            </a:r>
            <a:r>
              <a:rPr lang="fr-FR" dirty="0" smtClean="0">
                <a:solidFill>
                  <a:srgbClr val="00B050"/>
                </a:solidFill>
              </a:rPr>
              <a:t>la planche bascule du côté du lapin?</a:t>
            </a:r>
          </a:p>
          <a:p>
            <a:pPr lvl="2"/>
            <a:r>
              <a:rPr lang="fr-FR" dirty="0" smtClean="0"/>
              <a:t>C’est plus lourd du côté du lapin. 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Le renard recule.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Pourquoi la planche ne bouge plus?</a:t>
            </a:r>
          </a:p>
          <a:p>
            <a:pPr lvl="2"/>
            <a:r>
              <a:rPr lang="fr-FR" dirty="0" smtClean="0"/>
              <a:t>Le renard est plus lourd que le lapin mais il ne se place pas au bout de la planche.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Les corneilles se posent sur la planche à coté du renard.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</a:rPr>
              <a:t>Pourquoi </a:t>
            </a:r>
            <a:r>
              <a:rPr lang="fr-FR" dirty="0">
                <a:solidFill>
                  <a:srgbClr val="00B050"/>
                </a:solidFill>
              </a:rPr>
              <a:t>la planche bascule du côté du renard?</a:t>
            </a:r>
          </a:p>
          <a:p>
            <a:pPr lvl="2"/>
            <a:r>
              <a:rPr lang="fr-FR" dirty="0" smtClean="0"/>
              <a:t>Le renard et les corneilles sont plus lourds que le lapin.</a:t>
            </a:r>
            <a:endParaRPr lang="fr-FR" dirty="0" smtClean="0">
              <a:solidFill>
                <a:srgbClr val="00B050"/>
              </a:solidFill>
            </a:endParaRP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10" name="Espace réservé du texte 2"/>
          <p:cNvSpPr txBox="1">
            <a:spLocks noGrp="1"/>
          </p:cNvSpPr>
          <p:nvPr>
            <p:ph type="body" sz="quarter" idx="3"/>
          </p:nvPr>
        </p:nvSpPr>
        <p:spPr>
          <a:xfrm>
            <a:off x="3260566" y="1722234"/>
            <a:ext cx="5183188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dirty="0" smtClean="0"/>
              <a:t>Bascule</a:t>
            </a:r>
            <a:endParaRPr lang="fr-FR" sz="3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77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6-Raisonnement - Bascule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18607" y="1690689"/>
            <a:ext cx="10138029" cy="4405312"/>
          </a:xfrm>
        </p:spPr>
        <p:txBody>
          <a:bodyPr>
            <a:noAutofit/>
          </a:bodyPr>
          <a:lstStyle/>
          <a:p>
            <a:pPr algn="just"/>
            <a:r>
              <a:rPr lang="fr-FR" sz="2400" dirty="0" smtClean="0"/>
              <a:t>Dans quelles conditions la bascule pourrait être horizontale au début de l’histoire </a:t>
            </a:r>
            <a:r>
              <a:rPr lang="fr-FR" sz="2400" dirty="0"/>
              <a:t>l</a:t>
            </a:r>
            <a:r>
              <a:rPr lang="fr-FR" sz="2400" dirty="0" smtClean="0"/>
              <a:t>orsque les deux animaux sont sur la planche?</a:t>
            </a:r>
          </a:p>
          <a:p>
            <a:pPr algn="just"/>
            <a:r>
              <a:rPr lang="fr-FR" sz="2400" dirty="0" smtClean="0"/>
              <a:t>Est-ce que si le vent ne s’en était pas mêlé le renard aurait pu traverser la planche?</a:t>
            </a:r>
          </a:p>
          <a:p>
            <a:pPr algn="just"/>
            <a:r>
              <a:rPr lang="fr-FR" sz="2400" dirty="0" smtClean="0"/>
              <a:t>Est-ce que la planche pourrait tourner ainsi dans la réalité?</a:t>
            </a:r>
          </a:p>
          <a:p>
            <a:pPr algn="just"/>
            <a:r>
              <a:rPr lang="fr-FR" sz="2400" b="1" dirty="0" smtClean="0">
                <a:solidFill>
                  <a:srgbClr val="7030A0"/>
                </a:solidFill>
              </a:rPr>
              <a:t>Cette étape est par conséquent fondamentale du point de vue épistémologique : faut-il ajuster le modèle, le réel ou la fiction ?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03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7-Conclusion.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838200" y="1825625"/>
            <a:ext cx="10125364" cy="4351338"/>
          </a:xfrm>
        </p:spPr>
        <p:txBody>
          <a:bodyPr/>
          <a:lstStyle/>
          <a:p>
            <a:pPr algn="just"/>
            <a:r>
              <a:rPr lang="fr-FR" sz="3600" dirty="0"/>
              <a:t>À la fin de cette étape, il est important de faire constater aux élèves que tous les groupes ont trouvé la même chose. </a:t>
            </a:r>
            <a:endParaRPr lang="fr-FR" sz="3600" dirty="0">
              <a:solidFill>
                <a:srgbClr val="7030A0"/>
              </a:solidFill>
            </a:endParaRPr>
          </a:p>
          <a:p>
            <a:pPr lvl="1" algn="just"/>
            <a:r>
              <a:rPr lang="fr-FR" sz="3600" dirty="0" smtClean="0">
                <a:solidFill>
                  <a:srgbClr val="7030A0"/>
                </a:solidFill>
              </a:rPr>
              <a:t>Utiliser le matériel pour démontrer et valider tous ensemble les résultats.</a:t>
            </a:r>
            <a:endParaRPr lang="fr-FR" sz="3600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3048000" y="282883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80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5325" y="1950719"/>
            <a:ext cx="949234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>
                <a:solidFill>
                  <a:srgbClr val="7030A0"/>
                </a:solidFill>
              </a:rPr>
              <a:t>Pratiquer des démarches scientifiques</a:t>
            </a:r>
          </a:p>
          <a:p>
            <a:pPr algn="just"/>
            <a:r>
              <a:rPr lang="fr-FR" sz="1600" dirty="0" smtClean="0"/>
              <a:t>Pratiquer, avec l’aide des professeurs, quelques moments d’une démarche d’investigation : questionnement, observation, expérience, description, raisonnement, conclusion.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b="1" dirty="0" smtClean="0">
                <a:solidFill>
                  <a:srgbClr val="7030A0"/>
                </a:solidFill>
              </a:rPr>
              <a:t>Imaginer, réaliser</a:t>
            </a:r>
          </a:p>
          <a:p>
            <a:pPr algn="just"/>
            <a:r>
              <a:rPr lang="fr-FR" sz="1600" dirty="0" smtClean="0"/>
              <a:t>Observer des objets simples et des situations d’activités de la vie quotidienne.</a:t>
            </a:r>
          </a:p>
          <a:p>
            <a:pPr algn="just"/>
            <a:r>
              <a:rPr lang="fr-FR" sz="1600" dirty="0" smtClean="0"/>
              <a:t>Imaginer et réaliser des objets simples et de petits montages.</a:t>
            </a:r>
          </a:p>
          <a:p>
            <a:pPr marL="171450" indent="-171450" algn="just">
              <a:buFontTx/>
              <a:buChar char="-"/>
            </a:pPr>
            <a:endParaRPr lang="fr-FR" sz="1600" dirty="0" smtClean="0"/>
          </a:p>
          <a:p>
            <a:pPr algn="just"/>
            <a:r>
              <a:rPr lang="fr-FR" sz="1600" b="1" dirty="0" smtClean="0">
                <a:solidFill>
                  <a:srgbClr val="7030A0"/>
                </a:solidFill>
              </a:rPr>
              <a:t>S’approprier des outils et des méthodes</a:t>
            </a:r>
          </a:p>
          <a:p>
            <a:pPr algn="just"/>
            <a:r>
              <a:rPr lang="fr-FR" sz="1600" dirty="0" smtClean="0"/>
              <a:t>Choisir ou utiliser le matériel adapté proposé pour mener une observation, effectuer une mesure, réaliser une expérience.</a:t>
            </a:r>
          </a:p>
          <a:p>
            <a:pPr algn="just"/>
            <a:r>
              <a:rPr lang="fr-FR" sz="1600" dirty="0" smtClean="0"/>
              <a:t>Manipuler avec soin.</a:t>
            </a:r>
          </a:p>
          <a:p>
            <a:pPr algn="just"/>
            <a:endParaRPr lang="fr-FR" sz="1600" dirty="0" smtClean="0"/>
          </a:p>
          <a:p>
            <a:pPr algn="just"/>
            <a:r>
              <a:rPr lang="fr-FR" sz="1600" b="1" dirty="0" smtClean="0">
                <a:solidFill>
                  <a:srgbClr val="7030A0"/>
                </a:solidFill>
              </a:rPr>
              <a:t>Pratiquer des langages</a:t>
            </a:r>
          </a:p>
          <a:p>
            <a:pPr algn="just"/>
            <a:r>
              <a:rPr lang="fr-FR" sz="1600" dirty="0" smtClean="0"/>
              <a:t>Communiquer en français, à l’oral et à l’écrit, en cultivant précision, syntaxe et richesse du vocabulaire.</a:t>
            </a:r>
          </a:p>
          <a:p>
            <a:pPr algn="just"/>
            <a:r>
              <a:rPr lang="fr-FR" sz="1600" dirty="0" smtClean="0"/>
              <a:t>Lire et comprendre des textes documentaires illustrés.</a:t>
            </a:r>
          </a:p>
          <a:p>
            <a:pPr algn="just"/>
            <a:r>
              <a:rPr lang="fr-FR" sz="1600" dirty="0" smtClean="0"/>
              <a:t>Extraire d’un texte ou d’une ressource documentaire une information qui répond à un besoin, une question.</a:t>
            </a:r>
          </a:p>
          <a:p>
            <a:pPr algn="just"/>
            <a:r>
              <a:rPr lang="fr-FR" sz="1600" dirty="0" smtClean="0"/>
              <a:t>Restituer les résultats des observations sous forme orale ou d’écrits variés (notes, listes, dessins, voire tableaux)</a:t>
            </a:r>
            <a:endParaRPr lang="fr-FR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Socle Commun de connaissances, de Compétences et de Culture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230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1306286" y="513805"/>
            <a:ext cx="9056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/>
              <a:t>Explorer le monde: cycle 1</a:t>
            </a:r>
            <a:endParaRPr lang="fr-FR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47" y="1595582"/>
            <a:ext cx="10334625" cy="39624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85" y="1250950"/>
            <a:ext cx="98869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408528">
            <a:off x="711755" y="2183948"/>
            <a:ext cx="3284567" cy="1789146"/>
          </a:xfrm>
        </p:spPr>
        <p:txBody>
          <a:bodyPr>
            <a:normAutofit fontScale="90000"/>
          </a:bodyPr>
          <a:lstStyle/>
          <a:p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smtClean="0"/>
              <a:t>Questionner le monde du vivant, de la matière et des objets</a:t>
            </a:r>
            <a:endParaRPr lang="fr-FR" sz="280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219" y="1518124"/>
            <a:ext cx="6646409" cy="45059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06286" y="513805"/>
            <a:ext cx="9056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/>
              <a:t>Questionner le monde: cycle 2</a:t>
            </a:r>
            <a:endParaRPr lang="fr-FR" sz="54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6992983" y="3641743"/>
            <a:ext cx="3709852" cy="16720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4038600" y="2168434"/>
            <a:ext cx="4617720" cy="2351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81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354182" y="765312"/>
            <a:ext cx="9144000" cy="828357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Les albums présentés: </a:t>
            </a:r>
            <a:br>
              <a:rPr lang="fr-FR" dirty="0" smtClean="0"/>
            </a:br>
            <a:r>
              <a:rPr lang="fr-FR" dirty="0" smtClean="0"/>
              <a:t>Plouf et Bascule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subTitle" idx="1"/>
          </p:nvPr>
        </p:nvSpPr>
        <p:spPr>
          <a:xfrm>
            <a:off x="1010195" y="2133599"/>
            <a:ext cx="9562012" cy="3936275"/>
          </a:xfrm>
        </p:spPr>
        <p:txBody>
          <a:bodyPr>
            <a:normAutofit/>
          </a:bodyPr>
          <a:lstStyle/>
          <a:p>
            <a:r>
              <a:rPr lang="fr-FR" dirty="0" smtClean="0"/>
              <a:t>Ces albums </a:t>
            </a:r>
            <a:r>
              <a:rPr lang="fr-FR" dirty="0" smtClean="0">
                <a:solidFill>
                  <a:schemeClr val="tx1"/>
                </a:solidFill>
              </a:rPr>
              <a:t>ne sont pas: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informatifs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documentaires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scientifiques </a:t>
            </a:r>
          </a:p>
          <a:p>
            <a:endParaRPr lang="fr-FR" b="1" dirty="0" smtClean="0">
              <a:solidFill>
                <a:srgbClr val="7030A0"/>
              </a:solidFill>
            </a:endParaRPr>
          </a:p>
          <a:p>
            <a:r>
              <a:rPr lang="fr-FR" b="1" dirty="0" smtClean="0">
                <a:solidFill>
                  <a:srgbClr val="7030A0"/>
                </a:solidFill>
              </a:rPr>
              <a:t>Dans les albums de fiction réaliste, nous ne sommes ni dans le genre fantastique, ni dans la science-fiction où les individus peuvent voler à la manière de </a:t>
            </a:r>
            <a:r>
              <a:rPr lang="fr-FR" b="1" i="1" dirty="0" smtClean="0">
                <a:solidFill>
                  <a:srgbClr val="7030A0"/>
                </a:solidFill>
              </a:rPr>
              <a:t>Superman</a:t>
            </a:r>
            <a:r>
              <a:rPr lang="fr-FR" b="1" dirty="0" smtClean="0">
                <a:solidFill>
                  <a:srgbClr val="7030A0"/>
                </a:solidFill>
              </a:rPr>
              <a:t>, ni dans celui des contes de fées où des pouvoirs surnaturels viendraient transgresser les lois de la nature.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893" y="1513339"/>
            <a:ext cx="1809750" cy="2524125"/>
          </a:xfrm>
          <a:prstGeom prst="rect">
            <a:avLst/>
          </a:prstGeom>
        </p:spPr>
      </p:pic>
      <p:sp>
        <p:nvSpPr>
          <p:cNvPr id="6" name="Multiplication 5"/>
          <p:cNvSpPr/>
          <p:nvPr/>
        </p:nvSpPr>
        <p:spPr>
          <a:xfrm>
            <a:off x="2466625" y="1953594"/>
            <a:ext cx="1306286" cy="1785258"/>
          </a:xfrm>
          <a:prstGeom prst="mathMultiply">
            <a:avLst/>
          </a:prstGeom>
          <a:solidFill>
            <a:srgbClr val="FF0000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191" y="1577611"/>
            <a:ext cx="2006945" cy="2537225"/>
          </a:xfrm>
          <a:prstGeom prst="rect">
            <a:avLst/>
          </a:prstGeom>
        </p:spPr>
      </p:pic>
      <p:sp>
        <p:nvSpPr>
          <p:cNvPr id="8" name="Multiplication 7"/>
          <p:cNvSpPr/>
          <p:nvPr/>
        </p:nvSpPr>
        <p:spPr>
          <a:xfrm>
            <a:off x="8512655" y="1513339"/>
            <a:ext cx="1306286" cy="1785258"/>
          </a:xfrm>
          <a:prstGeom prst="mathMultiply">
            <a:avLst/>
          </a:prstGeom>
          <a:solidFill>
            <a:srgbClr val="FF0000"/>
          </a:solidFill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67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42900"/>
            <a:ext cx="10134600" cy="5834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TRACE ECRITE EN SCIENCES / Questionner le monde </a:t>
            </a:r>
          </a:p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(pour les 2 albums)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On a tous fait la </a:t>
            </a:r>
            <a:r>
              <a:rPr lang="fr-FR" b="1" dirty="0" smtClean="0">
                <a:solidFill>
                  <a:srgbClr val="7030A0"/>
                </a:solidFill>
              </a:rPr>
              <a:t>même manipulation </a:t>
            </a:r>
            <a:r>
              <a:rPr lang="fr-FR" dirty="0" smtClean="0">
                <a:solidFill>
                  <a:srgbClr val="7030A0"/>
                </a:solidFill>
              </a:rPr>
              <a:t>; </a:t>
            </a: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On a tous observé le </a:t>
            </a:r>
            <a:r>
              <a:rPr lang="fr-FR" b="1" dirty="0" smtClean="0">
                <a:solidFill>
                  <a:srgbClr val="7030A0"/>
                </a:solidFill>
              </a:rPr>
              <a:t>même résultat</a:t>
            </a:r>
            <a:endParaRPr lang="fr-FR" dirty="0">
              <a:solidFill>
                <a:srgbClr val="7030A0"/>
              </a:solidFill>
            </a:endParaRP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La </a:t>
            </a:r>
            <a:r>
              <a:rPr lang="fr-FR" b="1" dirty="0" smtClean="0">
                <a:solidFill>
                  <a:srgbClr val="7030A0"/>
                </a:solidFill>
              </a:rPr>
              <a:t>même méthode </a:t>
            </a:r>
            <a:r>
              <a:rPr lang="fr-FR" dirty="0" smtClean="0">
                <a:solidFill>
                  <a:srgbClr val="7030A0"/>
                </a:solidFill>
              </a:rPr>
              <a:t>a été rigoureuse, suivie et vérifiée plusieurs fois par tous les groupes; 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L’expérience est donc bien </a:t>
            </a:r>
            <a:r>
              <a:rPr lang="fr-FR" b="1" dirty="0" smtClean="0">
                <a:solidFill>
                  <a:srgbClr val="7030A0"/>
                </a:solidFill>
              </a:rPr>
              <a:t>reproductible</a:t>
            </a:r>
            <a:r>
              <a:rPr lang="fr-FR" dirty="0" smtClean="0">
                <a:solidFill>
                  <a:srgbClr val="7030A0"/>
                </a:solidFill>
              </a:rPr>
              <a:t>. 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35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66982" y="318799"/>
            <a:ext cx="9144000" cy="1354137"/>
          </a:xfrm>
        </p:spPr>
        <p:txBody>
          <a:bodyPr/>
          <a:lstStyle/>
          <a:p>
            <a:r>
              <a:rPr lang="fr-FR" dirty="0" smtClean="0"/>
              <a:t>TRACE ECRITE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672937"/>
            <a:ext cx="9144000" cy="4384964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On </a:t>
            </a:r>
            <a:r>
              <a:rPr lang="fr-FR" dirty="0">
                <a:solidFill>
                  <a:srgbClr val="7030A0"/>
                </a:solidFill>
              </a:rPr>
              <a:t>a vérifié que lorsque l’on ne changeait pas le poids des personnages, on pouvait changer plein de choses sans modifier les montées et descentes des personnages. </a:t>
            </a:r>
            <a:endParaRPr lang="fr-FR" dirty="0" smtClean="0">
              <a:solidFill>
                <a:srgbClr val="7030A0"/>
              </a:solidFill>
            </a:endParaRP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Et </a:t>
            </a:r>
            <a:r>
              <a:rPr lang="fr-FR" dirty="0">
                <a:solidFill>
                  <a:srgbClr val="7030A0"/>
                </a:solidFill>
              </a:rPr>
              <a:t>ça aussi c’est important </a:t>
            </a:r>
            <a:r>
              <a:rPr lang="fr-FR" dirty="0" smtClean="0">
                <a:solidFill>
                  <a:srgbClr val="7030A0"/>
                </a:solidFill>
              </a:rPr>
              <a:t>pour </a:t>
            </a:r>
            <a:r>
              <a:rPr lang="fr-FR" dirty="0">
                <a:solidFill>
                  <a:srgbClr val="7030A0"/>
                </a:solidFill>
              </a:rPr>
              <a:t>dire que ce qu’on a fait est scientifique. </a:t>
            </a:r>
            <a:endParaRPr lang="fr-FR" dirty="0" smtClean="0">
              <a:solidFill>
                <a:srgbClr val="7030A0"/>
              </a:solidFill>
            </a:endParaRP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On </a:t>
            </a:r>
            <a:r>
              <a:rPr lang="fr-FR" dirty="0">
                <a:solidFill>
                  <a:srgbClr val="7030A0"/>
                </a:solidFill>
              </a:rPr>
              <a:t>a testé </a:t>
            </a:r>
            <a:r>
              <a:rPr lang="fr-FR" b="1" dirty="0">
                <a:solidFill>
                  <a:srgbClr val="7030A0"/>
                </a:solidFill>
              </a:rPr>
              <a:t>la robustesse de notre règle</a:t>
            </a:r>
            <a:r>
              <a:rPr lang="fr-FR" dirty="0">
                <a:solidFill>
                  <a:srgbClr val="7030A0"/>
                </a:solidFill>
              </a:rPr>
              <a:t>. </a:t>
            </a:r>
            <a:endParaRPr lang="fr-FR" dirty="0" smtClean="0">
              <a:solidFill>
                <a:srgbClr val="7030A0"/>
              </a:solidFill>
            </a:endParaRP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Tester </a:t>
            </a:r>
            <a:r>
              <a:rPr lang="fr-FR" dirty="0">
                <a:solidFill>
                  <a:srgbClr val="7030A0"/>
                </a:solidFill>
              </a:rPr>
              <a:t>la robustesse, c’est vérifier, quand on a identifié ce qui compte, que c’est vraiment cela et pas autre </a:t>
            </a:r>
            <a:r>
              <a:rPr lang="fr-FR" dirty="0" smtClean="0">
                <a:solidFill>
                  <a:srgbClr val="7030A0"/>
                </a:solidFill>
              </a:rPr>
              <a:t>chose. </a:t>
            </a: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Pour </a:t>
            </a:r>
            <a:r>
              <a:rPr lang="fr-FR" dirty="0">
                <a:solidFill>
                  <a:srgbClr val="7030A0"/>
                </a:solidFill>
              </a:rPr>
              <a:t>cela on </a:t>
            </a:r>
            <a:r>
              <a:rPr lang="fr-FR" b="1" dirty="0" smtClean="0">
                <a:solidFill>
                  <a:srgbClr val="7030A0"/>
                </a:solidFill>
              </a:rPr>
              <a:t>change des éléments de l’expérience </a:t>
            </a:r>
            <a:r>
              <a:rPr lang="fr-FR" dirty="0" smtClean="0">
                <a:solidFill>
                  <a:srgbClr val="7030A0"/>
                </a:solidFill>
              </a:rPr>
              <a:t>et </a:t>
            </a:r>
            <a:r>
              <a:rPr lang="fr-FR" b="1" dirty="0">
                <a:solidFill>
                  <a:srgbClr val="7030A0"/>
                </a:solidFill>
              </a:rPr>
              <a:t>on s’assure que cela ne modifie pas le résultat</a:t>
            </a:r>
            <a:r>
              <a:rPr lang="fr-FR" dirty="0">
                <a:solidFill>
                  <a:srgbClr val="7030A0"/>
                </a:solidFill>
              </a:rPr>
              <a:t>. » </a:t>
            </a:r>
            <a:endParaRPr lang="fr-FR" dirty="0" smtClean="0">
              <a:solidFill>
                <a:srgbClr val="7030A0"/>
              </a:solidFill>
            </a:endParaRPr>
          </a:p>
          <a:p>
            <a:pPr algn="just"/>
            <a:r>
              <a:rPr lang="fr-FR" dirty="0">
                <a:solidFill>
                  <a:srgbClr val="7030A0"/>
                </a:solidFill>
              </a:rPr>
              <a:t>Nous avons travaillé de façon scientifique parce que nous avons construit une règle à partir de nos expériences et vérifié qu’elle fonctionnait avec de nouveaux objets. Donc, on peut être sûr qu’on a bien compris et que la règle est correcte. » </a:t>
            </a:r>
          </a:p>
          <a:p>
            <a:pPr algn="just"/>
            <a:endParaRPr lang="fr-FR" dirty="0">
              <a:solidFill>
                <a:srgbClr val="7030A0"/>
              </a:solidFill>
            </a:endParaRP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03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Mathématiques: grandeurs et mesures-</a:t>
            </a:r>
            <a:br>
              <a:rPr lang="fr-FR" dirty="0" smtClean="0"/>
            </a:br>
            <a:r>
              <a:rPr lang="fr-FR" dirty="0" smtClean="0"/>
              <a:t>Cycle 2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18" y="1690688"/>
            <a:ext cx="9144000" cy="140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0600" y="3100388"/>
            <a:ext cx="94649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- Comparer des objets selon plusieurs grandeurs et identifier quand il s’agit d’une longueur,</a:t>
            </a:r>
          </a:p>
          <a:p>
            <a:r>
              <a:rPr lang="fr-FR" dirty="0"/>
              <a:t>d’une masse, d’une contenance ou d’une durée :</a:t>
            </a:r>
          </a:p>
          <a:p>
            <a:r>
              <a:rPr lang="fr-FR" dirty="0"/>
              <a:t>o lexique spécifique associé aux longueurs, aux masses, aux contenances, aux durées :</a:t>
            </a:r>
          </a:p>
          <a:p>
            <a:r>
              <a:rPr lang="fr-FR" dirty="0"/>
              <a:t>lourd, léger, grand, petit, haut, bas, court, long</a:t>
            </a:r>
            <a:r>
              <a:rPr lang="fr-FR" dirty="0" smtClean="0"/>
              <a:t>.</a:t>
            </a:r>
          </a:p>
          <a:p>
            <a:r>
              <a:rPr lang="fr-FR" dirty="0"/>
              <a:t>- Comparer des longueurs, des masses et des contenances, directement, en introduisant la</a:t>
            </a:r>
          </a:p>
          <a:p>
            <a:r>
              <a:rPr lang="fr-FR" dirty="0"/>
              <a:t>comparaison à un objet intermédiaire ou par mesurage :</a:t>
            </a:r>
          </a:p>
          <a:p>
            <a:r>
              <a:rPr lang="fr-FR" dirty="0"/>
              <a:t>o principe de comparaison des longueurs, des masses, des contenances</a:t>
            </a:r>
            <a:r>
              <a:rPr lang="fr-FR" dirty="0" smtClean="0"/>
              <a:t>.</a:t>
            </a:r>
          </a:p>
          <a:p>
            <a:r>
              <a:rPr lang="fr-FR" dirty="0"/>
              <a:t>- Estimer les ordres de grandeurs de quelques longueurs, masses et contenances en</a:t>
            </a:r>
          </a:p>
          <a:p>
            <a:r>
              <a:rPr lang="fr-FR" dirty="0"/>
              <a:t>relation avec les unités métriques.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182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483927" y="79696"/>
            <a:ext cx="6991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/>
              <a:t>C</a:t>
            </a:r>
            <a:r>
              <a:rPr lang="fr-FR" sz="5400" dirty="0" smtClean="0"/>
              <a:t>ycle </a:t>
            </a:r>
            <a:r>
              <a:rPr lang="fr-FR" sz="5400" dirty="0"/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6" y="917229"/>
            <a:ext cx="10235110" cy="234053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729" y="3412812"/>
            <a:ext cx="11119455" cy="2788492"/>
          </a:xfrm>
          <a:prstGeom prst="rect">
            <a:avLst/>
          </a:prstGeom>
        </p:spPr>
      </p:pic>
      <p:sp>
        <p:nvSpPr>
          <p:cNvPr id="14" name="Rectangle à coins arrondis 13"/>
          <p:cNvSpPr/>
          <p:nvPr/>
        </p:nvSpPr>
        <p:spPr>
          <a:xfrm rot="20496985">
            <a:off x="83417" y="3396231"/>
            <a:ext cx="937883" cy="3694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4 ANS</a:t>
            </a:r>
            <a:endParaRPr lang="fr-FR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714" y="95081"/>
            <a:ext cx="5064139" cy="8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4418941" y="79696"/>
            <a:ext cx="90569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5400" dirty="0" smtClean="0"/>
              <a:t>                Cycle </a:t>
            </a:r>
            <a:r>
              <a:rPr lang="fr-FR" sz="5400" dirty="0"/>
              <a:t>1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Rectangle à coins arrondis 9"/>
          <p:cNvSpPr/>
          <p:nvPr/>
        </p:nvSpPr>
        <p:spPr>
          <a:xfrm rot="20496985">
            <a:off x="565550" y="1141492"/>
            <a:ext cx="937883" cy="36945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5 ANS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21" y="1649413"/>
            <a:ext cx="11461193" cy="15371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498" y="196262"/>
            <a:ext cx="5064139" cy="80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2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342900"/>
            <a:ext cx="10134600" cy="58340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>
                <a:solidFill>
                  <a:srgbClr val="7030A0"/>
                </a:solidFill>
              </a:rPr>
              <a:t>TRACE ECRITE EN MATHEMATIQUES/ Plouf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C’est le personnage </a:t>
            </a:r>
            <a:r>
              <a:rPr lang="fr-FR" b="1" dirty="0" smtClean="0">
                <a:solidFill>
                  <a:srgbClr val="7030A0"/>
                </a:solidFill>
              </a:rPr>
              <a:t>le plus lourd </a:t>
            </a:r>
            <a:r>
              <a:rPr lang="fr-FR" dirty="0" smtClean="0">
                <a:solidFill>
                  <a:srgbClr val="7030A0"/>
                </a:solidFill>
              </a:rPr>
              <a:t>qui descend au fonds du puits et fait remonter </a:t>
            </a:r>
            <a:r>
              <a:rPr lang="fr-FR" b="1" dirty="0" smtClean="0">
                <a:solidFill>
                  <a:srgbClr val="7030A0"/>
                </a:solidFill>
              </a:rPr>
              <a:t>le plus léger</a:t>
            </a:r>
            <a:r>
              <a:rPr lang="fr-FR" dirty="0" smtClean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fr-FR" dirty="0" smtClean="0">
                <a:solidFill>
                  <a:srgbClr val="7030A0"/>
                </a:solidFill>
              </a:rPr>
              <a:t>Masse (loup)       Masse (cochon)        Masse (3 lapins)</a:t>
            </a:r>
          </a:p>
          <a:p>
            <a:pPr lvl="1" algn="just"/>
            <a:r>
              <a:rPr lang="fr-FR" dirty="0" smtClean="0">
                <a:solidFill>
                  <a:srgbClr val="7030A0"/>
                </a:solidFill>
              </a:rPr>
              <a:t>Le loup pèse moins lourd que le cochon</a:t>
            </a:r>
          </a:p>
          <a:p>
            <a:pPr lvl="1" algn="just"/>
            <a:r>
              <a:rPr lang="fr-FR" dirty="0" smtClean="0">
                <a:solidFill>
                  <a:srgbClr val="7030A0"/>
                </a:solidFill>
              </a:rPr>
              <a:t>Le cochon pèse moins lourd que les 3 lapins</a:t>
            </a:r>
          </a:p>
          <a:p>
            <a:pPr lvl="1" algn="just"/>
            <a:r>
              <a:rPr lang="fr-FR" dirty="0" smtClean="0">
                <a:solidFill>
                  <a:srgbClr val="7030A0"/>
                </a:solidFill>
              </a:rPr>
              <a:t>Le loup pèse moins lourd que les 3 lapins</a:t>
            </a:r>
          </a:p>
          <a:p>
            <a:pPr lvl="1" algn="just"/>
            <a:endParaRPr lang="fr-FR" dirty="0">
              <a:solidFill>
                <a:srgbClr val="7030A0"/>
              </a:solidFill>
            </a:endParaRPr>
          </a:p>
          <a:p>
            <a:pPr lvl="2" algn="just"/>
            <a:r>
              <a:rPr lang="fr-FR" dirty="0" smtClean="0">
                <a:solidFill>
                  <a:srgbClr val="7030A0"/>
                </a:solidFill>
              </a:rPr>
              <a:t>Point de langage: masse/poids (Newton)</a:t>
            </a:r>
            <a:endParaRPr lang="fr-FR" dirty="0">
              <a:solidFill>
                <a:srgbClr val="7030A0"/>
              </a:solidFill>
            </a:endParaRPr>
          </a:p>
          <a:p>
            <a:pPr algn="just"/>
            <a:endParaRPr lang="fr-FR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fr-FR" dirty="0">
                <a:solidFill>
                  <a:srgbClr val="7030A0"/>
                </a:solidFill>
              </a:rPr>
              <a:t>TRACE ECRITE EN MATHEMATIQUES </a:t>
            </a:r>
            <a:r>
              <a:rPr lang="fr-FR" dirty="0" smtClean="0">
                <a:solidFill>
                  <a:srgbClr val="7030A0"/>
                </a:solidFill>
              </a:rPr>
              <a:t>(Bascule)</a:t>
            </a:r>
          </a:p>
          <a:p>
            <a:r>
              <a:rPr lang="fr-FR" dirty="0">
                <a:solidFill>
                  <a:srgbClr val="7030A0"/>
                </a:solidFill>
              </a:rPr>
              <a:t>C’est le personnage </a:t>
            </a:r>
            <a:r>
              <a:rPr lang="fr-FR" b="1" dirty="0">
                <a:solidFill>
                  <a:srgbClr val="7030A0"/>
                </a:solidFill>
              </a:rPr>
              <a:t>le plus lourd </a:t>
            </a:r>
            <a:r>
              <a:rPr lang="fr-FR" dirty="0">
                <a:solidFill>
                  <a:srgbClr val="7030A0"/>
                </a:solidFill>
              </a:rPr>
              <a:t>qui </a:t>
            </a:r>
            <a:r>
              <a:rPr lang="fr-FR" dirty="0" smtClean="0">
                <a:solidFill>
                  <a:srgbClr val="7030A0"/>
                </a:solidFill>
              </a:rPr>
              <a:t>fait basculer la planche vers lui et fait remonter </a:t>
            </a:r>
            <a:r>
              <a:rPr lang="fr-FR" b="1" dirty="0" smtClean="0">
                <a:solidFill>
                  <a:srgbClr val="7030A0"/>
                </a:solidFill>
              </a:rPr>
              <a:t>le plus léger.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Masse (renard)      Masse (lapin)</a:t>
            </a:r>
          </a:p>
          <a:p>
            <a:endParaRPr lang="fr-FR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Chevron 1"/>
          <p:cNvSpPr/>
          <p:nvPr/>
        </p:nvSpPr>
        <p:spPr>
          <a:xfrm rot="10800000">
            <a:off x="2996868" y="1524526"/>
            <a:ext cx="378690" cy="4802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rot="10800000">
            <a:off x="5662815" y="1524525"/>
            <a:ext cx="378690" cy="4802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186213" y="5258837"/>
            <a:ext cx="378690" cy="480291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03736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cahier de sciences</a:t>
            </a:r>
            <a:br>
              <a:rPr lang="fr-FR" dirty="0" smtClean="0"/>
            </a:br>
            <a:r>
              <a:rPr lang="fr-FR" dirty="0" err="1" smtClean="0"/>
              <a:t>Fizziq</a:t>
            </a:r>
            <a:r>
              <a:rPr lang="fr-FR" dirty="0" smtClean="0"/>
              <a:t> Junior cycles 2-3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2325189"/>
            <a:ext cx="9144000" cy="2932611"/>
          </a:xfrm>
        </p:spPr>
        <p:txBody>
          <a:bodyPr/>
          <a:lstStyle/>
          <a:p>
            <a:pPr algn="l"/>
            <a:r>
              <a:rPr lang="fr-FR" dirty="0" smtClean="0"/>
              <a:t>Fonctions</a:t>
            </a:r>
            <a:r>
              <a:rPr lang="fr-FR" dirty="0"/>
              <a:t> : </a:t>
            </a:r>
            <a:endParaRPr lang="fr-FR" dirty="0" smtClean="0"/>
          </a:p>
          <a:p>
            <a:pPr algn="l"/>
            <a:r>
              <a:rPr lang="fr-FR" dirty="0"/>
              <a:t>M</a:t>
            </a:r>
            <a:r>
              <a:rPr lang="fr-FR" dirty="0" smtClean="0"/>
              <a:t>émoire </a:t>
            </a:r>
          </a:p>
          <a:p>
            <a:pPr algn="l"/>
            <a:r>
              <a:rPr lang="fr-FR" dirty="0"/>
              <a:t>M</a:t>
            </a:r>
            <a:r>
              <a:rPr lang="fr-FR" dirty="0" smtClean="0"/>
              <a:t>oteur </a:t>
            </a:r>
            <a:r>
              <a:rPr lang="fr-FR" dirty="0"/>
              <a:t>de recherche </a:t>
            </a:r>
          </a:p>
          <a:p>
            <a:pPr algn="l"/>
            <a:r>
              <a:rPr lang="fr-FR" dirty="0"/>
              <a:t>C</a:t>
            </a:r>
            <a:r>
              <a:rPr lang="fr-FR" dirty="0" smtClean="0"/>
              <a:t>ommunication </a:t>
            </a:r>
            <a:r>
              <a:rPr lang="fr-FR" dirty="0"/>
              <a:t>avec soi-même </a:t>
            </a:r>
          </a:p>
          <a:p>
            <a:pPr algn="l"/>
            <a:r>
              <a:rPr lang="fr-FR" dirty="0"/>
              <a:t>C</a:t>
            </a:r>
            <a:r>
              <a:rPr lang="fr-FR" dirty="0" smtClean="0"/>
              <a:t>ommunication </a:t>
            </a:r>
            <a:r>
              <a:rPr lang="fr-FR" dirty="0"/>
              <a:t>avec les autres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" name="Image 4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9685" y="2161598"/>
            <a:ext cx="2249516" cy="364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346" y="551102"/>
            <a:ext cx="7088761" cy="5046134"/>
          </a:xfrm>
          <a:prstGeom prst="rect">
            <a:avLst/>
          </a:prstGeom>
        </p:spPr>
      </p:pic>
      <p:sp>
        <p:nvSpPr>
          <p:cNvPr id="5" name="Organigramme : Préparation 4"/>
          <p:cNvSpPr/>
          <p:nvPr/>
        </p:nvSpPr>
        <p:spPr>
          <a:xfrm>
            <a:off x="759764" y="4643293"/>
            <a:ext cx="1921164" cy="869950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Ce que je pense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sp>
        <p:nvSpPr>
          <p:cNvPr id="8" name="Organigramme : Préparation 7"/>
          <p:cNvSpPr/>
          <p:nvPr/>
        </p:nvSpPr>
        <p:spPr>
          <a:xfrm>
            <a:off x="8605907" y="4643293"/>
            <a:ext cx="1921164" cy="869950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Ce que j’observe</a:t>
            </a:r>
            <a:endParaRPr lang="fr-FR" dirty="0">
              <a:solidFill>
                <a:srgbClr val="7030A0"/>
              </a:solidFill>
            </a:endParaRPr>
          </a:p>
        </p:txBody>
      </p:sp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2481942" y="5078268"/>
            <a:ext cx="6096000" cy="134164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https://podeduc.apps.education.fr/video/8411-plouf_clermont_blanquetmov/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https://podeduc.apps.education.fr/video/9212-les-mardis-des-sciences-et-de-la-technologie-plouf-deroule/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86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34473" y="932874"/>
            <a:ext cx="9919853" cy="37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 UNE REFLEXION COLLECTIVE ET UNE ANALYSE DES PRATIQUES 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43583" y="2607013"/>
            <a:ext cx="97082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</a:t>
            </a:r>
            <a:r>
              <a:rPr lang="fr-FR" dirty="0" smtClean="0">
                <a:hlinkClick r:id="rId3"/>
              </a:rPr>
              <a:t>framaforms.org/le-recit-fiction-realiste-pour-enseigner-les-mathematiques-et-les-sciences-1730840265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6071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1034473" y="932874"/>
            <a:ext cx="9919853" cy="5471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BIBLIOGRAPHIE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Soudani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M., &amp;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Heraud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J. L. (2012) De la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modélisation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fictionnelle a la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modélisation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scientifique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a travers la lecture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problématisée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de l’album Plouf !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Repères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45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225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  <a:ea typeface="TimesNewRomanPSMT"/>
                <a:cs typeface="Cambria Math" panose="02040503050406030204" pitchFamily="18" charset="0"/>
              </a:rPr>
              <a:t>‑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244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u="sng" dirty="0">
                <a:solidFill>
                  <a:srgbClr val="0563C1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  <a:hlinkClick r:id="rId2"/>
              </a:rPr>
              <a:t>https://doi.org/10.4000/reperes.166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ea typeface="TimesNewRomanPSM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Bruguiere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C., &amp; Triquet, R. (2012) Des albums de fiction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réaliste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pour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problématiser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le monde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vivant.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Repères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45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181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  <a:ea typeface="TimesNewRomanPSMT"/>
                <a:cs typeface="Cambria Math" panose="02040503050406030204" pitchFamily="18" charset="0"/>
              </a:rPr>
              <a:t>‑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200 </a:t>
            </a:r>
            <a:r>
              <a:rPr lang="fr-FR" dirty="0">
                <a:solidFill>
                  <a:srgbClr val="1155CD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https://doi.org/10.4000/reperes.159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dirty="0" smtClean="0">
              <a:solidFill>
                <a:srgbClr val="000000"/>
              </a:solidFill>
              <a:latin typeface="Arial" panose="020B0604020202020204" pitchFamily="34" charset="0"/>
              <a:ea typeface="TimesNewRomanPSM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 err="1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Soudani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M., &amp; </a:t>
            </a:r>
            <a:r>
              <a:rPr lang="fr-FR" dirty="0" err="1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Heraud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J. L. (2012) De la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modélisation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fictionnelle a la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modélisation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scientifique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a travers la lecture </a:t>
            </a:r>
            <a:r>
              <a:rPr lang="fr-FR" dirty="0" smtClean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problématisée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de l’album Plouf !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Repères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</a:t>
            </a:r>
            <a:r>
              <a:rPr lang="fr-FR" i="1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45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, 225</a:t>
            </a:r>
            <a:r>
              <a:rPr lang="fr-FR" dirty="0">
                <a:solidFill>
                  <a:srgbClr val="000000"/>
                </a:solidFill>
                <a:latin typeface="Cambria Math" panose="02040503050406030204" pitchFamily="18" charset="0"/>
                <a:ea typeface="TimesNewRomanPSMT"/>
                <a:cs typeface="Cambria Math" panose="02040503050406030204" pitchFamily="18" charset="0"/>
              </a:rPr>
              <a:t>‑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</a:rPr>
              <a:t>244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solidFill>
                  <a:srgbClr val="0563C1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  <a:hlinkClick r:id="rId2"/>
              </a:rPr>
              <a:t>https://</a:t>
            </a:r>
            <a:r>
              <a:rPr lang="fr-FR" u="sng" dirty="0" smtClean="0">
                <a:solidFill>
                  <a:srgbClr val="0563C1"/>
                </a:solidFill>
                <a:latin typeface="Arial" panose="020B0604020202020204" pitchFamily="34" charset="0"/>
                <a:ea typeface="TimesNewRomanPSMT"/>
                <a:cs typeface="Times New Roman" panose="02020603050405020304" pitchFamily="18" charset="0"/>
                <a:hlinkClick r:id="rId2"/>
              </a:rPr>
              <a:t>doi.org/10.4000/reperes.166</a:t>
            </a:r>
            <a:endParaRPr lang="fr-FR" u="sng" dirty="0" smtClean="0">
              <a:solidFill>
                <a:srgbClr val="0563C1"/>
              </a:solidFill>
              <a:latin typeface="Arial" panose="020B0604020202020204" pitchFamily="34" charset="0"/>
              <a:ea typeface="TimesNewRomanPSMT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6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https://podeduc.apps.education.fr/video/9212-les-mardis-des-sciences-et-de-la-technologie-plouf-deroule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/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https://podeduc.apps.education.fr/video/8411-plouf_clermont_blanquetmov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/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</a:t>
            </a:r>
            <a:r>
              <a:rPr lang="fr-F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somniumeditions.fr/wp-content/uploads/2020/03/Somnium-Guide-maternelle.pdf</a:t>
            </a:r>
            <a:endParaRPr lang="fr-FR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74171" y="-9236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9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82898"/>
            <a:ext cx="3950426" cy="5784552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sp>
        <p:nvSpPr>
          <p:cNvPr id="4" name="Organigramme : Préparation 3"/>
          <p:cNvSpPr/>
          <p:nvPr/>
        </p:nvSpPr>
        <p:spPr>
          <a:xfrm>
            <a:off x="1017271" y="2494346"/>
            <a:ext cx="2629989" cy="1210492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Texte de Philippe Corentin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Organigramme : Préparation 8"/>
          <p:cNvSpPr/>
          <p:nvPr/>
        </p:nvSpPr>
        <p:spPr>
          <a:xfrm>
            <a:off x="8338456" y="2725783"/>
            <a:ext cx="2629989" cy="1210492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Edition « l’école des loisirs »</a:t>
            </a:r>
            <a:endParaRPr lang="fr-F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765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823" y="520541"/>
            <a:ext cx="6653348" cy="56397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778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Plouf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63038" y="1893100"/>
            <a:ext cx="4731327" cy="3784745"/>
          </a:xfrm>
        </p:spPr>
        <p:txBody>
          <a:bodyPr>
            <a:normAutofit fontScale="70000" lnSpcReduction="20000"/>
          </a:bodyPr>
          <a:lstStyle/>
          <a:p>
            <a:r>
              <a:rPr lang="fr-FR" sz="3600" b="1" dirty="0"/>
              <a:t>Indices/Fiction:</a:t>
            </a:r>
          </a:p>
          <a:p>
            <a:r>
              <a:rPr lang="fr-FR" dirty="0"/>
              <a:t>L</a:t>
            </a:r>
            <a:r>
              <a:rPr lang="fr-FR" dirty="0" smtClean="0"/>
              <a:t>a </a:t>
            </a:r>
            <a:r>
              <a:rPr lang="fr-FR" dirty="0"/>
              <a:t>lune est </a:t>
            </a:r>
            <a:r>
              <a:rPr lang="fr-FR" dirty="0" smtClean="0"/>
              <a:t>souriante.</a:t>
            </a:r>
          </a:p>
          <a:p>
            <a:r>
              <a:rPr lang="fr-FR" dirty="0"/>
              <a:t>P</a:t>
            </a:r>
            <a:r>
              <a:rPr lang="fr-FR" dirty="0" smtClean="0"/>
              <a:t>eut-être qu’elle </a:t>
            </a:r>
            <a:r>
              <a:rPr lang="fr-FR" dirty="0"/>
              <a:t>fait des </a:t>
            </a:r>
            <a:r>
              <a:rPr lang="fr-FR" dirty="0" smtClean="0"/>
              <a:t>blagues au loup.</a:t>
            </a:r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600667" y="1825625"/>
            <a:ext cx="5181600" cy="3756569"/>
          </a:xfrm>
        </p:spPr>
        <p:txBody>
          <a:bodyPr>
            <a:normAutofit fontScale="70000" lnSpcReduction="20000"/>
          </a:bodyPr>
          <a:lstStyle/>
          <a:p>
            <a:r>
              <a:rPr lang="fr-FR" sz="3600" b="1" dirty="0"/>
              <a:t>Les faits que décrit la fiction ne sont pas totalement irréels: </a:t>
            </a:r>
          </a:p>
          <a:p>
            <a:r>
              <a:rPr lang="fr-FR" dirty="0"/>
              <a:t>Le reflet de la lune pendant la nuit que l’on voit sur la surface de l’eau au </a:t>
            </a:r>
            <a:r>
              <a:rPr lang="fr-FR" dirty="0" smtClean="0"/>
              <a:t>fond </a:t>
            </a:r>
            <a:r>
              <a:rPr lang="fr-FR" dirty="0"/>
              <a:t>du puits. </a:t>
            </a:r>
          </a:p>
          <a:p>
            <a:r>
              <a:rPr lang="fr-FR" dirty="0"/>
              <a:t>E</a:t>
            </a:r>
            <a:r>
              <a:rPr lang="fr-FR" dirty="0" smtClean="0"/>
              <a:t>nvironnement </a:t>
            </a:r>
            <a:r>
              <a:rPr lang="fr-FR" dirty="0"/>
              <a:t>spatiotemporel et technique analogue à celui que nous </a:t>
            </a:r>
            <a:r>
              <a:rPr lang="fr-FR" dirty="0" smtClean="0"/>
              <a:t>vivons: le </a:t>
            </a:r>
            <a:r>
              <a:rPr lang="fr-FR" dirty="0"/>
              <a:t>temps d’une nuit au clair de </a:t>
            </a:r>
            <a:r>
              <a:rPr lang="fr-FR" dirty="0" smtClean="0"/>
              <a:t>lune</a:t>
            </a:r>
            <a:endParaRPr lang="fr-FR" dirty="0"/>
          </a:p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animaux connus, corporels, dotés d’une </a:t>
            </a:r>
            <a:r>
              <a:rPr lang="fr-FR" dirty="0" smtClean="0"/>
              <a:t>masse.</a:t>
            </a:r>
            <a:r>
              <a:rPr lang="fr-FR" dirty="0"/>
              <a:t> </a:t>
            </a:r>
          </a:p>
          <a:p>
            <a:r>
              <a:rPr lang="fr-FR" dirty="0"/>
              <a:t>D</a:t>
            </a:r>
            <a:r>
              <a:rPr lang="fr-FR" dirty="0" smtClean="0"/>
              <a:t>ans </a:t>
            </a:r>
            <a:r>
              <a:rPr lang="fr-FR" dirty="0"/>
              <a:t>les profondeurs d’un </a:t>
            </a:r>
            <a:r>
              <a:rPr lang="fr-FR" dirty="0" smtClean="0"/>
              <a:t>puit.</a:t>
            </a:r>
          </a:p>
          <a:p>
            <a:r>
              <a:rPr lang="fr-FR" dirty="0"/>
              <a:t>D</a:t>
            </a:r>
            <a:r>
              <a:rPr lang="fr-FR" dirty="0" smtClean="0"/>
              <a:t>es </a:t>
            </a:r>
            <a:r>
              <a:rPr lang="fr-FR" dirty="0"/>
              <a:t>objets techniques tels que l’équipement servant au puisage de l’eau (corde, seau, poulie, </a:t>
            </a:r>
            <a:r>
              <a:rPr lang="fr-FR" dirty="0" smtClean="0"/>
              <a:t>tréteau).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Image 1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428" y="3315854"/>
            <a:ext cx="1908492" cy="27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451" y="436198"/>
            <a:ext cx="3361509" cy="5662850"/>
          </a:xfrm>
          <a:prstGeom prst="rect">
            <a:avLst/>
          </a:prstGeom>
        </p:spPr>
      </p:pic>
      <p:sp>
        <p:nvSpPr>
          <p:cNvPr id="4" name="Organigramme : Préparation 3"/>
          <p:cNvSpPr/>
          <p:nvPr/>
        </p:nvSpPr>
        <p:spPr>
          <a:xfrm>
            <a:off x="731520" y="1515291"/>
            <a:ext cx="2629989" cy="1210492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Texte de </a:t>
            </a:r>
            <a:r>
              <a:rPr lang="fr-FR" dirty="0" err="1" smtClean="0">
                <a:solidFill>
                  <a:srgbClr val="7030A0"/>
                </a:solidFill>
              </a:rPr>
              <a:t>Yuichi</a:t>
            </a:r>
            <a:r>
              <a:rPr lang="fr-FR" dirty="0" smtClean="0">
                <a:solidFill>
                  <a:srgbClr val="7030A0"/>
                </a:solidFill>
              </a:rPr>
              <a:t> Kimura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5" name="Organigramme : Préparation 4"/>
          <p:cNvSpPr/>
          <p:nvPr/>
        </p:nvSpPr>
        <p:spPr>
          <a:xfrm>
            <a:off x="731519" y="3722913"/>
            <a:ext cx="2629989" cy="1210492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Illustrations de </a:t>
            </a:r>
            <a:r>
              <a:rPr lang="fr-FR" dirty="0" err="1" smtClean="0">
                <a:solidFill>
                  <a:srgbClr val="7030A0"/>
                </a:solidFill>
              </a:rPr>
              <a:t>Koshiro</a:t>
            </a:r>
            <a:r>
              <a:rPr lang="fr-FR" dirty="0" smtClean="0">
                <a:solidFill>
                  <a:srgbClr val="7030A0"/>
                </a:solidFill>
              </a:rPr>
              <a:t> </a:t>
            </a:r>
            <a:r>
              <a:rPr lang="fr-FR" dirty="0" err="1" smtClean="0">
                <a:solidFill>
                  <a:srgbClr val="7030A0"/>
                </a:solidFill>
              </a:rPr>
              <a:t>Hata</a:t>
            </a:r>
            <a:endParaRPr lang="fr-FR" dirty="0">
              <a:solidFill>
                <a:srgbClr val="7030A0"/>
              </a:solidFill>
            </a:endParaRPr>
          </a:p>
        </p:txBody>
      </p:sp>
      <p:sp>
        <p:nvSpPr>
          <p:cNvPr id="6" name="Organigramme : Préparation 5"/>
          <p:cNvSpPr/>
          <p:nvPr/>
        </p:nvSpPr>
        <p:spPr>
          <a:xfrm>
            <a:off x="8338456" y="2725783"/>
            <a:ext cx="2629989" cy="1210492"/>
          </a:xfrm>
          <a:prstGeom prst="flowChartPreparation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030A0"/>
                </a:solidFill>
              </a:rPr>
              <a:t>Edition Didier Jeunesse</a:t>
            </a:r>
            <a:endParaRPr lang="fr-FR" dirty="0">
              <a:solidFill>
                <a:srgbClr val="7030A0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280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Bascule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r-FR" sz="3600" b="1" dirty="0"/>
              <a:t>Indices/Fiction:</a:t>
            </a:r>
          </a:p>
          <a:p>
            <a:r>
              <a:rPr lang="fr-FR" i="1" dirty="0" smtClean="0"/>
              <a:t>Le renard et le lapin parlent.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33291" y="1825625"/>
            <a:ext cx="5181600" cy="3756569"/>
          </a:xfrm>
        </p:spPr>
        <p:txBody>
          <a:bodyPr>
            <a:normAutofit fontScale="77500" lnSpcReduction="20000"/>
          </a:bodyPr>
          <a:lstStyle/>
          <a:p>
            <a:r>
              <a:rPr lang="fr-FR" sz="3600" b="1" dirty="0"/>
              <a:t>Les faits que décrit la fiction ne sont pas totalement irréels: </a:t>
            </a:r>
          </a:p>
          <a:p>
            <a:r>
              <a:rPr lang="fr-FR" dirty="0" smtClean="0"/>
              <a:t>environnement </a:t>
            </a:r>
            <a:r>
              <a:rPr lang="fr-FR" dirty="0"/>
              <a:t>spatiotemporel et technique analogue à celui que nous </a:t>
            </a:r>
            <a:r>
              <a:rPr lang="fr-FR" dirty="0" smtClean="0"/>
              <a:t>vivons: le temps d’une journée pluvieuse, soleil couchant, la nuit.</a:t>
            </a:r>
          </a:p>
          <a:p>
            <a:r>
              <a:rPr lang="fr-FR" dirty="0" smtClean="0"/>
              <a:t>des animaux connus, corporels, dotés d’une masse. </a:t>
            </a:r>
          </a:p>
          <a:p>
            <a:r>
              <a:rPr lang="fr-FR" dirty="0" smtClean="0"/>
              <a:t>Sur une rivière.</a:t>
            </a:r>
          </a:p>
          <a:p>
            <a:r>
              <a:rPr lang="fr-FR" dirty="0"/>
              <a:t>D</a:t>
            </a:r>
            <a:r>
              <a:rPr lang="fr-FR" dirty="0" smtClean="0"/>
              <a:t>es objets techniques tels que le pont. </a:t>
            </a:r>
          </a:p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29891"/>
            <a:ext cx="7035438" cy="1018903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991" y="2885085"/>
            <a:ext cx="2007325" cy="33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74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983" y="227390"/>
            <a:ext cx="9396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/>
              <a:t>Pratiquer des démarches scientifiques</a:t>
            </a:r>
          </a:p>
          <a:p>
            <a:endParaRPr lang="fr-FR" sz="320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164829" y="2939127"/>
            <a:ext cx="7035438" cy="101890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784427"/>
            <a:ext cx="8472055" cy="585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4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8983" y="227390"/>
            <a:ext cx="93965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dirty="0" smtClean="0"/>
              <a:t>Une séquence transposable </a:t>
            </a:r>
            <a:endParaRPr lang="fr-FR" sz="3200" dirty="0"/>
          </a:p>
          <a:p>
            <a:endParaRPr lang="fr-FR" sz="3200" dirty="0" smtClean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Circonscription Millau - Onet Le Chateau               Aveyron 2</a:t>
            </a:r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8164829" y="2939127"/>
            <a:ext cx="7035438" cy="1018903"/>
          </a:xfrm>
          <a:prstGeom prst="rect">
            <a:avLst/>
          </a:prstGeom>
        </p:spPr>
      </p:pic>
      <p:cxnSp>
        <p:nvCxnSpPr>
          <p:cNvPr id="5" name="Connecteur droit 4"/>
          <p:cNvCxnSpPr/>
          <p:nvPr/>
        </p:nvCxnSpPr>
        <p:spPr>
          <a:xfrm>
            <a:off x="174171" y="0"/>
            <a:ext cx="34835" cy="6858000"/>
          </a:xfrm>
          <a:prstGeom prst="line">
            <a:avLst/>
          </a:pr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6" name="Connecteur droit 5"/>
          <p:cNvCxnSpPr/>
          <p:nvPr/>
        </p:nvCxnSpPr>
        <p:spPr>
          <a:xfrm>
            <a:off x="335280" y="10342"/>
            <a:ext cx="34835" cy="685800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496389" y="0"/>
            <a:ext cx="34835" cy="6858000"/>
          </a:xfrm>
          <a:prstGeom prst="line">
            <a:avLst/>
          </a:prstGeom>
          <a:ln w="38100">
            <a:solidFill>
              <a:srgbClr val="CD3A33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9187" y="757381"/>
            <a:ext cx="9465303" cy="5633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2671</TotalTime>
  <Words>3217</Words>
  <Application>Microsoft Office PowerPoint</Application>
  <PresentationFormat>Grand écran</PresentationFormat>
  <Paragraphs>322</Paragraphs>
  <Slides>40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40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Times New Roman</vt:lpstr>
      <vt:lpstr>TimesNewRomanPSMT</vt:lpstr>
      <vt:lpstr>Thème Office</vt:lpstr>
      <vt:lpstr>Littérature de jeunesse  Questionner le monde  Mathématiques   Formation Aveyron 2 </vt:lpstr>
      <vt:lpstr>De la modélisation fictionnelle à la modélisation scientifique</vt:lpstr>
      <vt:lpstr>Les albums présentés:  Plouf et Bascule</vt:lpstr>
      <vt:lpstr>Présentation PowerPoint</vt:lpstr>
      <vt:lpstr>Plouf</vt:lpstr>
      <vt:lpstr>Présentation PowerPoint</vt:lpstr>
      <vt:lpstr>Bascule</vt:lpstr>
      <vt:lpstr>Présentation PowerPoint</vt:lpstr>
      <vt:lpstr>Présentation PowerPoint</vt:lpstr>
      <vt:lpstr>1- Le questionnement-problématique de recherche</vt:lpstr>
      <vt:lpstr>2-Les hypothèses </vt:lpstr>
      <vt:lpstr>3-Observation</vt:lpstr>
      <vt:lpstr> 4-Expériences </vt:lpstr>
      <vt:lpstr>Un questionnement épistémologique qui initie et fait progresser le processus de modélisation</vt:lpstr>
      <vt:lpstr>6-Raisonnement - Plouf</vt:lpstr>
      <vt:lpstr>6-Raisonnement</vt:lpstr>
      <vt:lpstr>7-Conclusion. </vt:lpstr>
      <vt:lpstr>Présentation PowerPoint</vt:lpstr>
      <vt:lpstr>Présentation PowerPoint</vt:lpstr>
      <vt:lpstr>1- Le questionnement-problématique de recherche</vt:lpstr>
      <vt:lpstr>2-Les hypothèses </vt:lpstr>
      <vt:lpstr>3-Observation</vt:lpstr>
      <vt:lpstr> 4-Expérience </vt:lpstr>
      <vt:lpstr>Un questionnement épistémologique qui initie et fait progresser le processus de modélisation</vt:lpstr>
      <vt:lpstr>6-Raisonnement - Bascule</vt:lpstr>
      <vt:lpstr>7-Conclusion. </vt:lpstr>
      <vt:lpstr>Socle Commun de connaissances, de Compétences et de Culture</vt:lpstr>
      <vt:lpstr>Présentation PowerPoint</vt:lpstr>
      <vt:lpstr> Questionner le monde du vivant, de la matière et des objets</vt:lpstr>
      <vt:lpstr>Présentation PowerPoint</vt:lpstr>
      <vt:lpstr>TRACE ECRITE</vt:lpstr>
      <vt:lpstr>Mathématiques: grandeurs et mesures- Cycle 2</vt:lpstr>
      <vt:lpstr>Présentation PowerPoint</vt:lpstr>
      <vt:lpstr>Présentation PowerPoint</vt:lpstr>
      <vt:lpstr>Présentation PowerPoint</vt:lpstr>
      <vt:lpstr>Le cahier de sciences Fizziq Junior cycles 2-3</vt:lpstr>
      <vt:lpstr>Présentation PowerPoint</vt:lpstr>
      <vt:lpstr>Présentation PowerPoint</vt:lpstr>
      <vt:lpstr>Présentation PowerPoint</vt:lpstr>
      <vt:lpstr>Présentation PowerPoint</vt:lpstr>
    </vt:vector>
  </TitlesOfParts>
  <Company>Rectorat de Toulouse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Questionner le monde du vivant, de la matière et des objets</dc:title>
  <dc:creator>FORET EMILIE</dc:creator>
  <cp:lastModifiedBy>FORET EMILIE</cp:lastModifiedBy>
  <cp:revision>105</cp:revision>
  <cp:lastPrinted>2024-11-05T10:33:05Z</cp:lastPrinted>
  <dcterms:created xsi:type="dcterms:W3CDTF">2023-11-30T08:15:12Z</dcterms:created>
  <dcterms:modified xsi:type="dcterms:W3CDTF">2024-11-28T13:05:23Z</dcterms:modified>
</cp:coreProperties>
</file>