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5113000" cy="21374100"/>
  <p:notesSz cx="6858000" cy="9144000"/>
  <p:embeddedFontLst>
    <p:embeddedFont>
      <p:font typeface="Bagel Fat One" panose="020B0604020202020204" charset="-127"/>
      <p:regular r:id="rId9"/>
    </p:embeddedFont>
    <p:embeddedFont>
      <p:font typeface="Pompiere" panose="020B0604020202020204" charset="0"/>
      <p:regular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2" d="100"/>
          <a:sy n="22" d="100"/>
        </p:scale>
        <p:origin x="23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rot="-2892515">
            <a:off x="10814831" y="-5481339"/>
            <a:ext cx="8952787" cy="11857996"/>
          </a:xfrm>
          <a:custGeom>
            <a:avLst/>
            <a:gdLst/>
            <a:ahLst/>
            <a:cxnLst/>
            <a:rect l="l" t="t" r="r" b="b"/>
            <a:pathLst>
              <a:path w="8952787" h="11857996">
                <a:moveTo>
                  <a:pt x="0" y="0"/>
                </a:moveTo>
                <a:lnTo>
                  <a:pt x="8952787" y="0"/>
                </a:lnTo>
                <a:lnTo>
                  <a:pt x="8952787" y="11857996"/>
                </a:lnTo>
                <a:lnTo>
                  <a:pt x="0" y="11857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602406">
            <a:off x="-3892257" y="11928833"/>
            <a:ext cx="5850245" cy="7500315"/>
          </a:xfrm>
          <a:custGeom>
            <a:avLst/>
            <a:gdLst/>
            <a:ahLst/>
            <a:cxnLst/>
            <a:rect l="l" t="t" r="r" b="b"/>
            <a:pathLst>
              <a:path w="5850245" h="7500315">
                <a:moveTo>
                  <a:pt x="0" y="0"/>
                </a:moveTo>
                <a:lnTo>
                  <a:pt x="5850246" y="0"/>
                </a:lnTo>
                <a:lnTo>
                  <a:pt x="5850246"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409031">
            <a:off x="-3831106" y="16754530"/>
            <a:ext cx="8952787" cy="11857996"/>
          </a:xfrm>
          <a:custGeom>
            <a:avLst/>
            <a:gdLst/>
            <a:ahLst/>
            <a:cxnLst/>
            <a:rect l="l" t="t" r="r" b="b"/>
            <a:pathLst>
              <a:path w="8952787" h="11857996">
                <a:moveTo>
                  <a:pt x="0" y="0"/>
                </a:moveTo>
                <a:lnTo>
                  <a:pt x="8952787" y="0"/>
                </a:lnTo>
                <a:lnTo>
                  <a:pt x="8952787" y="11857995"/>
                </a:lnTo>
                <a:lnTo>
                  <a:pt x="0" y="11857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3608000" y="4566519"/>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45938" y="17150420"/>
            <a:ext cx="3357370" cy="3189501"/>
          </a:xfrm>
          <a:custGeom>
            <a:avLst/>
            <a:gdLst/>
            <a:ahLst/>
            <a:cxnLst/>
            <a:rect l="l" t="t" r="r" b="b"/>
            <a:pathLst>
              <a:path w="3357370" h="3189501">
                <a:moveTo>
                  <a:pt x="0" y="0"/>
                </a:moveTo>
                <a:lnTo>
                  <a:pt x="3357370" y="0"/>
                </a:lnTo>
                <a:lnTo>
                  <a:pt x="3357370" y="3189501"/>
                </a:lnTo>
                <a:lnTo>
                  <a:pt x="0" y="31895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flipH="1" flipV="1">
            <a:off x="12698473" y="-187168"/>
            <a:ext cx="3357370" cy="3189501"/>
          </a:xfrm>
          <a:custGeom>
            <a:avLst/>
            <a:gdLst/>
            <a:ahLst/>
            <a:cxnLst/>
            <a:rect l="l" t="t" r="r" b="b"/>
            <a:pathLst>
              <a:path w="3357370" h="3189501">
                <a:moveTo>
                  <a:pt x="3357369" y="3189501"/>
                </a:moveTo>
                <a:lnTo>
                  <a:pt x="0" y="3189501"/>
                </a:lnTo>
                <a:lnTo>
                  <a:pt x="0" y="0"/>
                </a:lnTo>
                <a:lnTo>
                  <a:pt x="3357369" y="0"/>
                </a:lnTo>
                <a:lnTo>
                  <a:pt x="3357369" y="318950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3708199">
            <a:off x="13598641" y="15707230"/>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039960" y="19457387"/>
            <a:ext cx="4837442" cy="4789067"/>
          </a:xfrm>
          <a:custGeom>
            <a:avLst/>
            <a:gdLst/>
            <a:ahLst/>
            <a:cxnLst/>
            <a:rect l="l" t="t" r="r" b="b"/>
            <a:pathLst>
              <a:path w="4837442" h="4789067">
                <a:moveTo>
                  <a:pt x="0" y="0"/>
                </a:moveTo>
                <a:lnTo>
                  <a:pt x="4837442" y="0"/>
                </a:lnTo>
                <a:lnTo>
                  <a:pt x="4837442" y="4789068"/>
                </a:lnTo>
                <a:lnTo>
                  <a:pt x="0" y="478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400000">
            <a:off x="-1692376" y="-2964631"/>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flipH="1" flipV="1">
            <a:off x="-1522886" y="-1983628"/>
            <a:ext cx="3966396" cy="3926732"/>
          </a:xfrm>
          <a:custGeom>
            <a:avLst/>
            <a:gdLst/>
            <a:ahLst/>
            <a:cxnLst/>
            <a:rect l="l" t="t" r="r" b="b"/>
            <a:pathLst>
              <a:path w="3966396" h="3926732">
                <a:moveTo>
                  <a:pt x="3966396" y="3926732"/>
                </a:moveTo>
                <a:lnTo>
                  <a:pt x="0" y="3926732"/>
                </a:lnTo>
                <a:lnTo>
                  <a:pt x="0" y="0"/>
                </a:lnTo>
                <a:lnTo>
                  <a:pt x="3966396" y="0"/>
                </a:lnTo>
                <a:lnTo>
                  <a:pt x="3966396" y="3926732"/>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12"/>
          <p:cNvSpPr txBox="1"/>
          <p:nvPr/>
        </p:nvSpPr>
        <p:spPr>
          <a:xfrm>
            <a:off x="1242791" y="7665521"/>
            <a:ext cx="12634418" cy="8640701"/>
          </a:xfrm>
          <a:prstGeom prst="rect">
            <a:avLst/>
          </a:prstGeom>
        </p:spPr>
        <p:txBody>
          <a:bodyPr lIns="0" tIns="0" rIns="0" bIns="0" rtlCol="0" anchor="t">
            <a:spAutoFit/>
          </a:bodyPr>
          <a:lstStyle/>
          <a:p>
            <a:pPr algn="ctr">
              <a:lnSpc>
                <a:spcPts val="11465"/>
              </a:lnSpc>
              <a:spcBef>
                <a:spcPct val="0"/>
              </a:spcBef>
            </a:pPr>
            <a:r>
              <a:rPr lang="en-US" sz="8189">
                <a:solidFill>
                  <a:srgbClr val="000000"/>
                </a:solidFill>
                <a:latin typeface="Pompiere"/>
                <a:ea typeface="Pompiere"/>
                <a:cs typeface="Pompiere"/>
                <a:sym typeface="Pompiere"/>
              </a:rPr>
              <a:t>Bienvenue à l'école maternelle [Nom de l'école] ! Nous sommes ravis d'accueillir votre enfant pour cette nouvelle aventure. Nous ferons tout notre possible pour qu'il se sente bien et s'épanouisse avec nous.</a:t>
            </a:r>
          </a:p>
        </p:txBody>
      </p:sp>
      <p:sp>
        <p:nvSpPr>
          <p:cNvPr id="13" name="Freeform 13"/>
          <p:cNvSpPr/>
          <p:nvPr/>
        </p:nvSpPr>
        <p:spPr>
          <a:xfrm>
            <a:off x="7526041" y="18787536"/>
            <a:ext cx="7593959" cy="2596464"/>
          </a:xfrm>
          <a:custGeom>
            <a:avLst/>
            <a:gdLst/>
            <a:ahLst/>
            <a:cxnLst/>
            <a:rect l="l" t="t" r="r" b="b"/>
            <a:pathLst>
              <a:path w="7593959" h="2596464">
                <a:moveTo>
                  <a:pt x="0" y="0"/>
                </a:moveTo>
                <a:lnTo>
                  <a:pt x="7593959" y="0"/>
                </a:lnTo>
                <a:lnTo>
                  <a:pt x="7593959" y="2596464"/>
                </a:lnTo>
                <a:lnTo>
                  <a:pt x="0" y="2596464"/>
                </a:lnTo>
                <a:lnTo>
                  <a:pt x="0" y="0"/>
                </a:lnTo>
                <a:close/>
              </a:path>
            </a:pathLst>
          </a:custGeom>
          <a:blipFill>
            <a:blip r:embed="rId12"/>
            <a:stretch>
              <a:fillRect/>
            </a:stretch>
          </a:blipFill>
        </p:spPr>
      </p:sp>
      <p:sp>
        <p:nvSpPr>
          <p:cNvPr id="14" name="TextBox 14"/>
          <p:cNvSpPr txBox="1"/>
          <p:nvPr/>
        </p:nvSpPr>
        <p:spPr>
          <a:xfrm>
            <a:off x="973582" y="2140965"/>
            <a:ext cx="12634418" cy="4679659"/>
          </a:xfrm>
          <a:prstGeom prst="rect">
            <a:avLst/>
          </a:prstGeom>
        </p:spPr>
        <p:txBody>
          <a:bodyPr lIns="0" tIns="0" rIns="0" bIns="0" rtlCol="0" anchor="t">
            <a:spAutoFit/>
          </a:bodyPr>
          <a:lstStyle/>
          <a:p>
            <a:pPr algn="ctr">
              <a:lnSpc>
                <a:spcPts val="12445"/>
              </a:lnSpc>
            </a:pPr>
            <a:r>
              <a:rPr lang="en-US" sz="8889">
                <a:solidFill>
                  <a:srgbClr val="000000"/>
                </a:solidFill>
                <a:latin typeface="Bagel Fat One"/>
                <a:ea typeface="Bagel Fat One"/>
                <a:cs typeface="Bagel Fat One"/>
                <a:sym typeface="Bagel Fat One"/>
              </a:rPr>
              <a:t>Livret d’accueil </a:t>
            </a:r>
          </a:p>
          <a:p>
            <a:pPr algn="ctr">
              <a:lnSpc>
                <a:spcPts val="12445"/>
              </a:lnSpc>
            </a:pPr>
            <a:r>
              <a:rPr lang="en-US" sz="8889">
                <a:solidFill>
                  <a:srgbClr val="000000"/>
                </a:solidFill>
                <a:latin typeface="Bagel Fat One"/>
                <a:ea typeface="Bagel Fat One"/>
                <a:cs typeface="Bagel Fat One"/>
                <a:sym typeface="Bagel Fat One"/>
              </a:rPr>
              <a:t>de la</a:t>
            </a:r>
          </a:p>
          <a:p>
            <a:pPr algn="ctr">
              <a:lnSpc>
                <a:spcPts val="12445"/>
              </a:lnSpc>
              <a:spcBef>
                <a:spcPct val="0"/>
              </a:spcBef>
            </a:pPr>
            <a:r>
              <a:rPr lang="en-US" sz="8889">
                <a:solidFill>
                  <a:srgbClr val="000000"/>
                </a:solidFill>
                <a:latin typeface="Bagel Fat One"/>
                <a:ea typeface="Bagel Fat One"/>
                <a:cs typeface="Bagel Fat One"/>
                <a:sym typeface="Bagel Fat One"/>
              </a:rPr>
              <a:t> première scolarisation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rot="-2892515">
            <a:off x="10814831" y="-5481339"/>
            <a:ext cx="8952787" cy="11857996"/>
          </a:xfrm>
          <a:custGeom>
            <a:avLst/>
            <a:gdLst/>
            <a:ahLst/>
            <a:cxnLst/>
            <a:rect l="l" t="t" r="r" b="b"/>
            <a:pathLst>
              <a:path w="8952787" h="11857996">
                <a:moveTo>
                  <a:pt x="0" y="0"/>
                </a:moveTo>
                <a:lnTo>
                  <a:pt x="8952787" y="0"/>
                </a:lnTo>
                <a:lnTo>
                  <a:pt x="8952787" y="11857996"/>
                </a:lnTo>
                <a:lnTo>
                  <a:pt x="0" y="11857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602406">
            <a:off x="-3892257" y="11928833"/>
            <a:ext cx="5850245" cy="7500315"/>
          </a:xfrm>
          <a:custGeom>
            <a:avLst/>
            <a:gdLst/>
            <a:ahLst/>
            <a:cxnLst/>
            <a:rect l="l" t="t" r="r" b="b"/>
            <a:pathLst>
              <a:path w="5850245" h="7500315">
                <a:moveTo>
                  <a:pt x="0" y="0"/>
                </a:moveTo>
                <a:lnTo>
                  <a:pt x="5850246" y="0"/>
                </a:lnTo>
                <a:lnTo>
                  <a:pt x="5850246"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409031">
            <a:off x="-3831106" y="16754530"/>
            <a:ext cx="8952787" cy="11857996"/>
          </a:xfrm>
          <a:custGeom>
            <a:avLst/>
            <a:gdLst/>
            <a:ahLst/>
            <a:cxnLst/>
            <a:rect l="l" t="t" r="r" b="b"/>
            <a:pathLst>
              <a:path w="8952787" h="11857996">
                <a:moveTo>
                  <a:pt x="0" y="0"/>
                </a:moveTo>
                <a:lnTo>
                  <a:pt x="8952787" y="0"/>
                </a:lnTo>
                <a:lnTo>
                  <a:pt x="8952787" y="11857995"/>
                </a:lnTo>
                <a:lnTo>
                  <a:pt x="0" y="11857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3608000" y="4566519"/>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45938" y="17150420"/>
            <a:ext cx="3357370" cy="3189501"/>
          </a:xfrm>
          <a:custGeom>
            <a:avLst/>
            <a:gdLst/>
            <a:ahLst/>
            <a:cxnLst/>
            <a:rect l="l" t="t" r="r" b="b"/>
            <a:pathLst>
              <a:path w="3357370" h="3189501">
                <a:moveTo>
                  <a:pt x="0" y="0"/>
                </a:moveTo>
                <a:lnTo>
                  <a:pt x="3357370" y="0"/>
                </a:lnTo>
                <a:lnTo>
                  <a:pt x="3357370" y="3189501"/>
                </a:lnTo>
                <a:lnTo>
                  <a:pt x="0" y="31895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flipH="1" flipV="1">
            <a:off x="12698473" y="-187168"/>
            <a:ext cx="3357370" cy="3189501"/>
          </a:xfrm>
          <a:custGeom>
            <a:avLst/>
            <a:gdLst/>
            <a:ahLst/>
            <a:cxnLst/>
            <a:rect l="l" t="t" r="r" b="b"/>
            <a:pathLst>
              <a:path w="3357370" h="3189501">
                <a:moveTo>
                  <a:pt x="3357369" y="3189501"/>
                </a:moveTo>
                <a:lnTo>
                  <a:pt x="0" y="3189501"/>
                </a:lnTo>
                <a:lnTo>
                  <a:pt x="0" y="0"/>
                </a:lnTo>
                <a:lnTo>
                  <a:pt x="3357369" y="0"/>
                </a:lnTo>
                <a:lnTo>
                  <a:pt x="3357369" y="318950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3708199">
            <a:off x="13598641" y="15707230"/>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039960" y="19457387"/>
            <a:ext cx="4837442" cy="4789067"/>
          </a:xfrm>
          <a:custGeom>
            <a:avLst/>
            <a:gdLst/>
            <a:ahLst/>
            <a:cxnLst/>
            <a:rect l="l" t="t" r="r" b="b"/>
            <a:pathLst>
              <a:path w="4837442" h="4789067">
                <a:moveTo>
                  <a:pt x="0" y="0"/>
                </a:moveTo>
                <a:lnTo>
                  <a:pt x="4837442" y="0"/>
                </a:lnTo>
                <a:lnTo>
                  <a:pt x="4837442" y="4789068"/>
                </a:lnTo>
                <a:lnTo>
                  <a:pt x="0" y="478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400000">
            <a:off x="-1692376" y="-2964631"/>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flipH="1" flipV="1">
            <a:off x="-1522886" y="-1983628"/>
            <a:ext cx="3966396" cy="3926732"/>
          </a:xfrm>
          <a:custGeom>
            <a:avLst/>
            <a:gdLst/>
            <a:ahLst/>
            <a:cxnLst/>
            <a:rect l="l" t="t" r="r" b="b"/>
            <a:pathLst>
              <a:path w="3966396" h="3926732">
                <a:moveTo>
                  <a:pt x="3966396" y="3926732"/>
                </a:moveTo>
                <a:lnTo>
                  <a:pt x="0" y="3926732"/>
                </a:lnTo>
                <a:lnTo>
                  <a:pt x="0" y="0"/>
                </a:lnTo>
                <a:lnTo>
                  <a:pt x="3966396" y="0"/>
                </a:lnTo>
                <a:lnTo>
                  <a:pt x="3966396" y="3926732"/>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12"/>
          <p:cNvSpPr txBox="1"/>
          <p:nvPr/>
        </p:nvSpPr>
        <p:spPr>
          <a:xfrm>
            <a:off x="1232747" y="2093146"/>
            <a:ext cx="12375253" cy="2751898"/>
          </a:xfrm>
          <a:prstGeom prst="rect">
            <a:avLst/>
          </a:prstGeom>
        </p:spPr>
        <p:txBody>
          <a:bodyPr lIns="0" tIns="0" rIns="0" bIns="0" rtlCol="0" anchor="t">
            <a:spAutoFit/>
          </a:bodyPr>
          <a:lstStyle/>
          <a:p>
            <a:pPr algn="ctr">
              <a:lnSpc>
                <a:spcPts val="11070"/>
              </a:lnSpc>
              <a:spcBef>
                <a:spcPct val="0"/>
              </a:spcBef>
            </a:pPr>
            <a:r>
              <a:rPr lang="en-US" sz="7907">
                <a:solidFill>
                  <a:srgbClr val="000000"/>
                </a:solidFill>
                <a:latin typeface="Bagel Fat One"/>
                <a:ea typeface="Bagel Fat One"/>
                <a:cs typeface="Bagel Fat One"/>
                <a:sym typeface="Bagel Fat One"/>
              </a:rPr>
              <a:t>Trombinoscope du personnel </a:t>
            </a:r>
          </a:p>
        </p:txBody>
      </p:sp>
      <p:sp>
        <p:nvSpPr>
          <p:cNvPr id="13" name="TextBox 13"/>
          <p:cNvSpPr txBox="1"/>
          <p:nvPr/>
        </p:nvSpPr>
        <p:spPr>
          <a:xfrm>
            <a:off x="2676211" y="5418362"/>
            <a:ext cx="9767577" cy="453304"/>
          </a:xfrm>
          <a:prstGeom prst="rect">
            <a:avLst/>
          </a:prstGeom>
        </p:spPr>
        <p:txBody>
          <a:bodyPr lIns="0" tIns="0" rIns="0" bIns="0" rtlCol="0" anchor="t">
            <a:spAutoFit/>
          </a:bodyPr>
          <a:lstStyle/>
          <a:p>
            <a:pPr algn="ctr">
              <a:lnSpc>
                <a:spcPts val="3716"/>
              </a:lnSpc>
              <a:spcBef>
                <a:spcPct val="0"/>
              </a:spcBef>
            </a:pPr>
            <a:r>
              <a:rPr lang="en-US" sz="2654">
                <a:solidFill>
                  <a:srgbClr val="000000"/>
                </a:solidFill>
                <a:latin typeface="Bagel Fat One"/>
                <a:ea typeface="Bagel Fat One"/>
                <a:cs typeface="Bagel Fat One"/>
                <a:sym typeface="Bagel Fat One"/>
              </a:rPr>
              <a:t>(Professeurs, ATSEM, animateurs du péri-scolaire, cantinier...)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rot="-2892515">
            <a:off x="9670025" y="-5143471"/>
            <a:ext cx="8952787" cy="11857996"/>
          </a:xfrm>
          <a:custGeom>
            <a:avLst/>
            <a:gdLst/>
            <a:ahLst/>
            <a:cxnLst/>
            <a:rect l="l" t="t" r="r" b="b"/>
            <a:pathLst>
              <a:path w="8952787" h="11857996">
                <a:moveTo>
                  <a:pt x="0" y="0"/>
                </a:moveTo>
                <a:lnTo>
                  <a:pt x="8952786" y="0"/>
                </a:lnTo>
                <a:lnTo>
                  <a:pt x="8952786" y="11857996"/>
                </a:lnTo>
                <a:lnTo>
                  <a:pt x="0" y="11857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602406">
            <a:off x="-3892257" y="11928833"/>
            <a:ext cx="5850245" cy="7500315"/>
          </a:xfrm>
          <a:custGeom>
            <a:avLst/>
            <a:gdLst/>
            <a:ahLst/>
            <a:cxnLst/>
            <a:rect l="l" t="t" r="r" b="b"/>
            <a:pathLst>
              <a:path w="5850245" h="7500315">
                <a:moveTo>
                  <a:pt x="0" y="0"/>
                </a:moveTo>
                <a:lnTo>
                  <a:pt x="5850246" y="0"/>
                </a:lnTo>
                <a:lnTo>
                  <a:pt x="5850246"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409031">
            <a:off x="-3831106" y="16754530"/>
            <a:ext cx="8952787" cy="11857996"/>
          </a:xfrm>
          <a:custGeom>
            <a:avLst/>
            <a:gdLst/>
            <a:ahLst/>
            <a:cxnLst/>
            <a:rect l="l" t="t" r="r" b="b"/>
            <a:pathLst>
              <a:path w="8952787" h="11857996">
                <a:moveTo>
                  <a:pt x="0" y="0"/>
                </a:moveTo>
                <a:lnTo>
                  <a:pt x="8952787" y="0"/>
                </a:lnTo>
                <a:lnTo>
                  <a:pt x="8952787" y="11857995"/>
                </a:lnTo>
                <a:lnTo>
                  <a:pt x="0" y="11857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3608000" y="4566519"/>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45938" y="17150420"/>
            <a:ext cx="3357370" cy="3189501"/>
          </a:xfrm>
          <a:custGeom>
            <a:avLst/>
            <a:gdLst/>
            <a:ahLst/>
            <a:cxnLst/>
            <a:rect l="l" t="t" r="r" b="b"/>
            <a:pathLst>
              <a:path w="3357370" h="3189501">
                <a:moveTo>
                  <a:pt x="0" y="0"/>
                </a:moveTo>
                <a:lnTo>
                  <a:pt x="3357370" y="0"/>
                </a:lnTo>
                <a:lnTo>
                  <a:pt x="3357370" y="3189501"/>
                </a:lnTo>
                <a:lnTo>
                  <a:pt x="0" y="31895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flipH="1" flipV="1">
            <a:off x="12698473" y="-187168"/>
            <a:ext cx="3357370" cy="3189501"/>
          </a:xfrm>
          <a:custGeom>
            <a:avLst/>
            <a:gdLst/>
            <a:ahLst/>
            <a:cxnLst/>
            <a:rect l="l" t="t" r="r" b="b"/>
            <a:pathLst>
              <a:path w="3357370" h="3189501">
                <a:moveTo>
                  <a:pt x="3357369" y="3189501"/>
                </a:moveTo>
                <a:lnTo>
                  <a:pt x="0" y="3189501"/>
                </a:lnTo>
                <a:lnTo>
                  <a:pt x="0" y="0"/>
                </a:lnTo>
                <a:lnTo>
                  <a:pt x="3357369" y="0"/>
                </a:lnTo>
                <a:lnTo>
                  <a:pt x="3357369" y="318950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3708199">
            <a:off x="13598641" y="15707230"/>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039960" y="19457387"/>
            <a:ext cx="4837442" cy="4789067"/>
          </a:xfrm>
          <a:custGeom>
            <a:avLst/>
            <a:gdLst/>
            <a:ahLst/>
            <a:cxnLst/>
            <a:rect l="l" t="t" r="r" b="b"/>
            <a:pathLst>
              <a:path w="4837442" h="4789067">
                <a:moveTo>
                  <a:pt x="0" y="0"/>
                </a:moveTo>
                <a:lnTo>
                  <a:pt x="4837442" y="0"/>
                </a:lnTo>
                <a:lnTo>
                  <a:pt x="4837442" y="4789068"/>
                </a:lnTo>
                <a:lnTo>
                  <a:pt x="0" y="478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400000">
            <a:off x="-1692376" y="-2964631"/>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flipH="1" flipV="1">
            <a:off x="-1522886" y="-1983628"/>
            <a:ext cx="3966396" cy="3926732"/>
          </a:xfrm>
          <a:custGeom>
            <a:avLst/>
            <a:gdLst/>
            <a:ahLst/>
            <a:cxnLst/>
            <a:rect l="l" t="t" r="r" b="b"/>
            <a:pathLst>
              <a:path w="3966396" h="3926732">
                <a:moveTo>
                  <a:pt x="3966396" y="3926732"/>
                </a:moveTo>
                <a:lnTo>
                  <a:pt x="0" y="3926732"/>
                </a:lnTo>
                <a:lnTo>
                  <a:pt x="0" y="0"/>
                </a:lnTo>
                <a:lnTo>
                  <a:pt x="3966396" y="0"/>
                </a:lnTo>
                <a:lnTo>
                  <a:pt x="3966396" y="3926732"/>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12"/>
          <p:cNvSpPr txBox="1"/>
          <p:nvPr/>
        </p:nvSpPr>
        <p:spPr>
          <a:xfrm>
            <a:off x="1242791" y="1255182"/>
            <a:ext cx="12634418" cy="2716783"/>
          </a:xfrm>
          <a:prstGeom prst="rect">
            <a:avLst/>
          </a:prstGeom>
        </p:spPr>
        <p:txBody>
          <a:bodyPr lIns="0" tIns="0" rIns="0" bIns="0" rtlCol="0" anchor="t">
            <a:spAutoFit/>
          </a:bodyPr>
          <a:lstStyle/>
          <a:p>
            <a:pPr algn="ctr">
              <a:lnSpc>
                <a:spcPts val="10906"/>
              </a:lnSpc>
            </a:pPr>
            <a:r>
              <a:rPr lang="en-US" sz="7790">
                <a:solidFill>
                  <a:srgbClr val="000000"/>
                </a:solidFill>
                <a:latin typeface="Bagel Fat One"/>
                <a:ea typeface="Bagel Fat One"/>
                <a:cs typeface="Bagel Fat One"/>
                <a:sym typeface="Bagel Fat One"/>
              </a:rPr>
              <a:t>Programmes de l’école </a:t>
            </a:r>
          </a:p>
          <a:p>
            <a:pPr algn="ctr">
              <a:lnSpc>
                <a:spcPts val="10906"/>
              </a:lnSpc>
              <a:spcBef>
                <a:spcPct val="0"/>
              </a:spcBef>
            </a:pPr>
            <a:endParaRPr lang="en-US" sz="7790">
              <a:solidFill>
                <a:srgbClr val="000000"/>
              </a:solidFill>
              <a:latin typeface="Bagel Fat One"/>
              <a:ea typeface="Bagel Fat One"/>
              <a:cs typeface="Bagel Fat One"/>
              <a:sym typeface="Bagel Fat One"/>
            </a:endParaRPr>
          </a:p>
        </p:txBody>
      </p:sp>
      <p:sp>
        <p:nvSpPr>
          <p:cNvPr id="13" name="TextBox 13"/>
          <p:cNvSpPr txBox="1"/>
          <p:nvPr/>
        </p:nvSpPr>
        <p:spPr>
          <a:xfrm>
            <a:off x="694065" y="4328891"/>
            <a:ext cx="13731870" cy="12630968"/>
          </a:xfrm>
          <a:prstGeom prst="rect">
            <a:avLst/>
          </a:prstGeom>
        </p:spPr>
        <p:txBody>
          <a:bodyPr lIns="0" tIns="0" rIns="0" bIns="0" rtlCol="0" anchor="t">
            <a:spAutoFit/>
          </a:bodyPr>
          <a:lstStyle/>
          <a:p>
            <a:pPr algn="l">
              <a:lnSpc>
                <a:spcPts val="6254"/>
              </a:lnSpc>
              <a:spcBef>
                <a:spcPct val="0"/>
              </a:spcBef>
            </a:pPr>
            <a:r>
              <a:rPr lang="en-US" sz="4467">
                <a:solidFill>
                  <a:srgbClr val="000000"/>
                </a:solidFill>
                <a:latin typeface="Pompiere"/>
                <a:ea typeface="Pompiere"/>
                <a:cs typeface="Pompiere"/>
                <a:sym typeface="Pompiere"/>
              </a:rPr>
              <a:t>À l’école maternelle, l’objectif est de favoriser l’épanouissement de l’enfant à travers des activités ludiques et pédagogiques. Les programmes couvrent quatre grands domaines :</a:t>
            </a:r>
          </a:p>
          <a:p>
            <a:pPr marL="964594" lvl="1" indent="-482297" algn="l">
              <a:lnSpc>
                <a:spcPts val="6254"/>
              </a:lnSpc>
              <a:spcBef>
                <a:spcPct val="0"/>
              </a:spcBef>
              <a:buFont typeface="Arial"/>
              <a:buChar char="•"/>
            </a:pPr>
            <a:r>
              <a:rPr lang="en-US" sz="4467">
                <a:solidFill>
                  <a:srgbClr val="000000"/>
                </a:solidFill>
                <a:latin typeface="Pompiere"/>
                <a:ea typeface="Pompiere"/>
                <a:cs typeface="Pompiere"/>
                <a:sym typeface="Pompiere"/>
              </a:rPr>
              <a:t>Le langage oral et écrit : Développement de la communication, de l’écoute et de l’expression à travers des histoires, des chansons, des jeux de mots, et l’apprentissage de l’écriture.</a:t>
            </a:r>
          </a:p>
          <a:p>
            <a:pPr marL="964594" lvl="1" indent="-482297" algn="l">
              <a:lnSpc>
                <a:spcPts val="6254"/>
              </a:lnSpc>
              <a:spcBef>
                <a:spcPct val="0"/>
              </a:spcBef>
              <a:buFont typeface="Arial"/>
              <a:buChar char="•"/>
            </a:pPr>
            <a:r>
              <a:rPr lang="en-US" sz="4467">
                <a:solidFill>
                  <a:srgbClr val="000000"/>
                </a:solidFill>
                <a:latin typeface="Pompiere"/>
                <a:ea typeface="Pompiere"/>
                <a:cs typeface="Pompiere"/>
                <a:sym typeface="Pompiere"/>
              </a:rPr>
              <a:t>La motricité et la coordination : Activités physiques pour développer la motricité fine et globale (dessin, découpage, jeux de plein air).</a:t>
            </a:r>
          </a:p>
          <a:p>
            <a:pPr marL="964594" lvl="1" indent="-482297" algn="l">
              <a:lnSpc>
                <a:spcPts val="6254"/>
              </a:lnSpc>
              <a:spcBef>
                <a:spcPct val="0"/>
              </a:spcBef>
              <a:buFont typeface="Arial"/>
              <a:buChar char="•"/>
            </a:pPr>
            <a:r>
              <a:rPr lang="en-US" sz="4467">
                <a:solidFill>
                  <a:srgbClr val="000000"/>
                </a:solidFill>
                <a:latin typeface="Pompiere"/>
                <a:ea typeface="Pompiere"/>
                <a:cs typeface="Pompiere"/>
                <a:sym typeface="Pompiere"/>
              </a:rPr>
              <a:t>La découverte du monde : Initiation à la nature, aux objets, et aux premières notions de sciences (couleurs, formes, animaux, etc.).</a:t>
            </a:r>
          </a:p>
          <a:p>
            <a:pPr marL="964594" lvl="1" indent="-482297" algn="l">
              <a:lnSpc>
                <a:spcPts val="6254"/>
              </a:lnSpc>
              <a:spcBef>
                <a:spcPct val="0"/>
              </a:spcBef>
              <a:buFont typeface="Arial"/>
              <a:buChar char="•"/>
            </a:pPr>
            <a:r>
              <a:rPr lang="en-US" sz="4467">
                <a:solidFill>
                  <a:srgbClr val="000000"/>
                </a:solidFill>
                <a:latin typeface="Pompiere"/>
                <a:ea typeface="Pompiere"/>
                <a:cs typeface="Pompiere"/>
                <a:sym typeface="Pompiere"/>
              </a:rPr>
              <a:t>Les arts : Expression créative par la peinture, la danse, la musique et les jeux d’imagination pour stimuler la créativité et la sensibilité esthétique.</a:t>
            </a:r>
          </a:p>
          <a:p>
            <a:pPr algn="l">
              <a:lnSpc>
                <a:spcPts val="6254"/>
              </a:lnSpc>
              <a:spcBef>
                <a:spcPct val="0"/>
              </a:spcBef>
            </a:pPr>
            <a:r>
              <a:rPr lang="en-US" sz="4467">
                <a:solidFill>
                  <a:srgbClr val="000000"/>
                </a:solidFill>
                <a:latin typeface="Pompiere"/>
                <a:ea typeface="Pompiere"/>
                <a:cs typeface="Pompiere"/>
                <a:sym typeface="Pompiere"/>
              </a:rPr>
              <a:t>Ces activités visent à développer l'autonomie, la confiance en soi, et la socialisation des enfants, tout en leur offrant un environnement bienveillant et sécurisant.</a:t>
            </a:r>
          </a:p>
          <a:p>
            <a:pPr algn="ctr">
              <a:lnSpc>
                <a:spcPts val="6254"/>
              </a:lnSpc>
              <a:spcBef>
                <a:spcPct val="0"/>
              </a:spcBef>
            </a:pPr>
            <a:endParaRPr lang="en-US" sz="4467">
              <a:solidFill>
                <a:srgbClr val="000000"/>
              </a:solidFill>
              <a:latin typeface="Pompiere"/>
              <a:ea typeface="Pompiere"/>
              <a:cs typeface="Pompiere"/>
              <a:sym typeface="Pompier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rot="-2892515">
            <a:off x="9670025" y="-5143471"/>
            <a:ext cx="8952787" cy="11857996"/>
          </a:xfrm>
          <a:custGeom>
            <a:avLst/>
            <a:gdLst/>
            <a:ahLst/>
            <a:cxnLst/>
            <a:rect l="l" t="t" r="r" b="b"/>
            <a:pathLst>
              <a:path w="8952787" h="11857996">
                <a:moveTo>
                  <a:pt x="0" y="0"/>
                </a:moveTo>
                <a:lnTo>
                  <a:pt x="8952786" y="0"/>
                </a:lnTo>
                <a:lnTo>
                  <a:pt x="8952786" y="11857996"/>
                </a:lnTo>
                <a:lnTo>
                  <a:pt x="0" y="11857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602406">
            <a:off x="-3892257" y="11928833"/>
            <a:ext cx="5850245" cy="7500315"/>
          </a:xfrm>
          <a:custGeom>
            <a:avLst/>
            <a:gdLst/>
            <a:ahLst/>
            <a:cxnLst/>
            <a:rect l="l" t="t" r="r" b="b"/>
            <a:pathLst>
              <a:path w="5850245" h="7500315">
                <a:moveTo>
                  <a:pt x="0" y="0"/>
                </a:moveTo>
                <a:lnTo>
                  <a:pt x="5850246" y="0"/>
                </a:lnTo>
                <a:lnTo>
                  <a:pt x="5850246"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409031">
            <a:off x="-3831106" y="16754530"/>
            <a:ext cx="8952787" cy="11857996"/>
          </a:xfrm>
          <a:custGeom>
            <a:avLst/>
            <a:gdLst/>
            <a:ahLst/>
            <a:cxnLst/>
            <a:rect l="l" t="t" r="r" b="b"/>
            <a:pathLst>
              <a:path w="8952787" h="11857996">
                <a:moveTo>
                  <a:pt x="0" y="0"/>
                </a:moveTo>
                <a:lnTo>
                  <a:pt x="8952787" y="0"/>
                </a:lnTo>
                <a:lnTo>
                  <a:pt x="8952787" y="11857995"/>
                </a:lnTo>
                <a:lnTo>
                  <a:pt x="0" y="11857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3608000" y="4566519"/>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45938" y="17150420"/>
            <a:ext cx="3357370" cy="3189501"/>
          </a:xfrm>
          <a:custGeom>
            <a:avLst/>
            <a:gdLst/>
            <a:ahLst/>
            <a:cxnLst/>
            <a:rect l="l" t="t" r="r" b="b"/>
            <a:pathLst>
              <a:path w="3357370" h="3189501">
                <a:moveTo>
                  <a:pt x="0" y="0"/>
                </a:moveTo>
                <a:lnTo>
                  <a:pt x="3357370" y="0"/>
                </a:lnTo>
                <a:lnTo>
                  <a:pt x="3357370" y="3189501"/>
                </a:lnTo>
                <a:lnTo>
                  <a:pt x="0" y="31895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flipH="1" flipV="1">
            <a:off x="12698473" y="-187168"/>
            <a:ext cx="3357370" cy="3189501"/>
          </a:xfrm>
          <a:custGeom>
            <a:avLst/>
            <a:gdLst/>
            <a:ahLst/>
            <a:cxnLst/>
            <a:rect l="l" t="t" r="r" b="b"/>
            <a:pathLst>
              <a:path w="3357370" h="3189501">
                <a:moveTo>
                  <a:pt x="3357369" y="3189501"/>
                </a:moveTo>
                <a:lnTo>
                  <a:pt x="0" y="3189501"/>
                </a:lnTo>
                <a:lnTo>
                  <a:pt x="0" y="0"/>
                </a:lnTo>
                <a:lnTo>
                  <a:pt x="3357369" y="0"/>
                </a:lnTo>
                <a:lnTo>
                  <a:pt x="3357369" y="318950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3708199">
            <a:off x="13598641" y="15707230"/>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039960" y="19457387"/>
            <a:ext cx="4837442" cy="4789067"/>
          </a:xfrm>
          <a:custGeom>
            <a:avLst/>
            <a:gdLst/>
            <a:ahLst/>
            <a:cxnLst/>
            <a:rect l="l" t="t" r="r" b="b"/>
            <a:pathLst>
              <a:path w="4837442" h="4789067">
                <a:moveTo>
                  <a:pt x="0" y="0"/>
                </a:moveTo>
                <a:lnTo>
                  <a:pt x="4837442" y="0"/>
                </a:lnTo>
                <a:lnTo>
                  <a:pt x="4837442" y="4789068"/>
                </a:lnTo>
                <a:lnTo>
                  <a:pt x="0" y="478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400000">
            <a:off x="-1692376" y="-2964631"/>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flipH="1" flipV="1">
            <a:off x="-1522886" y="-1983628"/>
            <a:ext cx="3966396" cy="3926732"/>
          </a:xfrm>
          <a:custGeom>
            <a:avLst/>
            <a:gdLst/>
            <a:ahLst/>
            <a:cxnLst/>
            <a:rect l="l" t="t" r="r" b="b"/>
            <a:pathLst>
              <a:path w="3966396" h="3926732">
                <a:moveTo>
                  <a:pt x="3966396" y="3926732"/>
                </a:moveTo>
                <a:lnTo>
                  <a:pt x="0" y="3926732"/>
                </a:lnTo>
                <a:lnTo>
                  <a:pt x="0" y="0"/>
                </a:lnTo>
                <a:lnTo>
                  <a:pt x="3966396" y="0"/>
                </a:lnTo>
                <a:lnTo>
                  <a:pt x="3966396" y="3926732"/>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12"/>
          <p:cNvSpPr txBox="1"/>
          <p:nvPr/>
        </p:nvSpPr>
        <p:spPr>
          <a:xfrm>
            <a:off x="645287" y="3640846"/>
            <a:ext cx="12419560" cy="8168691"/>
          </a:xfrm>
          <a:prstGeom prst="rect">
            <a:avLst/>
          </a:prstGeom>
        </p:spPr>
        <p:txBody>
          <a:bodyPr lIns="0" tIns="0" rIns="0" bIns="0" rtlCol="0" anchor="t">
            <a:spAutoFit/>
          </a:bodyPr>
          <a:lstStyle/>
          <a:p>
            <a:pPr algn="l">
              <a:lnSpc>
                <a:spcPts val="6495"/>
              </a:lnSpc>
            </a:pPr>
            <a:r>
              <a:rPr lang="en-US" sz="4639">
                <a:solidFill>
                  <a:srgbClr val="000000"/>
                </a:solidFill>
                <a:latin typeface="Pompiere"/>
                <a:ea typeface="Pompiere"/>
                <a:cs typeface="Pompiere"/>
                <a:sym typeface="Pompiere"/>
              </a:rPr>
              <a:t>Voici l’organisation d’une journée d’école:</a:t>
            </a:r>
          </a:p>
          <a:p>
            <a:pPr algn="l">
              <a:lnSpc>
                <a:spcPts val="6495"/>
              </a:lnSpc>
            </a:pPr>
            <a:r>
              <a:rPr lang="en-US" sz="4639">
                <a:solidFill>
                  <a:srgbClr val="000000"/>
                </a:solidFill>
                <a:latin typeface="Pompiere"/>
                <a:ea typeface="Pompiere"/>
                <a:cs typeface="Pompiere"/>
                <a:sym typeface="Pompiere"/>
              </a:rPr>
              <a:t>8h30 : Accueil des enfants</a:t>
            </a:r>
          </a:p>
          <a:p>
            <a:pPr algn="l">
              <a:lnSpc>
                <a:spcPts val="6495"/>
              </a:lnSpc>
            </a:pPr>
            <a:r>
              <a:rPr lang="en-US" sz="4639">
                <a:solidFill>
                  <a:srgbClr val="000000"/>
                </a:solidFill>
                <a:latin typeface="Pompiere"/>
                <a:ea typeface="Pompiere"/>
                <a:cs typeface="Pompiere"/>
                <a:sym typeface="Pompiere"/>
              </a:rPr>
              <a:t>9h00: Motricité</a:t>
            </a:r>
          </a:p>
          <a:p>
            <a:pPr algn="l">
              <a:lnSpc>
                <a:spcPts val="6495"/>
              </a:lnSpc>
            </a:pPr>
            <a:r>
              <a:rPr lang="en-US" sz="4639">
                <a:solidFill>
                  <a:srgbClr val="000000"/>
                </a:solidFill>
                <a:latin typeface="Pompiere"/>
                <a:ea typeface="Pompiere"/>
                <a:cs typeface="Pompiere"/>
                <a:sym typeface="Pompiere"/>
              </a:rPr>
              <a:t> 9h40 : Activités pédagogiques</a:t>
            </a:r>
          </a:p>
          <a:p>
            <a:pPr algn="l">
              <a:lnSpc>
                <a:spcPts val="6495"/>
              </a:lnSpc>
              <a:spcBef>
                <a:spcPct val="0"/>
              </a:spcBef>
            </a:pPr>
            <a:r>
              <a:rPr lang="en-US" sz="4639">
                <a:solidFill>
                  <a:srgbClr val="000000"/>
                </a:solidFill>
                <a:latin typeface="Pompiere"/>
                <a:ea typeface="Pompiere"/>
                <a:cs typeface="Pompiere"/>
                <a:sym typeface="Pompiere"/>
              </a:rPr>
              <a:t> 10h30 : Récréation</a:t>
            </a:r>
          </a:p>
          <a:p>
            <a:pPr algn="l">
              <a:lnSpc>
                <a:spcPts val="6495"/>
              </a:lnSpc>
              <a:spcBef>
                <a:spcPct val="0"/>
              </a:spcBef>
            </a:pPr>
            <a:r>
              <a:rPr lang="en-US" sz="4639">
                <a:solidFill>
                  <a:srgbClr val="000000"/>
                </a:solidFill>
                <a:latin typeface="Pompiere"/>
                <a:ea typeface="Pompiere"/>
                <a:cs typeface="Pompiere"/>
                <a:sym typeface="Pompiere"/>
              </a:rPr>
              <a:t> 11h00 : Suite des activités </a:t>
            </a:r>
          </a:p>
          <a:p>
            <a:pPr algn="l">
              <a:lnSpc>
                <a:spcPts val="6495"/>
              </a:lnSpc>
              <a:spcBef>
                <a:spcPct val="0"/>
              </a:spcBef>
            </a:pPr>
            <a:r>
              <a:rPr lang="en-US" sz="4639">
                <a:solidFill>
                  <a:srgbClr val="000000"/>
                </a:solidFill>
                <a:latin typeface="Pompiere"/>
                <a:ea typeface="Pompiere"/>
                <a:cs typeface="Pompiere"/>
                <a:sym typeface="Pompiere"/>
              </a:rPr>
              <a:t> 12h00 : Déjeuner</a:t>
            </a:r>
          </a:p>
          <a:p>
            <a:pPr algn="l">
              <a:lnSpc>
                <a:spcPts val="6495"/>
              </a:lnSpc>
              <a:spcBef>
                <a:spcPct val="0"/>
              </a:spcBef>
            </a:pPr>
            <a:r>
              <a:rPr lang="en-US" sz="4639">
                <a:solidFill>
                  <a:srgbClr val="000000"/>
                </a:solidFill>
                <a:latin typeface="Pompiere"/>
                <a:ea typeface="Pompiere"/>
                <a:cs typeface="Pompiere"/>
                <a:sym typeface="Pompiere"/>
              </a:rPr>
              <a:t> 13h30 : Sieste et temps calme</a:t>
            </a:r>
          </a:p>
          <a:p>
            <a:pPr algn="l">
              <a:lnSpc>
                <a:spcPts val="6495"/>
              </a:lnSpc>
              <a:spcBef>
                <a:spcPct val="0"/>
              </a:spcBef>
            </a:pPr>
            <a:r>
              <a:rPr lang="en-US" sz="4639">
                <a:solidFill>
                  <a:srgbClr val="000000"/>
                </a:solidFill>
                <a:latin typeface="Pompiere"/>
                <a:ea typeface="Pompiere"/>
                <a:cs typeface="Pompiere"/>
                <a:sym typeface="Pompiere"/>
              </a:rPr>
              <a:t> 14h30 : Activités libres et ateliers</a:t>
            </a:r>
          </a:p>
          <a:p>
            <a:pPr algn="l">
              <a:lnSpc>
                <a:spcPts val="6495"/>
              </a:lnSpc>
              <a:spcBef>
                <a:spcPct val="0"/>
              </a:spcBef>
            </a:pPr>
            <a:r>
              <a:rPr lang="en-US" sz="4639">
                <a:solidFill>
                  <a:srgbClr val="000000"/>
                </a:solidFill>
                <a:latin typeface="Pompiere"/>
                <a:ea typeface="Pompiere"/>
                <a:cs typeface="Pompiere"/>
                <a:sym typeface="Pompiere"/>
              </a:rPr>
              <a:t> 16h00 : Fin de la journée</a:t>
            </a:r>
          </a:p>
        </p:txBody>
      </p:sp>
      <p:sp>
        <p:nvSpPr>
          <p:cNvPr id="13" name="TextBox 13"/>
          <p:cNvSpPr txBox="1"/>
          <p:nvPr/>
        </p:nvSpPr>
        <p:spPr>
          <a:xfrm>
            <a:off x="645287" y="1009787"/>
            <a:ext cx="12634418" cy="2716783"/>
          </a:xfrm>
          <a:prstGeom prst="rect">
            <a:avLst/>
          </a:prstGeom>
        </p:spPr>
        <p:txBody>
          <a:bodyPr lIns="0" tIns="0" rIns="0" bIns="0" rtlCol="0" anchor="t">
            <a:spAutoFit/>
          </a:bodyPr>
          <a:lstStyle/>
          <a:p>
            <a:pPr algn="ctr">
              <a:lnSpc>
                <a:spcPts val="10906"/>
              </a:lnSpc>
              <a:spcBef>
                <a:spcPct val="0"/>
              </a:spcBef>
            </a:pPr>
            <a:r>
              <a:rPr lang="en-US" sz="7790">
                <a:solidFill>
                  <a:srgbClr val="000000"/>
                </a:solidFill>
                <a:latin typeface="Bagel Fat One"/>
                <a:ea typeface="Bagel Fat One"/>
                <a:cs typeface="Bagel Fat One"/>
                <a:sym typeface="Bagel Fat One"/>
              </a:rPr>
              <a:t>Organisation d’une journée de classe</a:t>
            </a:r>
          </a:p>
        </p:txBody>
      </p:sp>
      <p:sp>
        <p:nvSpPr>
          <p:cNvPr id="14" name="TextBox 14"/>
          <p:cNvSpPr txBox="1"/>
          <p:nvPr/>
        </p:nvSpPr>
        <p:spPr>
          <a:xfrm>
            <a:off x="1410909" y="11990634"/>
            <a:ext cx="13298085" cy="10598814"/>
          </a:xfrm>
          <a:prstGeom prst="rect">
            <a:avLst/>
          </a:prstGeom>
        </p:spPr>
        <p:txBody>
          <a:bodyPr lIns="0" tIns="0" rIns="0" bIns="0" rtlCol="0" anchor="t">
            <a:spAutoFit/>
          </a:bodyPr>
          <a:lstStyle/>
          <a:p>
            <a:pPr algn="l">
              <a:lnSpc>
                <a:spcPts val="6236"/>
              </a:lnSpc>
            </a:pPr>
            <a:r>
              <a:rPr lang="en-US" sz="4454">
                <a:solidFill>
                  <a:srgbClr val="314383"/>
                </a:solidFill>
                <a:latin typeface="Pompiere"/>
                <a:ea typeface="Pompiere"/>
                <a:cs typeface="Pompiere"/>
                <a:sym typeface="Pompiere"/>
              </a:rPr>
              <a:t>Quelques informations pratiques pour ces activités:</a:t>
            </a:r>
            <a:r>
              <a:rPr lang="en-US" sz="4454">
                <a:solidFill>
                  <a:srgbClr val="000000"/>
                </a:solidFill>
                <a:latin typeface="Pompiere"/>
                <a:ea typeface="Pompiere"/>
                <a:cs typeface="Pompiere"/>
                <a:sym typeface="Pompiere"/>
              </a:rPr>
              <a:t> </a:t>
            </a:r>
          </a:p>
          <a:p>
            <a:pPr algn="l">
              <a:lnSpc>
                <a:spcPts val="6236"/>
              </a:lnSpc>
            </a:pPr>
            <a:r>
              <a:rPr lang="en-US" sz="4454">
                <a:solidFill>
                  <a:srgbClr val="000000"/>
                </a:solidFill>
                <a:latin typeface="Pompiere"/>
                <a:ea typeface="Pompiere"/>
                <a:cs typeface="Pompiere"/>
                <a:sym typeface="Pompiere"/>
              </a:rPr>
              <a:t>Il faudrait que votre enfant porte une tenue dans laquelle il est à l’aise afin qu’il puisse bouger comme il le souhaite. </a:t>
            </a:r>
          </a:p>
          <a:p>
            <a:pPr algn="l">
              <a:lnSpc>
                <a:spcPts val="6236"/>
              </a:lnSpc>
            </a:pPr>
            <a:r>
              <a:rPr lang="en-US" sz="4454">
                <a:solidFill>
                  <a:srgbClr val="000000"/>
                </a:solidFill>
                <a:latin typeface="Pompiere"/>
                <a:ea typeface="Pompiere"/>
                <a:cs typeface="Pompiere"/>
                <a:sym typeface="Pompiere"/>
              </a:rPr>
              <a:t>Afin de pouvoir aider tous les élèves et de les amener vers une plus grande autonomie, merci de bien vouloir leur mettre des chaussures avec des fermetures ou des scratchs, ainsi que des habits (pantalon, manteau, pull...)     </a:t>
            </a:r>
          </a:p>
          <a:p>
            <a:pPr algn="l">
              <a:lnSpc>
                <a:spcPts val="6236"/>
              </a:lnSpc>
            </a:pPr>
            <a:r>
              <a:rPr lang="en-US" sz="4454">
                <a:solidFill>
                  <a:srgbClr val="000000"/>
                </a:solidFill>
                <a:latin typeface="Pompiere"/>
                <a:ea typeface="Pompiere"/>
                <a:cs typeface="Pompiere"/>
                <a:sym typeface="Pompiere"/>
              </a:rPr>
              <a:t>            qu’ils peuvent apprendre à mettre tous seuls. </a:t>
            </a:r>
          </a:p>
          <a:p>
            <a:pPr algn="l">
              <a:lnSpc>
                <a:spcPts val="6236"/>
              </a:lnSpc>
            </a:pPr>
            <a:r>
              <a:rPr lang="en-US" sz="4454">
                <a:solidFill>
                  <a:srgbClr val="000000"/>
                </a:solidFill>
                <a:latin typeface="Pompiere"/>
                <a:ea typeface="Pompiere"/>
                <a:cs typeface="Pompiere"/>
                <a:sym typeface="Pompiere"/>
              </a:rPr>
              <a:t>              Il lui faudra également un petit sac dans lequel y mettre une tenue de       </a:t>
            </a:r>
          </a:p>
          <a:p>
            <a:pPr algn="l">
              <a:lnSpc>
                <a:spcPts val="6236"/>
              </a:lnSpc>
            </a:pPr>
            <a:r>
              <a:rPr lang="en-US" sz="4454">
                <a:solidFill>
                  <a:srgbClr val="000000"/>
                </a:solidFill>
                <a:latin typeface="Pompiere"/>
                <a:ea typeface="Pompiere"/>
                <a:cs typeface="Pompiere"/>
                <a:sym typeface="Pompiere"/>
              </a:rPr>
              <a:t>              rechange, des couches si besoin, son doudou et/ou sa sucette, une </a:t>
            </a:r>
          </a:p>
          <a:p>
            <a:pPr algn="l">
              <a:lnSpc>
                <a:spcPts val="6236"/>
              </a:lnSpc>
            </a:pPr>
            <a:r>
              <a:rPr lang="en-US" sz="4454">
                <a:solidFill>
                  <a:srgbClr val="000000"/>
                </a:solidFill>
                <a:latin typeface="Pompiere"/>
                <a:ea typeface="Pompiere"/>
                <a:cs typeface="Pompiere"/>
                <a:sym typeface="Pompiere"/>
              </a:rPr>
              <a:t>              casquette ou un bonnet et un tour de cou selon la saison. Nous y     </a:t>
            </a:r>
          </a:p>
          <a:p>
            <a:pPr algn="l">
              <a:lnSpc>
                <a:spcPts val="6236"/>
              </a:lnSpc>
            </a:pPr>
            <a:r>
              <a:rPr lang="en-US" sz="4454">
                <a:solidFill>
                  <a:srgbClr val="000000"/>
                </a:solidFill>
                <a:latin typeface="Pompiere"/>
                <a:ea typeface="Pompiere"/>
                <a:cs typeface="Pompiere"/>
                <a:sym typeface="Pompiere"/>
              </a:rPr>
              <a:t>             mettrons un cahier de liaison dedans qui servira de moyen de communication entre l’école et la maison. </a:t>
            </a:r>
          </a:p>
          <a:p>
            <a:pPr algn="l">
              <a:lnSpc>
                <a:spcPts val="6236"/>
              </a:lnSpc>
              <a:spcBef>
                <a:spcPct val="0"/>
              </a:spcBef>
            </a:pPr>
            <a:endParaRPr lang="en-US" sz="4454">
              <a:solidFill>
                <a:srgbClr val="000000"/>
              </a:solidFill>
              <a:latin typeface="Pompiere"/>
              <a:ea typeface="Pompiere"/>
              <a:cs typeface="Pompiere"/>
              <a:sym typeface="Pompiere"/>
            </a:endParaRPr>
          </a:p>
          <a:p>
            <a:pPr algn="ctr">
              <a:lnSpc>
                <a:spcPts val="2440"/>
              </a:lnSpc>
              <a:spcBef>
                <a:spcPct val="0"/>
              </a:spcBef>
            </a:pPr>
            <a:r>
              <a:rPr lang="en-US" sz="1743">
                <a:solidFill>
                  <a:srgbClr val="000000"/>
                </a:solidFill>
                <a:latin typeface="Pompiere"/>
                <a:ea typeface="Pompiere"/>
                <a:cs typeface="Pompiere"/>
                <a:sym typeface="Pompiere"/>
              </a:rPr>
              <a:t>Il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rot="-2892515">
            <a:off x="9670025" y="-5143471"/>
            <a:ext cx="8952787" cy="11857996"/>
          </a:xfrm>
          <a:custGeom>
            <a:avLst/>
            <a:gdLst/>
            <a:ahLst/>
            <a:cxnLst/>
            <a:rect l="l" t="t" r="r" b="b"/>
            <a:pathLst>
              <a:path w="8952787" h="11857996">
                <a:moveTo>
                  <a:pt x="0" y="0"/>
                </a:moveTo>
                <a:lnTo>
                  <a:pt x="8952786" y="0"/>
                </a:lnTo>
                <a:lnTo>
                  <a:pt x="8952786" y="11857996"/>
                </a:lnTo>
                <a:lnTo>
                  <a:pt x="0" y="11857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602406">
            <a:off x="-3892257" y="11928833"/>
            <a:ext cx="5850245" cy="7500315"/>
          </a:xfrm>
          <a:custGeom>
            <a:avLst/>
            <a:gdLst/>
            <a:ahLst/>
            <a:cxnLst/>
            <a:rect l="l" t="t" r="r" b="b"/>
            <a:pathLst>
              <a:path w="5850245" h="7500315">
                <a:moveTo>
                  <a:pt x="0" y="0"/>
                </a:moveTo>
                <a:lnTo>
                  <a:pt x="5850246" y="0"/>
                </a:lnTo>
                <a:lnTo>
                  <a:pt x="5850246"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409031">
            <a:off x="-3831106" y="16754530"/>
            <a:ext cx="8952787" cy="11857996"/>
          </a:xfrm>
          <a:custGeom>
            <a:avLst/>
            <a:gdLst/>
            <a:ahLst/>
            <a:cxnLst/>
            <a:rect l="l" t="t" r="r" b="b"/>
            <a:pathLst>
              <a:path w="8952787" h="11857996">
                <a:moveTo>
                  <a:pt x="0" y="0"/>
                </a:moveTo>
                <a:lnTo>
                  <a:pt x="8952787" y="0"/>
                </a:lnTo>
                <a:lnTo>
                  <a:pt x="8952787" y="11857995"/>
                </a:lnTo>
                <a:lnTo>
                  <a:pt x="0" y="11857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3608000" y="4566519"/>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45938" y="17150420"/>
            <a:ext cx="3357370" cy="3189501"/>
          </a:xfrm>
          <a:custGeom>
            <a:avLst/>
            <a:gdLst/>
            <a:ahLst/>
            <a:cxnLst/>
            <a:rect l="l" t="t" r="r" b="b"/>
            <a:pathLst>
              <a:path w="3357370" h="3189501">
                <a:moveTo>
                  <a:pt x="0" y="0"/>
                </a:moveTo>
                <a:lnTo>
                  <a:pt x="3357370" y="0"/>
                </a:lnTo>
                <a:lnTo>
                  <a:pt x="3357370" y="3189501"/>
                </a:lnTo>
                <a:lnTo>
                  <a:pt x="0" y="31895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flipH="1" flipV="1">
            <a:off x="12698473" y="-187168"/>
            <a:ext cx="3357370" cy="3189501"/>
          </a:xfrm>
          <a:custGeom>
            <a:avLst/>
            <a:gdLst/>
            <a:ahLst/>
            <a:cxnLst/>
            <a:rect l="l" t="t" r="r" b="b"/>
            <a:pathLst>
              <a:path w="3357370" h="3189501">
                <a:moveTo>
                  <a:pt x="3357369" y="3189501"/>
                </a:moveTo>
                <a:lnTo>
                  <a:pt x="0" y="3189501"/>
                </a:lnTo>
                <a:lnTo>
                  <a:pt x="0" y="0"/>
                </a:lnTo>
                <a:lnTo>
                  <a:pt x="3357369" y="0"/>
                </a:lnTo>
                <a:lnTo>
                  <a:pt x="3357369" y="318950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3708199">
            <a:off x="13598641" y="15707230"/>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039960" y="19457387"/>
            <a:ext cx="4837442" cy="4789067"/>
          </a:xfrm>
          <a:custGeom>
            <a:avLst/>
            <a:gdLst/>
            <a:ahLst/>
            <a:cxnLst/>
            <a:rect l="l" t="t" r="r" b="b"/>
            <a:pathLst>
              <a:path w="4837442" h="4789067">
                <a:moveTo>
                  <a:pt x="0" y="0"/>
                </a:moveTo>
                <a:lnTo>
                  <a:pt x="4837442" y="0"/>
                </a:lnTo>
                <a:lnTo>
                  <a:pt x="4837442" y="4789068"/>
                </a:lnTo>
                <a:lnTo>
                  <a:pt x="0" y="478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400000">
            <a:off x="-1692376" y="-2964631"/>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flipH="1" flipV="1">
            <a:off x="-1522886" y="-1983628"/>
            <a:ext cx="3966396" cy="3926732"/>
          </a:xfrm>
          <a:custGeom>
            <a:avLst/>
            <a:gdLst/>
            <a:ahLst/>
            <a:cxnLst/>
            <a:rect l="l" t="t" r="r" b="b"/>
            <a:pathLst>
              <a:path w="3966396" h="3926732">
                <a:moveTo>
                  <a:pt x="3966396" y="3926732"/>
                </a:moveTo>
                <a:lnTo>
                  <a:pt x="0" y="3926732"/>
                </a:lnTo>
                <a:lnTo>
                  <a:pt x="0" y="0"/>
                </a:lnTo>
                <a:lnTo>
                  <a:pt x="3966396" y="0"/>
                </a:lnTo>
                <a:lnTo>
                  <a:pt x="3966396" y="3926732"/>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12"/>
          <p:cNvSpPr txBox="1"/>
          <p:nvPr/>
        </p:nvSpPr>
        <p:spPr>
          <a:xfrm>
            <a:off x="973582" y="41497"/>
            <a:ext cx="12634418" cy="1335658"/>
          </a:xfrm>
          <a:prstGeom prst="rect">
            <a:avLst/>
          </a:prstGeom>
        </p:spPr>
        <p:txBody>
          <a:bodyPr lIns="0" tIns="0" rIns="0" bIns="0" rtlCol="0" anchor="t">
            <a:spAutoFit/>
          </a:bodyPr>
          <a:lstStyle/>
          <a:p>
            <a:pPr algn="ctr">
              <a:lnSpc>
                <a:spcPts val="10906"/>
              </a:lnSpc>
              <a:spcBef>
                <a:spcPct val="0"/>
              </a:spcBef>
            </a:pPr>
            <a:r>
              <a:rPr lang="en-US" sz="7790">
                <a:solidFill>
                  <a:srgbClr val="000000"/>
                </a:solidFill>
                <a:latin typeface="Bagel Fat One"/>
                <a:ea typeface="Bagel Fat One"/>
                <a:cs typeface="Bagel Fat One"/>
                <a:sym typeface="Bagel Fat One"/>
              </a:rPr>
              <a:t>Informations pratiques</a:t>
            </a:r>
          </a:p>
        </p:txBody>
      </p:sp>
      <p:sp>
        <p:nvSpPr>
          <p:cNvPr id="13" name="TextBox 13"/>
          <p:cNvSpPr txBox="1"/>
          <p:nvPr/>
        </p:nvSpPr>
        <p:spPr>
          <a:xfrm>
            <a:off x="327213" y="3728785"/>
            <a:ext cx="14792787" cy="3772004"/>
          </a:xfrm>
          <a:prstGeom prst="rect">
            <a:avLst/>
          </a:prstGeom>
        </p:spPr>
        <p:txBody>
          <a:bodyPr lIns="0" tIns="0" rIns="0" bIns="0" rtlCol="0" anchor="t">
            <a:spAutoFit/>
          </a:bodyPr>
          <a:lstStyle/>
          <a:p>
            <a:pPr algn="l">
              <a:lnSpc>
                <a:spcPts val="6783"/>
              </a:lnSpc>
            </a:pPr>
            <a:r>
              <a:rPr lang="en-US" sz="4845">
                <a:solidFill>
                  <a:srgbClr val="314383"/>
                </a:solidFill>
                <a:latin typeface="Pompiere"/>
                <a:ea typeface="Pompiere"/>
                <a:cs typeface="Pompiere"/>
                <a:sym typeface="Pompiere"/>
              </a:rPr>
              <a:t>Absences</a:t>
            </a:r>
            <a:r>
              <a:rPr lang="en-US" sz="4845">
                <a:solidFill>
                  <a:srgbClr val="000000"/>
                </a:solidFill>
                <a:latin typeface="Pompiere"/>
                <a:ea typeface="Pompiere"/>
                <a:cs typeface="Pompiere"/>
                <a:sym typeface="Pompiere"/>
              </a:rPr>
              <a:t>: </a:t>
            </a:r>
          </a:p>
          <a:p>
            <a:pPr algn="l">
              <a:lnSpc>
                <a:spcPts val="6783"/>
              </a:lnSpc>
              <a:spcBef>
                <a:spcPct val="0"/>
              </a:spcBef>
            </a:pPr>
            <a:r>
              <a:rPr lang="en-US" sz="4845">
                <a:solidFill>
                  <a:srgbClr val="000000"/>
                </a:solidFill>
                <a:latin typeface="Pompiere"/>
                <a:ea typeface="Pompiere"/>
                <a:cs typeface="Pompiere"/>
                <a:sym typeface="Pompiere"/>
              </a:rPr>
              <a:t>Si votre enfant doit être absent, merci de prévenir l'école le plus tôt possible, idéalement avant 8h30, par téléphone ou via le cahier de liaison.Pour toute absence prévue (ex. : rendez-vous médical), merci d'informer l'école à l'avance.</a:t>
            </a:r>
          </a:p>
          <a:p>
            <a:pPr algn="l">
              <a:lnSpc>
                <a:spcPts val="2654"/>
              </a:lnSpc>
              <a:spcBef>
                <a:spcPct val="0"/>
              </a:spcBef>
            </a:pPr>
            <a:endParaRPr lang="en-US" sz="4845">
              <a:solidFill>
                <a:srgbClr val="000000"/>
              </a:solidFill>
              <a:latin typeface="Pompiere"/>
              <a:ea typeface="Pompiere"/>
              <a:cs typeface="Pompiere"/>
              <a:sym typeface="Pompiere"/>
            </a:endParaRPr>
          </a:p>
        </p:txBody>
      </p:sp>
      <p:sp>
        <p:nvSpPr>
          <p:cNvPr id="14" name="TextBox 14"/>
          <p:cNvSpPr txBox="1"/>
          <p:nvPr/>
        </p:nvSpPr>
        <p:spPr>
          <a:xfrm>
            <a:off x="371421" y="1426275"/>
            <a:ext cx="14377158" cy="2397760"/>
          </a:xfrm>
          <a:prstGeom prst="rect">
            <a:avLst/>
          </a:prstGeom>
        </p:spPr>
        <p:txBody>
          <a:bodyPr lIns="0" tIns="0" rIns="0" bIns="0" rtlCol="0" anchor="t">
            <a:spAutoFit/>
          </a:bodyPr>
          <a:lstStyle/>
          <a:p>
            <a:pPr algn="l">
              <a:lnSpc>
                <a:spcPts val="6439"/>
              </a:lnSpc>
            </a:pPr>
            <a:r>
              <a:rPr lang="en-US" sz="4599">
                <a:solidFill>
                  <a:srgbClr val="314383"/>
                </a:solidFill>
                <a:latin typeface="Pompiere"/>
                <a:ea typeface="Pompiere"/>
                <a:cs typeface="Pompiere"/>
                <a:sym typeface="Pompiere"/>
              </a:rPr>
              <a:t>Horaires de l’école:</a:t>
            </a:r>
          </a:p>
          <a:p>
            <a:pPr algn="l">
              <a:lnSpc>
                <a:spcPts val="6439"/>
              </a:lnSpc>
              <a:spcBef>
                <a:spcPct val="0"/>
              </a:spcBef>
            </a:pPr>
            <a:r>
              <a:rPr lang="en-US" sz="4599">
                <a:solidFill>
                  <a:srgbClr val="000000"/>
                </a:solidFill>
                <a:latin typeface="Pompiere"/>
                <a:ea typeface="Pompiere"/>
                <a:cs typeface="Pompiere"/>
                <a:sym typeface="Pompiere"/>
              </a:rPr>
              <a:t> 8h30-11h30 le matin et 13h30-15h45, l’après-midi. Les enfants peuvent être accueillis à partir de 7h30 et jusqu’à 18h30 par les animateurs péri-scolaires</a:t>
            </a:r>
          </a:p>
        </p:txBody>
      </p:sp>
      <p:sp>
        <p:nvSpPr>
          <p:cNvPr id="15" name="TextBox 15"/>
          <p:cNvSpPr txBox="1"/>
          <p:nvPr/>
        </p:nvSpPr>
        <p:spPr>
          <a:xfrm>
            <a:off x="283004" y="7123783"/>
            <a:ext cx="14465574" cy="15351760"/>
          </a:xfrm>
          <a:prstGeom prst="rect">
            <a:avLst/>
          </a:prstGeom>
        </p:spPr>
        <p:txBody>
          <a:bodyPr lIns="0" tIns="0" rIns="0" bIns="0" rtlCol="0" anchor="t">
            <a:spAutoFit/>
          </a:bodyPr>
          <a:lstStyle/>
          <a:p>
            <a:pPr algn="l">
              <a:lnSpc>
                <a:spcPts val="6439"/>
              </a:lnSpc>
              <a:spcBef>
                <a:spcPct val="0"/>
              </a:spcBef>
            </a:pPr>
            <a:r>
              <a:rPr lang="en-US" sz="4599">
                <a:solidFill>
                  <a:srgbClr val="314383"/>
                </a:solidFill>
                <a:latin typeface="Pompiere"/>
                <a:ea typeface="Pompiere"/>
                <a:cs typeface="Pompiere"/>
                <a:sym typeface="Pompiere"/>
              </a:rPr>
              <a:t>Communication avec les parents:</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Soyez partenaires dans l'éducation</a:t>
            </a:r>
          </a:p>
          <a:p>
            <a:pPr marL="993139" lvl="1" indent="-496570" algn="l">
              <a:lnSpc>
                <a:spcPts val="6439"/>
              </a:lnSpc>
              <a:spcBef>
                <a:spcPct val="0"/>
              </a:spcBef>
              <a:buFont typeface="Arial"/>
              <a:buChar char="•"/>
            </a:pPr>
            <a:r>
              <a:rPr lang="en-US" sz="4599">
                <a:solidFill>
                  <a:srgbClr val="000000"/>
                </a:solidFill>
                <a:latin typeface="Pompiere"/>
                <a:ea typeface="Pompiere"/>
                <a:cs typeface="Pompiere"/>
                <a:sym typeface="Pompiere"/>
              </a:rPr>
              <a:t> L'éducation de votre enfant est une responsabilité partagée entre l'école et la famille. Ensemble, nous pouvons renforcer les apprentissages et le bien-être de votre enfant. Votre soutien à la maison, en complément des actions de l'école, est essentiel pour son épanouissement.</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Partagez les informations importantes</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Si vous avez un message à nous faire passer, vous pouvez le faire via le cahier de liaison ou via l’ENT de l’école. Si ce n’est pas important, nous sommes disponibles lors de l’accueil des élèves le matin ou lors de la sortie des    </a:t>
            </a:r>
          </a:p>
          <a:p>
            <a:pPr marL="993139" lvl="1" indent="-496570" algn="l">
              <a:lnSpc>
                <a:spcPts val="6439"/>
              </a:lnSpc>
              <a:spcBef>
                <a:spcPct val="0"/>
              </a:spcBef>
              <a:buFont typeface="Arial"/>
              <a:buChar char="•"/>
            </a:pPr>
            <a:r>
              <a:rPr lang="en-US" sz="4599">
                <a:solidFill>
                  <a:srgbClr val="000000"/>
                </a:solidFill>
                <a:latin typeface="Pompiere"/>
                <a:ea typeface="Pompiere"/>
                <a:cs typeface="Pompiere"/>
                <a:sym typeface="Pompiere"/>
              </a:rPr>
              <a:t>          classes. Pour tous messages importants et/ou concernant la scolarité de  votre enfant, nous prendrons un rendez-vous. N’hésitez pas à nous informer de tout changement dans la vie de votre enfant (santé, événements       </a:t>
            </a:r>
          </a:p>
          <a:p>
            <a:pPr marL="993139" lvl="1" indent="-496570" algn="l">
              <a:lnSpc>
                <a:spcPts val="6439"/>
              </a:lnSpc>
              <a:spcBef>
                <a:spcPct val="0"/>
              </a:spcBef>
              <a:buFont typeface="Arial"/>
              <a:buChar char="•"/>
            </a:pPr>
            <a:r>
              <a:rPr lang="en-US" sz="4599">
                <a:solidFill>
                  <a:srgbClr val="000000"/>
                </a:solidFill>
                <a:latin typeface="Pompiere"/>
                <a:ea typeface="Pompiere"/>
                <a:cs typeface="Pompiere"/>
                <a:sym typeface="Pompiere"/>
              </a:rPr>
              <a:t>                familiaux, nouvelles habitudes..). Ces informations nous aident à </a:t>
            </a:r>
          </a:p>
          <a:p>
            <a:pPr marL="993139" lvl="1" indent="-496570" algn="l">
              <a:lnSpc>
                <a:spcPts val="6439"/>
              </a:lnSpc>
              <a:spcBef>
                <a:spcPct val="0"/>
              </a:spcBef>
              <a:buFont typeface="Arial"/>
              <a:buChar char="•"/>
            </a:pPr>
            <a:r>
              <a:rPr lang="en-US" sz="4599">
                <a:solidFill>
                  <a:srgbClr val="000000"/>
                </a:solidFill>
                <a:latin typeface="Pompiere"/>
                <a:ea typeface="Pompiere"/>
                <a:cs typeface="Pompiere"/>
                <a:sym typeface="Pompiere"/>
              </a:rPr>
              <a:t>                 mieux comprendre ses besoins et à l’accompagner au mieux.</a:t>
            </a:r>
          </a:p>
          <a:p>
            <a:pPr marL="993139" lvl="1" indent="-496570" algn="l">
              <a:lnSpc>
                <a:spcPts val="6439"/>
              </a:lnSpc>
              <a:spcBef>
                <a:spcPct val="0"/>
              </a:spcBef>
              <a:buFont typeface="Arial"/>
              <a:buChar char="•"/>
            </a:pPr>
            <a:r>
              <a:rPr lang="en-US" sz="4599">
                <a:solidFill>
                  <a:srgbClr val="000000"/>
                </a:solidFill>
                <a:latin typeface="Pompiere"/>
                <a:ea typeface="Pompiere"/>
                <a:cs typeface="Pompiere"/>
                <a:sym typeface="Pompiere"/>
              </a:rPr>
              <a:t>               Gardez un lien ouvert avec l’équipe éducative : consultez le cahier de liaison, participez aux réunions de parents et aux événements scolaires. </a:t>
            </a:r>
          </a:p>
          <a:p>
            <a:pPr algn="l">
              <a:lnSpc>
                <a:spcPts val="6439"/>
              </a:lnSpc>
              <a:spcBef>
                <a:spcPct val="0"/>
              </a:spcBef>
            </a:pPr>
            <a:endParaRPr lang="en-US" sz="4599">
              <a:solidFill>
                <a:srgbClr val="000000"/>
              </a:solidFill>
              <a:latin typeface="Pompiere"/>
              <a:ea typeface="Pompiere"/>
              <a:cs typeface="Pompiere"/>
              <a:sym typeface="Pompiere"/>
            </a:endParaRPr>
          </a:p>
          <a:p>
            <a:pPr algn="l">
              <a:lnSpc>
                <a:spcPts val="6439"/>
              </a:lnSpc>
              <a:spcBef>
                <a:spcPct val="0"/>
              </a:spcBef>
            </a:pPr>
            <a:endParaRPr lang="en-US" sz="4599">
              <a:solidFill>
                <a:srgbClr val="000000"/>
              </a:solidFill>
              <a:latin typeface="Pompiere"/>
              <a:ea typeface="Pompiere"/>
              <a:cs typeface="Pompiere"/>
              <a:sym typeface="Pompier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rot="-2892515">
            <a:off x="9672282" y="-5600256"/>
            <a:ext cx="8952787" cy="11857996"/>
          </a:xfrm>
          <a:custGeom>
            <a:avLst/>
            <a:gdLst/>
            <a:ahLst/>
            <a:cxnLst/>
            <a:rect l="l" t="t" r="r" b="b"/>
            <a:pathLst>
              <a:path w="8952787" h="11857996">
                <a:moveTo>
                  <a:pt x="0" y="0"/>
                </a:moveTo>
                <a:lnTo>
                  <a:pt x="8952787" y="0"/>
                </a:lnTo>
                <a:lnTo>
                  <a:pt x="8952787" y="11857995"/>
                </a:lnTo>
                <a:lnTo>
                  <a:pt x="0" y="11857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602406">
            <a:off x="-3892257" y="11928833"/>
            <a:ext cx="5850245" cy="7500315"/>
          </a:xfrm>
          <a:custGeom>
            <a:avLst/>
            <a:gdLst/>
            <a:ahLst/>
            <a:cxnLst/>
            <a:rect l="l" t="t" r="r" b="b"/>
            <a:pathLst>
              <a:path w="5850245" h="7500315">
                <a:moveTo>
                  <a:pt x="0" y="0"/>
                </a:moveTo>
                <a:lnTo>
                  <a:pt x="5850246" y="0"/>
                </a:lnTo>
                <a:lnTo>
                  <a:pt x="5850246"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409031">
            <a:off x="-3831106" y="16754530"/>
            <a:ext cx="8952787" cy="11857996"/>
          </a:xfrm>
          <a:custGeom>
            <a:avLst/>
            <a:gdLst/>
            <a:ahLst/>
            <a:cxnLst/>
            <a:rect l="l" t="t" r="r" b="b"/>
            <a:pathLst>
              <a:path w="8952787" h="11857996">
                <a:moveTo>
                  <a:pt x="0" y="0"/>
                </a:moveTo>
                <a:lnTo>
                  <a:pt x="8952787" y="0"/>
                </a:lnTo>
                <a:lnTo>
                  <a:pt x="8952787" y="11857995"/>
                </a:lnTo>
                <a:lnTo>
                  <a:pt x="0" y="11857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3608000" y="4566519"/>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45938" y="17150420"/>
            <a:ext cx="3357370" cy="3189501"/>
          </a:xfrm>
          <a:custGeom>
            <a:avLst/>
            <a:gdLst/>
            <a:ahLst/>
            <a:cxnLst/>
            <a:rect l="l" t="t" r="r" b="b"/>
            <a:pathLst>
              <a:path w="3357370" h="3189501">
                <a:moveTo>
                  <a:pt x="0" y="0"/>
                </a:moveTo>
                <a:lnTo>
                  <a:pt x="3357370" y="0"/>
                </a:lnTo>
                <a:lnTo>
                  <a:pt x="3357370" y="3189501"/>
                </a:lnTo>
                <a:lnTo>
                  <a:pt x="0" y="31895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flipH="1" flipV="1">
            <a:off x="12698473" y="-187168"/>
            <a:ext cx="3357370" cy="3189501"/>
          </a:xfrm>
          <a:custGeom>
            <a:avLst/>
            <a:gdLst/>
            <a:ahLst/>
            <a:cxnLst/>
            <a:rect l="l" t="t" r="r" b="b"/>
            <a:pathLst>
              <a:path w="3357370" h="3189501">
                <a:moveTo>
                  <a:pt x="3357369" y="3189501"/>
                </a:moveTo>
                <a:lnTo>
                  <a:pt x="0" y="3189501"/>
                </a:lnTo>
                <a:lnTo>
                  <a:pt x="0" y="0"/>
                </a:lnTo>
                <a:lnTo>
                  <a:pt x="3357369" y="0"/>
                </a:lnTo>
                <a:lnTo>
                  <a:pt x="3357369" y="318950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3708199">
            <a:off x="13598641" y="15707230"/>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039960" y="19457387"/>
            <a:ext cx="4837442" cy="4789067"/>
          </a:xfrm>
          <a:custGeom>
            <a:avLst/>
            <a:gdLst/>
            <a:ahLst/>
            <a:cxnLst/>
            <a:rect l="l" t="t" r="r" b="b"/>
            <a:pathLst>
              <a:path w="4837442" h="4789067">
                <a:moveTo>
                  <a:pt x="0" y="0"/>
                </a:moveTo>
                <a:lnTo>
                  <a:pt x="4837442" y="0"/>
                </a:lnTo>
                <a:lnTo>
                  <a:pt x="4837442" y="4789068"/>
                </a:lnTo>
                <a:lnTo>
                  <a:pt x="0" y="478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400000">
            <a:off x="-1692376" y="-2964631"/>
            <a:ext cx="5850245" cy="7500315"/>
          </a:xfrm>
          <a:custGeom>
            <a:avLst/>
            <a:gdLst/>
            <a:ahLst/>
            <a:cxnLst/>
            <a:rect l="l" t="t" r="r" b="b"/>
            <a:pathLst>
              <a:path w="5850245" h="7500315">
                <a:moveTo>
                  <a:pt x="0" y="0"/>
                </a:moveTo>
                <a:lnTo>
                  <a:pt x="5850245" y="0"/>
                </a:lnTo>
                <a:lnTo>
                  <a:pt x="5850245" y="7500315"/>
                </a:lnTo>
                <a:lnTo>
                  <a:pt x="0" y="75003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flipH="1" flipV="1">
            <a:off x="-1522886" y="-1983628"/>
            <a:ext cx="3966396" cy="3926732"/>
          </a:xfrm>
          <a:custGeom>
            <a:avLst/>
            <a:gdLst/>
            <a:ahLst/>
            <a:cxnLst/>
            <a:rect l="l" t="t" r="r" b="b"/>
            <a:pathLst>
              <a:path w="3966396" h="3926732">
                <a:moveTo>
                  <a:pt x="3966396" y="3926732"/>
                </a:moveTo>
                <a:lnTo>
                  <a:pt x="0" y="3926732"/>
                </a:lnTo>
                <a:lnTo>
                  <a:pt x="0" y="0"/>
                </a:lnTo>
                <a:lnTo>
                  <a:pt x="3966396" y="0"/>
                </a:lnTo>
                <a:lnTo>
                  <a:pt x="3966396" y="3926732"/>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12"/>
          <p:cNvSpPr txBox="1"/>
          <p:nvPr/>
        </p:nvSpPr>
        <p:spPr>
          <a:xfrm>
            <a:off x="-445938" y="-27010"/>
            <a:ext cx="13648431" cy="2716783"/>
          </a:xfrm>
          <a:prstGeom prst="rect">
            <a:avLst/>
          </a:prstGeom>
        </p:spPr>
        <p:txBody>
          <a:bodyPr lIns="0" tIns="0" rIns="0" bIns="0" rtlCol="0" anchor="t">
            <a:spAutoFit/>
          </a:bodyPr>
          <a:lstStyle/>
          <a:p>
            <a:pPr algn="ctr">
              <a:lnSpc>
                <a:spcPts val="10906"/>
              </a:lnSpc>
              <a:spcBef>
                <a:spcPct val="0"/>
              </a:spcBef>
            </a:pPr>
            <a:r>
              <a:rPr lang="en-US" sz="7790">
                <a:solidFill>
                  <a:srgbClr val="000000"/>
                </a:solidFill>
                <a:latin typeface="Bagel Fat One"/>
                <a:ea typeface="Bagel Fat One"/>
                <a:cs typeface="Bagel Fat One"/>
                <a:sym typeface="Bagel Fat One"/>
              </a:rPr>
              <a:t>Conseils pour une première rentrée réussie</a:t>
            </a:r>
          </a:p>
        </p:txBody>
      </p:sp>
      <p:sp>
        <p:nvSpPr>
          <p:cNvPr id="13" name="TextBox 13"/>
          <p:cNvSpPr txBox="1"/>
          <p:nvPr/>
        </p:nvSpPr>
        <p:spPr>
          <a:xfrm>
            <a:off x="135881" y="10606275"/>
            <a:ext cx="14417089" cy="12528599"/>
          </a:xfrm>
          <a:prstGeom prst="rect">
            <a:avLst/>
          </a:prstGeom>
        </p:spPr>
        <p:txBody>
          <a:bodyPr lIns="0" tIns="0" rIns="0" bIns="0" rtlCol="0" anchor="t">
            <a:spAutoFit/>
          </a:bodyPr>
          <a:lstStyle/>
          <a:p>
            <a:pPr marL="993139" lvl="1" indent="-496570" algn="l">
              <a:lnSpc>
                <a:spcPts val="6439"/>
              </a:lnSpc>
              <a:buFont typeface="Arial"/>
              <a:buChar char="•"/>
            </a:pPr>
            <a:r>
              <a:rPr lang="en-US" sz="4599">
                <a:solidFill>
                  <a:srgbClr val="314383"/>
                </a:solidFill>
                <a:latin typeface="Pompiere"/>
                <a:ea typeface="Pompiere"/>
                <a:cs typeface="Pompiere"/>
                <a:sym typeface="Pompiere"/>
              </a:rPr>
              <a:t>Respectez les règles et horaires</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 </a:t>
            </a:r>
            <a:r>
              <a:rPr lang="en-US" sz="4599">
                <a:solidFill>
                  <a:srgbClr val="314383"/>
                </a:solidFill>
                <a:latin typeface="Pompiere"/>
                <a:ea typeface="Pompiere"/>
                <a:cs typeface="Pompiere"/>
                <a:sym typeface="Pompiere"/>
              </a:rPr>
              <a:t>Nous vous encourageons à respecter les horaires</a:t>
            </a:r>
            <a:r>
              <a:rPr lang="en-US" sz="4599">
                <a:solidFill>
                  <a:srgbClr val="000000"/>
                </a:solidFill>
                <a:latin typeface="Pompiere"/>
                <a:ea typeface="Pompiere"/>
                <a:cs typeface="Pompiere"/>
                <a:sym typeface="Pompiere"/>
              </a:rPr>
              <a:t> de l’école et à être ponctuels, cela permet à votre enfant de se sentir en sécurité et de mieux profiter de sa journée. En cas de retard ou d'absence, informez-nous rapidement.</a:t>
            </a:r>
          </a:p>
          <a:p>
            <a:pPr marL="993139" lvl="1" indent="-496570" algn="l">
              <a:lnSpc>
                <a:spcPts val="6439"/>
              </a:lnSpc>
              <a:buFont typeface="Arial"/>
              <a:buChar char="•"/>
            </a:pPr>
            <a:r>
              <a:rPr lang="en-US" sz="4599">
                <a:solidFill>
                  <a:srgbClr val="314383"/>
                </a:solidFill>
                <a:latin typeface="Pompiere"/>
                <a:ea typeface="Pompiere"/>
                <a:cs typeface="Pompiere"/>
                <a:sym typeface="Pompiere"/>
              </a:rPr>
              <a:t>Valorisez les apprentissages à la maison</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 </a:t>
            </a:r>
            <a:r>
              <a:rPr lang="en-US" sz="4599">
                <a:solidFill>
                  <a:srgbClr val="314383"/>
                </a:solidFill>
                <a:latin typeface="Pompiere"/>
                <a:ea typeface="Pompiere"/>
                <a:cs typeface="Pompiere"/>
                <a:sym typeface="Pompiere"/>
              </a:rPr>
              <a:t>Encouragez votre enfant à parler de sa journée</a:t>
            </a:r>
            <a:r>
              <a:rPr lang="en-US" sz="4599">
                <a:solidFill>
                  <a:srgbClr val="000000"/>
                </a:solidFill>
                <a:latin typeface="Pompiere"/>
                <a:ea typeface="Pompiere"/>
                <a:cs typeface="Pompiere"/>
                <a:sym typeface="Pompiere"/>
              </a:rPr>
              <a:t>, à raconter ce qu’il a appris, et à vous montrer ses travaux. Votre intérêt pour ses activités scolaires </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               renforce sa motivation et sa confiance en lui.</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                   </a:t>
            </a:r>
            <a:r>
              <a:rPr lang="en-US" sz="4599">
                <a:solidFill>
                  <a:srgbClr val="314383"/>
                </a:solidFill>
                <a:latin typeface="Pompiere"/>
                <a:ea typeface="Pompiere"/>
                <a:cs typeface="Pompiere"/>
                <a:sym typeface="Pompiere"/>
              </a:rPr>
              <a:t> Soyez attentifs à ses émotions</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                 La rentrée scolaire peut être source de stress pour certains</a:t>
            </a:r>
          </a:p>
          <a:p>
            <a:pPr marL="993139" lvl="1" indent="-496570" algn="l">
              <a:lnSpc>
                <a:spcPts val="6439"/>
              </a:lnSpc>
              <a:buFont typeface="Arial"/>
              <a:buChar char="•"/>
            </a:pPr>
            <a:r>
              <a:rPr lang="en-US" sz="4599">
                <a:solidFill>
                  <a:srgbClr val="000000"/>
                </a:solidFill>
                <a:latin typeface="Pompiere"/>
                <a:ea typeface="Pompiere"/>
                <a:cs typeface="Pompiere"/>
                <a:sym typeface="Pompiere"/>
              </a:rPr>
              <a:t>           enfants. Soyez à l’écoute de ses émotions et, si nécessaire, n'hésitez pas à échanger avec l'équipe pédagogique pour tout soutien supplémentaire.</a:t>
            </a:r>
          </a:p>
          <a:p>
            <a:pPr algn="l">
              <a:lnSpc>
                <a:spcPts val="6439"/>
              </a:lnSpc>
            </a:pPr>
            <a:endParaRPr lang="en-US" sz="4599">
              <a:solidFill>
                <a:srgbClr val="000000"/>
              </a:solidFill>
              <a:latin typeface="Pompiere"/>
              <a:ea typeface="Pompiere"/>
              <a:cs typeface="Pompiere"/>
              <a:sym typeface="Pompiere"/>
            </a:endParaRPr>
          </a:p>
          <a:p>
            <a:pPr algn="l">
              <a:lnSpc>
                <a:spcPts val="6783"/>
              </a:lnSpc>
              <a:spcBef>
                <a:spcPct val="0"/>
              </a:spcBef>
            </a:pPr>
            <a:endParaRPr lang="en-US" sz="4599">
              <a:solidFill>
                <a:srgbClr val="000000"/>
              </a:solidFill>
              <a:latin typeface="Pompiere"/>
              <a:ea typeface="Pompiere"/>
              <a:cs typeface="Pompiere"/>
              <a:sym typeface="Pompiere"/>
            </a:endParaRPr>
          </a:p>
          <a:p>
            <a:pPr algn="l">
              <a:lnSpc>
                <a:spcPts val="2654"/>
              </a:lnSpc>
              <a:spcBef>
                <a:spcPct val="0"/>
              </a:spcBef>
            </a:pPr>
            <a:endParaRPr lang="en-US" sz="4599">
              <a:solidFill>
                <a:srgbClr val="000000"/>
              </a:solidFill>
              <a:latin typeface="Pompiere"/>
              <a:ea typeface="Pompiere"/>
              <a:cs typeface="Pompiere"/>
              <a:sym typeface="Pompiere"/>
            </a:endParaRPr>
          </a:p>
        </p:txBody>
      </p:sp>
      <p:sp>
        <p:nvSpPr>
          <p:cNvPr id="14" name="TextBox 14"/>
          <p:cNvSpPr txBox="1"/>
          <p:nvPr/>
        </p:nvSpPr>
        <p:spPr>
          <a:xfrm>
            <a:off x="135881" y="3309231"/>
            <a:ext cx="14741521" cy="8065135"/>
          </a:xfrm>
          <a:prstGeom prst="rect">
            <a:avLst/>
          </a:prstGeom>
        </p:spPr>
        <p:txBody>
          <a:bodyPr lIns="0" tIns="0" rIns="0" bIns="0" rtlCol="0" anchor="t">
            <a:spAutoFit/>
          </a:bodyPr>
          <a:lstStyle/>
          <a:p>
            <a:pPr marL="993139" lvl="1" indent="-496570" algn="l">
              <a:lnSpc>
                <a:spcPts val="6439"/>
              </a:lnSpc>
              <a:buFont typeface="Arial"/>
              <a:buChar char="•"/>
            </a:pPr>
            <a:r>
              <a:rPr lang="en-US" sz="4599">
                <a:solidFill>
                  <a:srgbClr val="314383"/>
                </a:solidFill>
                <a:latin typeface="Pompiere"/>
                <a:ea typeface="Pompiere"/>
                <a:cs typeface="Pompiere"/>
                <a:sym typeface="Pompiere"/>
              </a:rPr>
              <a:t>Préparez l’enfant en douceur </a:t>
            </a:r>
            <a:r>
              <a:rPr lang="en-US" sz="4599">
                <a:solidFill>
                  <a:srgbClr val="000000"/>
                </a:solidFill>
                <a:latin typeface="Pompiere"/>
                <a:ea typeface="Pompiere"/>
                <a:cs typeface="Pompiere"/>
                <a:sym typeface="Pompiere"/>
              </a:rPr>
              <a:t>: Vous pouvez parler de l'école avec enthousiasme quelques jours avant la rentrée, raconter des histoires positives sur l'école et les nouveaux amis qu'il ou elle va rencontrer.</a:t>
            </a:r>
          </a:p>
          <a:p>
            <a:pPr marL="993139" lvl="1" indent="-496570" algn="l">
              <a:lnSpc>
                <a:spcPts val="6439"/>
              </a:lnSpc>
              <a:buFont typeface="Arial"/>
              <a:buChar char="•"/>
            </a:pPr>
            <a:r>
              <a:rPr lang="en-US" sz="4599">
                <a:solidFill>
                  <a:srgbClr val="314383"/>
                </a:solidFill>
                <a:latin typeface="Pompiere"/>
                <a:ea typeface="Pompiere"/>
                <a:cs typeface="Pompiere"/>
                <a:sym typeface="Pompiere"/>
              </a:rPr>
              <a:t>Respectez la routine :</a:t>
            </a:r>
            <a:r>
              <a:rPr lang="en-US" sz="4599">
                <a:solidFill>
                  <a:srgbClr val="000000"/>
                </a:solidFill>
                <a:latin typeface="Pompiere"/>
                <a:ea typeface="Pompiere"/>
                <a:cs typeface="Pompiere"/>
                <a:sym typeface="Pompiere"/>
              </a:rPr>
              <a:t> Les enfants se sentent plus en sécurité lorsqu'ils ont une routine stable. Essayez de mettre en place des horaires réguliers pour les repas, les siestes et le coucher, surtout les jours précédant la rentrée.</a:t>
            </a:r>
          </a:p>
          <a:p>
            <a:pPr marL="993139" lvl="1" indent="-496570" algn="l">
              <a:lnSpc>
                <a:spcPts val="6439"/>
              </a:lnSpc>
              <a:buFont typeface="Arial"/>
              <a:buChar char="•"/>
            </a:pPr>
            <a:r>
              <a:rPr lang="en-US" sz="4599">
                <a:solidFill>
                  <a:srgbClr val="314383"/>
                </a:solidFill>
                <a:latin typeface="Pompiere"/>
                <a:ea typeface="Pompiere"/>
                <a:cs typeface="Pompiere"/>
                <a:sym typeface="Pompiere"/>
              </a:rPr>
              <a:t>Encouragez l’autonomie :</a:t>
            </a:r>
            <a:r>
              <a:rPr lang="en-US" sz="4599">
                <a:solidFill>
                  <a:srgbClr val="000000"/>
                </a:solidFill>
                <a:latin typeface="Pompiere"/>
                <a:ea typeface="Pompiere"/>
                <a:cs typeface="Pompiere"/>
                <a:sym typeface="Pompiere"/>
              </a:rPr>
              <a:t> Montrez à votre enfant comment s’habiller, mettre ses chaussures, et préparer son sac. Plus il ou elle sera autonome, plus la transition sera facile.</a:t>
            </a:r>
          </a:p>
          <a:p>
            <a:pPr algn="l">
              <a:lnSpc>
                <a:spcPts val="6439"/>
              </a:lnSpc>
              <a:spcBef>
                <a:spcPct val="0"/>
              </a:spcBef>
            </a:pPr>
            <a:endParaRPr lang="en-US" sz="4599">
              <a:solidFill>
                <a:srgbClr val="000000"/>
              </a:solidFill>
              <a:latin typeface="Pompiere"/>
              <a:ea typeface="Pompiere"/>
              <a:cs typeface="Pompiere"/>
              <a:sym typeface="Pompier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Personnalisé</PresentationFormat>
  <Paragraphs>61</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Bagel Fat One</vt:lpstr>
      <vt:lpstr>Pompiere</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Affiche Conseils pour la journée mondiale de l'environnement Vert et Orange Saumon</dc:title>
  <dc:creator>AGOSTINI ESTELLE</dc:creator>
  <cp:lastModifiedBy>AGOSTINI ESTELLE</cp:lastModifiedBy>
  <cp:revision>2</cp:revision>
  <dcterms:created xsi:type="dcterms:W3CDTF">2006-08-16T00:00:00Z</dcterms:created>
  <dcterms:modified xsi:type="dcterms:W3CDTF">2025-05-20T08:38:57Z</dcterms:modified>
  <dc:identifier>DAGn4L4ER1A</dc:identifier>
</cp:coreProperties>
</file>