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sldIdLst>
    <p:sldId id="256" r:id="rId2"/>
    <p:sldId id="257" r:id="rId3"/>
    <p:sldId id="271" r:id="rId4"/>
    <p:sldId id="551" r:id="rId5"/>
    <p:sldId id="552" r:id="rId6"/>
    <p:sldId id="553" r:id="rId7"/>
    <p:sldId id="555" r:id="rId8"/>
    <p:sldId id="560" r:id="rId9"/>
    <p:sldId id="561" r:id="rId10"/>
    <p:sldId id="563" r:id="rId11"/>
    <p:sldId id="562" r:id="rId12"/>
    <p:sldId id="565" r:id="rId13"/>
    <p:sldId id="564" r:id="rId14"/>
    <p:sldId id="556" r:id="rId15"/>
    <p:sldId id="568" r:id="rId16"/>
    <p:sldId id="569" r:id="rId17"/>
    <p:sldId id="557" r:id="rId18"/>
    <p:sldId id="558" r:id="rId19"/>
    <p:sldId id="570" r:id="rId20"/>
    <p:sldId id="571" r:id="rId21"/>
    <p:sldId id="572" r:id="rId22"/>
    <p:sldId id="573" r:id="rId23"/>
    <p:sldId id="574" r:id="rId24"/>
    <p:sldId id="575" r:id="rId25"/>
    <p:sldId id="576" r:id="rId26"/>
    <p:sldId id="577" r:id="rId27"/>
    <p:sldId id="578" r:id="rId28"/>
    <p:sldId id="580" r:id="rId29"/>
    <p:sldId id="581" r:id="rId30"/>
    <p:sldId id="582" r:id="rId31"/>
    <p:sldId id="583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22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4150F5-2F5C-4B4F-83E0-2D83C17DAC67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2E514-4F65-4316-9113-E139B0B620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0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756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2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9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82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1929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31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8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85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310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052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43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ADF9AD6-AF3D-47BD-BA4C-7A97F96921F9}" type="datetimeFigureOut">
              <a:rPr lang="fr-FR" smtClean="0"/>
              <a:t>18/11/2025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49C2F3C-C71E-43AC-AB7F-A8B940405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765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8870F8-5711-A1F2-B913-4148EB8047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7512" y="295904"/>
            <a:ext cx="10782300" cy="2387137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900" b="1" cap="none" dirty="0"/>
              <a:t>Rectorat de Toulouse</a:t>
            </a:r>
            <a:br>
              <a:rPr lang="fr-FR" sz="5400" cap="none" dirty="0"/>
            </a:br>
            <a:br>
              <a:rPr lang="fr-FR" sz="5400" cap="none" dirty="0"/>
            </a:br>
            <a:r>
              <a:rPr lang="fr-FR" sz="4000" i="1" cap="none" dirty="0"/>
              <a:t>Formation des professeurs de SES </a:t>
            </a:r>
            <a:br>
              <a:rPr lang="fr-FR" sz="4000" i="1" cap="none" dirty="0"/>
            </a:br>
            <a:r>
              <a:rPr lang="fr-FR" sz="4000" i="1" cap="none" dirty="0"/>
              <a:t>de l’académie de Toulouse</a:t>
            </a:r>
            <a:endParaRPr lang="fr-FR" sz="5400" i="1" cap="non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7FEA731-1BE6-C3AD-2E2F-BF4FD592C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512" y="4608095"/>
            <a:ext cx="10782300" cy="1850617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fr-FR" sz="2400" b="1" dirty="0">
                <a:solidFill>
                  <a:schemeClr val="bg1"/>
                </a:solidFill>
              </a:rPr>
              <a:t>Julien </a:t>
            </a:r>
            <a:r>
              <a:rPr lang="fr-FR" sz="2400" b="1" cap="small" dirty="0">
                <a:solidFill>
                  <a:schemeClr val="bg1"/>
                </a:solidFill>
              </a:rPr>
              <a:t>Reysz</a:t>
            </a:r>
          </a:p>
          <a:p>
            <a:pPr>
              <a:spcBef>
                <a:spcPts val="0"/>
              </a:spcBef>
            </a:pPr>
            <a:r>
              <a:rPr lang="fr-FR" sz="2400" dirty="0">
                <a:solidFill>
                  <a:schemeClr val="bg1"/>
                </a:solidFill>
              </a:rPr>
              <a:t>Docteur en sciences économiques et agrégé de SES</a:t>
            </a:r>
          </a:p>
          <a:p>
            <a:pPr>
              <a:spcBef>
                <a:spcPts val="0"/>
              </a:spcBef>
            </a:pPr>
            <a:r>
              <a:rPr lang="fr-FR" sz="2400" dirty="0">
                <a:solidFill>
                  <a:schemeClr val="bg1"/>
                </a:solidFill>
              </a:rPr>
              <a:t>Maître de conférences en économie à l’Université Toulouse Jean Jaurès</a:t>
            </a:r>
          </a:p>
          <a:p>
            <a:pPr>
              <a:spcBef>
                <a:spcPts val="0"/>
              </a:spcBef>
            </a:pPr>
            <a:r>
              <a:rPr lang="fr-FR" sz="2400" dirty="0">
                <a:solidFill>
                  <a:schemeClr val="bg1"/>
                </a:solidFill>
              </a:rPr>
              <a:t>Ancien professeur de SES en lycée et à l’université</a:t>
            </a:r>
          </a:p>
          <a:p>
            <a:pPr>
              <a:spcBef>
                <a:spcPts val="0"/>
              </a:spcBef>
            </a:pPr>
            <a:r>
              <a:rPr lang="fr-FR" sz="2400" dirty="0">
                <a:solidFill>
                  <a:schemeClr val="bg1"/>
                </a:solidFill>
              </a:rPr>
              <a:t>Membre de jury du concours de l’agrégation interne de SES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D840665-24EE-8A7D-D9C8-28390B1B97F7}"/>
              </a:ext>
            </a:extLst>
          </p:cNvPr>
          <p:cNvSpPr txBox="1">
            <a:spLocks/>
          </p:cNvSpPr>
          <p:nvPr/>
        </p:nvSpPr>
        <p:spPr>
          <a:xfrm>
            <a:off x="667512" y="3429000"/>
            <a:ext cx="10782300" cy="5783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fr-FR" sz="3200" dirty="0">
                <a:solidFill>
                  <a:schemeClr val="bg1"/>
                </a:solidFill>
              </a:rPr>
              <a:t>Mercredi 19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160740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89956-3875-DB66-C5C4-EDD5B2E8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627B1B-A1BC-22A3-23B6-11369B2C0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52FD28-0286-F714-8415-C31582275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u="sng" dirty="0">
                <a:solidFill>
                  <a:schemeClr val="tx1"/>
                </a:solidFill>
                <a:cs typeface="Arial" pitchFamily="34" charset="0"/>
              </a:rPr>
              <a:t>Caractéristiques et formes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 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Le chômage structurel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Forme de chômage due à un </a:t>
            </a:r>
            <a:r>
              <a:rPr lang="fr-FR" sz="2400" b="1" dirty="0">
                <a:solidFill>
                  <a:schemeClr val="tx1"/>
                </a:solidFill>
              </a:rPr>
              <a:t>déséquilibre durable du marché du travail</a:t>
            </a:r>
            <a:r>
              <a:rPr lang="fr-FR" sz="2400" dirty="0">
                <a:solidFill>
                  <a:schemeClr val="tx1"/>
                </a:solidFill>
              </a:rPr>
              <a:t>, lié à :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</a:rPr>
              <a:t>Des problèmes d’</a:t>
            </a:r>
            <a:r>
              <a:rPr lang="fr-FR" sz="2400" u="sng" dirty="0">
                <a:solidFill>
                  <a:schemeClr val="tx1"/>
                </a:solidFill>
              </a:rPr>
              <a:t>appariement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b="1" dirty="0">
                <a:solidFill>
                  <a:schemeClr val="tx1"/>
                </a:solidFill>
              </a:rPr>
              <a:t>chômage d’inadéquation </a:t>
            </a:r>
            <a:r>
              <a:rPr lang="fr-FR" sz="2400" dirty="0">
                <a:solidFill>
                  <a:schemeClr val="tx1"/>
                </a:solidFill>
              </a:rPr>
              <a:t>(</a:t>
            </a:r>
            <a:r>
              <a:rPr lang="fr-FR" sz="2400" i="1" dirty="0" err="1">
                <a:solidFill>
                  <a:schemeClr val="tx1"/>
                </a:solidFill>
              </a:rPr>
              <a:t>mismatch</a:t>
            </a:r>
            <a:r>
              <a:rPr lang="fr-FR" sz="2400" i="1" dirty="0">
                <a:solidFill>
                  <a:schemeClr val="tx1"/>
                </a:solidFill>
              </a:rPr>
              <a:t> </a:t>
            </a:r>
            <a:r>
              <a:rPr lang="fr-FR" sz="2400" i="1" dirty="0" err="1">
                <a:solidFill>
                  <a:schemeClr val="tx1"/>
                </a:solidFill>
              </a:rPr>
              <a:t>unemployment</a:t>
            </a:r>
            <a:r>
              <a:rPr lang="fr-FR" sz="2400" dirty="0">
                <a:solidFill>
                  <a:schemeClr val="tx1"/>
                </a:solidFill>
              </a:rPr>
              <a:t>)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</a:rPr>
              <a:t>La présence d’</a:t>
            </a:r>
            <a:r>
              <a:rPr lang="fr-FR" sz="2400" u="sng" dirty="0">
                <a:solidFill>
                  <a:schemeClr val="tx1"/>
                </a:solidFill>
              </a:rPr>
              <a:t>asymétries d’information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dirty="0">
                <a:solidFill>
                  <a:schemeClr val="tx1"/>
                </a:solidFill>
              </a:rPr>
              <a:t>théorie du </a:t>
            </a:r>
            <a:r>
              <a:rPr lang="fr-FR" sz="2400" b="1" dirty="0">
                <a:solidFill>
                  <a:schemeClr val="tx1"/>
                </a:solidFill>
              </a:rPr>
              <a:t>salaire d’efficience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</a:rPr>
              <a:t>L’existence d’ </a:t>
            </a:r>
            <a:r>
              <a:rPr lang="fr-FR" sz="2400" u="sng" dirty="0">
                <a:solidFill>
                  <a:schemeClr val="tx1"/>
                </a:solidFill>
              </a:rPr>
              <a:t>institutions</a:t>
            </a:r>
            <a:r>
              <a:rPr lang="fr-FR" sz="2400" dirty="0">
                <a:solidFill>
                  <a:schemeClr val="tx1"/>
                </a:solidFill>
              </a:rPr>
              <a:t> créant un rationnement de l’offre sur ce marché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dirty="0">
                <a:solidFill>
                  <a:schemeClr val="tx1"/>
                </a:solidFill>
              </a:rPr>
              <a:t>effets (positifs ou négatifs) du </a:t>
            </a:r>
            <a:r>
              <a:rPr lang="fr-FR" sz="2400" b="1" dirty="0">
                <a:solidFill>
                  <a:schemeClr val="tx1"/>
                </a:solidFill>
              </a:rPr>
              <a:t>salaire minimum </a:t>
            </a:r>
            <a:r>
              <a:rPr lang="fr-FR" sz="2400" dirty="0">
                <a:solidFill>
                  <a:schemeClr val="tx1"/>
                </a:solidFill>
              </a:rPr>
              <a:t>et de la </a:t>
            </a:r>
            <a:r>
              <a:rPr lang="fr-FR" sz="2400" b="1" dirty="0">
                <a:solidFill>
                  <a:schemeClr val="tx1"/>
                </a:solidFill>
              </a:rPr>
              <a:t>législation protectrice de l’emploi</a:t>
            </a:r>
          </a:p>
          <a:p>
            <a:pPr marL="0" indent="0" algn="just">
              <a:spcBef>
                <a:spcPts val="0"/>
              </a:spcBef>
              <a:buNone/>
            </a:pPr>
            <a:endParaRPr lang="fr-FR" sz="2400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756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00370-9B14-B869-AA27-2E49E3611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5E8FB6-E6A8-7BD9-D858-94CE986A8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E70C0-4656-23FA-A8AE-7A0DB8F9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sz="24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u="sng" dirty="0">
                <a:solidFill>
                  <a:schemeClr val="tx1"/>
                </a:solidFill>
                <a:cs typeface="Arial" pitchFamily="34" charset="0"/>
              </a:rPr>
              <a:t>Définitions et mesures 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: 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4 grands critères pour être considéré comme chômeur (au sens du BIT) :</a:t>
            </a: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Être en âge de travailler (avoir plus de 14 ans et moins de 65 ans)</a:t>
            </a: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Être sans emploi = ne pas avoir travaillé, ne serait-ce qu’une heure, durant la période de référence (une semaine donnée)</a:t>
            </a: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Être disponible immédiatement pour prendre un emploi (dans les 2 semaines)</a:t>
            </a: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Chercher activement un emploi (</a:t>
            </a:r>
            <a:r>
              <a:rPr lang="fr-FR" sz="2400" dirty="0">
                <a:solidFill>
                  <a:schemeClr val="tx1"/>
                </a:solidFill>
              </a:rPr>
              <a:t>déclarer avoir effectué des actes de recherche au cours du mois précédent) 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ou avoir trouvé un emploi qui commence très bientôt (dans moins de trois mois)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51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9EDBE-85B8-FCCD-FAAB-F40868D9A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1043C-A092-C173-6426-CA7EBA771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EA9C6-4F01-1DCB-4CB0-1E02429FE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u="sng" dirty="0">
                <a:solidFill>
                  <a:schemeClr val="tx1"/>
                </a:solidFill>
                <a:cs typeface="Arial" pitchFamily="34" charset="0"/>
              </a:rPr>
              <a:t>Définitions et mesures 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: 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b="1" i="1" dirty="0">
                <a:solidFill>
                  <a:schemeClr val="tx1"/>
                </a:solidFill>
                <a:cs typeface="Arial" pitchFamily="34" charset="0"/>
              </a:rPr>
              <a:t>La mesure par l’INSEE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b="1" i="1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1" i="1" dirty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Chômage mesuré, depuis 1950, à partir de l’enquête sur l’emploi, le chômage et l’inactivité (</a:t>
            </a:r>
            <a:r>
              <a:rPr lang="fr-FR" sz="2400" i="1" dirty="0">
                <a:solidFill>
                  <a:schemeClr val="tx1"/>
                </a:solidFill>
              </a:rPr>
              <a:t>Enquête Emploi en continu</a:t>
            </a:r>
            <a:r>
              <a:rPr lang="fr-FR" sz="2400" dirty="0">
                <a:solidFill>
                  <a:schemeClr val="tx1"/>
                </a:solidFill>
              </a:rPr>
              <a:t>)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chômeur défini à partir des critères du BIT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Calcul du taux de chômage à partir des PSERE (</a:t>
            </a:r>
            <a:r>
              <a:rPr lang="fr-FR" sz="2400" i="1" dirty="0">
                <a:solidFill>
                  <a:schemeClr val="tx1"/>
                </a:solidFill>
              </a:rPr>
              <a:t>Personnes sans emploi à la recherche d’un emploi</a:t>
            </a:r>
            <a:r>
              <a:rPr lang="fr-FR" sz="2400" dirty="0">
                <a:solidFill>
                  <a:schemeClr val="tx1"/>
                </a:solidFill>
              </a:rPr>
              <a:t>)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taux de chômage = nb chômeurs (pop. active inoccupée) / pop. Active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NB : taux d’activité = pop. active / pop. en âge de travailler ; taux d’emploi = pop. active occupée / pop. totale en âge de travailler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37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A29F6-831B-FFA2-9FE7-A59204E7D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ADC60D-914C-D1D0-A8C3-EEBDD5B5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CD83F1-A2F0-41FE-47AA-60A4FFF4A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3800" dirty="0">
                <a:solidFill>
                  <a:schemeClr val="tx1"/>
                </a:solidFill>
              </a:rPr>
              <a:t>B/ </a:t>
            </a:r>
            <a:r>
              <a:rPr lang="fr-FR" sz="38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9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32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32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32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3200" u="sng" dirty="0">
                <a:solidFill>
                  <a:schemeClr val="tx1"/>
                </a:solidFill>
                <a:cs typeface="Arial" pitchFamily="34" charset="0"/>
              </a:rPr>
              <a:t>Définitions et mesures </a:t>
            </a:r>
            <a:r>
              <a:rPr lang="fr-FR" sz="3200" dirty="0">
                <a:solidFill>
                  <a:schemeClr val="tx1"/>
                </a:solidFill>
                <a:cs typeface="Arial" pitchFamily="34" charset="0"/>
              </a:rPr>
              <a:t>: 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3200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3200" b="1" i="1" dirty="0">
                <a:solidFill>
                  <a:schemeClr val="tx1"/>
                </a:solidFill>
              </a:rPr>
              <a:t>La mesure par France Travail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32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900" dirty="0">
                <a:solidFill>
                  <a:schemeClr val="tx1"/>
                </a:solidFill>
              </a:rPr>
              <a:t> Suivi des demandeurs d’emploi en fin de mois (DEFM) = ensemble des personnes inscrites à France Travail et ayant une demande en cours au dernier jour du mois </a:t>
            </a:r>
            <a:r>
              <a:rPr lang="fr-FR" sz="29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⟶ </a:t>
            </a:r>
            <a:r>
              <a:rPr lang="fr-FR" sz="2900" dirty="0">
                <a:solidFill>
                  <a:schemeClr val="tx1"/>
                </a:solidFill>
                <a:ea typeface="Cambria" panose="02040503050406030204" pitchFamily="18" charset="0"/>
              </a:rPr>
              <a:t>5 </a:t>
            </a:r>
            <a:r>
              <a:rPr lang="fr-FR" sz="2900" dirty="0">
                <a:solidFill>
                  <a:schemeClr val="tx1"/>
                </a:solidFill>
              </a:rPr>
              <a:t>catégories :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lphaUcPeriod"/>
              <a:defRPr/>
            </a:pPr>
            <a:r>
              <a:rPr lang="fr-FR" sz="2900" dirty="0">
                <a:solidFill>
                  <a:schemeClr val="tx1"/>
                </a:solidFill>
              </a:rPr>
              <a:t>Tenus de faire des actes positifs de recherche d'emploi, sans emploi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lphaUcPeriod"/>
              <a:defRPr/>
            </a:pPr>
            <a:r>
              <a:rPr lang="fr-FR" sz="2900" dirty="0">
                <a:solidFill>
                  <a:schemeClr val="tx1"/>
                </a:solidFill>
              </a:rPr>
              <a:t>Tenus de faire des actes positifs de recherche d'emploi, ayant exercé une activité réduite courte (78 heures ou moins au cours du mois)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lphaUcPeriod"/>
              <a:defRPr/>
            </a:pPr>
            <a:r>
              <a:rPr lang="fr-FR" sz="2900" dirty="0">
                <a:solidFill>
                  <a:schemeClr val="tx1"/>
                </a:solidFill>
              </a:rPr>
              <a:t>Tenus de faire des actes positifs de recherche d'emploi, ayant exercé une activité réduite longue (plus de 78 heures au cours du mois)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lphaUcPeriod"/>
              <a:defRPr/>
            </a:pPr>
            <a:r>
              <a:rPr lang="fr-FR" sz="2900" dirty="0">
                <a:solidFill>
                  <a:schemeClr val="tx1"/>
                </a:solidFill>
              </a:rPr>
              <a:t>Non tenus de faire des actes positifs de recherche d'emploi (stage, formation, maladie, reconversion…)</a:t>
            </a:r>
          </a:p>
          <a:p>
            <a:pPr marL="890588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lphaUcPeriod"/>
              <a:defRPr/>
            </a:pPr>
            <a:r>
              <a:rPr lang="fr-FR" sz="2900" dirty="0">
                <a:solidFill>
                  <a:schemeClr val="tx1"/>
                </a:solidFill>
              </a:rPr>
              <a:t>Non tenus de faire de actes positifs de recherche d'emploi, en emploi (bénéficiaires de contrats aidés, créateurs d’entreprise…)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>
              <a:solidFill>
                <a:srgbClr val="FF0000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148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F7E72-2B9B-8D00-FA79-65FB43B5B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D6345-2AD3-93AF-EECB-EC464C7B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C3D62B-2648-453B-71E8-034E2BA05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L’emploi précaire, le sous-emploi et le halo du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Le brouillage des frontières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Frontières entre emploi, chômage et inactivité de plus en plus floues, confuses, instables </a:t>
            </a:r>
            <a:r>
              <a:rPr lang="fr-FR" altLang="fr-FR" sz="2400" dirty="0">
                <a:solidFill>
                  <a:schemeClr val="tx1"/>
                </a:solidFill>
                <a:ea typeface="Cambria" panose="02040503050406030204" pitchFamily="18" charset="0"/>
                <a:cs typeface="Arial" panose="020B0604020202020204" pitchFamily="34" charset="0"/>
              </a:rPr>
              <a:t>⟶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3 causes principales 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712788" indent="-271463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Développement des formes particulières d’emploi (FPE) </a:t>
            </a:r>
            <a:r>
              <a:rPr lang="fr-FR" altLang="fr-FR" sz="2400" dirty="0">
                <a:solidFill>
                  <a:schemeClr val="tx1"/>
                </a:solidFill>
              </a:rPr>
              <a:t>⟹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remise en cause de la norme du CDI à temps plein avec l’essor des « emplois atypiques » ou emplois précaires (CDD, intérim, temps partiel, apprentissage, stages, contrats aidés…)</a:t>
            </a:r>
          </a:p>
          <a:p>
            <a:pPr marL="712788" indent="-271463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Transformation de la nature des flux entre inactivité, emploi et chômage</a:t>
            </a:r>
          </a:p>
          <a:p>
            <a:pPr marL="712788" indent="-271463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Effets des politiques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279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271AF-C3F2-9E3A-993F-F307C278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EBAC24-3D08-0DBD-5C8E-E18D8367E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057D8A-C9AD-D5AA-A3CF-8F97354CE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L’emploi précaire, le sous-emploi et le halo du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Le brouillage des frontières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: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</a:pPr>
            <a:endParaRPr 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</a:rPr>
              <a:t> Sous-emploi = ensemble des actifs occupés qui :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</a:pPr>
            <a:endParaRPr lang="fr-FR" sz="2400" dirty="0">
              <a:solidFill>
                <a:schemeClr val="tx1"/>
              </a:solidFill>
            </a:endParaRPr>
          </a:p>
          <a:p>
            <a:pPr marL="717550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Disposent d’un emploi à temps partiel, veulent et peuvent travailler davantage (temps partiel subi)				OU</a:t>
            </a:r>
          </a:p>
          <a:p>
            <a:pPr marL="717550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Occupent un emploi à temps complet mais ont dû travailler moins que d’habitude durant la semaine précédant l’enquête du fait d’une mesure de chômage technique ou partiel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43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DBAEE-99E7-E60B-DC59-BD01A4778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3C319A-1440-1389-D9F1-15C5EBFB7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091823-6FDA-B6F5-02A4-DC77DE1BF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L’emploi précaire, le sous-emploi et le halo du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Le brouillage des frontières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Clr>
                <a:srgbClr val="2D2123"/>
              </a:buClr>
              <a:buNone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≠</a:t>
            </a:r>
          </a:p>
          <a:p>
            <a:pPr marL="0" indent="0" algn="ctr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</a:pPr>
            <a:r>
              <a:rPr 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Halo du chômage = situation des inactifs qui déclarent vouloir occuper un emploi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personnes classées comme inactives car :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</a:pPr>
            <a:endParaRPr lang="fr-FR" sz="2400" dirty="0">
              <a:solidFill>
                <a:schemeClr val="tx1"/>
              </a:solidFill>
            </a:endParaRPr>
          </a:p>
          <a:p>
            <a:pPr marL="717550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Pas disponibles dans les deux semaines pour travailler	OU</a:t>
            </a:r>
          </a:p>
          <a:p>
            <a:pPr marL="717550" indent="-358775" algn="just">
              <a:spcBef>
                <a:spcPts val="0"/>
              </a:spcBef>
              <a:buClr>
                <a:srgbClr val="2D2123"/>
              </a:buClr>
              <a:buFont typeface="+mj-lt"/>
              <a:buAutoNum type="arabicPeriod"/>
            </a:pPr>
            <a:r>
              <a:rPr lang="fr-FR" sz="2400" dirty="0">
                <a:solidFill>
                  <a:schemeClr val="tx1"/>
                </a:solidFill>
              </a:rPr>
              <a:t>Déclarent n’avoir effectué aucun acte de recherche d’emploi</a:t>
            </a:r>
            <a:endParaRPr lang="fr-FR" sz="2400" i="1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179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05CED-8244-9DB7-5F9E-1B4F8FCD5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4B03CE-B862-3F94-BBC7-5BA681C7D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DC2456-5F4C-8041-4FD8-3B8821826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sz="2400" u="sng" dirty="0">
                <a:solidFill>
                  <a:schemeClr val="tx1"/>
                </a:solidFill>
              </a:rPr>
              <a:t>Les frontières floues de l’emploi, du chômage et de l’inactivité</a:t>
            </a: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L’emploi précaire, le sous-emploi et le halo du chômage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Le halo du chômage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: 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grpSp>
        <p:nvGrpSpPr>
          <p:cNvPr id="4" name="Groupe 66">
            <a:extLst>
              <a:ext uri="{FF2B5EF4-FFF2-40B4-BE49-F238E27FC236}">
                <a16:creationId xmlns:a16="http://schemas.microsoft.com/office/drawing/2014/main" id="{7B85F549-D23E-0776-C393-CE22074400D8}"/>
              </a:ext>
            </a:extLst>
          </p:cNvPr>
          <p:cNvGrpSpPr>
            <a:grpSpLocks/>
          </p:cNvGrpSpPr>
          <p:nvPr/>
        </p:nvGrpSpPr>
        <p:grpSpPr bwMode="auto">
          <a:xfrm>
            <a:off x="1576066" y="2185964"/>
            <a:ext cx="8514786" cy="3650275"/>
            <a:chOff x="456850" y="2700947"/>
            <a:chExt cx="8291614" cy="4023223"/>
          </a:xfrm>
        </p:grpSpPr>
        <p:grpSp>
          <p:nvGrpSpPr>
            <p:cNvPr id="5" name="Groupe 61">
              <a:extLst>
                <a:ext uri="{FF2B5EF4-FFF2-40B4-BE49-F238E27FC236}">
                  <a16:creationId xmlns:a16="http://schemas.microsoft.com/office/drawing/2014/main" id="{45127C90-0991-1BB5-C0FB-E4A47793C3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6850" y="2700947"/>
              <a:ext cx="8291614" cy="4023223"/>
              <a:chOff x="456850" y="2700947"/>
              <a:chExt cx="8291614" cy="4023223"/>
            </a:xfrm>
          </p:grpSpPr>
          <p:grpSp>
            <p:nvGrpSpPr>
              <p:cNvPr id="9" name="Groupe 57">
                <a:extLst>
                  <a:ext uri="{FF2B5EF4-FFF2-40B4-BE49-F238E27FC236}">
                    <a16:creationId xmlns:a16="http://schemas.microsoft.com/office/drawing/2014/main" id="{D4DCC4A8-AFF2-00D1-E355-24C362393C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56850" y="2700947"/>
                <a:ext cx="8291614" cy="4023223"/>
                <a:chOff x="456850" y="2700947"/>
                <a:chExt cx="8291614" cy="4023223"/>
              </a:xfrm>
            </p:grpSpPr>
            <p:grpSp>
              <p:nvGrpSpPr>
                <p:cNvPr id="11" name="Groupe 43">
                  <a:extLst>
                    <a:ext uri="{FF2B5EF4-FFF2-40B4-BE49-F238E27FC236}">
                      <a16:creationId xmlns:a16="http://schemas.microsoft.com/office/drawing/2014/main" id="{315F9164-6E67-4281-C71F-C501F50E0AB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56850" y="2700947"/>
                  <a:ext cx="8291614" cy="4023223"/>
                  <a:chOff x="456850" y="2700947"/>
                  <a:chExt cx="8291614" cy="4023223"/>
                </a:xfrm>
              </p:grpSpPr>
              <p:grpSp>
                <p:nvGrpSpPr>
                  <p:cNvPr id="16" name="Groupe 38">
                    <a:extLst>
                      <a:ext uri="{FF2B5EF4-FFF2-40B4-BE49-F238E27FC236}">
                        <a16:creationId xmlns:a16="http://schemas.microsoft.com/office/drawing/2014/main" id="{EF617467-6143-11A1-DF38-A8F61BAF2E0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56850" y="2700947"/>
                    <a:ext cx="8291614" cy="4023223"/>
                    <a:chOff x="456850" y="2700947"/>
                    <a:chExt cx="8291614" cy="4023223"/>
                  </a:xfrm>
                </p:grpSpPr>
                <p:grpSp>
                  <p:nvGrpSpPr>
                    <p:cNvPr id="18" name="Groupe 32">
                      <a:extLst>
                        <a:ext uri="{FF2B5EF4-FFF2-40B4-BE49-F238E27FC236}">
                          <a16:creationId xmlns:a16="http://schemas.microsoft.com/office/drawing/2014/main" id="{1C9CB570-1002-C047-D199-207FE012359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6850" y="2700947"/>
                      <a:ext cx="8291614" cy="4023223"/>
                      <a:chOff x="456850" y="2700947"/>
                      <a:chExt cx="8291614" cy="4023223"/>
                    </a:xfrm>
                  </p:grpSpPr>
                  <p:grpSp>
                    <p:nvGrpSpPr>
                      <p:cNvPr id="21" name="Groupe 24">
                        <a:extLst>
                          <a:ext uri="{FF2B5EF4-FFF2-40B4-BE49-F238E27FC236}">
                            <a16:creationId xmlns:a16="http://schemas.microsoft.com/office/drawing/2014/main" id="{784386A4-0C91-28E9-4853-571B2D3E10FA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56850" y="2700947"/>
                        <a:ext cx="8229948" cy="4023223"/>
                        <a:chOff x="456851" y="2709491"/>
                        <a:chExt cx="8229948" cy="4023223"/>
                      </a:xfrm>
                    </p:grpSpPr>
                    <p:sp>
                      <p:nvSpPr>
                        <p:cNvPr id="27" name="ZoneTexte 26">
                          <a:extLst>
                            <a:ext uri="{FF2B5EF4-FFF2-40B4-BE49-F238E27FC236}">
                              <a16:creationId xmlns:a16="http://schemas.microsoft.com/office/drawing/2014/main" id="{7E32F7D3-B19A-2324-832F-761E18B3C93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56851" y="2709491"/>
                          <a:ext cx="8229700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Population des 15 ans ou plus (d’âge actif)</a:t>
                          </a:r>
                        </a:p>
                      </p:txBody>
                    </p:sp>
                    <p:sp>
                      <p:nvSpPr>
                        <p:cNvPr id="28" name="ZoneTexte 27">
                          <a:extLst>
                            <a:ext uri="{FF2B5EF4-FFF2-40B4-BE49-F238E27FC236}">
                              <a16:creationId xmlns:a16="http://schemas.microsoft.com/office/drawing/2014/main" id="{0DAC3799-BD2F-A2C2-3C27-D168DEABE6A0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618915" y="3307816"/>
                          <a:ext cx="7067636" cy="369788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Non emploi</a:t>
                          </a:r>
                        </a:p>
                      </p:txBody>
                    </p:sp>
                    <p:sp>
                      <p:nvSpPr>
                        <p:cNvPr id="29" name="ZoneTexte 28">
                          <a:extLst>
                            <a:ext uri="{FF2B5EF4-FFF2-40B4-BE49-F238E27FC236}">
                              <a16:creationId xmlns:a16="http://schemas.microsoft.com/office/drawing/2014/main" id="{98F8469D-EF1C-D353-6AA3-AA0759F3D457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56851" y="6362927"/>
                          <a:ext cx="1090626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Emploi </a:t>
                          </a:r>
                        </a:p>
                      </p:txBody>
                    </p:sp>
                    <p:cxnSp>
                      <p:nvCxnSpPr>
                        <p:cNvPr id="30" name="Connecteur droit 29">
                          <a:extLst>
                            <a:ext uri="{FF2B5EF4-FFF2-40B4-BE49-F238E27FC236}">
                              <a16:creationId xmlns:a16="http://schemas.microsoft.com/office/drawing/2014/main" id="{DEE190C9-C7BF-B1A7-A395-2BA58283B348}"/>
                            </a:ext>
                          </a:extLst>
                        </p:cNvPr>
                        <p:cNvCxnSpPr>
                          <a:cxnSpLocks/>
                          <a:endCxn id="29" idx="0"/>
                        </p:cNvCxnSpPr>
                        <p:nvPr/>
                      </p:nvCxnSpPr>
                      <p:spPr>
                        <a:xfrm>
                          <a:off x="998196" y="3079278"/>
                          <a:ext cx="3175" cy="3283649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dk1"/>
                        </a:lnRef>
                        <a:fillRef idx="0">
                          <a:schemeClr val="dk1"/>
                        </a:fillRef>
                        <a:effectRef idx="0">
                          <a:schemeClr val="dk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31" name="Connecteur droit 30">
                          <a:extLst>
                            <a:ext uri="{FF2B5EF4-FFF2-40B4-BE49-F238E27FC236}">
                              <a16:creationId xmlns:a16="http://schemas.microsoft.com/office/drawing/2014/main" id="{E40719A8-9D4B-1C7B-7D63-F3E93161210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4860630" y="3079278"/>
                          <a:ext cx="0" cy="228538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sp>
                      <p:nvSpPr>
                        <p:cNvPr id="32" name="ZoneTexte 31">
                          <a:extLst>
                            <a:ext uri="{FF2B5EF4-FFF2-40B4-BE49-F238E27FC236}">
                              <a16:creationId xmlns:a16="http://schemas.microsoft.com/office/drawing/2014/main" id="{C5CEF352-BD2A-EF8D-DF0B-9C296F20B67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618915" y="3947406"/>
                          <a:ext cx="2736883" cy="368200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Recherche d’emploi</a:t>
                          </a:r>
                        </a:p>
                      </p:txBody>
                    </p:sp>
                    <p:sp>
                      <p:nvSpPr>
                        <p:cNvPr id="33" name="ZoneTexte 32">
                          <a:extLst>
                            <a:ext uri="{FF2B5EF4-FFF2-40B4-BE49-F238E27FC236}">
                              <a16:creationId xmlns:a16="http://schemas.microsoft.com/office/drawing/2014/main" id="{8140BB96-0445-8905-BB38-0CF9D390EF13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500263" y="3947406"/>
                          <a:ext cx="4186288" cy="368200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Pas de recherche d’emploi</a:t>
                          </a:r>
                        </a:p>
                      </p:txBody>
                    </p:sp>
                    <p:sp>
                      <p:nvSpPr>
                        <p:cNvPr id="34" name="ZoneTexte 33">
                          <a:extLst>
                            <a:ext uri="{FF2B5EF4-FFF2-40B4-BE49-F238E27FC236}">
                              <a16:creationId xmlns:a16="http://schemas.microsoft.com/office/drawing/2014/main" id="{B89CE466-0A7A-F609-CF90-988553CE79C4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519313" y="4490184"/>
                          <a:ext cx="2816259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Souhait de travailler</a:t>
                          </a:r>
                        </a:p>
                      </p:txBody>
                    </p:sp>
                    <p:sp>
                      <p:nvSpPr>
                        <p:cNvPr id="35" name="ZoneTexte 34">
                          <a:extLst>
                            <a:ext uri="{FF2B5EF4-FFF2-40B4-BE49-F238E27FC236}">
                              <a16:creationId xmlns:a16="http://schemas.microsoft.com/office/drawing/2014/main" id="{37A645C1-9E66-0367-CE84-C79EC362E4F1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7421299" y="4477487"/>
                          <a:ext cx="1265252" cy="923675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Pas de souhait de travailler</a:t>
                          </a:r>
                        </a:p>
                      </p:txBody>
                    </p:sp>
                    <p:sp>
                      <p:nvSpPr>
                        <p:cNvPr id="36" name="ZoneTexte 35">
                          <a:extLst>
                            <a:ext uri="{FF2B5EF4-FFF2-40B4-BE49-F238E27FC236}">
                              <a16:creationId xmlns:a16="http://schemas.microsoft.com/office/drawing/2014/main" id="{E4E3ECBF-7102-70BB-79F9-C5FE921E8A7A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660191" y="6362927"/>
                          <a:ext cx="1254140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Chômage </a:t>
                          </a:r>
                        </a:p>
                      </p:txBody>
                    </p:sp>
                    <p:sp>
                      <p:nvSpPr>
                        <p:cNvPr id="37" name="ZoneTexte 36">
                          <a:extLst>
                            <a:ext uri="{FF2B5EF4-FFF2-40B4-BE49-F238E27FC236}">
                              <a16:creationId xmlns:a16="http://schemas.microsoft.com/office/drawing/2014/main" id="{9C5115FB-E9E8-5F48-0F45-47594A5BEC7F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060383" y="6354991"/>
                          <a:ext cx="5626168" cy="3697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Inactivité </a:t>
                          </a:r>
                        </a:p>
                      </p:txBody>
                    </p:sp>
                    <p:sp>
                      <p:nvSpPr>
                        <p:cNvPr id="38" name="ZoneTexte 37">
                          <a:extLst>
                            <a:ext uri="{FF2B5EF4-FFF2-40B4-BE49-F238E27FC236}">
                              <a16:creationId xmlns:a16="http://schemas.microsoft.com/office/drawing/2014/main" id="{B5DE9633-4ECE-B684-B8A3-C2E88FFF393D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1650666" y="5077400"/>
                          <a:ext cx="1265253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Disponible </a:t>
                          </a:r>
                        </a:p>
                      </p:txBody>
                    </p:sp>
                    <p:sp>
                      <p:nvSpPr>
                        <p:cNvPr id="39" name="ZoneTexte 38">
                          <a:extLst>
                            <a:ext uri="{FF2B5EF4-FFF2-40B4-BE49-F238E27FC236}">
                              <a16:creationId xmlns:a16="http://schemas.microsoft.com/office/drawing/2014/main" id="{5796BAB1-8F06-8382-632E-3D3621C20CD2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3028632" y="5071052"/>
                          <a:ext cx="1398605" cy="368200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Indisponible </a:t>
                          </a:r>
                        </a:p>
                      </p:txBody>
                    </p:sp>
                    <p:sp>
                      <p:nvSpPr>
                        <p:cNvPr id="40" name="ZoneTexte 39">
                          <a:extLst>
                            <a:ext uri="{FF2B5EF4-FFF2-40B4-BE49-F238E27FC236}">
                              <a16:creationId xmlns:a16="http://schemas.microsoft.com/office/drawing/2014/main" id="{CFF678AA-E7EA-4BDE-D0D3-7931A8DBC018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549476" y="5077400"/>
                          <a:ext cx="1265253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Disponible </a:t>
                          </a:r>
                        </a:p>
                      </p:txBody>
                    </p:sp>
                    <p:sp>
                      <p:nvSpPr>
                        <p:cNvPr id="41" name="ZoneTexte 40">
                          <a:extLst>
                            <a:ext uri="{FF2B5EF4-FFF2-40B4-BE49-F238E27FC236}">
                              <a16:creationId xmlns:a16="http://schemas.microsoft.com/office/drawing/2014/main" id="{509F7A1C-892F-2527-AFA5-28E510551E29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5936968" y="5077400"/>
                          <a:ext cx="1398605" cy="369787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>
                          <a:spAutoFit/>
                        </a:bodyPr>
                        <a:lstStyle/>
                        <a:p>
                          <a:pPr algn="ctr">
                            <a:defRPr/>
                          </a:pPr>
                          <a:r>
                            <a:rPr lang="fr-FR" dirty="0"/>
                            <a:t>Indisponible </a:t>
                          </a:r>
                        </a:p>
                      </p:txBody>
                    </p:sp>
                  </p:grpSp>
                  <p:sp>
                    <p:nvSpPr>
                      <p:cNvPr id="22" name="ZoneTexte 21">
                        <a:extLst>
                          <a:ext uri="{FF2B5EF4-FFF2-40B4-BE49-F238E27FC236}">
                            <a16:creationId xmlns:a16="http://schemas.microsoft.com/office/drawing/2014/main" id="{B1EE678C-EA75-02B4-D2D9-CEDB12EC644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7432410" y="5632266"/>
                        <a:ext cx="1254140" cy="645938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defRPr/>
                        </a:pPr>
                        <a:r>
                          <a:rPr lang="fr-FR" dirty="0"/>
                          <a:t>Inactivité hors halo</a:t>
                        </a:r>
                      </a:p>
                    </p:txBody>
                  </p:sp>
                  <p:sp>
                    <p:nvSpPr>
                      <p:cNvPr id="23" name="ZoneTexte 22">
                        <a:extLst>
                          <a:ext uri="{FF2B5EF4-FFF2-40B4-BE49-F238E27FC236}">
                            <a16:creationId xmlns:a16="http://schemas.microsoft.com/office/drawing/2014/main" id="{632B2338-B4F3-A4CD-8417-E36295DFA0A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3084195" y="5906829"/>
                        <a:ext cx="4276777" cy="369787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>
                        <a:spAutoFit/>
                      </a:bodyPr>
                      <a:lstStyle/>
                      <a:p>
                        <a:pPr algn="ctr">
                          <a:defRPr/>
                        </a:pPr>
                        <a:r>
                          <a:rPr lang="fr-FR" dirty="0"/>
                          <a:t>Halo du chômage</a:t>
                        </a:r>
                      </a:p>
                    </p:txBody>
                  </p:sp>
                  <p:sp>
                    <p:nvSpPr>
                      <p:cNvPr id="24" name="Rectangle 23">
                        <a:extLst>
                          <a:ext uri="{FF2B5EF4-FFF2-40B4-BE49-F238E27FC236}">
                            <a16:creationId xmlns:a16="http://schemas.microsoft.com/office/drawing/2014/main" id="{C32E29BA-518A-4236-B764-25269BAC89E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028631" y="5603698"/>
                        <a:ext cx="5719833" cy="1120472"/>
                      </a:xfrm>
                      <a:prstGeom prst="rect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fr-FR"/>
                      </a:p>
                    </p:txBody>
                  </p:sp>
                  <p:cxnSp>
                    <p:nvCxnSpPr>
                      <p:cNvPr id="25" name="Connecteur droit 24">
                        <a:extLst>
                          <a:ext uri="{FF2B5EF4-FFF2-40B4-BE49-F238E27FC236}">
                            <a16:creationId xmlns:a16="http://schemas.microsoft.com/office/drawing/2014/main" id="{59D8EE66-B5E2-BAF4-8713-EA2ABBF7B72C}"/>
                          </a:ext>
                        </a:extLst>
                      </p:cNvPr>
                      <p:cNvCxnSpPr>
                        <a:endCxn id="32" idx="0"/>
                      </p:cNvCxnSpPr>
                      <p:nvPr/>
                    </p:nvCxnSpPr>
                    <p:spPr>
                      <a:xfrm>
                        <a:off x="2987356" y="3669060"/>
                        <a:ext cx="0" cy="26980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6" name="Connecteur droit 25">
                        <a:extLst>
                          <a:ext uri="{FF2B5EF4-FFF2-40B4-BE49-F238E27FC236}">
                            <a16:creationId xmlns:a16="http://schemas.microsoft.com/office/drawing/2014/main" id="{8BD76F71-00CF-CBCD-7ECE-900D800B694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6516412" y="3669060"/>
                        <a:ext cx="0" cy="269802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" name="Connecteur droit 18">
                      <a:extLst>
                        <a:ext uri="{FF2B5EF4-FFF2-40B4-BE49-F238E27FC236}">
                          <a16:creationId xmlns:a16="http://schemas.microsoft.com/office/drawing/2014/main" id="{BDA01331-70BA-1705-326E-3A1F9735B998}"/>
                        </a:ext>
                      </a:extLst>
                    </p:cNvPr>
                    <p:cNvCxnSpPr>
                      <a:endCxn id="38" idx="0"/>
                    </p:cNvCxnSpPr>
                    <p:nvPr/>
                  </p:nvCxnSpPr>
                  <p:spPr>
                    <a:xfrm>
                      <a:off x="2282497" y="4307062"/>
                      <a:ext cx="0" cy="761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Connecteur droit 19">
                      <a:extLst>
                        <a:ext uri="{FF2B5EF4-FFF2-40B4-BE49-F238E27FC236}">
                          <a16:creationId xmlns:a16="http://schemas.microsoft.com/office/drawing/2014/main" id="{36EF286A-B06B-071E-B29A-C633CD412F7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728728" y="4299126"/>
                      <a:ext cx="0" cy="76179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7" name="Connecteur droit 16">
                    <a:extLst>
                      <a:ext uri="{FF2B5EF4-FFF2-40B4-BE49-F238E27FC236}">
                        <a16:creationId xmlns:a16="http://schemas.microsoft.com/office/drawing/2014/main" id="{9665D439-0712-71D0-5593-025374E43BF5}"/>
                      </a:ext>
                    </a:extLst>
                  </p:cNvPr>
                  <p:cNvCxnSpPr>
                    <a:cxnSpLocks/>
                    <a:stCxn id="38" idx="2"/>
                    <a:endCxn id="36" idx="0"/>
                  </p:cNvCxnSpPr>
                  <p:nvPr/>
                </p:nvCxnSpPr>
                <p:spPr>
                  <a:xfrm>
                    <a:off x="2282497" y="5438643"/>
                    <a:ext cx="4763" cy="91574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" name="Connecteur droit 11">
                  <a:extLst>
                    <a:ext uri="{FF2B5EF4-FFF2-40B4-BE49-F238E27FC236}">
                      <a16:creationId xmlns:a16="http://schemas.microsoft.com/office/drawing/2014/main" id="{FFD6072A-CB3E-35DC-307C-7A74A767EFFE}"/>
                    </a:ext>
                  </a:extLst>
                </p:cNvPr>
                <p:cNvCxnSpPr>
                  <a:cxnSpLocks/>
                  <a:endCxn id="34" idx="0"/>
                </p:cNvCxnSpPr>
                <p:nvPr/>
              </p:nvCxnSpPr>
              <p:spPr>
                <a:xfrm>
                  <a:off x="5921092" y="4314997"/>
                  <a:ext cx="6350" cy="16664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Connecteur droit 12">
                  <a:extLst>
                    <a:ext uri="{FF2B5EF4-FFF2-40B4-BE49-F238E27FC236}">
                      <a16:creationId xmlns:a16="http://schemas.microsoft.com/office/drawing/2014/main" id="{0C760D83-6A16-0C12-D4BA-5F25C4D18F92}"/>
                    </a:ext>
                  </a:extLst>
                </p:cNvPr>
                <p:cNvCxnSpPr/>
                <p:nvPr/>
              </p:nvCxnSpPr>
              <p:spPr>
                <a:xfrm>
                  <a:off x="7956291" y="4307062"/>
                  <a:ext cx="0" cy="17457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Connecteur droit 13">
                  <a:extLst>
                    <a:ext uri="{FF2B5EF4-FFF2-40B4-BE49-F238E27FC236}">
                      <a16:creationId xmlns:a16="http://schemas.microsoft.com/office/drawing/2014/main" id="{E274915C-27E5-FE86-39E2-9E84B37C3085}"/>
                    </a:ext>
                  </a:extLst>
                </p:cNvPr>
                <p:cNvCxnSpPr>
                  <a:cxnSpLocks/>
                  <a:endCxn id="40" idx="0"/>
                </p:cNvCxnSpPr>
                <p:nvPr/>
              </p:nvCxnSpPr>
              <p:spPr>
                <a:xfrm>
                  <a:off x="5174957" y="4848253"/>
                  <a:ext cx="7938" cy="220603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necteur droit 14">
                  <a:extLst>
                    <a:ext uri="{FF2B5EF4-FFF2-40B4-BE49-F238E27FC236}">
                      <a16:creationId xmlns:a16="http://schemas.microsoft.com/office/drawing/2014/main" id="{599A2A9C-3F00-F105-7E88-76FF2AF6A481}"/>
                    </a:ext>
                  </a:extLst>
                </p:cNvPr>
                <p:cNvCxnSpPr>
                  <a:endCxn id="41" idx="0"/>
                </p:cNvCxnSpPr>
                <p:nvPr/>
              </p:nvCxnSpPr>
              <p:spPr>
                <a:xfrm>
                  <a:off x="6635475" y="4846666"/>
                  <a:ext cx="0" cy="22219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" name="Connecteur droit 9">
                <a:extLst>
                  <a:ext uri="{FF2B5EF4-FFF2-40B4-BE49-F238E27FC236}">
                    <a16:creationId xmlns:a16="http://schemas.microsoft.com/office/drawing/2014/main" id="{32583327-4859-3341-7249-A8C505403ACD}"/>
                  </a:ext>
                </a:extLst>
              </p:cNvPr>
              <p:cNvCxnSpPr>
                <a:cxnSpLocks/>
                <a:stCxn id="35" idx="2"/>
                <a:endCxn id="22" idx="0"/>
              </p:cNvCxnSpPr>
              <p:nvPr/>
            </p:nvCxnSpPr>
            <p:spPr>
              <a:xfrm>
                <a:off x="8054718" y="5392618"/>
                <a:ext cx="4763" cy="2396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ED7DB085-408D-D28A-4A5B-6AE85720ACD7}"/>
                </a:ext>
              </a:extLst>
            </p:cNvPr>
            <p:cNvCxnSpPr>
              <a:stCxn id="39" idx="2"/>
            </p:cNvCxnSpPr>
            <p:nvPr/>
          </p:nvCxnSpPr>
          <p:spPr>
            <a:xfrm flipH="1">
              <a:off x="3728728" y="5430708"/>
              <a:ext cx="0" cy="46501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E274F8B0-FBF5-8A15-0205-81F53C2DE0C7}"/>
                </a:ext>
              </a:extLst>
            </p:cNvPr>
            <p:cNvCxnSpPr/>
            <p:nvPr/>
          </p:nvCxnSpPr>
          <p:spPr>
            <a:xfrm flipH="1">
              <a:off x="5178133" y="5451340"/>
              <a:ext cx="0" cy="46659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B03DD511-55A5-404A-208D-78580B19EBF1}"/>
                </a:ext>
              </a:extLst>
            </p:cNvPr>
            <p:cNvCxnSpPr/>
            <p:nvPr/>
          </p:nvCxnSpPr>
          <p:spPr>
            <a:xfrm flipH="1">
              <a:off x="6635475" y="5430708"/>
              <a:ext cx="0" cy="46501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18672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5FD67-B5A4-5DB2-6E19-3BC5ABF5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1469D5-7E3E-8630-B488-21F5B435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767F56-6E39-2CB0-8C70-5DDF35647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sz="2400" u="sng" dirty="0">
                <a:solidFill>
                  <a:schemeClr val="tx1"/>
                </a:solidFill>
              </a:rPr>
              <a:t>Les frontières floues de l’emploi, du chômage et de l’inactivité</a:t>
            </a: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L’emploi précaire, le sous-emploi et le halo du chômage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Les sphères de l’emploi, du chômage et de l’inactivité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grpSp>
        <p:nvGrpSpPr>
          <p:cNvPr id="42" name="Groupe 44">
            <a:extLst>
              <a:ext uri="{FF2B5EF4-FFF2-40B4-BE49-F238E27FC236}">
                <a16:creationId xmlns:a16="http://schemas.microsoft.com/office/drawing/2014/main" id="{D85F6C64-5655-A4E4-8F21-9D1B1FCC1EB1}"/>
              </a:ext>
            </a:extLst>
          </p:cNvPr>
          <p:cNvGrpSpPr>
            <a:grpSpLocks/>
          </p:cNvGrpSpPr>
          <p:nvPr/>
        </p:nvGrpSpPr>
        <p:grpSpPr bwMode="auto">
          <a:xfrm>
            <a:off x="1774824" y="2452882"/>
            <a:ext cx="8642350" cy="3151188"/>
            <a:chOff x="250825" y="3032720"/>
            <a:chExt cx="8642350" cy="3150940"/>
          </a:xfrm>
        </p:grpSpPr>
        <p:grpSp>
          <p:nvGrpSpPr>
            <p:cNvPr id="43" name="Groupe 23">
              <a:extLst>
                <a:ext uri="{FF2B5EF4-FFF2-40B4-BE49-F238E27FC236}">
                  <a16:creationId xmlns:a16="http://schemas.microsoft.com/office/drawing/2014/main" id="{92CB0A91-D8A5-68E0-D220-B2BEB84C0F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25" y="3032720"/>
              <a:ext cx="8551886" cy="3150940"/>
              <a:chOff x="250825" y="3032720"/>
              <a:chExt cx="8551886" cy="3150940"/>
            </a:xfrm>
          </p:grpSpPr>
          <p:grpSp>
            <p:nvGrpSpPr>
              <p:cNvPr id="46" name="Groupe 19">
                <a:extLst>
                  <a:ext uri="{FF2B5EF4-FFF2-40B4-BE49-F238E27FC236}">
                    <a16:creationId xmlns:a16="http://schemas.microsoft.com/office/drawing/2014/main" id="{24EE9F92-F3AE-743A-E9D6-CBDF3F84E3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0825" y="3032720"/>
                <a:ext cx="8551886" cy="3150940"/>
                <a:chOff x="250825" y="3032720"/>
                <a:chExt cx="8551886" cy="3150940"/>
              </a:xfrm>
            </p:grpSpPr>
            <p:grpSp>
              <p:nvGrpSpPr>
                <p:cNvPr id="49" name="Groupe 15">
                  <a:extLst>
                    <a:ext uri="{FF2B5EF4-FFF2-40B4-BE49-F238E27FC236}">
                      <a16:creationId xmlns:a16="http://schemas.microsoft.com/office/drawing/2014/main" id="{9A9F80BA-D652-FFF9-E037-BD74FAB5DCB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0825" y="3032720"/>
                  <a:ext cx="6121375" cy="2917031"/>
                  <a:chOff x="250825" y="3032720"/>
                  <a:chExt cx="6121375" cy="2917031"/>
                </a:xfrm>
              </p:grpSpPr>
              <p:grpSp>
                <p:nvGrpSpPr>
                  <p:cNvPr id="52" name="Groupe 10">
                    <a:extLst>
                      <a:ext uri="{FF2B5EF4-FFF2-40B4-BE49-F238E27FC236}">
                        <a16:creationId xmlns:a16="http://schemas.microsoft.com/office/drawing/2014/main" id="{99D41682-1B14-85E5-8DDD-26EC43E7AC6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43808" y="3032720"/>
                    <a:ext cx="3528392" cy="2917031"/>
                    <a:chOff x="2843808" y="3032720"/>
                    <a:chExt cx="3528392" cy="2917031"/>
                  </a:xfrm>
                </p:grpSpPr>
                <p:grpSp>
                  <p:nvGrpSpPr>
                    <p:cNvPr id="55" name="Groupe 6">
                      <a:extLst>
                        <a:ext uri="{FF2B5EF4-FFF2-40B4-BE49-F238E27FC236}">
                          <a16:creationId xmlns:a16="http://schemas.microsoft.com/office/drawing/2014/main" id="{F41A5C42-C487-C90E-B396-83E7EE1A35E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843808" y="3032720"/>
                      <a:ext cx="3528392" cy="2917031"/>
                      <a:chOff x="2843808" y="3032720"/>
                      <a:chExt cx="3528392" cy="2917031"/>
                    </a:xfrm>
                  </p:grpSpPr>
                  <p:sp>
                    <p:nvSpPr>
                      <p:cNvPr id="59" name="Organigramme : Connecteur 58">
                        <a:extLst>
                          <a:ext uri="{FF2B5EF4-FFF2-40B4-BE49-F238E27FC236}">
                            <a16:creationId xmlns:a16="http://schemas.microsoft.com/office/drawing/2014/main" id="{FD4F4B7B-63CA-AF4E-0598-1D8D9E53E60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563938" y="4005781"/>
                        <a:ext cx="2016125" cy="1944534"/>
                      </a:xfrm>
                      <a:prstGeom prst="flowChartConnector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fr-FR"/>
                      </a:p>
                    </p:txBody>
                  </p:sp>
                  <p:sp>
                    <p:nvSpPr>
                      <p:cNvPr id="60" name="Organigramme : Connecteur 59">
                        <a:extLst>
                          <a:ext uri="{FF2B5EF4-FFF2-40B4-BE49-F238E27FC236}">
                            <a16:creationId xmlns:a16="http://schemas.microsoft.com/office/drawing/2014/main" id="{DC13B375-E2CA-20BB-50BA-6B579C9BB29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843213" y="3067642"/>
                        <a:ext cx="2016125" cy="1944535"/>
                      </a:xfrm>
                      <a:prstGeom prst="flowChartConnector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fr-FR"/>
                      </a:p>
                    </p:txBody>
                  </p:sp>
                  <p:sp>
                    <p:nvSpPr>
                      <p:cNvPr id="61" name="Organigramme : Connecteur 60">
                        <a:extLst>
                          <a:ext uri="{FF2B5EF4-FFF2-40B4-BE49-F238E27FC236}">
                            <a16:creationId xmlns:a16="http://schemas.microsoft.com/office/drawing/2014/main" id="{9435B1EC-5E00-12C6-6237-EA6125B2D517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356100" y="3032720"/>
                        <a:ext cx="2016125" cy="1944535"/>
                      </a:xfrm>
                      <a:prstGeom prst="flowChartConnector">
                        <a:avLst/>
                      </a:prstGeom>
                      <a:noFill/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fr-FR"/>
                      </a:p>
                    </p:txBody>
                  </p:sp>
                </p:grpSp>
                <p:sp>
                  <p:nvSpPr>
                    <p:cNvPr id="56" name="ZoneTexte 55">
                      <a:extLst>
                        <a:ext uri="{FF2B5EF4-FFF2-40B4-BE49-F238E27FC236}">
                          <a16:creationId xmlns:a16="http://schemas.microsoft.com/office/drawing/2014/main" id="{7D2FFA39-F8C2-6135-E3EF-C7561D1B6A9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130550" y="3572427"/>
                      <a:ext cx="1225550" cy="369859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defRPr/>
                      </a:pPr>
                      <a:r>
                        <a:rPr lang="fr-FR" dirty="0"/>
                        <a:t>Inactivité </a:t>
                      </a:r>
                    </a:p>
                  </p:txBody>
                </p:sp>
                <p:sp>
                  <p:nvSpPr>
                    <p:cNvPr id="57" name="ZoneTexte 56">
                      <a:extLst>
                        <a:ext uri="{FF2B5EF4-FFF2-40B4-BE49-F238E27FC236}">
                          <a16:creationId xmlns:a16="http://schemas.microsoft.com/office/drawing/2014/main" id="{4E095BF1-B9B4-1924-BB1A-3894A20B9FB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65700" y="3575602"/>
                      <a:ext cx="1223963" cy="369859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defRPr/>
                      </a:pPr>
                      <a:r>
                        <a:rPr lang="fr-FR" dirty="0"/>
                        <a:t>Chômage </a:t>
                      </a:r>
                    </a:p>
                  </p:txBody>
                </p:sp>
                <p:sp>
                  <p:nvSpPr>
                    <p:cNvPr id="58" name="ZoneTexte 57">
                      <a:extLst>
                        <a:ext uri="{FF2B5EF4-FFF2-40B4-BE49-F238E27FC236}">
                          <a16:creationId xmlns:a16="http://schemas.microsoft.com/office/drawing/2014/main" id="{6460C65F-80E5-5B19-57E2-C758B901BED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995738" y="5180439"/>
                      <a:ext cx="1223962" cy="369858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 algn="ctr">
                        <a:defRPr/>
                      </a:pPr>
                      <a:r>
                        <a:rPr lang="fr-FR" dirty="0"/>
                        <a:t>Emploi </a:t>
                      </a:r>
                    </a:p>
                  </p:txBody>
                </p:sp>
              </p:grpSp>
              <p:sp>
                <p:nvSpPr>
                  <p:cNvPr id="53" name="ZoneTexte 52">
                    <a:extLst>
                      <a:ext uri="{FF2B5EF4-FFF2-40B4-BE49-F238E27FC236}">
                        <a16:creationId xmlns:a16="http://schemas.microsoft.com/office/drawing/2014/main" id="{D67A4DC5-80A2-4CCF-5D37-0B0090BA9DEA}"/>
                      </a:ext>
                    </a:extLst>
                  </p:cNvPr>
                  <p:cNvSpPr txBox="1"/>
                  <p:nvPr/>
                </p:nvSpPr>
                <p:spPr>
                  <a:xfrm>
                    <a:off x="250825" y="3032720"/>
                    <a:ext cx="2411413" cy="2123908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>
                    <a:spAutoFit/>
                  </a:bodyPr>
                  <a:lstStyle/>
                  <a:p>
                    <a:pPr>
                      <a:defRPr/>
                    </a:pPr>
                    <a:r>
                      <a:rPr lang="fr-FR" sz="1200" dirty="0"/>
                      <a:t>Chômeurs découragés (ne recherchant pas activement un emploi)</a:t>
                    </a:r>
                  </a:p>
                  <a:p>
                    <a:pPr>
                      <a:defRPr/>
                    </a:pPr>
                    <a:r>
                      <a:rPr lang="fr-FR" sz="1200" dirty="0"/>
                      <a:t>Personnes sans emploi souhaitant travailler mais indisponibles</a:t>
                    </a:r>
                  </a:p>
                  <a:p>
                    <a:pPr>
                      <a:defRPr/>
                    </a:pPr>
                    <a:r>
                      <a:rPr lang="fr-FR" sz="1200" dirty="0"/>
                      <a:t>Demandeurs d’emploi en formation</a:t>
                    </a:r>
                  </a:p>
                  <a:p>
                    <a:pPr>
                      <a:defRPr/>
                    </a:pPr>
                    <a:r>
                      <a:rPr lang="fr-FR" sz="1200" dirty="0"/>
                      <a:t>Préretraités à la suite d’un plan de réduction d’effectif</a:t>
                    </a:r>
                  </a:p>
                  <a:p>
                    <a:pPr>
                      <a:defRPr/>
                    </a:pPr>
                    <a:r>
                      <a:rPr lang="fr-FR" sz="1200" dirty="0"/>
                      <a:t>Demandeurs d’emploi dispensés de recherche d’emploi</a:t>
                    </a:r>
                  </a:p>
                </p:txBody>
              </p:sp>
              <p:cxnSp>
                <p:nvCxnSpPr>
                  <p:cNvPr id="54" name="Connecteur droit avec flèche 53">
                    <a:extLst>
                      <a:ext uri="{FF2B5EF4-FFF2-40B4-BE49-F238E27FC236}">
                        <a16:creationId xmlns:a16="http://schemas.microsoft.com/office/drawing/2014/main" id="{3D5DC9AB-F484-B021-0F6A-F7DDBE8F03C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627313" y="3213681"/>
                    <a:ext cx="2016125" cy="503198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0" name="ZoneTexte 49">
                  <a:extLst>
                    <a:ext uri="{FF2B5EF4-FFF2-40B4-BE49-F238E27FC236}">
                      <a16:creationId xmlns:a16="http://schemas.microsoft.com/office/drawing/2014/main" id="{CBB69A15-2028-C321-0227-01494B6FA929}"/>
                    </a:ext>
                  </a:extLst>
                </p:cNvPr>
                <p:cNvSpPr txBox="1"/>
                <p:nvPr/>
              </p:nvSpPr>
              <p:spPr>
                <a:xfrm>
                  <a:off x="6011863" y="5537598"/>
                  <a:ext cx="2790825" cy="646062"/>
                </a:xfrm>
                <a:prstGeom prst="rect">
                  <a:avLst/>
                </a:prstGeom>
                <a:noFill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fr-FR" sz="1200" dirty="0"/>
                    <a:t>Travailleurs à temps partiel involontaire</a:t>
                  </a:r>
                </a:p>
                <a:p>
                  <a:pPr>
                    <a:defRPr/>
                  </a:pPr>
                  <a:r>
                    <a:rPr lang="fr-FR" sz="1200" dirty="0"/>
                    <a:t>Travailleurs en chômage partiel</a:t>
                  </a:r>
                </a:p>
                <a:p>
                  <a:pPr>
                    <a:defRPr/>
                  </a:pPr>
                  <a:r>
                    <a:rPr lang="fr-FR" sz="1200" dirty="0"/>
                    <a:t>Demandeurs d’emploi en emploi aidé</a:t>
                  </a:r>
                </a:p>
              </p:txBody>
            </p:sp>
            <p:cxnSp>
              <p:nvCxnSpPr>
                <p:cNvPr id="51" name="Connecteur droit avec flèche 50">
                  <a:extLst>
                    <a:ext uri="{FF2B5EF4-FFF2-40B4-BE49-F238E27FC236}">
                      <a16:creationId xmlns:a16="http://schemas.microsoft.com/office/drawing/2014/main" id="{724F6CD9-DF85-B05C-20B0-722114C8E215}"/>
                    </a:ext>
                  </a:extLst>
                </p:cNvPr>
                <p:cNvCxnSpPr/>
                <p:nvPr/>
              </p:nvCxnSpPr>
              <p:spPr>
                <a:xfrm flipH="1" flipV="1">
                  <a:off x="4965700" y="4580411"/>
                  <a:ext cx="1820863" cy="96829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" name="ZoneTexte 46">
                <a:extLst>
                  <a:ext uri="{FF2B5EF4-FFF2-40B4-BE49-F238E27FC236}">
                    <a16:creationId xmlns:a16="http://schemas.microsoft.com/office/drawing/2014/main" id="{30F38E03-C5EC-815A-5B8B-0921DBEC75FC}"/>
                  </a:ext>
                </a:extLst>
              </p:cNvPr>
              <p:cNvSpPr txBox="1"/>
              <p:nvPr/>
            </p:nvSpPr>
            <p:spPr>
              <a:xfrm>
                <a:off x="250825" y="5612205"/>
                <a:ext cx="2790825" cy="276203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fr-FR" sz="1200" dirty="0"/>
                  <a:t>Travailleurs à temps partiel volontaire</a:t>
                </a:r>
              </a:p>
            </p:txBody>
          </p:sp>
          <p:cxnSp>
            <p:nvCxnSpPr>
              <p:cNvPr id="48" name="Connecteur droit avec flèche 47">
                <a:extLst>
                  <a:ext uri="{FF2B5EF4-FFF2-40B4-BE49-F238E27FC236}">
                    <a16:creationId xmlns:a16="http://schemas.microsoft.com/office/drawing/2014/main" id="{1A2946A1-E776-4F85-237D-DA756E5940CB}"/>
                  </a:ext>
                </a:extLst>
              </p:cNvPr>
              <p:cNvCxnSpPr/>
              <p:nvPr/>
            </p:nvCxnSpPr>
            <p:spPr>
              <a:xfrm flipV="1">
                <a:off x="2484438" y="4580411"/>
                <a:ext cx="1655762" cy="103179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3C1AD006-971F-E63E-9B3E-6B8FEA1AC039}"/>
                </a:ext>
              </a:extLst>
            </p:cNvPr>
            <p:cNvSpPr txBox="1"/>
            <p:nvPr/>
          </p:nvSpPr>
          <p:spPr>
            <a:xfrm>
              <a:off x="6554788" y="4370878"/>
              <a:ext cx="2338387" cy="646061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fr-FR" sz="1200" dirty="0"/>
                <a:t>Travail au noir</a:t>
              </a:r>
            </a:p>
            <a:p>
              <a:pPr>
                <a:defRPr/>
              </a:pPr>
              <a:r>
                <a:rPr lang="fr-FR" sz="1200" dirty="0"/>
                <a:t>Chômeurs déclarés, mais non inscrits et indisponibles</a:t>
              </a:r>
            </a:p>
          </p:txBody>
        </p:sp>
        <p:cxnSp>
          <p:nvCxnSpPr>
            <p:cNvPr id="45" name="Connecteur droit avec flèche 44">
              <a:extLst>
                <a:ext uri="{FF2B5EF4-FFF2-40B4-BE49-F238E27FC236}">
                  <a16:creationId xmlns:a16="http://schemas.microsoft.com/office/drawing/2014/main" id="{48633A2D-8518-DF3B-276C-BC363867E070}"/>
                </a:ext>
              </a:extLst>
            </p:cNvPr>
            <p:cNvCxnSpPr>
              <a:stCxn id="44" idx="1"/>
            </p:cNvCxnSpPr>
            <p:nvPr/>
          </p:nvCxnSpPr>
          <p:spPr>
            <a:xfrm flipH="1" flipV="1">
              <a:off x="4643438" y="4221664"/>
              <a:ext cx="1911350" cy="4730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55817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6B1F9-39EB-9143-2EBE-042771573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71D00-524C-4E2E-A2A6-FDEE07999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B6D473-9C97-7425-0036-9E6BDE312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66700" indent="-2667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La nature des mesures de lutte contre le chômage dépend de l’origine du chômage (interne ou externe au marché du travail, structurel ou conjoncturel…)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Les politiques visant à faire face aux </a:t>
            </a:r>
            <a:r>
              <a:rPr lang="fr-FR" sz="2400" i="1" dirty="0">
                <a:solidFill>
                  <a:schemeClr val="tx1"/>
                </a:solidFill>
              </a:rPr>
              <a:t>imperfections</a:t>
            </a:r>
            <a:r>
              <a:rPr lang="fr-FR" sz="2400" dirty="0">
                <a:solidFill>
                  <a:schemeClr val="tx1"/>
                </a:solidFill>
              </a:rPr>
              <a:t> situées sur le marché du travail sont différentes de celles qui visent à agir sur des </a:t>
            </a:r>
            <a:r>
              <a:rPr lang="fr-FR" sz="2400" i="1" dirty="0">
                <a:solidFill>
                  <a:schemeClr val="tx1"/>
                </a:solidFill>
              </a:rPr>
              <a:t>déséquilibres</a:t>
            </a:r>
            <a:r>
              <a:rPr lang="fr-FR" sz="2400" dirty="0">
                <a:solidFill>
                  <a:schemeClr val="tx1"/>
                </a:solidFill>
              </a:rPr>
              <a:t> se produisant sur d’autres marchés (notamment marché des biens)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Il existe 2 grandes catégories de politiques de lutte contre le chômage :</a:t>
            </a:r>
          </a:p>
          <a:p>
            <a:pPr marL="890588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Les politiques conjoncturelles</a:t>
            </a:r>
          </a:p>
          <a:p>
            <a:pPr marL="890588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Les politiques structurelles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429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70177C-1105-DCBF-81A4-E59C5770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220" y="2696902"/>
            <a:ext cx="10625559" cy="1234440"/>
          </a:xfrm>
        </p:spPr>
        <p:txBody>
          <a:bodyPr>
            <a:normAutofit fontScale="90000"/>
          </a:bodyPr>
          <a:lstStyle/>
          <a:p>
            <a:r>
              <a:rPr lang="fr-FR" sz="4400" dirty="0"/>
              <a:t>Travail et politiques </a:t>
            </a:r>
            <a:br>
              <a:rPr lang="fr-FR" sz="4400" dirty="0"/>
            </a:br>
            <a:r>
              <a:rPr lang="fr-FR" sz="4400" dirty="0"/>
              <a:t>du marché du travail</a:t>
            </a:r>
          </a:p>
        </p:txBody>
      </p:sp>
    </p:spTree>
    <p:extLst>
      <p:ext uri="{BB962C8B-B14F-4D97-AF65-F5344CB8AC3E}">
        <p14:creationId xmlns:p14="http://schemas.microsoft.com/office/powerpoint/2010/main" val="3488455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133C2-CD0E-6BAA-14BD-4285DE765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3458B0-FFC5-1A47-B11E-8DB07698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E64571-8BAB-104D-2150-CEF4728A0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A/ </a:t>
            </a:r>
            <a:r>
              <a:rPr lang="fr-FR" altLang="fr-FR" sz="26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6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conjoncturelles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Chômage conjoncturel = un chômage en excès par rapport au </a:t>
            </a:r>
            <a:r>
              <a:rPr lang="fr-FR" sz="2400" i="1" dirty="0">
                <a:solidFill>
                  <a:schemeClr val="tx1"/>
                </a:solidFill>
              </a:rPr>
              <a:t>chômage d’équilibre </a:t>
            </a:r>
            <a:r>
              <a:rPr lang="fr-FR" sz="2400" dirty="0">
                <a:solidFill>
                  <a:schemeClr val="tx1"/>
                </a:solidFill>
              </a:rPr>
              <a:t>(structurel)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Il s’agit d’un </a:t>
            </a:r>
            <a:r>
              <a:rPr lang="fr-FR" sz="2400" i="1" dirty="0">
                <a:solidFill>
                  <a:schemeClr val="tx1"/>
                </a:solidFill>
              </a:rPr>
              <a:t>chômage macroéconomique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non lié à des </a:t>
            </a:r>
            <a:r>
              <a:rPr lang="fr-FR" sz="2400" u="sng" dirty="0">
                <a:solidFill>
                  <a:schemeClr val="tx1"/>
                </a:solidFill>
              </a:rPr>
              <a:t>dysfonctionnements du marché du travail</a:t>
            </a:r>
            <a:r>
              <a:rPr lang="fr-FR" sz="2400" dirty="0">
                <a:solidFill>
                  <a:schemeClr val="tx1"/>
                </a:solidFill>
              </a:rPr>
              <a:t>, mais à l’état de la </a:t>
            </a:r>
            <a:r>
              <a:rPr lang="fr-FR" sz="2400" u="sng" dirty="0">
                <a:solidFill>
                  <a:schemeClr val="tx1"/>
                </a:solidFill>
              </a:rPr>
              <a:t>conjoncture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Les réponses à ce type de chômage sont des mesures en termes de </a:t>
            </a:r>
            <a:r>
              <a:rPr lang="fr-FR" sz="2400" u="sng" dirty="0">
                <a:solidFill>
                  <a:schemeClr val="tx1"/>
                </a:solidFill>
              </a:rPr>
              <a:t>politiques macroéconomiques</a:t>
            </a:r>
            <a:r>
              <a:rPr lang="fr-FR" sz="2400" dirty="0">
                <a:solidFill>
                  <a:schemeClr val="tx1"/>
                </a:solidFill>
              </a:rPr>
              <a:t> (politiques conjoncturelles)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2 principales catégories de mesures :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Politique keynésienne de soutien de la demande globale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Politique néoclassique de réduction du coût du travail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163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97DC9-DA88-56BD-2700-436F92E53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E2C35-C53D-3BDF-A5CA-E5F70A85F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F1603E-EEC5-6DFC-287C-014C3506E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800" dirty="0">
                <a:solidFill>
                  <a:schemeClr val="tx1"/>
                </a:solidFill>
              </a:rPr>
              <a:t>A/ </a:t>
            </a:r>
            <a:r>
              <a:rPr lang="fr-FR" altLang="fr-FR" sz="28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8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conjoncturelles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 </a:t>
            </a:r>
            <a:r>
              <a:rPr lang="fr-FR" sz="2400" u="sng" dirty="0">
                <a:solidFill>
                  <a:schemeClr val="tx1"/>
                </a:solidFill>
              </a:rPr>
              <a:t>Les politiques keynésiennes de soutien de la demande globale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Perspective keynésienne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dirty="0">
                <a:solidFill>
                  <a:schemeClr val="tx1"/>
                </a:solidFill>
              </a:rPr>
              <a:t>chômage dû à une </a:t>
            </a:r>
            <a:r>
              <a:rPr lang="fr-FR" sz="2400" i="1" dirty="0">
                <a:solidFill>
                  <a:schemeClr val="tx1"/>
                </a:solidFill>
              </a:rPr>
              <a:t>insuffisance de la demande globale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Solution = soutenir ou relancer la </a:t>
            </a:r>
            <a:r>
              <a:rPr lang="fr-FR" sz="2400" b="1" dirty="0">
                <a:solidFill>
                  <a:schemeClr val="tx1"/>
                </a:solidFill>
              </a:rPr>
              <a:t>demande globale </a:t>
            </a:r>
            <a:r>
              <a:rPr lang="fr-FR" sz="2400" dirty="0">
                <a:solidFill>
                  <a:schemeClr val="tx1"/>
                </a:solidFill>
              </a:rPr>
              <a:t>pour stimuler la croissance économique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Rôle des pouvoirs publics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dirty="0">
                <a:solidFill>
                  <a:schemeClr val="tx1"/>
                </a:solidFill>
              </a:rPr>
              <a:t>action surtout sur 2 principaux leviers de politique économique :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b="1" dirty="0">
                <a:solidFill>
                  <a:schemeClr val="tx1"/>
                </a:solidFill>
              </a:rPr>
              <a:t> Politique budgétaire de relance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</a:t>
            </a:r>
            <a:r>
              <a:rPr lang="fr-FR" sz="2400" dirty="0">
                <a:solidFill>
                  <a:schemeClr val="tx1"/>
                </a:solidFill>
              </a:rPr>
              <a:t> l’État peut augmenter l’investissement public, accroître les revenus sociaux, diminuer la fiscalité, subventionner ou défiscaliser les investissements privés…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b="1" dirty="0">
                <a:solidFill>
                  <a:schemeClr val="tx1"/>
                </a:solidFill>
              </a:rPr>
              <a:t> Politique monétaire expansionniste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action de la</a:t>
            </a:r>
            <a:r>
              <a:rPr lang="fr-FR" sz="2400" dirty="0">
                <a:solidFill>
                  <a:schemeClr val="tx1"/>
                </a:solidFill>
              </a:rPr>
              <a:t> banque centrale via la baisse du taux d’intérêt directeur pour peser sur les conditions du crédit et inciter les agents économiques à emprunter pour consommer et/ou investir</a:t>
            </a: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705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48D5B-A818-2226-A31D-8F7CD71F0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A36DD-0E10-5E95-67FD-0F6B76348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0C67A9-9C25-785D-6523-2623F2E29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600" u="sng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A/ </a:t>
            </a:r>
            <a:r>
              <a:rPr lang="fr-FR" altLang="fr-FR" sz="28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8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6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600" b="1" dirty="0">
                <a:solidFill>
                  <a:schemeClr val="tx1"/>
                </a:solidFill>
              </a:rPr>
              <a:t>Les politiques conjoncturelles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600" b="1" i="1" dirty="0">
                <a:solidFill>
                  <a:schemeClr val="tx1"/>
                </a:solidFill>
              </a:rPr>
              <a:t> </a:t>
            </a:r>
            <a:r>
              <a:rPr lang="fr-FR" sz="2600" u="sng" dirty="0">
                <a:solidFill>
                  <a:schemeClr val="tx1"/>
                </a:solidFill>
              </a:rPr>
              <a:t>Les politiques néoclassiques de réduction du coût du travail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6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600" dirty="0">
                <a:solidFill>
                  <a:schemeClr val="tx1"/>
                </a:solidFill>
              </a:rPr>
              <a:t> Perspective libérale </a:t>
            </a:r>
            <a:r>
              <a:rPr lang="fr-FR" sz="26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600" dirty="0">
                <a:solidFill>
                  <a:schemeClr val="tx1"/>
                </a:solidFill>
              </a:rPr>
              <a:t>chômage dû à un </a:t>
            </a:r>
            <a:r>
              <a:rPr lang="fr-FR" sz="2600" i="1" dirty="0">
                <a:solidFill>
                  <a:schemeClr val="tx1"/>
                </a:solidFill>
              </a:rPr>
              <a:t>coût du travail trop élevé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600" dirty="0">
                <a:solidFill>
                  <a:schemeClr val="tx1"/>
                </a:solidFill>
              </a:rPr>
              <a:t> Un coût du travail trop élevé :</a:t>
            </a:r>
          </a:p>
          <a:p>
            <a:pPr marL="890588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600" dirty="0">
                <a:solidFill>
                  <a:schemeClr val="tx1"/>
                </a:solidFill>
              </a:rPr>
              <a:t>Désincite les employeurs à embaucher et les pousse à licencier</a:t>
            </a:r>
          </a:p>
          <a:p>
            <a:pPr marL="890588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600" dirty="0">
                <a:solidFill>
                  <a:schemeClr val="tx1"/>
                </a:solidFill>
              </a:rPr>
              <a:t>Incite les employeurs à substituer du capital au travail ou à délocaliser leur production vers des pays à main-d’œuvre bon marché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600" dirty="0">
                <a:solidFill>
                  <a:schemeClr val="tx1"/>
                </a:solidFill>
              </a:rPr>
              <a:t> Coût du travail élevé </a:t>
            </a:r>
            <a:r>
              <a:rPr lang="fr-FR" sz="26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600" dirty="0">
                <a:solidFill>
                  <a:schemeClr val="tx1"/>
                </a:solidFill>
              </a:rPr>
              <a:t>frein à l’embauche des travailleurs peu/pas qualifiés à faible productivité marginale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600" dirty="0">
                <a:solidFill>
                  <a:schemeClr val="tx1"/>
                </a:solidFill>
              </a:rPr>
              <a:t> Solution pour créer de l’emploi = alléger le coût du travail via des mesures de </a:t>
            </a:r>
            <a:r>
              <a:rPr lang="fr-FR" sz="2600" i="1" dirty="0">
                <a:solidFill>
                  <a:schemeClr val="tx1"/>
                </a:solidFill>
              </a:rPr>
              <a:t>réduction ou d’exonérations de charges </a:t>
            </a:r>
            <a:r>
              <a:rPr lang="fr-FR" sz="2600" dirty="0">
                <a:solidFill>
                  <a:schemeClr val="tx1"/>
                </a:solidFill>
              </a:rPr>
              <a:t>(baisses des cotisations sociales)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544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B4D41-23DD-9486-2C5F-93EE7E7F5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276B7D-8681-8E74-07E6-FDB0DD32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92B3C5-5CCC-8CC3-80B2-BE5789AB6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structurelles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Politiques de lutte contre le chômage qui ciblent la </a:t>
            </a:r>
            <a:r>
              <a:rPr lang="fr-FR" sz="2400" u="sng" dirty="0">
                <a:solidFill>
                  <a:schemeClr val="tx1"/>
                </a:solidFill>
              </a:rPr>
              <a:t>composante structurelle</a:t>
            </a:r>
            <a:r>
              <a:rPr lang="fr-FR" sz="2400" dirty="0">
                <a:solidFill>
                  <a:schemeClr val="tx1"/>
                </a:solidFill>
              </a:rPr>
              <a:t> du chômage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Politiques non plus macroéconomiques, mais </a:t>
            </a:r>
            <a:r>
              <a:rPr lang="fr-FR" sz="2400" u="sng" dirty="0">
                <a:solidFill>
                  <a:schemeClr val="tx1"/>
                </a:solidFill>
              </a:rPr>
              <a:t>microéconomiques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Politiques qui se concentrant sur le </a:t>
            </a:r>
            <a:r>
              <a:rPr lang="fr-FR" sz="2400" u="sng" dirty="0">
                <a:solidFill>
                  <a:schemeClr val="tx1"/>
                </a:solidFill>
              </a:rPr>
              <a:t>fonctionnement du seul marché du travail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Politiques qui peuvent cibler la </a:t>
            </a:r>
            <a:r>
              <a:rPr lang="fr-FR" sz="2400" i="1" dirty="0">
                <a:solidFill>
                  <a:schemeClr val="tx1"/>
                </a:solidFill>
              </a:rPr>
              <a:t>demande de travail</a:t>
            </a:r>
            <a:r>
              <a:rPr lang="fr-FR" sz="2400" dirty="0">
                <a:solidFill>
                  <a:schemeClr val="tx1"/>
                </a:solidFill>
              </a:rPr>
              <a:t>, l’</a:t>
            </a:r>
            <a:r>
              <a:rPr lang="fr-FR" sz="2400" i="1" dirty="0">
                <a:solidFill>
                  <a:schemeClr val="tx1"/>
                </a:solidFill>
              </a:rPr>
              <a:t>offre de travail </a:t>
            </a:r>
            <a:r>
              <a:rPr lang="fr-FR" sz="2400" dirty="0">
                <a:solidFill>
                  <a:schemeClr val="tx1"/>
                </a:solidFill>
              </a:rPr>
              <a:t>ou leur </a:t>
            </a:r>
            <a:r>
              <a:rPr lang="fr-FR" sz="2400" i="1" dirty="0">
                <a:solidFill>
                  <a:schemeClr val="tx1"/>
                </a:solidFill>
              </a:rPr>
              <a:t>appariement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endParaRPr lang="fr-F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17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BB343-AD23-A4DE-7645-56B5AD8AA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4BF35F-5D6F-FFF8-3007-A79D4A31C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1A8F8E-F51D-68D0-E883-9520B75B3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structurelles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u="sng" dirty="0">
                <a:solidFill>
                  <a:schemeClr val="tx1"/>
                </a:solidFill>
              </a:rPr>
              <a:t>Les politiques de flexibilisation du marché du travail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Politiques qui cherchent à agir sur la </a:t>
            </a:r>
            <a:r>
              <a:rPr lang="fr-FR" sz="2400" i="1" dirty="0">
                <a:solidFill>
                  <a:schemeClr val="tx1"/>
                </a:solidFill>
              </a:rPr>
              <a:t>demande de travail </a:t>
            </a:r>
            <a:r>
              <a:rPr lang="fr-FR" sz="2400" dirty="0">
                <a:solidFill>
                  <a:schemeClr val="tx1"/>
                </a:solidFill>
              </a:rPr>
              <a:t>en jouant sur la réduction des </a:t>
            </a:r>
            <a:r>
              <a:rPr lang="fr-FR" sz="2400" u="sng" dirty="0">
                <a:solidFill>
                  <a:schemeClr val="tx1"/>
                </a:solidFill>
              </a:rPr>
              <a:t>rigidités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Rigidités du marché du travail = ensemble des dispositifs institutionnels (salaire minimum et LPE notamment) supposés entraver le libre fonctionnement de ce marché</a:t>
            </a:r>
          </a:p>
        </p:txBody>
      </p:sp>
    </p:spTree>
    <p:extLst>
      <p:ext uri="{BB962C8B-B14F-4D97-AF65-F5344CB8AC3E}">
        <p14:creationId xmlns:p14="http://schemas.microsoft.com/office/powerpoint/2010/main" val="3926449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BE354-82A4-92A2-735A-35B1F4D45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24629D-6BE9-10A2-E680-C82E1CB51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6F3193-475C-5FD3-562F-D605D930A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structurelles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u="sng" dirty="0">
                <a:solidFill>
                  <a:schemeClr val="tx1"/>
                </a:solidFill>
              </a:rPr>
              <a:t>Les politiques de flexibilisation du marché du travail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Ces politiques peuvent porter sur :</a:t>
            </a:r>
          </a:p>
          <a:p>
            <a:pPr marL="809625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 le </a:t>
            </a:r>
            <a:r>
              <a:rPr lang="fr-FR" sz="2400" i="1" dirty="0">
                <a:solidFill>
                  <a:schemeClr val="tx1"/>
                </a:solidFill>
              </a:rPr>
              <a:t>salaire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b="1" dirty="0">
                <a:solidFill>
                  <a:schemeClr val="tx1"/>
                </a:solidFill>
              </a:rPr>
              <a:t>flexibilité salariale </a:t>
            </a:r>
            <a:r>
              <a:rPr lang="fr-FR" sz="2400" dirty="0">
                <a:solidFill>
                  <a:schemeClr val="tx1"/>
                </a:solidFill>
              </a:rPr>
              <a:t>via la réduction du salaire minimum et/ou du poids des salariés dans la détermination des salaires</a:t>
            </a:r>
          </a:p>
          <a:p>
            <a:pPr marL="809625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 les </a:t>
            </a:r>
            <a:r>
              <a:rPr lang="fr-FR" sz="2400" i="1" dirty="0">
                <a:solidFill>
                  <a:schemeClr val="tx1"/>
                </a:solidFill>
              </a:rPr>
              <a:t>effectifs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dirty="0">
                <a:solidFill>
                  <a:schemeClr val="tx1"/>
                </a:solidFill>
              </a:rPr>
              <a:t>assouplissement des conditions d’embauche et de licenciement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accroissement de la </a:t>
            </a:r>
            <a:r>
              <a:rPr lang="fr-FR" sz="2400" b="1" dirty="0">
                <a:solidFill>
                  <a:schemeClr val="tx1"/>
                </a:solidFill>
              </a:rPr>
              <a:t>fluidité du marché du travail </a:t>
            </a:r>
            <a:r>
              <a:rPr lang="fr-FR" sz="2400" dirty="0">
                <a:solidFill>
                  <a:schemeClr val="tx1"/>
                </a:solidFill>
              </a:rPr>
              <a:t>(et donc les flux de sorties du chômage)</a:t>
            </a:r>
          </a:p>
          <a:p>
            <a:pPr marL="809625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 les </a:t>
            </a:r>
            <a:r>
              <a:rPr lang="fr-FR" sz="2400" i="1" dirty="0">
                <a:solidFill>
                  <a:schemeClr val="tx1"/>
                </a:solidFill>
              </a:rPr>
              <a:t>horaires et/ou la durée de travail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400" dirty="0">
                <a:solidFill>
                  <a:schemeClr val="tx1"/>
                </a:solidFill>
              </a:rPr>
              <a:t>variation du </a:t>
            </a:r>
            <a:r>
              <a:rPr lang="fr-FR" sz="2400" b="1" dirty="0">
                <a:solidFill>
                  <a:schemeClr val="tx1"/>
                </a:solidFill>
              </a:rPr>
              <a:t>temps de travail </a:t>
            </a:r>
            <a:r>
              <a:rPr lang="fr-FR" sz="2400" dirty="0">
                <a:solidFill>
                  <a:schemeClr val="tx1"/>
                </a:solidFill>
              </a:rPr>
              <a:t>en fonction des besoins des entreprises</a:t>
            </a:r>
          </a:p>
        </p:txBody>
      </p:sp>
    </p:spTree>
    <p:extLst>
      <p:ext uri="{BB962C8B-B14F-4D97-AF65-F5344CB8AC3E}">
        <p14:creationId xmlns:p14="http://schemas.microsoft.com/office/powerpoint/2010/main" val="31663673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BA0CF-218C-D118-B15F-A2AC08C30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03FF84-87BD-9F8B-2C5A-D80DBB36E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14B4B6-10F0-9A2F-82AA-1BA9CD79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000" u="sng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structurelles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0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u="sng" dirty="0">
                <a:solidFill>
                  <a:schemeClr val="tx1"/>
                </a:solidFill>
              </a:rPr>
              <a:t>Les politiques de formation de la main d’œuvre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0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000" b="1" i="1" dirty="0">
                <a:solidFill>
                  <a:schemeClr val="tx1"/>
                </a:solidFill>
              </a:rPr>
              <a:t> </a:t>
            </a:r>
            <a:r>
              <a:rPr lang="fr-FR" sz="2000" dirty="0">
                <a:solidFill>
                  <a:schemeClr val="tx1"/>
                </a:solidFill>
              </a:rPr>
              <a:t>Politiques qui cherchent à agir sur </a:t>
            </a:r>
            <a:r>
              <a:rPr lang="fr-FR" sz="2000" i="1" dirty="0">
                <a:solidFill>
                  <a:schemeClr val="tx1"/>
                </a:solidFill>
              </a:rPr>
              <a:t>l’offre de travail </a:t>
            </a:r>
            <a:r>
              <a:rPr lang="fr-FR" sz="2000" dirty="0">
                <a:solidFill>
                  <a:schemeClr val="tx1"/>
                </a:solidFill>
              </a:rPr>
              <a:t>en jouant sur l’</a:t>
            </a:r>
            <a:r>
              <a:rPr lang="fr-FR" sz="2000" u="sng" dirty="0">
                <a:solidFill>
                  <a:schemeClr val="tx1"/>
                </a:solidFill>
              </a:rPr>
              <a:t>élévation du niveau de qualification moyen</a:t>
            </a:r>
            <a:r>
              <a:rPr lang="fr-FR" sz="2000" dirty="0">
                <a:solidFill>
                  <a:schemeClr val="tx1"/>
                </a:solidFill>
              </a:rPr>
              <a:t> (relativement faible chez les chômeurs)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000" dirty="0">
                <a:solidFill>
                  <a:schemeClr val="tx1"/>
                </a:solidFill>
              </a:rPr>
              <a:t> Politiques visant à faire converger offre et demande de travail selon le degré de qualification </a:t>
            </a:r>
            <a:r>
              <a:rPr lang="fr-FR" sz="20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000" dirty="0">
                <a:solidFill>
                  <a:schemeClr val="tx1"/>
                </a:solidFill>
              </a:rPr>
              <a:t>ont pour but d’améliorer </a:t>
            </a:r>
            <a:r>
              <a:rPr lang="fr-FR" sz="2000" i="1" dirty="0">
                <a:solidFill>
                  <a:schemeClr val="tx1"/>
                </a:solidFill>
              </a:rPr>
              <a:t>l’appariement sur le marché du travail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000" dirty="0">
                <a:solidFill>
                  <a:schemeClr val="tx1"/>
                </a:solidFill>
              </a:rPr>
              <a:t> Politiques nécessaires pour répondre aux évolutions du progrès technique et aux transformations de l’organisation du travail </a:t>
            </a:r>
          </a:p>
        </p:txBody>
      </p:sp>
    </p:spTree>
    <p:extLst>
      <p:ext uri="{BB962C8B-B14F-4D97-AF65-F5344CB8AC3E}">
        <p14:creationId xmlns:p14="http://schemas.microsoft.com/office/powerpoint/2010/main" val="36374392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5567E-D0F3-A2E5-C9AE-8DD5965B7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F2F9B-A961-7F82-57FA-E437E5FA2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5144A3-6686-043F-BDCD-831E81A5D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0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conjoncturelles vs politiques structurelles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Les politiques structurelles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000" u="sng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u="sng" dirty="0">
                <a:solidFill>
                  <a:schemeClr val="tx1"/>
                </a:solidFill>
              </a:rPr>
              <a:t>Les politiques de formation de la main d’œuvre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0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000" dirty="0">
                <a:solidFill>
                  <a:schemeClr val="tx1"/>
                </a:solidFill>
              </a:rPr>
              <a:t> Politiques qui impliquent que certains chômeurs se dotent de nouvelles </a:t>
            </a:r>
            <a:r>
              <a:rPr lang="fr-FR" sz="2000" u="sng" dirty="0">
                <a:solidFill>
                  <a:schemeClr val="tx1"/>
                </a:solidFill>
              </a:rPr>
              <a:t>qualifications et compétences</a:t>
            </a: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dirty="0">
                <a:solidFill>
                  <a:schemeClr val="tx1"/>
                </a:solidFill>
                <a:ea typeface="Cambria" panose="02040503050406030204" pitchFamily="18" charset="0"/>
              </a:rPr>
              <a:t>⟹ </a:t>
            </a:r>
            <a:r>
              <a:rPr lang="fr-FR" sz="2000" dirty="0">
                <a:solidFill>
                  <a:schemeClr val="tx1"/>
                </a:solidFill>
              </a:rPr>
              <a:t>amélioration du </a:t>
            </a:r>
            <a:r>
              <a:rPr lang="fr-FR" sz="2000" b="1" dirty="0">
                <a:solidFill>
                  <a:schemeClr val="tx1"/>
                </a:solidFill>
              </a:rPr>
              <a:t>capital humain </a:t>
            </a:r>
            <a:r>
              <a:rPr lang="fr-FR" sz="2000" dirty="0">
                <a:solidFill>
                  <a:schemeClr val="tx1"/>
                </a:solidFill>
              </a:rPr>
              <a:t>qui accroît la </a:t>
            </a:r>
            <a:r>
              <a:rPr lang="fr-FR" sz="2000" i="1" dirty="0">
                <a:solidFill>
                  <a:schemeClr val="tx1"/>
                </a:solidFill>
              </a:rPr>
              <a:t>productivité </a:t>
            </a:r>
            <a:r>
              <a:rPr lang="fr-FR" sz="2000" dirty="0">
                <a:solidFill>
                  <a:schemeClr val="tx1"/>
                </a:solidFill>
              </a:rPr>
              <a:t>(et donc le potentiel de croissance économique d’un pays)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000" dirty="0">
                <a:solidFill>
                  <a:schemeClr val="tx1"/>
                </a:solidFill>
              </a:rPr>
              <a:t> 2 types de politiques de formation : </a:t>
            </a:r>
          </a:p>
          <a:p>
            <a:pPr marL="890588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solidFill>
                  <a:schemeClr val="tx1"/>
                </a:solidFill>
              </a:rPr>
              <a:t> Les </a:t>
            </a:r>
            <a:r>
              <a:rPr lang="fr-FR" sz="2000" i="1" dirty="0">
                <a:solidFill>
                  <a:schemeClr val="tx1"/>
                </a:solidFill>
              </a:rPr>
              <a:t>politiques globales </a:t>
            </a:r>
            <a:r>
              <a:rPr lang="fr-FR" sz="2000" dirty="0">
                <a:solidFill>
                  <a:schemeClr val="tx1"/>
                </a:solidFill>
              </a:rPr>
              <a:t>qui touchent </a:t>
            </a:r>
            <a:r>
              <a:rPr lang="fr-FR" sz="2000" u="sng" dirty="0">
                <a:solidFill>
                  <a:schemeClr val="tx1"/>
                </a:solidFill>
              </a:rPr>
              <a:t>toute la population</a:t>
            </a: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000" b="1" dirty="0">
                <a:solidFill>
                  <a:schemeClr val="tx1"/>
                </a:solidFill>
              </a:rPr>
              <a:t>formation initiale </a:t>
            </a:r>
            <a:r>
              <a:rPr lang="fr-FR" sz="2000" dirty="0">
                <a:solidFill>
                  <a:schemeClr val="tx1"/>
                </a:solidFill>
              </a:rPr>
              <a:t>et </a:t>
            </a:r>
            <a:r>
              <a:rPr lang="fr-FR" sz="2000" b="1" dirty="0">
                <a:solidFill>
                  <a:schemeClr val="tx1"/>
                </a:solidFill>
              </a:rPr>
              <a:t>formation professionnelle continue</a:t>
            </a:r>
          </a:p>
          <a:p>
            <a:pPr marL="890588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000" dirty="0">
                <a:solidFill>
                  <a:schemeClr val="tx1"/>
                </a:solidFill>
              </a:rPr>
              <a:t> Les </a:t>
            </a:r>
            <a:r>
              <a:rPr lang="fr-FR" sz="2000" i="1" dirty="0">
                <a:solidFill>
                  <a:schemeClr val="tx1"/>
                </a:solidFill>
              </a:rPr>
              <a:t>politiques d’insertion </a:t>
            </a:r>
            <a:r>
              <a:rPr lang="fr-FR" sz="2000" dirty="0">
                <a:solidFill>
                  <a:schemeClr val="tx1"/>
                </a:solidFill>
              </a:rPr>
              <a:t>qui concernent surtout les </a:t>
            </a:r>
            <a:r>
              <a:rPr lang="fr-FR" sz="2000" u="sng" dirty="0">
                <a:solidFill>
                  <a:schemeClr val="tx1"/>
                </a:solidFill>
              </a:rPr>
              <a:t>chômeurs</a:t>
            </a:r>
            <a:r>
              <a:rPr lang="fr-FR" sz="2000" dirty="0">
                <a:solidFill>
                  <a:schemeClr val="tx1"/>
                </a:solidFill>
              </a:rPr>
              <a:t> ou les </a:t>
            </a:r>
            <a:r>
              <a:rPr lang="fr-FR" sz="2000" u="sng" dirty="0">
                <a:solidFill>
                  <a:schemeClr val="tx1"/>
                </a:solidFill>
              </a:rPr>
              <a:t>travailleurs les plus exposés au risque de chômage</a:t>
            </a:r>
          </a:p>
        </p:txBody>
      </p:sp>
    </p:spTree>
    <p:extLst>
      <p:ext uri="{BB962C8B-B14F-4D97-AF65-F5344CB8AC3E}">
        <p14:creationId xmlns:p14="http://schemas.microsoft.com/office/powerpoint/2010/main" val="39856505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8F24D-A850-E713-B471-BC834E1A9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141B3B-1315-452B-9260-ACB821A68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1F9A91-B607-1F92-D096-F6848FDD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000" u="sng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actives vs politiques passives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sz="2400" b="1" dirty="0">
                <a:solidFill>
                  <a:schemeClr val="tx1"/>
                </a:solidFill>
              </a:rPr>
              <a:t> La politique de l’emploi, entre politiques actives et politiques passives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La politique de l’emploi joue 2 rôles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elle doit :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Améliorer le fonctionnement du marché du travail → faciliter la circulation des flux sur le MT + assurer les conditions de restauration de l’équilibre sur ce marché </a:t>
            </a:r>
          </a:p>
          <a:p>
            <a:pPr marL="0" indent="0" algn="ctr"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= </a:t>
            </a:r>
            <a:r>
              <a:rPr lang="fr-FR" sz="2400" b="1" dirty="0">
                <a:solidFill>
                  <a:schemeClr val="tx1"/>
                </a:solidFill>
              </a:rPr>
              <a:t>POLITIQUES ACTIVES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400" b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Répondre aux déséquilibres sur le marché du travail → réduire les conséquences liées aux déséquilibres sur le MT </a:t>
            </a:r>
          </a:p>
          <a:p>
            <a:pPr marL="0" indent="0" algn="ctr">
              <a:spcBef>
                <a:spcPts val="0"/>
              </a:spcBef>
              <a:buClr>
                <a:srgbClr val="2D2123"/>
              </a:buClr>
              <a:buNone/>
              <a:defRPr/>
            </a:pPr>
            <a:r>
              <a:rPr lang="fr-FR" sz="2400" dirty="0">
                <a:solidFill>
                  <a:schemeClr val="tx1"/>
                </a:solidFill>
              </a:rPr>
              <a:t>= </a:t>
            </a:r>
            <a:r>
              <a:rPr lang="fr-FR" sz="2400" b="1" dirty="0">
                <a:solidFill>
                  <a:schemeClr val="tx1"/>
                </a:solidFill>
              </a:rPr>
              <a:t>POLITIQUES PASSIVES</a:t>
            </a:r>
          </a:p>
        </p:txBody>
      </p:sp>
    </p:spTree>
    <p:extLst>
      <p:ext uri="{BB962C8B-B14F-4D97-AF65-F5344CB8AC3E}">
        <p14:creationId xmlns:p14="http://schemas.microsoft.com/office/powerpoint/2010/main" val="23195674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C18C8-CD6B-571E-4863-4CF45BCBC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11BF17-2D04-E80D-CF6B-FE59A1C6A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399FFE-5BF3-C4D4-3646-BF98F9774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400" u="sng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actives vs politiques passives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sz="2400" b="1" dirty="0">
                <a:solidFill>
                  <a:schemeClr val="tx1"/>
                </a:solidFill>
              </a:rPr>
              <a:t> Définition et classification des politiques actives et passives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u="sng" dirty="0">
                <a:solidFill>
                  <a:schemeClr val="tx1"/>
                </a:solidFill>
              </a:rPr>
              <a:t>Définition des politiques actives et passives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Politiques actives </a:t>
            </a:r>
            <a:r>
              <a:rPr lang="fr-FR" sz="2400" dirty="0">
                <a:solidFill>
                  <a:schemeClr val="tx1"/>
                </a:solidFill>
              </a:rPr>
              <a:t>de l’emploi = « lutter directement contre le </a:t>
            </a:r>
            <a:r>
              <a:rPr lang="fr-FR" sz="2400" u="sng" dirty="0">
                <a:solidFill>
                  <a:schemeClr val="tx1"/>
                </a:solidFill>
              </a:rPr>
              <a:t>rationnement</a:t>
            </a:r>
            <a:r>
              <a:rPr lang="fr-FR" sz="2400" dirty="0">
                <a:solidFill>
                  <a:schemeClr val="tx1"/>
                </a:solidFill>
              </a:rPr>
              <a:t> des emplois en aidant à la </a:t>
            </a:r>
            <a:r>
              <a:rPr lang="fr-FR" sz="2400" u="sng" dirty="0">
                <a:solidFill>
                  <a:schemeClr val="tx1"/>
                </a:solidFill>
              </a:rPr>
              <a:t>préservation d’emplois</a:t>
            </a:r>
            <a:r>
              <a:rPr lang="fr-FR" sz="2400" dirty="0">
                <a:solidFill>
                  <a:schemeClr val="tx1"/>
                </a:solidFill>
              </a:rPr>
              <a:t> existants, à la </a:t>
            </a:r>
            <a:r>
              <a:rPr lang="fr-FR" sz="2400" u="sng" dirty="0">
                <a:solidFill>
                  <a:schemeClr val="tx1"/>
                </a:solidFill>
              </a:rPr>
              <a:t>promotion de nouveaux emplois</a:t>
            </a:r>
            <a:r>
              <a:rPr lang="fr-FR" sz="2400" dirty="0">
                <a:solidFill>
                  <a:schemeClr val="tx1"/>
                </a:solidFill>
              </a:rPr>
              <a:t> et à </a:t>
            </a:r>
            <a:r>
              <a:rPr lang="fr-FR" sz="2400" u="sng" dirty="0">
                <a:solidFill>
                  <a:schemeClr val="tx1"/>
                </a:solidFill>
              </a:rPr>
              <a:t>l’adaptation de la main d’œuvre</a:t>
            </a:r>
            <a:r>
              <a:rPr lang="fr-FR" sz="2400" dirty="0">
                <a:solidFill>
                  <a:schemeClr val="tx1"/>
                </a:solidFill>
              </a:rPr>
              <a:t> aux besoins de l’économie » (</a:t>
            </a:r>
            <a:r>
              <a:rPr lang="fr-FR" sz="2400" dirty="0" err="1">
                <a:solidFill>
                  <a:schemeClr val="tx1"/>
                </a:solidFill>
              </a:rPr>
              <a:t>Gautié</a:t>
            </a:r>
            <a:r>
              <a:rPr lang="fr-FR" sz="2400" dirty="0">
                <a:solidFill>
                  <a:schemeClr val="tx1"/>
                </a:solidFill>
              </a:rPr>
              <a:t>, 1993)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b="1" dirty="0">
                <a:solidFill>
                  <a:schemeClr val="tx1"/>
                </a:solidFill>
              </a:rPr>
              <a:t>Politiques passives </a:t>
            </a:r>
            <a:r>
              <a:rPr lang="fr-FR" sz="2400" dirty="0">
                <a:solidFill>
                  <a:schemeClr val="tx1"/>
                </a:solidFill>
              </a:rPr>
              <a:t>de l’emploi = « atténuer directement les </a:t>
            </a:r>
            <a:r>
              <a:rPr lang="fr-FR" sz="2400" u="sng" dirty="0">
                <a:solidFill>
                  <a:schemeClr val="tx1"/>
                </a:solidFill>
              </a:rPr>
              <a:t>effets du rationnement</a:t>
            </a:r>
            <a:r>
              <a:rPr lang="fr-FR" sz="2400" dirty="0">
                <a:solidFill>
                  <a:schemeClr val="tx1"/>
                </a:solidFill>
              </a:rPr>
              <a:t> sur le marché du travail en apportant une </a:t>
            </a:r>
            <a:r>
              <a:rPr lang="fr-FR" sz="2400" u="sng" dirty="0">
                <a:solidFill>
                  <a:schemeClr val="tx1"/>
                </a:solidFill>
              </a:rPr>
              <a:t>aide sociale</a:t>
            </a:r>
            <a:r>
              <a:rPr lang="fr-FR" sz="2400" dirty="0">
                <a:solidFill>
                  <a:schemeClr val="tx1"/>
                </a:solidFill>
              </a:rPr>
              <a:t> ou en essayant de </a:t>
            </a:r>
            <a:r>
              <a:rPr lang="fr-FR" sz="2400" u="sng" dirty="0">
                <a:solidFill>
                  <a:schemeClr val="tx1"/>
                </a:solidFill>
              </a:rPr>
              <a:t>limiter la population active</a:t>
            </a:r>
            <a:r>
              <a:rPr lang="fr-FR" sz="2400" dirty="0">
                <a:solidFill>
                  <a:schemeClr val="tx1"/>
                </a:solidFill>
              </a:rPr>
              <a:t> » (</a:t>
            </a:r>
            <a:r>
              <a:rPr lang="fr-FR" sz="2400" dirty="0" err="1">
                <a:solidFill>
                  <a:schemeClr val="tx1"/>
                </a:solidFill>
              </a:rPr>
              <a:t>Gautié</a:t>
            </a:r>
            <a:r>
              <a:rPr lang="fr-FR" sz="2400" dirty="0">
                <a:solidFill>
                  <a:schemeClr val="tx1"/>
                </a:solidFill>
              </a:rPr>
              <a:t>, 1993)</a:t>
            </a:r>
          </a:p>
        </p:txBody>
      </p:sp>
    </p:spTree>
    <p:extLst>
      <p:ext uri="{BB962C8B-B14F-4D97-AF65-F5344CB8AC3E}">
        <p14:creationId xmlns:p14="http://schemas.microsoft.com/office/powerpoint/2010/main" val="358691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9AD5B-E0B6-46DC-8E2E-09FC28D2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573E16-71E3-4041-870D-8C819EDB2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sz="2400" u="sng" dirty="0">
                <a:solidFill>
                  <a:schemeClr val="tx1"/>
                </a:solidFill>
              </a:rPr>
              <a:t>Travail, activité professionnelle et emploi</a:t>
            </a:r>
          </a:p>
          <a:p>
            <a:pPr marL="457200" indent="-457200" algn="just">
              <a:lnSpc>
                <a:spcPct val="110000"/>
              </a:lnSpc>
              <a:spcBef>
                <a:spcPts val="0"/>
              </a:spcBef>
              <a:buAutoNum type="arabicPeriod"/>
            </a:pPr>
            <a:endParaRPr lang="fr-FR" sz="2200" dirty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b="1" dirty="0">
                <a:solidFill>
                  <a:schemeClr val="tx1"/>
                </a:solidFill>
                <a:cs typeface="Arial" panose="020B0604020202020204" pitchFamily="34" charset="0"/>
              </a:rPr>
              <a:t> Le travail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200" dirty="0">
                <a:solidFill>
                  <a:schemeClr val="tx1"/>
                </a:solidFill>
                <a:cs typeface="Arial" panose="020B0604020202020204" pitchFamily="34" charset="0"/>
              </a:rPr>
              <a:t>Activité visant à a</a:t>
            </a:r>
            <a:r>
              <a:rPr lang="fr-FR" altLang="fr-FR" sz="2200" dirty="0">
                <a:solidFill>
                  <a:schemeClr val="tx1"/>
                </a:solidFill>
              </a:rPr>
              <a:t>ssurer </a:t>
            </a:r>
            <a:r>
              <a:rPr lang="fr-FR" altLang="fr-FR" sz="2200" b="1" dirty="0">
                <a:solidFill>
                  <a:schemeClr val="tx1"/>
                </a:solidFill>
              </a:rPr>
              <a:t>la production et la reproduction des conditions matérielles d’existence </a:t>
            </a:r>
            <a:r>
              <a:rPr lang="fr-FR" altLang="fr-FR" sz="2200" dirty="0">
                <a:solidFill>
                  <a:schemeClr val="tx1"/>
                </a:solidFill>
              </a:rPr>
              <a:t>⟶ trait spécifique de l’espèce humaine 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200" dirty="0">
                <a:solidFill>
                  <a:schemeClr val="tx1"/>
                </a:solidFill>
              </a:rPr>
              <a:t>Activité « productive » dans laquelle les individus engagent de l’énergie physique et des moyens cognitifs 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200" b="1" dirty="0">
                <a:solidFill>
                  <a:schemeClr val="tx1"/>
                </a:solidFill>
              </a:rPr>
              <a:t>Activité qui crée des ressources</a:t>
            </a:r>
            <a:r>
              <a:rPr lang="fr-FR" altLang="fr-FR" sz="2200" dirty="0">
                <a:solidFill>
                  <a:schemeClr val="tx1"/>
                </a:solidFill>
              </a:rPr>
              <a:t> (biens ou de services) sans qu’il soit nécessaire de déterminer a priori leur nature et les besoins auxquels celles-ci répondent</a:t>
            </a:r>
          </a:p>
          <a:p>
            <a:pPr marL="342900" indent="-342900" algn="just">
              <a:lnSpc>
                <a:spcPct val="110000"/>
              </a:lnSpc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200" dirty="0">
                <a:solidFill>
                  <a:schemeClr val="tx1"/>
                </a:solidFill>
              </a:rPr>
              <a:t>Terme « travail » utilisé dans le cadre d’une profession, mais également dans d’autres sphères que la sphère professionnelle (« travail domestique », « travail scolaire », « travail parental »…)</a:t>
            </a:r>
            <a:endParaRPr lang="fr-FR" altLang="fr-FR" sz="2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53650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654F2-B07B-AE36-E2CD-01368B610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B1A876-50BD-D8FA-094F-F14E5A2D5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17B51C-21E8-3942-EB0F-BA365B312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actives vs politiques passives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sz="2000" b="1" dirty="0">
                <a:solidFill>
                  <a:schemeClr val="tx1"/>
                </a:solidFill>
              </a:rPr>
              <a:t> Définition et classification des politiques actives et passives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u="sng" dirty="0">
                <a:solidFill>
                  <a:schemeClr val="tx1"/>
                </a:solidFill>
              </a:rPr>
              <a:t>La classification des politiques de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000" b="1" i="1" dirty="0">
                <a:solidFill>
                  <a:schemeClr val="tx1"/>
                </a:solidFill>
              </a:rPr>
              <a:t>La classification internationale de l’OCDE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B841BA9-9D39-AD99-1652-BE4CEBAF6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233039"/>
              </p:ext>
            </p:extLst>
          </p:nvPr>
        </p:nvGraphicFramePr>
        <p:xfrm>
          <a:off x="1920080" y="3429000"/>
          <a:ext cx="8351838" cy="3033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5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5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901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Politiques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</a:rPr>
                        <a:t> actives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28" marR="91428" marT="45708" marB="457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Politiques passives</a:t>
                      </a:r>
                    </a:p>
                  </a:txBody>
                  <a:tcPr marL="91428" marR="91428" marT="45708" marB="4570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811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1. Public employment services and administration</a:t>
                      </a:r>
                    </a:p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2. Training</a:t>
                      </a:r>
                    </a:p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4. </a:t>
                      </a:r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Employment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incentives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5.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Sheltered and supported employment and rehabilitation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6. Direct job </a:t>
                      </a:r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creation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7.</a:t>
                      </a:r>
                      <a:r>
                        <a:rPr lang="fr-FR" sz="2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Start-up </a:t>
                      </a:r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incentives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28" marR="91428" marT="45708" marB="45708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8.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Out-of-work income maintenance and support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9. </a:t>
                      </a:r>
                      <a:r>
                        <a:rPr lang="fr-FR" sz="2000" dirty="0" err="1">
                          <a:solidFill>
                            <a:schemeClr val="tx1"/>
                          </a:solidFill>
                        </a:rPr>
                        <a:t>Early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 retirement</a:t>
                      </a:r>
                    </a:p>
                  </a:txBody>
                  <a:tcPr marL="91428" marR="91428" marT="45708" marB="457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3802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DF340-8F2D-4A9D-FD59-60359AA09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E776E4-00D9-F771-9B12-EA3105A3F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II. Les politiques de lutte contre le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746222-4683-5CC3-B703-042A88944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Politiques actives vs politiques passives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?</a:t>
            </a: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sz="2000" b="1">
                <a:solidFill>
                  <a:schemeClr val="tx1"/>
                </a:solidFill>
              </a:rPr>
              <a:t> Définition </a:t>
            </a:r>
            <a:r>
              <a:rPr lang="fr-FR" sz="2000" b="1" dirty="0">
                <a:solidFill>
                  <a:schemeClr val="tx1"/>
                </a:solidFill>
              </a:rPr>
              <a:t>et classification des politiques actives et passives de l’emploi</a:t>
            </a: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u="sng" dirty="0">
                <a:solidFill>
                  <a:schemeClr val="tx1"/>
                </a:solidFill>
              </a:rPr>
              <a:t>La classification des politiques de l’emploi</a:t>
            </a:r>
            <a:endParaRPr lang="fr-FR" sz="20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000" b="1" i="1" dirty="0">
                <a:solidFill>
                  <a:schemeClr val="tx1"/>
                </a:solidFill>
              </a:rPr>
              <a:t>La classification européenne d’Eurostat (reprise par la DARES et l’INSEE en France)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endParaRPr lang="fr-FR" sz="2400" b="1" i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9AF00F60-7330-292C-4E22-207E7841F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556779"/>
              </p:ext>
            </p:extLst>
          </p:nvPr>
        </p:nvGraphicFramePr>
        <p:xfrm>
          <a:off x="1955799" y="2313280"/>
          <a:ext cx="8280400" cy="4446589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828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00693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Classification des interventions de la politique </a:t>
                      </a:r>
                    </a:p>
                    <a:p>
                      <a:pPr algn="ctr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du marché du travail par type d’action</a:t>
                      </a:r>
                    </a:p>
                  </a:txBody>
                  <a:tcPr marL="91434" marR="9143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693"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Services PMT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1. Services relatifs au marché du travail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680"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Mesures PMT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2. Formation professionnelle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3. Rotation dans l’emploi et partage de l’emploi (dans la catégorie 4)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4. Incitations à l’emploi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5. Emploi protégé et aidé et réadaptation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6. Création directe d’emplois </a:t>
                      </a:r>
                    </a:p>
                    <a:p>
                      <a:pPr algn="just"/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7. Aides à la création d’entreprise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3523">
                <a:tc>
                  <a:txBody>
                    <a:bodyPr/>
                    <a:lstStyle/>
                    <a:p>
                      <a:pPr algn="just"/>
                      <a:r>
                        <a:rPr lang="fr-FR" sz="1800" b="1" dirty="0">
                          <a:solidFill>
                            <a:schemeClr val="tx1"/>
                          </a:solidFill>
                        </a:rPr>
                        <a:t>Soutiens PMT</a:t>
                      </a:r>
                    </a:p>
                    <a:p>
                      <a:pPr algn="just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8.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Maintien et soutien du revenu en cas d’absence d’emploi</a:t>
                      </a:r>
                      <a:endParaRPr lang="fr-FR" sz="1800" b="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fr-FR" sz="1800" b="0" dirty="0">
                          <a:solidFill>
                            <a:schemeClr val="tx1"/>
                          </a:solidFill>
                        </a:rPr>
                        <a:t>9. Préretraite</a:t>
                      </a:r>
                    </a:p>
                  </a:txBody>
                  <a:tcPr marL="91434" marR="9143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50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70A50-2F53-E96B-6084-7A51F9927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6B2553-F058-E7D2-F678-BE690281C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6DED9B-34D9-DF32-7162-0BFB0A30F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sz="2400" u="sng" dirty="0">
                <a:solidFill>
                  <a:schemeClr val="tx1"/>
                </a:solidFill>
              </a:rPr>
              <a:t>Travail, activité professionnelle et 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200" b="1" dirty="0">
                <a:solidFill>
                  <a:schemeClr val="tx1"/>
                </a:solidFill>
                <a:cs typeface="Arial" panose="020B0604020202020204" pitchFamily="34" charset="0"/>
              </a:rPr>
              <a:t> L’activité professionnelle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200" dirty="0">
                <a:solidFill>
                  <a:schemeClr val="tx1"/>
                </a:solidFill>
              </a:rPr>
              <a:t>Activité professionnelle = une activité (parmi d’autres) au sein de l’ensemble des activités de travail</a:t>
            </a: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sz="2200" dirty="0">
              <a:solidFill>
                <a:schemeClr val="tx1"/>
              </a:solidFill>
            </a:endParaRP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200" b="1" dirty="0">
                <a:solidFill>
                  <a:schemeClr val="tx1"/>
                </a:solidFill>
              </a:rPr>
              <a:t>Être en activité = occuper un emploi (ou en rechercher un)</a:t>
            </a: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sz="2200" dirty="0">
              <a:solidFill>
                <a:schemeClr val="tx1"/>
              </a:solidFill>
            </a:endParaRP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200" dirty="0">
                <a:solidFill>
                  <a:schemeClr val="tx1"/>
                </a:solidFill>
              </a:rPr>
              <a:t>Possible d’avoir un emploi mais ne pas travailler dans le cadre de celui-ci (ex : un salarié en chômage partiel qui conserve son emploi)</a:t>
            </a: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sz="2200" dirty="0">
              <a:solidFill>
                <a:schemeClr val="tx1"/>
              </a:solidFill>
            </a:endParaRPr>
          </a:p>
          <a:p>
            <a:pPr marL="285750" indent="-28575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200" dirty="0">
                <a:solidFill>
                  <a:schemeClr val="tx1"/>
                </a:solidFill>
              </a:rPr>
              <a:t>Possible de travailler sans être en emploi (ex : une personne inactive qui assure des activités domestiques auprès de ses proches)</a:t>
            </a:r>
            <a:endParaRPr lang="fr-FR" sz="2200" dirty="0">
              <a:solidFill>
                <a:schemeClr val="tx1"/>
              </a:solidFill>
              <a:cs typeface="Arial" pitchFamily="34" charset="0"/>
            </a:endParaRP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2208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2FA1D-0F2E-8BF7-31B0-BD2A21B4F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E2C9F8-C27A-49FC-D05B-8F04C9EB4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E3717A-99D2-3FEC-7CFB-4E0C12D03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A/ </a:t>
            </a:r>
            <a:r>
              <a:rPr lang="fr-FR" sz="2400" u="sng" dirty="0">
                <a:solidFill>
                  <a:schemeClr val="tx1"/>
                </a:solidFill>
              </a:rPr>
              <a:t>Travail, activité professionnelle et emploi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000" b="1" dirty="0">
                <a:solidFill>
                  <a:schemeClr val="tx1"/>
                </a:solidFill>
                <a:cs typeface="Arial" panose="020B0604020202020204" pitchFamily="34" charset="0"/>
              </a:rPr>
              <a:t> L’emploi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dirty="0">
                <a:solidFill>
                  <a:schemeClr val="tx1"/>
                </a:solidFill>
              </a:rPr>
              <a:t>Emploi = 1 agrégat statistique ⟶ </a:t>
            </a:r>
            <a:r>
              <a:rPr lang="fr-FR" altLang="fr-FR" sz="2000" b="1" dirty="0">
                <a:solidFill>
                  <a:schemeClr val="tx1"/>
                </a:solidFill>
              </a:rPr>
              <a:t>population en situation d’activité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0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dirty="0">
                <a:solidFill>
                  <a:schemeClr val="tx1"/>
                </a:solidFill>
              </a:rPr>
              <a:t>Activité qui renvoie à un statut social défini par un critère juridique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0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b="1" dirty="0">
                <a:solidFill>
                  <a:schemeClr val="tx1"/>
                </a:solidFill>
              </a:rPr>
              <a:t>Activité de travail rémunérée conférant des droits sociaux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0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dirty="0">
                <a:solidFill>
                  <a:schemeClr val="tx1"/>
                </a:solidFill>
              </a:rPr>
              <a:t>Actifs occupés (ont un emploi) = ensemble des personnes qui exercent un travail rémunéré (reconnu par le droit)</a:t>
            </a: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000" dirty="0">
              <a:solidFill>
                <a:schemeClr val="tx1"/>
              </a:solidFill>
            </a:endParaRPr>
          </a:p>
          <a:p>
            <a:pPr marL="342900" indent="-34290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000" dirty="0">
                <a:solidFill>
                  <a:schemeClr val="tx1"/>
                </a:solidFill>
              </a:rPr>
              <a:t>Actifs inoccupés (n’ont pas d’emploi mais en recherchent un) = ensemble des personnes qui cherchent un travail</a:t>
            </a:r>
          </a:p>
          <a:p>
            <a:pPr marL="0" indent="0" algn="just">
              <a:buNone/>
            </a:pPr>
            <a:endParaRPr lang="fr-FR" sz="22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79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4B6631-308E-0C5B-A93D-3BFD1EF85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65029-3440-AA6A-A8B4-4DDA5928B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38ADE4-A409-2D81-93E5-C8E1CBD47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altLang="fr-FR" sz="2400" u="sng" dirty="0">
                <a:solidFill>
                  <a:schemeClr val="tx1"/>
                </a:solidFill>
                <a:cs typeface="Arial" panose="020B0604020202020204" pitchFamily="34" charset="0"/>
              </a:rPr>
              <a:t>Brève histoire du concept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:</a:t>
            </a:r>
            <a:endParaRPr lang="fr-FR" altLang="fr-FR" sz="2400" u="sng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0" indent="0" algn="just">
              <a:lnSpc>
                <a:spcPct val="90000"/>
              </a:lnSpc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Apparition du concept à la fin du 19</a:t>
            </a:r>
            <a:r>
              <a:rPr lang="fr-FR" altLang="fr-FR" sz="2400" baseline="30000" dirty="0">
                <a:solidFill>
                  <a:schemeClr val="tx1"/>
                </a:solidFill>
                <a:cs typeface="Arial" panose="020B0604020202020204" pitchFamily="34" charset="0"/>
              </a:rPr>
              <a:t>ème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siècle </a:t>
            </a:r>
            <a:r>
              <a:rPr lang="fr-FR" altLang="fr-FR" sz="2400" dirty="0">
                <a:solidFill>
                  <a:schemeClr val="tx1"/>
                </a:solidFill>
                <a:ea typeface="Cambria" panose="02040503050406030204" pitchFamily="18" charset="0"/>
                <a:cs typeface="Arial" panose="020B0604020202020204" pitchFamily="34" charset="0"/>
              </a:rPr>
              <a:t>⟶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passage de la notion de « repos », « cessation de travail » à celle de « privation d’emploi »</a:t>
            </a:r>
          </a:p>
          <a:p>
            <a:pPr algn="just">
              <a:lnSpc>
                <a:spcPct val="90000"/>
              </a:lnSpc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Construction de la catégorie du « chômage » = réponse à la question sociale des sociétés transformées par les processus d’industrialisation et d’urbanisation</a:t>
            </a:r>
          </a:p>
          <a:p>
            <a:pPr algn="just">
              <a:lnSpc>
                <a:spcPct val="90000"/>
              </a:lnSpc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Nécessité pour l’Etat de mesurer le phénomène et de repérer cette situation dans la population </a:t>
            </a:r>
            <a:r>
              <a:rPr lang="fr-FR" altLang="fr-FR" sz="2400" dirty="0">
                <a:solidFill>
                  <a:schemeClr val="tx1"/>
                </a:solidFill>
              </a:rPr>
              <a:t>⟶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être au chômage </a:t>
            </a:r>
            <a:r>
              <a:rPr lang="fr-FR" altLang="fr-FR" sz="2400" dirty="0">
                <a:solidFill>
                  <a:schemeClr val="tx1"/>
                </a:solidFill>
              </a:rPr>
              <a:t>⟹ </a:t>
            </a: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statut social avec des droits et des obligations</a:t>
            </a:r>
          </a:p>
        </p:txBody>
      </p:sp>
    </p:spTree>
    <p:extLst>
      <p:ext uri="{BB962C8B-B14F-4D97-AF65-F5344CB8AC3E}">
        <p14:creationId xmlns:p14="http://schemas.microsoft.com/office/powerpoint/2010/main" val="44563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AD213-878A-4670-767B-F4D5023725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874E86-F6E8-6209-1523-00EC94230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4056D0-8653-4255-54A1-0BB212DB8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>
                <a:solidFill>
                  <a:schemeClr val="tx1"/>
                </a:solidFill>
              </a:rPr>
              <a:t>B/ </a:t>
            </a:r>
            <a:r>
              <a:rPr lang="fr-FR" sz="24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u="sng" dirty="0">
                <a:solidFill>
                  <a:schemeClr val="tx1"/>
                </a:solidFill>
                <a:cs typeface="Arial" pitchFamily="34" charset="0"/>
              </a:rPr>
              <a:t>Caractéristiques et formes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 :</a:t>
            </a:r>
          </a:p>
          <a:p>
            <a:pPr marL="0" indent="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None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3 grands groupes dans la population d’âge actif :</a:t>
            </a:r>
          </a:p>
          <a:p>
            <a:pPr marL="342900" indent="-342900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Travailleurs = personnes en emploi exerçant une activité rémunérée (</a:t>
            </a:r>
            <a:r>
              <a:rPr lang="fr-FR" sz="2400" i="1" dirty="0">
                <a:solidFill>
                  <a:schemeClr val="tx1"/>
                </a:solidFill>
                <a:cs typeface="Arial" pitchFamily="34" charset="0"/>
              </a:rPr>
              <a:t>actifs occupés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)</a:t>
            </a: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b="1" dirty="0">
                <a:solidFill>
                  <a:schemeClr val="tx1"/>
                </a:solidFill>
                <a:cs typeface="Arial" pitchFamily="34" charset="0"/>
              </a:rPr>
              <a:t>Chômeurs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 = personnes sans emploi à la recherche d’un emploi (PSERE) (</a:t>
            </a:r>
            <a:r>
              <a:rPr lang="fr-FR" sz="2400" i="1" dirty="0">
                <a:solidFill>
                  <a:schemeClr val="tx1"/>
                </a:solidFill>
                <a:cs typeface="Arial" pitchFamily="34" charset="0"/>
              </a:rPr>
              <a:t>actifs inoccupés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)</a:t>
            </a:r>
          </a:p>
          <a:p>
            <a:pPr marL="719138" indent="-365125" algn="just">
              <a:spcBef>
                <a:spcPts val="0"/>
              </a:spcBef>
              <a:buClr>
                <a:schemeClr val="tx1">
                  <a:shade val="95000"/>
                </a:schemeClr>
              </a:buClr>
              <a:buFont typeface="+mj-lt"/>
              <a:buAutoNum type="arabicPeriod"/>
              <a:defRPr/>
            </a:pP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Inactifs = personnes sans emploi ne recherchant pas d’emploi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098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88C3F-1286-6C82-4D1A-4EC30B64A2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14828E-3156-EFCC-6EF6-3009B20D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46CA97-9439-7696-0626-47D0BE2A9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u="sng" dirty="0">
                <a:solidFill>
                  <a:schemeClr val="tx1"/>
                </a:solidFill>
                <a:cs typeface="Arial" pitchFamily="34" charset="0"/>
              </a:rPr>
              <a:t>Caractéristiques et formes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 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Le chômage conjoncturel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Chômage lié au </a:t>
            </a:r>
            <a:r>
              <a:rPr lang="fr-FR" sz="2400" b="1" dirty="0">
                <a:solidFill>
                  <a:schemeClr val="tx1"/>
                </a:solidFill>
              </a:rPr>
              <a:t>ralentissement de l’activité économique </a:t>
            </a:r>
            <a:r>
              <a:rPr lang="fr-FR" sz="2400" dirty="0">
                <a:solidFill>
                  <a:schemeClr val="tx1"/>
                </a:solidFill>
              </a:rPr>
              <a:t>= chômage « transitoire »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Source dans les </a:t>
            </a:r>
            <a:r>
              <a:rPr lang="fr-FR" sz="2400" b="1" dirty="0">
                <a:solidFill>
                  <a:schemeClr val="tx1"/>
                </a:solidFill>
              </a:rPr>
              <a:t>fluctuations cycliques </a:t>
            </a:r>
            <a:r>
              <a:rPr lang="fr-FR" sz="2400" dirty="0">
                <a:solidFill>
                  <a:schemeClr val="tx1"/>
                </a:solidFill>
              </a:rPr>
              <a:t>de l’économie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Le niveau de l’emploi ne s’adapte pas immédiatement aux </a:t>
            </a:r>
            <a:r>
              <a:rPr lang="fr-FR" sz="2400" b="1" dirty="0">
                <a:solidFill>
                  <a:schemeClr val="tx1"/>
                </a:solidFill>
              </a:rPr>
              <a:t>variations de la conjoncture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b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b="1" dirty="0">
                <a:solidFill>
                  <a:schemeClr val="tx1"/>
                </a:solidFill>
              </a:rPr>
              <a:t> </a:t>
            </a:r>
            <a:r>
              <a:rPr lang="fr-FR" sz="2400" dirty="0">
                <a:solidFill>
                  <a:schemeClr val="tx1"/>
                </a:solidFill>
              </a:rPr>
              <a:t>Ralentissement conjoncturel </a:t>
            </a:r>
            <a:r>
              <a:rPr lang="fr-FR" sz="2400" dirty="0">
                <a:solidFill>
                  <a:schemeClr val="tx1"/>
                </a:solidFill>
                <a:ea typeface="Cambria" panose="02040503050406030204" pitchFamily="18" charset="0"/>
              </a:rPr>
              <a:t>⟶ </a:t>
            </a:r>
            <a:r>
              <a:rPr lang="fr-FR" sz="2400" dirty="0">
                <a:solidFill>
                  <a:schemeClr val="tx1"/>
                </a:solidFill>
              </a:rPr>
              <a:t>les entreprises ont recours en premier lieu à la </a:t>
            </a:r>
            <a:r>
              <a:rPr lang="fr-FR" sz="2400" b="1" dirty="0">
                <a:solidFill>
                  <a:schemeClr val="tx1"/>
                </a:solidFill>
              </a:rPr>
              <a:t>flexibilité quantitative interne</a:t>
            </a:r>
            <a:r>
              <a:rPr lang="fr-FR" sz="2400" dirty="0">
                <a:solidFill>
                  <a:schemeClr val="tx1"/>
                </a:solidFill>
              </a:rPr>
              <a:t> (car le licenciement constitue un coût)</a:t>
            </a: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26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9EB9E-92FC-AD47-D6D6-EE7288437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A28300-541E-09EC-943D-E148E435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98131"/>
            <a:ext cx="10691265" cy="680562"/>
          </a:xfrm>
        </p:spPr>
        <p:txBody>
          <a:bodyPr>
            <a:noAutofit/>
          </a:bodyPr>
          <a:lstStyle/>
          <a:p>
            <a:r>
              <a:rPr lang="fr-FR" sz="3200" b="1" cap="none" dirty="0"/>
              <a:t>I. Travail, emploi, activité, inactivité et chômage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AFA718-3704-092F-FE4D-A0CBC5FB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778693"/>
            <a:ext cx="10691265" cy="531060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fr-FR" sz="2200" u="sng" dirty="0">
              <a:solidFill>
                <a:srgbClr val="FF0000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fr-FR" sz="2600" dirty="0">
                <a:solidFill>
                  <a:schemeClr val="tx1"/>
                </a:solidFill>
              </a:rPr>
              <a:t>B/ </a:t>
            </a:r>
            <a:r>
              <a:rPr lang="fr-FR" sz="2600" u="sng" dirty="0">
                <a:solidFill>
                  <a:schemeClr val="tx1"/>
                </a:solidFill>
              </a:rPr>
              <a:t>Les frontières floues de l’emploi, du chômage et de l’inactivité</a:t>
            </a:r>
          </a:p>
          <a:p>
            <a:pPr marL="457200" indent="-457200" algn="just">
              <a:spcBef>
                <a:spcPts val="0"/>
              </a:spcBef>
              <a:buAutoNum type="arabicPeriod"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v"/>
              <a:defRPr/>
            </a:pPr>
            <a:r>
              <a:rPr lang="fr-FR" altLang="fr-FR" sz="2400" b="1" dirty="0">
                <a:solidFill>
                  <a:schemeClr val="tx1"/>
                </a:solidFill>
                <a:cs typeface="Arial" panose="020B0604020202020204" pitchFamily="34" charset="0"/>
              </a:rPr>
              <a:t>  Le chômage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altLang="fr-FR" sz="2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q"/>
              <a:defRPr/>
            </a:pPr>
            <a:r>
              <a:rPr lang="fr-FR" altLang="fr-FR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fr-FR" sz="2400" u="sng" dirty="0">
                <a:solidFill>
                  <a:schemeClr val="tx1"/>
                </a:solidFill>
                <a:cs typeface="Arial" pitchFamily="34" charset="0"/>
              </a:rPr>
              <a:t>Caractéristiques et formes</a:t>
            </a:r>
            <a:r>
              <a:rPr lang="fr-FR" sz="2400" dirty="0">
                <a:solidFill>
                  <a:schemeClr val="tx1"/>
                </a:solidFill>
                <a:cs typeface="Arial" pitchFamily="34" charset="0"/>
              </a:rPr>
              <a:t> :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dirty="0">
              <a:solidFill>
                <a:schemeClr val="tx1"/>
              </a:solidFill>
              <a:cs typeface="Arial" pitchFamily="34" charset="0"/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§"/>
              <a:defRPr/>
            </a:pPr>
            <a:r>
              <a:rPr lang="fr-FR" sz="2400" b="1" i="1" dirty="0">
                <a:solidFill>
                  <a:schemeClr val="tx1"/>
                </a:solidFill>
              </a:rPr>
              <a:t>Le chômage structurel</a:t>
            </a:r>
          </a:p>
          <a:p>
            <a:pPr marL="0" indent="0" algn="just">
              <a:spcBef>
                <a:spcPts val="0"/>
              </a:spcBef>
              <a:buClr>
                <a:srgbClr val="2D2123"/>
              </a:buClr>
              <a:buNone/>
              <a:defRPr/>
            </a:pPr>
            <a:endParaRPr lang="fr-FR" sz="2400" b="1" i="1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Part du chômage </a:t>
            </a:r>
            <a:r>
              <a:rPr lang="fr-FR" sz="2400" b="1" dirty="0">
                <a:solidFill>
                  <a:schemeClr val="tx1"/>
                </a:solidFill>
              </a:rPr>
              <a:t>incompressible à court et moyen terme </a:t>
            </a:r>
            <a:r>
              <a:rPr lang="fr-FR" sz="2400" dirty="0">
                <a:solidFill>
                  <a:schemeClr val="tx1"/>
                </a:solidFill>
              </a:rPr>
              <a:t>dans un contexte institutionnel donné</a:t>
            </a: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schemeClr val="tx1"/>
                </a:solidFill>
              </a:rPr>
              <a:t> La forme structurelle du chômage englobe :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 le chômage « frictionnel »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le chômage « naturel »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le chômage « de conversion »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le chômage « technologique » </a:t>
            </a:r>
          </a:p>
          <a:p>
            <a:pPr marL="717550" algn="just">
              <a:spcBef>
                <a:spcPts val="0"/>
              </a:spcBef>
              <a:buClr>
                <a:srgbClr val="2D2123"/>
              </a:buClr>
              <a:buFont typeface="Wingdings" panose="05000000000000000000" pitchFamily="2" charset="2"/>
              <a:buChar char="ü"/>
              <a:defRPr/>
            </a:pPr>
            <a:r>
              <a:rPr lang="fr-FR" sz="2400" dirty="0">
                <a:solidFill>
                  <a:schemeClr val="tx1"/>
                </a:solidFill>
              </a:rPr>
              <a:t>le chômage « de prospection »…</a:t>
            </a:r>
          </a:p>
        </p:txBody>
      </p:sp>
    </p:spTree>
    <p:extLst>
      <p:ext uri="{BB962C8B-B14F-4D97-AF65-F5344CB8AC3E}">
        <p14:creationId xmlns:p14="http://schemas.microsoft.com/office/powerpoint/2010/main" val="1227311203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oli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Colis</Template>
  <TotalTime>259</TotalTime>
  <Words>3169</Words>
  <Application>Microsoft Office PowerPoint</Application>
  <PresentationFormat>Grand écran</PresentationFormat>
  <Paragraphs>430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7" baseType="lpstr">
      <vt:lpstr>Aptos</vt:lpstr>
      <vt:lpstr>Arial</vt:lpstr>
      <vt:lpstr>Cambria</vt:lpstr>
      <vt:lpstr>Gill Sans MT</vt:lpstr>
      <vt:lpstr>Wingdings</vt:lpstr>
      <vt:lpstr>Colis</vt:lpstr>
      <vt:lpstr>Rectorat de Toulouse  Formation des professeurs de SES  de l’académie de Toulouse</vt:lpstr>
      <vt:lpstr>Travail et politiques  du marché du travail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I. Travail, emploi, activité, inactivité et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  <vt:lpstr>II. Les politiques de lutte contre le chômage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Julien Reysz</dc:creator>
  <cp:lastModifiedBy>Julien Reysz</cp:lastModifiedBy>
  <cp:revision>68</cp:revision>
  <dcterms:created xsi:type="dcterms:W3CDTF">2025-11-17T12:24:07Z</dcterms:created>
  <dcterms:modified xsi:type="dcterms:W3CDTF">2025-11-18T12:04:41Z</dcterms:modified>
</cp:coreProperties>
</file>