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emf" ContentType="image/x-emf"/>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686" r:id="rId5"/>
    <p:sldMasterId id="2147483683" r:id="rId6"/>
    <p:sldMasterId id="2147483689" r:id="rId7"/>
  </p:sldMasterIdLst>
  <p:notesMasterIdLst>
    <p:notesMasterId r:id="rId26"/>
  </p:notesMasterIdLst>
  <p:handoutMasterIdLst>
    <p:handoutMasterId r:id="rId27"/>
  </p:handoutMasterIdLst>
  <p:sldIdLst>
    <p:sldId id="271" r:id="rId8"/>
    <p:sldId id="321" r:id="rId9"/>
    <p:sldId id="325" r:id="rId10"/>
    <p:sldId id="307" r:id="rId11"/>
    <p:sldId id="315" r:id="rId12"/>
    <p:sldId id="305" r:id="rId13"/>
    <p:sldId id="326" r:id="rId14"/>
    <p:sldId id="329" r:id="rId15"/>
    <p:sldId id="330" r:id="rId16"/>
    <p:sldId id="328" r:id="rId17"/>
    <p:sldId id="318" r:id="rId18"/>
    <p:sldId id="296" r:id="rId19"/>
    <p:sldId id="297" r:id="rId20"/>
    <p:sldId id="299" r:id="rId21"/>
    <p:sldId id="316" r:id="rId22"/>
    <p:sldId id="280" r:id="rId23"/>
    <p:sldId id="317" r:id="rId24"/>
    <p:sldId id="322" r:id="rId25"/>
  </p:sldIdLst>
  <p:sldSz cx="9144000" cy="5143500" type="screen16x9"/>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3A2C7"/>
    <a:srgbClr val="FFE599"/>
    <a:srgbClr val="F10505"/>
    <a:srgbClr val="DCE6F2"/>
    <a:srgbClr val="C0504D"/>
    <a:srgbClr val="3D3D3D"/>
    <a:srgbClr val="FFFF97"/>
    <a:srgbClr val="FFFF61"/>
    <a:srgbClr val="FFC1FF"/>
    <a:srgbClr val="FF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72993" autoAdjust="0"/>
  </p:normalViewPr>
  <p:slideViewPr>
    <p:cSldViewPr snapToGrid="0" snapToObjects="1">
      <p:cViewPr>
        <p:scale>
          <a:sx n="100" d="100"/>
          <a:sy n="100" d="100"/>
        </p:scale>
        <p:origin x="-1284" y="-282"/>
      </p:cViewPr>
      <p:guideLst>
        <p:guide orient="horz" pos="1620"/>
        <p:guide pos="2880"/>
      </p:guideLst>
    </p:cSldViewPr>
  </p:slideViewPr>
  <p:notesTextViewPr>
    <p:cViewPr>
      <p:scale>
        <a:sx n="150" d="100"/>
        <a:sy n="15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e COSTA" userId="a9990527-e5a0-4976-9254-72d533a89fe6" providerId="ADAL" clId="{80B87F51-E2E2-3D4E-B165-5A03A9E2E435}"/>
    <pc:docChg chg="undo custSel modSld modMainMaster">
      <pc:chgData name="Pascale COSTA" userId="a9990527-e5a0-4976-9254-72d533a89fe6" providerId="ADAL" clId="{80B87F51-E2E2-3D4E-B165-5A03A9E2E435}" dt="2022-12-06T20:44:36.150" v="68" actId="20577"/>
      <pc:docMkLst>
        <pc:docMk/>
      </pc:docMkLst>
      <pc:sldChg chg="modSp mod">
        <pc:chgData name="Pascale COSTA" userId="a9990527-e5a0-4976-9254-72d533a89fe6" providerId="ADAL" clId="{80B87F51-E2E2-3D4E-B165-5A03A9E2E435}" dt="2022-12-06T20:44:30.488" v="66" actId="20577"/>
        <pc:sldMkLst>
          <pc:docMk/>
          <pc:sldMk cId="1502800288" sldId="279"/>
        </pc:sldMkLst>
        <pc:spChg chg="mod">
          <ac:chgData name="Pascale COSTA" userId="a9990527-e5a0-4976-9254-72d533a89fe6" providerId="ADAL" clId="{80B87F51-E2E2-3D4E-B165-5A03A9E2E435}" dt="2022-12-06T20:44:30.488" v="66" actId="20577"/>
          <ac:spMkLst>
            <pc:docMk/>
            <pc:sldMk cId="1502800288" sldId="279"/>
            <ac:spMk id="4" creationId="{E2E4DD65-9DC7-08D9-E68E-C8C6E5C50FC8}"/>
          </ac:spMkLst>
        </pc:spChg>
        <pc:spChg chg="mod">
          <ac:chgData name="Pascale COSTA" userId="a9990527-e5a0-4976-9254-72d533a89fe6" providerId="ADAL" clId="{80B87F51-E2E2-3D4E-B165-5A03A9E2E435}" dt="2022-12-06T20:44:24.974" v="64" actId="20577"/>
          <ac:spMkLst>
            <pc:docMk/>
            <pc:sldMk cId="1502800288" sldId="279"/>
            <ac:spMk id="6" creationId="{96083F75-F606-1622-FE07-58CC2F1F7D90}"/>
          </ac:spMkLst>
        </pc:spChg>
      </pc:sldChg>
      <pc:sldChg chg="modSp mod">
        <pc:chgData name="Pascale COSTA" userId="a9990527-e5a0-4976-9254-72d533a89fe6" providerId="ADAL" clId="{80B87F51-E2E2-3D4E-B165-5A03A9E2E435}" dt="2022-12-06T20:44:36.150" v="68" actId="20577"/>
        <pc:sldMkLst>
          <pc:docMk/>
          <pc:sldMk cId="2330742906" sldId="280"/>
        </pc:sldMkLst>
        <pc:spChg chg="mod">
          <ac:chgData name="Pascale COSTA" userId="a9990527-e5a0-4976-9254-72d533a89fe6" providerId="ADAL" clId="{80B87F51-E2E2-3D4E-B165-5A03A9E2E435}" dt="2022-12-06T20:44:36.150" v="68" actId="20577"/>
          <ac:spMkLst>
            <pc:docMk/>
            <pc:sldMk cId="2330742906" sldId="280"/>
            <ac:spMk id="2" creationId="{63FE7EAE-C43D-0949-8FAC-186D8B7B8A80}"/>
          </ac:spMkLst>
        </pc:spChg>
      </pc:sldChg>
      <pc:sldMasterChg chg="delSp modSp mod">
        <pc:chgData name="Pascale COSTA" userId="a9990527-e5a0-4976-9254-72d533a89fe6" providerId="ADAL" clId="{80B87F51-E2E2-3D4E-B165-5A03A9E2E435}" dt="2022-12-06T20:41:38.134" v="11" actId="20577"/>
        <pc:sldMasterMkLst>
          <pc:docMk/>
          <pc:sldMasterMk cId="3069642489" sldId="2147483659"/>
        </pc:sldMasterMkLst>
        <pc:spChg chg="mod">
          <ac:chgData name="Pascale COSTA" userId="a9990527-e5a0-4976-9254-72d533a89fe6" providerId="ADAL" clId="{80B87F51-E2E2-3D4E-B165-5A03A9E2E435}" dt="2022-12-06T20:41:38.134" v="11" actId="20577"/>
          <ac:spMkLst>
            <pc:docMk/>
            <pc:sldMasterMk cId="3069642489" sldId="2147483659"/>
            <ac:spMk id="7" creationId="{38E75FC0-218F-6543-AEDF-85999A11CED2}"/>
          </ac:spMkLst>
        </pc:spChg>
        <pc:spChg chg="mod">
          <ac:chgData name="Pascale COSTA" userId="a9990527-e5a0-4976-9254-72d533a89fe6" providerId="ADAL" clId="{80B87F51-E2E2-3D4E-B165-5A03A9E2E435}" dt="2022-12-06T20:41:07.102" v="3" actId="20577"/>
          <ac:spMkLst>
            <pc:docMk/>
            <pc:sldMasterMk cId="3069642489" sldId="2147483659"/>
            <ac:spMk id="43" creationId="{6A65DC45-55D0-B545-9B2B-7F51A723A414}"/>
          </ac:spMkLst>
        </pc:spChg>
        <pc:grpChg chg="del">
          <ac:chgData name="Pascale COSTA" userId="a9990527-e5a0-4976-9254-72d533a89fe6" providerId="ADAL" clId="{80B87F51-E2E2-3D4E-B165-5A03A9E2E435}" dt="2022-12-06T20:40:56.484" v="1" actId="478"/>
          <ac:grpSpMkLst>
            <pc:docMk/>
            <pc:sldMasterMk cId="3069642489" sldId="2147483659"/>
            <ac:grpSpMk id="4" creationId="{35C3E59C-FA07-6F43-910E-2CBD9EECEE74}"/>
          </ac:grpSpMkLst>
        </pc:grpChg>
        <pc:picChg chg="del">
          <ac:chgData name="Pascale COSTA" userId="a9990527-e5a0-4976-9254-72d533a89fe6" providerId="ADAL" clId="{80B87F51-E2E2-3D4E-B165-5A03A9E2E435}" dt="2022-12-06T20:40:53.174" v="0" actId="478"/>
          <ac:picMkLst>
            <pc:docMk/>
            <pc:sldMasterMk cId="3069642489" sldId="2147483659"/>
            <ac:picMk id="16" creationId="{484E5FE3-8DF9-8676-D639-906F5BFBCE8A}"/>
          </ac:picMkLst>
        </pc:picChg>
      </pc:sldMasterChg>
      <pc:sldMasterChg chg="delSp modSp mod">
        <pc:chgData name="Pascale COSTA" userId="a9990527-e5a0-4976-9254-72d533a89fe6" providerId="ADAL" clId="{80B87F51-E2E2-3D4E-B165-5A03A9E2E435}" dt="2022-12-06T20:43:29.716" v="56" actId="20577"/>
        <pc:sldMasterMkLst>
          <pc:docMk/>
          <pc:sldMasterMk cId="2655624957" sldId="2147483686"/>
        </pc:sldMasterMkLst>
        <pc:spChg chg="mod">
          <ac:chgData name="Pascale COSTA" userId="a9990527-e5a0-4976-9254-72d533a89fe6" providerId="ADAL" clId="{80B87F51-E2E2-3D4E-B165-5A03A9E2E435}" dt="2022-12-06T20:43:29.716" v="56" actId="20577"/>
          <ac:spMkLst>
            <pc:docMk/>
            <pc:sldMasterMk cId="2655624957" sldId="2147483686"/>
            <ac:spMk id="9" creationId="{C812CA52-75E2-8C45-8063-24057FEDA026}"/>
          </ac:spMkLst>
        </pc:spChg>
        <pc:spChg chg="mod">
          <ac:chgData name="Pascale COSTA" userId="a9990527-e5a0-4976-9254-72d533a89fe6" providerId="ADAL" clId="{80B87F51-E2E2-3D4E-B165-5A03A9E2E435}" dt="2022-12-06T20:42:13.368" v="21" actId="20577"/>
          <ac:spMkLst>
            <pc:docMk/>
            <pc:sldMasterMk cId="2655624957" sldId="2147483686"/>
            <ac:spMk id="10" creationId="{32627B64-766E-F047-97D6-D5A544058ED3}"/>
          </ac:spMkLst>
        </pc:spChg>
        <pc:spChg chg="mod">
          <ac:chgData name="Pascale COSTA" userId="a9990527-e5a0-4976-9254-72d533a89fe6" providerId="ADAL" clId="{80B87F51-E2E2-3D4E-B165-5A03A9E2E435}" dt="2022-12-06T20:43:00.458" v="27" actId="14100"/>
          <ac:spMkLst>
            <pc:docMk/>
            <pc:sldMasterMk cId="2655624957" sldId="2147483686"/>
            <ac:spMk id="11" creationId="{A6B122F1-A62C-814C-9DE9-B24714E450C9}"/>
          </ac:spMkLst>
        </pc:spChg>
        <pc:spChg chg="mod">
          <ac:chgData name="Pascale COSTA" userId="a9990527-e5a0-4976-9254-72d533a89fe6" providerId="ADAL" clId="{80B87F51-E2E2-3D4E-B165-5A03A9E2E435}" dt="2022-12-06T20:42:59.915" v="26" actId="1076"/>
          <ac:spMkLst>
            <pc:docMk/>
            <pc:sldMasterMk cId="2655624957" sldId="2147483686"/>
            <ac:spMk id="34" creationId="{10B26597-ED97-C945-B14D-9C763707C59F}"/>
          </ac:spMkLst>
        </pc:spChg>
        <pc:grpChg chg="del">
          <ac:chgData name="Pascale COSTA" userId="a9990527-e5a0-4976-9254-72d533a89fe6" providerId="ADAL" clId="{80B87F51-E2E2-3D4E-B165-5A03A9E2E435}" dt="2022-12-06T20:42:38.717" v="22" actId="478"/>
          <ac:grpSpMkLst>
            <pc:docMk/>
            <pc:sldMasterMk cId="2655624957" sldId="2147483686"/>
            <ac:grpSpMk id="4" creationId="{35C3E59C-FA07-6F43-910E-2CBD9EECEE74}"/>
          </ac:grpSpMkLst>
        </pc:grpChg>
        <pc:picChg chg="del">
          <ac:chgData name="Pascale COSTA" userId="a9990527-e5a0-4976-9254-72d533a89fe6" providerId="ADAL" clId="{80B87F51-E2E2-3D4E-B165-5A03A9E2E435}" dt="2022-12-06T20:42:43.075" v="23" actId="478"/>
          <ac:picMkLst>
            <pc:docMk/>
            <pc:sldMasterMk cId="2655624957" sldId="2147483686"/>
            <ac:picMk id="2" creationId="{5F9DADEE-3CE6-BDEA-50E4-A880D69C926D}"/>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pPr/>
              <a:t>18/04/2023</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pPr/>
              <a:t>‹N°›</a:t>
            </a:fld>
            <a:endParaRPr lang="fr-FR"/>
          </a:p>
        </p:txBody>
      </p:sp>
    </p:spTree>
    <p:extLst>
      <p:ext uri="{BB962C8B-B14F-4D97-AF65-F5344CB8AC3E}">
        <p14:creationId xmlns:p14="http://schemas.microsoft.com/office/powerpoint/2010/main" xmlns=""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pPr/>
              <a:t>18/04/2023</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pPr/>
              <a:t>‹N°›</a:t>
            </a:fld>
            <a:endParaRPr lang="fr-FR"/>
          </a:p>
        </p:txBody>
      </p:sp>
    </p:spTree>
    <p:extLst>
      <p:ext uri="{BB962C8B-B14F-4D97-AF65-F5344CB8AC3E}">
        <p14:creationId xmlns:p14="http://schemas.microsoft.com/office/powerpoint/2010/main" xmlns=""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Cette épreuve E2 de diagnostic et communication technique est nouvelle pour sa modalité d’organisation.</a:t>
            </a:r>
          </a:p>
          <a:p>
            <a:r>
              <a:rPr lang="fr-FR" dirty="0" smtClean="0"/>
              <a:t>Pour les candidats ponctuels:</a:t>
            </a:r>
          </a:p>
          <a:p>
            <a:pPr marL="171450" indent="-171450">
              <a:buFontTx/>
              <a:buChar char="-"/>
            </a:pPr>
            <a:r>
              <a:rPr lang="fr-FR" dirty="0" smtClean="0"/>
              <a:t>Un oral de 30 min</a:t>
            </a:r>
            <a:r>
              <a:rPr lang="fr-FR" baseline="0" dirty="0" smtClean="0"/>
              <a:t> avec deux parties: 15 min d’appropriation d’un dossier technique et 15 min d’échanges avec un jury.</a:t>
            </a:r>
          </a:p>
          <a:p>
            <a:pPr marL="171450" indent="-171450">
              <a:buFontTx/>
              <a:buChar char="-"/>
            </a:pPr>
            <a:r>
              <a:rPr lang="fr-FR" baseline="0" dirty="0" smtClean="0"/>
              <a:t>Dans ce dossier technique figureront tous les documents nécessaires à la remise en conformité d’un véhicule accidenté. Le contexte sera </a:t>
            </a:r>
            <a:r>
              <a:rPr lang="fr-FR" b="1" baseline="0" dirty="0" smtClean="0"/>
              <a:t>issu d’un cas réel de choc</a:t>
            </a:r>
            <a:r>
              <a:rPr lang="fr-FR" baseline="0" dirty="0" smtClean="0"/>
              <a:t>.</a:t>
            </a:r>
          </a:p>
          <a:p>
            <a:pPr marL="171450" indent="-171450">
              <a:buFontTx/>
              <a:buChar char="-"/>
            </a:pPr>
            <a:r>
              <a:rPr lang="fr-FR" baseline="0" dirty="0" smtClean="0"/>
              <a:t>Le choc certainement du 2</a:t>
            </a:r>
            <a:r>
              <a:rPr lang="fr-FR" baseline="30000" dirty="0" smtClean="0"/>
              <a:t>nd</a:t>
            </a:r>
            <a:r>
              <a:rPr lang="fr-FR" baseline="0" dirty="0" smtClean="0"/>
              <a:t> degré devra amener le candidat à échanger avec les membres du jury sur les activités d’analyse des trains roulant et de la structure. Les activités de communication technique se réaliseront à partir des documents nécessaires à toute intervention de remise en conformité à savoir le rapport d’expertise, l’OR, des prises de vue du véhicule accidenté et tout document utile aux processus de réparation de la structure et des trains roulants.</a:t>
            </a:r>
          </a:p>
          <a:p>
            <a:pPr marL="171450" indent="-171450">
              <a:buFontTx/>
              <a:buChar char="-"/>
            </a:pPr>
            <a:endParaRPr lang="fr-FR" baseline="0" dirty="0" smtClean="0"/>
          </a:p>
          <a:p>
            <a:pPr marL="171450" indent="-171450">
              <a:buFontTx/>
              <a:buChar char="-"/>
            </a:pPr>
            <a:r>
              <a:rPr lang="fr-FR" baseline="0" dirty="0" smtClean="0"/>
              <a:t>Pour les candidats de la voie scolaire. Pas d’oral mais du CCF continué. Pour mener ces activités, on engage les équipes à intégrer ces activités du pôle 4 dans tout processus d’intervention relatif aux pôles 1, 2 et 3. Cela signifie que les apprenants seront munis d’un dossier technique construit sur le même principe et dans lequel figureront tous les documents techniques nécessaires à l’intervention et permettant de mener des activités de communications technique et d’analyse des trains roulants et de structure. </a:t>
            </a:r>
            <a:r>
              <a:rPr lang="fr-FR" b="1" baseline="0" dirty="0" smtClean="0"/>
              <a:t>Il est évident que l’approche pédagogique des enseignements est différente. Des exemples concrets seront apportés cet </a:t>
            </a:r>
            <a:r>
              <a:rPr lang="fr-FR" b="1" baseline="0" dirty="0" err="1" smtClean="0"/>
              <a:t>apm</a:t>
            </a:r>
            <a:r>
              <a:rPr lang="fr-FR" b="1" baseline="0" dirty="0" smtClean="0"/>
              <a:t> et dans le guide d’accompagnement.</a:t>
            </a:r>
            <a:endParaRPr lang="fr-FR" b="1"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10</a:t>
            </a:fld>
            <a:endParaRPr lang="fr-FR"/>
          </a:p>
        </p:txBody>
      </p:sp>
    </p:spTree>
    <p:extLst>
      <p:ext uri="{BB962C8B-B14F-4D97-AF65-F5344CB8AC3E}">
        <p14:creationId xmlns:p14="http://schemas.microsoft.com/office/powerpoint/2010/main" xmlns="" val="3196810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Vous retrouverez dans tous les règlement d’examens des trois diplômes ces modalités d’évaluation pour les candidat interrogés selon le CCF.</a:t>
            </a:r>
            <a:endParaRPr lang="fr-FR"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Comment mettre en œuvre le CCF continué ?</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11</a:t>
            </a:fld>
            <a:endParaRPr lang="fr-FR"/>
          </a:p>
        </p:txBody>
      </p:sp>
    </p:spTree>
    <p:extLst>
      <p:ext uri="{BB962C8B-B14F-4D97-AF65-F5344CB8AC3E}">
        <p14:creationId xmlns:p14="http://schemas.microsoft.com/office/powerpoint/2010/main" xmlns="" val="2977852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Un point sur le principe des anciens référentiels.</a:t>
            </a:r>
          </a:p>
          <a:p>
            <a:endParaRPr lang="fr-FR" dirty="0" smtClean="0"/>
          </a:p>
          <a:p>
            <a:r>
              <a:rPr lang="fr-FR" dirty="0" smtClean="0"/>
              <a:t>Une situation d’évaluation est organisée durant une période d’évaluation choisie par l’équipe enseignante. Cette situation d’évaluation donne</a:t>
            </a:r>
            <a:r>
              <a:rPr lang="fr-FR" baseline="0" dirty="0" smtClean="0"/>
              <a:t> lieu à une note définitive pour l’épreuve.</a:t>
            </a:r>
          </a:p>
          <a:p>
            <a:r>
              <a:rPr lang="fr-FR" baseline="0" dirty="0" smtClean="0"/>
              <a:t>Traduction : le schéma actuel </a:t>
            </a:r>
            <a:r>
              <a:rPr lang="fr-FR" baseline="0" dirty="0" smtClean="0">
                <a:sym typeface="Wingdings" pitchFamily="2" charset="2"/>
              </a:rPr>
              <a:t></a:t>
            </a:r>
            <a:r>
              <a:rPr lang="fr-FR" baseline="0" dirty="0" smtClean="0"/>
              <a:t> </a:t>
            </a:r>
            <a:r>
              <a:rPr lang="fr-FR" b="1" baseline="0" dirty="0" smtClean="0"/>
              <a:t>une</a:t>
            </a:r>
            <a:r>
              <a:rPr lang="fr-FR" baseline="0" dirty="0" smtClean="0"/>
              <a:t> situation d’apprentissage rentre dans </a:t>
            </a:r>
            <a:r>
              <a:rPr lang="fr-FR" b="1" baseline="0" dirty="0" smtClean="0"/>
              <a:t>la</a:t>
            </a:r>
            <a:r>
              <a:rPr lang="fr-FR" baseline="0" dirty="0" smtClean="0"/>
              <a:t> situation d’évaluation.</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12</a:t>
            </a:fld>
            <a:endParaRPr lang="fr-FR"/>
          </a:p>
        </p:txBody>
      </p:sp>
    </p:spTree>
    <p:extLst>
      <p:ext uri="{BB962C8B-B14F-4D97-AF65-F5344CB8AC3E}">
        <p14:creationId xmlns:p14="http://schemas.microsoft.com/office/powerpoint/2010/main" xmlns="" val="4148183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Désormais, une évaluation</a:t>
            </a:r>
            <a:r>
              <a:rPr lang="fr-FR" baseline="0" dirty="0" smtClean="0"/>
              <a:t> par compétences reposant sur plusieurs situations de formation doit être réalisées. A l’issue du cycle de formation un positionnement final pour chaque compétence est déterminé en équipe avant la transformation en note à partir des grilles nationales.</a:t>
            </a:r>
          </a:p>
          <a:p>
            <a:endParaRPr lang="fr-FR" baseline="0" dirty="0" smtClean="0"/>
          </a:p>
          <a:p>
            <a:r>
              <a:rPr lang="fr-FR" baseline="0" dirty="0" smtClean="0"/>
              <a:t>Pourquoi l’évaluation par compétence ? </a:t>
            </a:r>
            <a:r>
              <a:rPr lang="fr-FR" baseline="0" dirty="0" smtClean="0">
                <a:sym typeface="Wingdings" pitchFamily="2" charset="2"/>
              </a:rPr>
              <a:t> Permet de construire un plan de formation prenant en compte des situations d’évaluation progressive : c’est la progressivité pilotée du développement de compétences.</a:t>
            </a: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13</a:t>
            </a:fld>
            <a:endParaRPr lang="fr-FR"/>
          </a:p>
        </p:txBody>
      </p:sp>
    </p:spTree>
    <p:extLst>
      <p:ext uri="{BB962C8B-B14F-4D97-AF65-F5344CB8AC3E}">
        <p14:creationId xmlns:p14="http://schemas.microsoft.com/office/powerpoint/2010/main" xmlns="" val="658704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En CCF </a:t>
            </a:r>
            <a:r>
              <a:rPr lang="fr-FR" baseline="0" dirty="0" smtClean="0"/>
              <a:t>: il s’agit de réaliser l’évaluation tout au long de la formation par la mise en place d’un suivi des compétences. </a:t>
            </a:r>
          </a:p>
          <a:p>
            <a:endParaRPr lang="fr-FR" baseline="0" dirty="0" smtClean="0"/>
          </a:p>
          <a:p>
            <a:r>
              <a:rPr lang="fr-FR" dirty="0" smtClean="0"/>
              <a:t>Nous programmons</a:t>
            </a:r>
            <a:r>
              <a:rPr lang="fr-FR" baseline="0" dirty="0" smtClean="0"/>
              <a:t> </a:t>
            </a:r>
            <a:r>
              <a:rPr lang="fr-FR" dirty="0" smtClean="0"/>
              <a:t>des situations de formation, d’apprentissage et d’évaluation organisées de façon progressive en centre de formation et en entreprise</a:t>
            </a:r>
            <a:r>
              <a:rPr lang="fr-FR" baseline="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baseline="0" dirty="0" smtClean="0"/>
              <a:t>Pour la démarche d’un développement progressif, on agit sur l’apport de nouvelles connaissances, sur la complexité de la situation, l’autonomie de l’apprenant et les performances attendues </a:t>
            </a:r>
            <a:r>
              <a:rPr lang="fr-FR" baseline="0" dirty="0" smtClean="0">
                <a:sym typeface="Wingdings" pitchFamily="2" charset="2"/>
              </a:rPr>
              <a:t> l’autonomie croit : la guidance décroit</a:t>
            </a:r>
            <a:endParaRPr lang="fr-FR"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fr-FR" baseline="0" dirty="0" smtClean="0"/>
              <a:t>Par exemple pour la compétence C1.2 </a:t>
            </a:r>
            <a:r>
              <a:rPr lang="fr-FR" sz="1200" b="1" dirty="0" smtClean="0">
                <a:effectLst/>
                <a:latin typeface="Calibri" panose="020F0502020204030204" pitchFamily="34" charset="0"/>
                <a:ea typeface="Calibri" panose="020F0502020204030204" pitchFamily="34" charset="0"/>
                <a:cs typeface="Calibri" panose="020F0502020204030204" pitchFamily="34" charset="0"/>
              </a:rPr>
              <a:t>Appliquer la méthodologie de réparation </a:t>
            </a:r>
            <a:r>
              <a:rPr lang="fr-FR" sz="1200" b="0" dirty="0" smtClean="0">
                <a:effectLst/>
                <a:latin typeface="Calibri" panose="020F0502020204030204" pitchFamily="34" charset="0"/>
                <a:ea typeface="Calibri" panose="020F0502020204030204" pitchFamily="34" charset="0"/>
                <a:cs typeface="Calibri" panose="020F0502020204030204" pitchFamily="34" charset="0"/>
              </a:rPr>
              <a:t>on passera par des situations de pose et dépose simples, puis </a:t>
            </a:r>
            <a:r>
              <a:rPr lang="fr-FR" sz="1200" b="0" baseline="0" dirty="0" smtClean="0">
                <a:effectLst/>
                <a:latin typeface="Calibri" panose="020F0502020204030204" pitchFamily="34" charset="0"/>
                <a:ea typeface="Calibri" panose="020F0502020204030204" pitchFamily="34" charset="0"/>
                <a:cs typeface="Calibri" panose="020F0502020204030204" pitchFamily="34" charset="0"/>
              </a:rPr>
              <a:t>de remise en forme simple avant de viser une opération de remise en forme complexe.</a:t>
            </a:r>
            <a:endParaRPr lang="fr-FR" sz="1200" b="0" dirty="0" smtClean="0">
              <a:effectLst/>
              <a:latin typeface="Calibri" panose="020F0502020204030204" pitchFamily="34" charset="0"/>
              <a:ea typeface="Times New Roman" panose="02020603050405020304" pitchFamily="18" charset="0"/>
              <a:cs typeface="Times New Roman" panose="02020603050405020304" pitchFamily="18" charset="0"/>
            </a:endParaRPr>
          </a:p>
          <a:p>
            <a:r>
              <a:rPr lang="fr-FR" baseline="0" dirty="0" smtClean="0"/>
              <a:t>Ces situations de formation </a:t>
            </a:r>
            <a:r>
              <a:rPr lang="fr-FR" dirty="0" smtClean="0"/>
              <a:t>induisent la mise en place d’un suivi des compétences</a:t>
            </a:r>
            <a:r>
              <a:rPr lang="fr-FR" baseline="0" dirty="0" smtClean="0"/>
              <a:t> qui donne </a:t>
            </a:r>
            <a:r>
              <a:rPr lang="fr-FR" dirty="0" smtClean="0"/>
              <a:t>lieu à des bilans intermédiaires. Le</a:t>
            </a:r>
            <a:r>
              <a:rPr lang="fr-FR" baseline="0" dirty="0" smtClean="0"/>
              <a:t> bilan intermédiaire est un temps formalisé entre l’apprenant et ses enseignants avec le cas échéant le tuteur d’entreprise (prend en compte les compétences développées en centre et en entreprise). Le nombre de bilan est à adapter par les équipes pour un suivi personnalisé de l’apprenant. </a:t>
            </a:r>
          </a:p>
          <a:p>
            <a:r>
              <a:rPr lang="fr-FR" baseline="0" dirty="0" smtClean="0"/>
              <a:t>In fine : l’équipe pédagogique, en concertation, positionne le niveau définitif de maitrise de chaque compétence en prenant appui sur les bilans intermédiaires lors d’un bilan final </a:t>
            </a:r>
            <a:r>
              <a:rPr lang="fr-FR" baseline="0" dirty="0" smtClean="0">
                <a:sym typeface="Wingdings" pitchFamily="2" charset="2"/>
              </a:rPr>
              <a:t> X bilans intermédiaires sur le cycle de formation, formalisés en équipe.</a:t>
            </a:r>
          </a:p>
          <a:p>
            <a:r>
              <a:rPr lang="fr-FR" baseline="0" dirty="0" smtClean="0">
                <a:sym typeface="Wingdings" pitchFamily="2" charset="2"/>
              </a:rPr>
              <a:t>Pour résumer  une certification adaptée et simple prenant appui sur un développement piloté de compétences, une prise en compte des compétences diffusées en centre et en entreprise au regard des possibilités des plateaux techniques, du temps de formation plus disponible, des situations d’évaluation plus justes car progressives.</a:t>
            </a:r>
          </a:p>
          <a:p>
            <a:r>
              <a:rPr lang="fr-FR" baseline="0" dirty="0" smtClean="0"/>
              <a:t>Le bilan final atteste un bloc de compétences et renseigne le LSL.</a:t>
            </a:r>
          </a:p>
          <a:p>
            <a:r>
              <a:rPr lang="fr-FR" baseline="0" dirty="0" smtClean="0"/>
              <a:t>La note définitive est obtenue à partir du positionnement final et des grilles nationales.</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14</a:t>
            </a:fld>
            <a:endParaRPr lang="fr-FR"/>
          </a:p>
        </p:txBody>
      </p:sp>
    </p:spTree>
    <p:extLst>
      <p:ext uri="{BB962C8B-B14F-4D97-AF65-F5344CB8AC3E}">
        <p14:creationId xmlns:p14="http://schemas.microsoft.com/office/powerpoint/2010/main" xmlns="" val="2058655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Une vision plus</a:t>
            </a:r>
            <a:r>
              <a:rPr lang="fr-FR" baseline="0" dirty="0" smtClean="0"/>
              <a:t> globale à </a:t>
            </a:r>
            <a:r>
              <a:rPr lang="fr-FR" dirty="0" smtClean="0"/>
              <a:t>partir </a:t>
            </a:r>
            <a:r>
              <a:rPr lang="fr-FR" dirty="0"/>
              <a:t>des </a:t>
            </a:r>
            <a:r>
              <a:rPr lang="fr-FR" dirty="0" smtClean="0"/>
              <a:t>extraits </a:t>
            </a:r>
            <a:r>
              <a:rPr lang="fr-FR" dirty="0"/>
              <a:t>des règlements </a:t>
            </a:r>
            <a:r>
              <a:rPr lang="fr-FR" dirty="0" smtClean="0"/>
              <a:t>d’examens.</a:t>
            </a:r>
            <a:r>
              <a:rPr lang="fr-FR" baseline="0" dirty="0" smtClean="0"/>
              <a:t> On retrouve les 3 épreuves pour le carrossier et deux épreuves pour le peintre automobile.</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15</a:t>
            </a:fld>
            <a:endParaRPr lang="fr-FR"/>
          </a:p>
        </p:txBody>
      </p:sp>
    </p:spTree>
    <p:extLst>
      <p:ext uri="{BB962C8B-B14F-4D97-AF65-F5344CB8AC3E}">
        <p14:creationId xmlns:p14="http://schemas.microsoft.com/office/powerpoint/2010/main" xmlns="" val="3372202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on regarde l’extrait du règlement d’examen, on retrouve les 4 épreuves parmi les</a:t>
            </a:r>
            <a:r>
              <a:rPr lang="fr-FR" baseline="0" dirty="0"/>
              <a:t> 12 du baccalauréat professionnel sans prendre en compte les épreuves facultatives.</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16</a:t>
            </a:fld>
            <a:endParaRPr lang="fr-FR"/>
          </a:p>
        </p:txBody>
      </p:sp>
    </p:spTree>
    <p:extLst>
      <p:ext uri="{BB962C8B-B14F-4D97-AF65-F5344CB8AC3E}">
        <p14:creationId xmlns:p14="http://schemas.microsoft.com/office/powerpoint/2010/main" xmlns="" val="925342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qui nous donne le calendrier de</a:t>
            </a:r>
            <a:r>
              <a:rPr lang="fr-FR" baseline="0" dirty="0"/>
              <a:t> mise en œuvre suivant:</a:t>
            </a:r>
          </a:p>
          <a:p>
            <a:pPr marL="171450" indent="-171450">
              <a:buFontTx/>
              <a:buChar char="-"/>
            </a:pPr>
            <a:r>
              <a:rPr lang="fr-FR" baseline="0" dirty="0"/>
              <a:t>Une entrée en vigueur des nouveaux référentiels pour la rentrée 2023.</a:t>
            </a:r>
          </a:p>
          <a:p>
            <a:pPr marL="171450" indent="-171450">
              <a:buFontTx/>
              <a:buChar char="-"/>
            </a:pPr>
            <a:r>
              <a:rPr lang="fr-FR" baseline="0" dirty="0"/>
              <a:t>Une première session de CAP en </a:t>
            </a:r>
            <a:r>
              <a:rPr lang="fr-FR" baseline="0" dirty="0" smtClean="0"/>
              <a:t>2025 avec les sessions supplémentaires des CAP RC et PC</a:t>
            </a:r>
            <a:endParaRPr lang="fr-FR" baseline="0" dirty="0"/>
          </a:p>
          <a:p>
            <a:pPr marL="171450" indent="-171450">
              <a:buFontTx/>
              <a:buChar char="-"/>
            </a:pPr>
            <a:r>
              <a:rPr lang="fr-FR" baseline="0" dirty="0"/>
              <a:t>Une première session de bac pro en 2026 avec la session supplémentaire du Bac pro réparation en carrosserie</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17</a:t>
            </a:fld>
            <a:endParaRPr lang="fr-FR"/>
          </a:p>
        </p:txBody>
      </p:sp>
    </p:spTree>
    <p:extLst>
      <p:ext uri="{BB962C8B-B14F-4D97-AF65-F5344CB8AC3E}">
        <p14:creationId xmlns:p14="http://schemas.microsoft.com/office/powerpoint/2010/main" xmlns="" val="3224404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11916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Bonjour,</a:t>
            </a:r>
          </a:p>
          <a:p>
            <a:endParaRPr lang="fr-FR" dirty="0" smtClean="0"/>
          </a:p>
          <a:p>
            <a:r>
              <a:rPr lang="fr-FR" dirty="0" smtClean="0"/>
              <a:t>Arnaud Chambon CMIEN STI </a:t>
            </a:r>
            <a:r>
              <a:rPr lang="fr-FR" baseline="0" dirty="0" smtClean="0"/>
              <a:t>sur l’académie de Montpellier. J’ai fait partie du groupe de travail missionné pour la réécriture des référentiels. Au début des travaux je faisais partie du groupe de travail en charge de l’élaboration des sujets, sous le pilotage de Jérôme Blanc, IEN STI et de l’inspection générale de l’Education du sport et de la recherche.</a:t>
            </a:r>
          </a:p>
          <a:p>
            <a:endParaRPr lang="fr-FR" baseline="0" dirty="0" smtClean="0"/>
          </a:p>
          <a:p>
            <a:r>
              <a:rPr lang="fr-FR" baseline="0" dirty="0" smtClean="0"/>
              <a:t>Le but de mon intervention est de vous présenter la certification en blocs de compétences pour les trois diplômes CAP carrossier Automobile, peintre automobile et BAC PRO carrossier peintre automobile. Ce support a été </a:t>
            </a:r>
            <a:r>
              <a:rPr lang="fr-FR" baseline="0" dirty="0" err="1" smtClean="0"/>
              <a:t>co</a:t>
            </a:r>
            <a:r>
              <a:rPr lang="fr-FR" baseline="0" dirty="0" smtClean="0"/>
              <a:t>-élaboré avec Jérôme Blanc qui bien évidemment vous passe son bonjour.</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466095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Faisons tout d’abord un focus sur</a:t>
            </a:r>
            <a:r>
              <a:rPr lang="fr-FR" baseline="0" dirty="0" smtClean="0"/>
              <a:t> les modalités de certifications des anciens référentiels de CAP et de BAC PRO RC, plus précisément sur les contenus des unités professionnelles (ou contenus des unités constitutives des diplômes). </a:t>
            </a:r>
          </a:p>
          <a:p>
            <a:r>
              <a:rPr lang="fr-FR" baseline="0" dirty="0" smtClean="0"/>
              <a:t>On constate:</a:t>
            </a:r>
          </a:p>
          <a:p>
            <a:pPr marL="171450" indent="-171450">
              <a:buFontTx/>
              <a:buChar char="-"/>
            </a:pPr>
            <a:r>
              <a:rPr lang="fr-FR" baseline="0" dirty="0" smtClean="0">
                <a:solidFill>
                  <a:srgbClr val="FF0000"/>
                </a:solidFill>
              </a:rPr>
              <a:t>En rouge </a:t>
            </a:r>
            <a:r>
              <a:rPr lang="fr-FR" baseline="0" dirty="0" smtClean="0"/>
              <a:t>: qu’une épreuve (EP2.1 pour le CAP et E31 pour le bac par exemples) des diplômes, consiste à interroger les candidats sur tout ou partie de la plupart des compétences du diplôme </a:t>
            </a:r>
            <a:r>
              <a:rPr lang="fr-FR" baseline="0" dirty="0" smtClean="0">
                <a:sym typeface="Wingdings" pitchFamily="2" charset="2"/>
              </a:rPr>
              <a:t> incohérence</a:t>
            </a:r>
            <a:endParaRPr lang="fr-FR" baseline="0" dirty="0" smtClean="0"/>
          </a:p>
          <a:p>
            <a:pPr marL="171450" indent="-171450">
              <a:buFontTx/>
              <a:buChar char="-"/>
            </a:pPr>
            <a:r>
              <a:rPr lang="fr-FR" baseline="0" dirty="0" smtClean="0">
                <a:solidFill>
                  <a:schemeClr val="tx2">
                    <a:lumMod val="60000"/>
                    <a:lumOff val="40000"/>
                  </a:schemeClr>
                </a:solidFill>
              </a:rPr>
              <a:t>En bleu </a:t>
            </a:r>
            <a:r>
              <a:rPr lang="fr-FR" baseline="0" dirty="0" smtClean="0"/>
              <a:t>: que des compétences sont mises en œuvre dans au moins deux épreuves d’examen sans redondance possible. Pour être plus clair, on retrouve une même compétence sur 2 épreuves distinctes mais que le sujet ne doit pas être le même </a:t>
            </a:r>
            <a:r>
              <a:rPr lang="fr-FR" baseline="0" dirty="0" smtClean="0">
                <a:sym typeface="Wingdings" pitchFamily="2" charset="2"/>
              </a:rPr>
              <a:t></a:t>
            </a:r>
            <a:r>
              <a:rPr lang="fr-FR" baseline="0" dirty="0" smtClean="0"/>
              <a:t> incohérence</a:t>
            </a:r>
          </a:p>
          <a:p>
            <a:pPr marL="171450" indent="-171450">
              <a:buFontTx/>
              <a:buChar char="-"/>
            </a:pPr>
            <a:r>
              <a:rPr lang="fr-FR" baseline="0" dirty="0" smtClean="0"/>
              <a:t>En vert : que pour une compétence (C3.1 pour le CAP et C41 pour le BCP par exemple) plusieurs verbes d’action sont utilisés dans l’intitulé </a:t>
            </a:r>
            <a:r>
              <a:rPr lang="fr-FR" baseline="0" dirty="0" smtClean="0">
                <a:sym typeface="Wingdings" pitchFamily="2" charset="2"/>
              </a:rPr>
              <a:t> incohérence … Dans les nouveaux référentiels, c’est terminé : 1 verbe d’action par compétence qui cible le savoir agir.</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3</a:t>
            </a:fld>
            <a:endParaRPr lang="fr-FR"/>
          </a:p>
        </p:txBody>
      </p:sp>
    </p:spTree>
    <p:extLst>
      <p:ext uri="{BB962C8B-B14F-4D97-AF65-F5344CB8AC3E}">
        <p14:creationId xmlns:p14="http://schemas.microsoft.com/office/powerpoint/2010/main" xmlns="" val="1516242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eaLnBrk="1" fontAlgn="ctr" latinLnBrk="0" hangingPunct="1"/>
            <a:r>
              <a:rPr lang="fr-FR" sz="1200" b="0" i="0" u="none" strike="noStrike" kern="1200" baseline="0" dirty="0" smtClean="0">
                <a:solidFill>
                  <a:schemeClr val="tx1"/>
                </a:solidFill>
                <a:effectLst/>
                <a:latin typeface="+mn-lt"/>
                <a:ea typeface="+mn-ea"/>
                <a:cs typeface="+mn-cs"/>
              </a:rPr>
              <a:t>Constitution des unités certificatives:</a:t>
            </a:r>
          </a:p>
          <a:p>
            <a:pPr rtl="0" eaLnBrk="1" fontAlgn="ctr" latinLnBrk="0" hangingPunct="1"/>
            <a:r>
              <a:rPr lang="fr-FR" sz="1200" b="0" i="0" u="none" strike="noStrike" kern="1200" baseline="0" dirty="0" smtClean="0">
                <a:solidFill>
                  <a:schemeClr val="tx1"/>
                </a:solidFill>
                <a:effectLst/>
                <a:latin typeface="+mn-lt"/>
                <a:ea typeface="+mn-ea"/>
                <a:cs typeface="+mn-cs"/>
              </a:rPr>
              <a:t>La constitution des référentiels en blocs de compétences organisés par pôles d’activités nous amène à réaliser des épreuves de certification pour chaque bloc.  Pour les deux CAP, les blocs de compétences entreront dans autant d’unités certificatives. </a:t>
            </a:r>
          </a:p>
          <a:p>
            <a:r>
              <a:rPr lang="fr-FR" sz="1200" b="0" i="0" u="none" strike="noStrike" kern="1200" baseline="0" dirty="0" smtClean="0">
                <a:solidFill>
                  <a:schemeClr val="tx1"/>
                </a:solidFill>
                <a:effectLst/>
                <a:latin typeface="+mn-lt"/>
                <a:ea typeface="+mn-ea"/>
                <a:cs typeface="+mn-cs"/>
              </a:rPr>
              <a:t>Trois unités pour t</a:t>
            </a:r>
            <a:r>
              <a:rPr lang="fr-FR" sz="1200" kern="1200" dirty="0" smtClean="0">
                <a:solidFill>
                  <a:schemeClr val="tx1"/>
                </a:solidFill>
                <a:effectLst/>
                <a:latin typeface="+mn-lt"/>
                <a:ea typeface="+mn-ea"/>
                <a:cs typeface="+mn-cs"/>
              </a:rPr>
              <a:t>rois blocs de compétences organisés en trois pôles d’activités à certifier pour le CAP carrossier</a:t>
            </a:r>
            <a:r>
              <a:rPr lang="fr-FR" sz="1200" kern="1200" baseline="0" dirty="0" smtClean="0">
                <a:solidFill>
                  <a:schemeClr val="tx1"/>
                </a:solidFill>
                <a:effectLst/>
                <a:latin typeface="+mn-lt"/>
                <a:ea typeface="+mn-ea"/>
                <a:cs typeface="+mn-cs"/>
              </a:rPr>
              <a:t> automobile</a:t>
            </a:r>
          </a:p>
          <a:p>
            <a:r>
              <a:rPr lang="fr-FR" sz="1200" kern="1200" baseline="0" dirty="0" smtClean="0">
                <a:solidFill>
                  <a:schemeClr val="tx1"/>
                </a:solidFill>
                <a:effectLst/>
                <a:latin typeface="+mn-lt"/>
                <a:ea typeface="+mn-ea"/>
                <a:cs typeface="+mn-cs"/>
              </a:rPr>
              <a:t>Deux unités pour deux blocs de compétences organisés en deux pôles d’activités à certifier pour le CAP peintre automobile</a:t>
            </a:r>
          </a:p>
          <a:p>
            <a:pPr rtl="0" eaLnBrk="1" fontAlgn="ctr" latinLnBrk="0" hangingPunct="1"/>
            <a:endParaRPr lang="fr-FR" sz="1200" b="0" i="0" u="none" strike="noStrike" kern="1200" baseline="0" dirty="0" smtClean="0">
              <a:solidFill>
                <a:schemeClr val="tx1"/>
              </a:solidFill>
              <a:effectLst/>
              <a:latin typeface="+mn-lt"/>
              <a:ea typeface="+mn-ea"/>
              <a:cs typeface="+mn-cs"/>
            </a:endParaRPr>
          </a:p>
          <a:p>
            <a:pPr rtl="0" eaLnBrk="1" fontAlgn="ctr" latinLnBrk="0" hangingPunct="1"/>
            <a:r>
              <a:rPr lang="fr-FR" sz="1200" b="0" i="0" u="none" strike="noStrike" kern="1200" baseline="0" dirty="0" smtClean="0">
                <a:solidFill>
                  <a:schemeClr val="tx1"/>
                </a:solidFill>
                <a:effectLst/>
                <a:latin typeface="+mn-lt"/>
                <a:ea typeface="+mn-ea"/>
                <a:cs typeface="+mn-cs"/>
              </a:rPr>
              <a:t>Pour rappel: </a:t>
            </a:r>
          </a:p>
          <a:p>
            <a:pPr rtl="0" eaLnBrk="1" fontAlgn="ctr" latinLnBrk="0" hangingPunct="1"/>
            <a:r>
              <a:rPr lang="fr-FR" sz="1200" b="0" i="0" u="none" strike="noStrike" kern="1200" baseline="0" dirty="0" smtClean="0">
                <a:solidFill>
                  <a:schemeClr val="tx1"/>
                </a:solidFill>
                <a:effectLst/>
                <a:latin typeface="+mn-lt"/>
                <a:ea typeface="+mn-ea"/>
                <a:cs typeface="+mn-cs"/>
              </a:rPr>
              <a:t>Quelle différences entre les deux CAP ?  </a:t>
            </a:r>
          </a:p>
          <a:p>
            <a:pPr marL="171450" indent="-171450" rtl="0" eaLnBrk="1" fontAlgn="ctr" latinLnBrk="0" hangingPunct="1">
              <a:buFontTx/>
              <a:buChar char="-"/>
            </a:pPr>
            <a:r>
              <a:rPr lang="fr-FR" sz="1200" b="0" i="0" u="none" strike="noStrike" kern="1200" baseline="0" dirty="0" smtClean="0">
                <a:solidFill>
                  <a:schemeClr val="tx1"/>
                </a:solidFill>
                <a:effectLst/>
                <a:latin typeface="+mn-lt"/>
                <a:ea typeface="+mn-ea"/>
                <a:cs typeface="+mn-cs"/>
              </a:rPr>
              <a:t>Un CAP dont le cœur de métier est la réparation avec un savoir faire sur la préparation des fonds et surface dans le pôle préparation et application des peintures (cœur de métier = pôles 1 et 3)</a:t>
            </a:r>
          </a:p>
          <a:p>
            <a:pPr marL="171450" indent="-171450" rtl="0" eaLnBrk="1" fontAlgn="ctr" latinLnBrk="0" hangingPunct="1">
              <a:buFontTx/>
              <a:buChar char="-"/>
            </a:pPr>
            <a:r>
              <a:rPr lang="fr-FR" sz="1200" b="0" i="0" u="none" strike="noStrike" kern="1200" baseline="0" dirty="0" smtClean="0">
                <a:solidFill>
                  <a:schemeClr val="tx1"/>
                </a:solidFill>
                <a:effectLst/>
                <a:latin typeface="+mn-lt"/>
                <a:ea typeface="+mn-ea"/>
                <a:cs typeface="+mn-cs"/>
              </a:rPr>
              <a:t>Un CAP dont le cœur de métier repose sur la préparation et application des peintures et dont on retrouve des activités de remise en conformité d’un véhicule avec un niveau d’autonomie inférieur (cœur de métier = pôle 2). </a:t>
            </a:r>
          </a:p>
          <a:p>
            <a:pPr marL="0" indent="0" rtl="0" eaLnBrk="1" fontAlgn="ctr" latinLnBrk="0" hangingPunct="1">
              <a:buFontTx/>
              <a:buNone/>
            </a:pPr>
            <a:endParaRPr lang="fr-FR" sz="1200" b="0" i="0" u="none" strike="noStrike" kern="1200" baseline="0" dirty="0" smtClean="0">
              <a:solidFill>
                <a:schemeClr val="tx1"/>
              </a:solidFill>
              <a:effectLst/>
              <a:latin typeface="+mn-lt"/>
              <a:ea typeface="+mn-ea"/>
              <a:cs typeface="+mn-cs"/>
            </a:endParaRPr>
          </a:p>
          <a:p>
            <a:pPr marL="0" indent="0" rtl="0" eaLnBrk="1" fontAlgn="ctr" latinLnBrk="0" hangingPunct="1">
              <a:buFontTx/>
              <a:buNone/>
            </a:pPr>
            <a:r>
              <a:rPr lang="fr-FR" sz="1200" b="0" i="0" u="none" strike="noStrike" kern="1200" baseline="0" dirty="0" smtClean="0">
                <a:solidFill>
                  <a:schemeClr val="tx1"/>
                </a:solidFill>
                <a:effectLst/>
                <a:latin typeface="+mn-lt"/>
                <a:ea typeface="+mn-ea"/>
                <a:cs typeface="+mn-cs"/>
              </a:rPr>
              <a:t>Ces différences sont, bien entendu, prises en compte dans la définition et le contenu des épreuves de certification. Pour être parfaitement clair, on met ici en évidence que les compétences cœur de métier sont fléchées avec un niveau d’autonomie fort mais on va tout de même chercher toutes les compétences avec des niveaux différents.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Niveau </a:t>
            </a:r>
            <a:r>
              <a:rPr lang="fr-FR" sz="1200" kern="1200" dirty="0">
                <a:solidFill>
                  <a:schemeClr val="tx1"/>
                </a:solidFill>
                <a:effectLst/>
                <a:latin typeface="+mn-lt"/>
                <a:ea typeface="+mn-ea"/>
                <a:cs typeface="+mn-cs"/>
              </a:rPr>
              <a:t>d’autonomie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A1.1</a:t>
            </a:r>
            <a:r>
              <a:rPr lang="fr-FR" sz="1200" kern="1200" baseline="0" dirty="0">
                <a:solidFill>
                  <a:schemeClr val="tx1"/>
                </a:solidFill>
                <a:effectLst/>
                <a:latin typeface="+mn-lt"/>
                <a:ea typeface="+mn-ea"/>
                <a:cs typeface="+mn-cs"/>
              </a:rPr>
              <a:t> niveau 3 pour le carrossier automobile et niveau 2 pour le peintre automobile</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	A1.2 niveau 2 pour le carrossier automobile et 1 pour le peintre </a:t>
            </a:r>
            <a:r>
              <a:rPr lang="fr-FR" sz="1200" kern="1200" baseline="0" dirty="0" smtClean="0">
                <a:solidFill>
                  <a:schemeClr val="tx1"/>
                </a:solidFill>
                <a:effectLst/>
                <a:latin typeface="+mn-lt"/>
                <a:ea typeface="+mn-ea"/>
                <a:cs typeface="+mn-cs"/>
              </a:rPr>
              <a:t>automobile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A2.1 niveau</a:t>
            </a:r>
            <a:r>
              <a:rPr lang="fr-FR" sz="1200" kern="1200" baseline="0" dirty="0" smtClean="0">
                <a:solidFill>
                  <a:schemeClr val="tx1"/>
                </a:solidFill>
                <a:effectLst/>
                <a:latin typeface="+mn-lt"/>
                <a:ea typeface="+mn-ea"/>
                <a:cs typeface="+mn-cs"/>
              </a:rPr>
              <a:t> inférieur pour le carrossier automobile / peintre automobile sauf pour la tâche T2.1.4</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4</a:t>
            </a:fld>
            <a:endParaRPr lang="fr-FR"/>
          </a:p>
        </p:txBody>
      </p:sp>
    </p:spTree>
    <p:extLst>
      <p:ext uri="{BB962C8B-B14F-4D97-AF65-F5344CB8AC3E}">
        <p14:creationId xmlns:p14="http://schemas.microsoft.com/office/powerpoint/2010/main" xmlns="" val="978662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Concernant </a:t>
            </a:r>
            <a:r>
              <a:rPr lang="fr-FR" dirty="0"/>
              <a:t>le bac pro: </a:t>
            </a:r>
            <a:r>
              <a:rPr lang="fr-FR" dirty="0" smtClean="0"/>
              <a:t>on upgrade. Nous avons donc une </a:t>
            </a:r>
            <a:r>
              <a:rPr lang="fr-FR" baseline="0" dirty="0" smtClean="0"/>
              <a:t>montée </a:t>
            </a:r>
            <a:r>
              <a:rPr lang="fr-FR" baseline="0" dirty="0"/>
              <a:t>en compétences par rapport au deux CAP </a:t>
            </a:r>
            <a:r>
              <a:rPr lang="fr-FR" baseline="0" dirty="0" smtClean="0"/>
              <a:t>sur les trois pôles. Attention, cela ne veut pas dire que les CAP ne seront pas autonomes, mais que le BCP possèdera un niveau de qualification supérieur.</a:t>
            </a:r>
          </a:p>
          <a:p>
            <a:endParaRPr lang="fr-FR" baseline="0" dirty="0" smtClean="0"/>
          </a:p>
          <a:p>
            <a:r>
              <a:rPr lang="fr-FR" baseline="0" dirty="0" smtClean="0"/>
              <a:t>Trois unités certificatives professionnelles U31, U32 et U33 valideront les blocs 1, 2 et 3. Rappelez vous la différence avec tout à l’heure : U31 – Pôle d’activités 1 – Bloc de compétences 1 – C1. U32 ... C2. U33 … C3. Simple, précis, efficace.</a:t>
            </a:r>
          </a:p>
          <a:p>
            <a:endParaRPr lang="fr-FR" baseline="0" dirty="0" smtClean="0"/>
          </a:p>
          <a:p>
            <a:r>
              <a:rPr lang="fr-FR" baseline="0" dirty="0" smtClean="0"/>
              <a:t>La montée en compétence du bachelier professionnel dans le cœur de métier (réparation et peinture) s’accompagne d’un quatrième bloc de compétences « diagnostic et communication technique » (bloc analyse) qui sera certifié lors de l’épreuve E2. </a:t>
            </a:r>
          </a:p>
          <a:p>
            <a:r>
              <a:rPr lang="fr-FR" baseline="0" dirty="0" smtClean="0"/>
              <a:t>Bruno Roussel et Romain </a:t>
            </a:r>
            <a:r>
              <a:rPr lang="fr-FR" baseline="0" dirty="0" err="1" smtClean="0"/>
              <a:t>Vevaud</a:t>
            </a:r>
            <a:r>
              <a:rPr lang="fr-FR" baseline="0" dirty="0" smtClean="0"/>
              <a:t> expliqueront cet après midi comment on intègre ce pôle 4 dans les enseignements.</a:t>
            </a:r>
          </a:p>
          <a:p>
            <a:endParaRPr lang="fr-FR" baseline="0" dirty="0"/>
          </a:p>
          <a:p>
            <a:r>
              <a:rPr lang="fr-FR" baseline="0" dirty="0"/>
              <a:t>Au final 12 compétences à certifier sur 4 blocs de </a:t>
            </a:r>
            <a:r>
              <a:rPr lang="fr-FR" baseline="0" dirty="0" smtClean="0"/>
              <a:t>compétences au moyen de 4 unités certificatives.</a:t>
            </a: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850453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Si on compare les unités certificatives entre les anciens et nouveaux référentiels de CAP,</a:t>
            </a:r>
            <a:r>
              <a:rPr lang="fr-FR" baseline="0" dirty="0" smtClean="0"/>
              <a:t> très facilement à partir des tableaux des correspondances, on constate une rupture dans la constitution des unités puisque nous n’avons pas de correspondance. Pour être précis, une orientation donnée par pôles et blocs qui évite les redondances de compétences entre les épreuves montre que l’on change de paradigme et induit des évolutions dans les contenus d’enseignements.</a:t>
            </a:r>
          </a:p>
          <a:p>
            <a:endParaRPr lang="fr-FR" baseline="0" dirty="0" smtClean="0"/>
          </a:p>
          <a:p>
            <a:r>
              <a:rPr lang="fr-FR" baseline="0" dirty="0" smtClean="0"/>
              <a:t>Nb : une session supplémentaire est prévue en 2025 pour les candidats ajournés lors des sessions précédentes.</a:t>
            </a:r>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6</a:t>
            </a:fld>
            <a:endParaRPr lang="fr-FR"/>
          </a:p>
        </p:txBody>
      </p:sp>
    </p:spTree>
    <p:extLst>
      <p:ext uri="{BB962C8B-B14F-4D97-AF65-F5344CB8AC3E}">
        <p14:creationId xmlns:p14="http://schemas.microsoft.com/office/powerpoint/2010/main" xmlns="" val="1188528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Cette rupture est également présente sur la définition des épreuves du baccalauréat professionnel puisque pour les épreuves E3 prenant en compte la formation en milieu professionnel il n’y a là aussi aucune correspondance.</a:t>
            </a:r>
          </a:p>
          <a:p>
            <a:endParaRPr lang="fr-FR" dirty="0" smtClean="0"/>
          </a:p>
          <a:p>
            <a:r>
              <a:rPr lang="fr-FR" baseline="0" dirty="0" smtClean="0"/>
              <a:t>L’épreuve </a:t>
            </a:r>
            <a:r>
              <a:rPr lang="fr-FR" baseline="0" dirty="0"/>
              <a:t>E2 de diagnostic et communication vient correspondre aux deux anciennes épreuves E2 et E11 dont les exigences sont </a:t>
            </a:r>
            <a:r>
              <a:rPr lang="fr-FR" baseline="0" dirty="0" smtClean="0"/>
              <a:t>modifiées puisque </a:t>
            </a:r>
            <a:r>
              <a:rPr lang="fr-FR" baseline="0" dirty="0"/>
              <a:t>les activités professionnelles </a:t>
            </a:r>
            <a:r>
              <a:rPr lang="fr-FR" baseline="0" dirty="0" smtClean="0"/>
              <a:t>dans </a:t>
            </a:r>
            <a:r>
              <a:rPr lang="fr-FR" baseline="0" dirty="0"/>
              <a:t>ce domaine ne </a:t>
            </a:r>
            <a:r>
              <a:rPr lang="fr-FR" baseline="0" dirty="0" smtClean="0"/>
              <a:t>constituent </a:t>
            </a:r>
            <a:r>
              <a:rPr lang="fr-FR" baseline="0" dirty="0"/>
              <a:t>plus les mêmes </a:t>
            </a:r>
            <a:r>
              <a:rPr lang="fr-FR" baseline="0" dirty="0" smtClean="0"/>
              <a:t>attendus et qu’un recentrage des activités cœur de métier s’est opéré dans les blocs de compétences 1, 2 et 3 </a:t>
            </a:r>
            <a:r>
              <a:rPr lang="fr-FR" baseline="0" dirty="0" smtClean="0">
                <a:sym typeface="Wingdings" pitchFamily="2" charset="2"/>
              </a:rPr>
              <a:t></a:t>
            </a:r>
            <a:r>
              <a:rPr lang="fr-FR" baseline="0" dirty="0" smtClean="0"/>
              <a:t> Blocs certifiés dans l’épreuve E3.</a:t>
            </a:r>
          </a:p>
          <a:p>
            <a:endParaRPr lang="fr-FR" baseline="0" dirty="0"/>
          </a:p>
          <a:p>
            <a:r>
              <a:rPr lang="fr-FR" baseline="0" dirty="0" smtClean="0"/>
              <a:t>NB : comme pour les deux CAP, une session supplémentaire </a:t>
            </a:r>
            <a:r>
              <a:rPr lang="fr-FR" baseline="0" dirty="0"/>
              <a:t>sera organisée </a:t>
            </a:r>
            <a:r>
              <a:rPr lang="fr-FR" baseline="0" dirty="0" smtClean="0"/>
              <a:t>en 2026 pour </a:t>
            </a:r>
            <a:r>
              <a:rPr lang="fr-FR" baseline="0" dirty="0"/>
              <a:t>les candidats </a:t>
            </a:r>
            <a:r>
              <a:rPr lang="fr-FR" baseline="0" dirty="0" smtClean="0"/>
              <a:t>ayant échoué aux sessions précédentes.</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7</a:t>
            </a:fld>
            <a:endParaRPr lang="fr-FR"/>
          </a:p>
        </p:txBody>
      </p:sp>
    </p:spTree>
    <p:extLst>
      <p:ext uri="{BB962C8B-B14F-4D97-AF65-F5344CB8AC3E}">
        <p14:creationId xmlns:p14="http://schemas.microsoft.com/office/powerpoint/2010/main" xmlns="" val="187230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Vous retrouverez dans tous les règlement d’examens des trois diplômes ces modalités d’évaluation pour les candidat interrogés.</a:t>
            </a:r>
            <a:endParaRPr lang="fr-FR"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smtClean="0"/>
          </a:p>
          <a:p>
            <a:r>
              <a:rPr lang="fr-FR" dirty="0" smtClean="0"/>
              <a:t>Concernant la forme ponctuelle, il</a:t>
            </a:r>
            <a:r>
              <a:rPr lang="fr-FR" baseline="0" dirty="0" smtClean="0"/>
              <a:t> est à noter qu’à chaque fois, la modalité d’évaluation est renseignée de la même façon, quelle que soit l’épreuve. On y retrouve :</a:t>
            </a:r>
          </a:p>
          <a:p>
            <a:r>
              <a:rPr lang="fr-FR" baseline="0" dirty="0" smtClean="0"/>
              <a:t>	- En bleu : la durée de l’épreuve</a:t>
            </a:r>
          </a:p>
          <a:p>
            <a:pPr lvl="1">
              <a:buFontTx/>
              <a:buChar char="-"/>
            </a:pPr>
            <a:r>
              <a:rPr lang="fr-FR" baseline="0" dirty="0" smtClean="0"/>
              <a:t> En vert : le pôle rattaché à l’épreuve</a:t>
            </a:r>
          </a:p>
          <a:p>
            <a:pPr lvl="1">
              <a:buFontTx/>
              <a:buChar char="-"/>
            </a:pPr>
            <a:r>
              <a:rPr lang="fr-FR" baseline="0" dirty="0" smtClean="0"/>
              <a:t> En orange : les activités ciblées qui vont permettre d’identifier les compétences / tableau de correspondance</a:t>
            </a:r>
          </a:p>
          <a:p>
            <a:pPr lvl="1">
              <a:buFontTx/>
              <a:buChar char="-"/>
            </a:pPr>
            <a:r>
              <a:rPr lang="fr-FR" baseline="0" dirty="0" smtClean="0"/>
              <a:t> En rouge : on remarque qu’il n’y a pas de sujets nationaux </a:t>
            </a:r>
            <a:r>
              <a:rPr lang="fr-FR" baseline="0" dirty="0" smtClean="0">
                <a:sym typeface="Wingdings" pitchFamily="2" charset="2"/>
              </a:rPr>
              <a:t> sujets à l’initiative des académies et des centres d’examens et évaluation / grille nationale.</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8</a:t>
            </a:fld>
            <a:endParaRPr lang="fr-FR"/>
          </a:p>
        </p:txBody>
      </p:sp>
    </p:spTree>
    <p:extLst>
      <p:ext uri="{BB962C8B-B14F-4D97-AF65-F5344CB8AC3E}">
        <p14:creationId xmlns:p14="http://schemas.microsoft.com/office/powerpoint/2010/main" xmlns="" val="2977852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Exemple : </a:t>
            </a:r>
            <a:r>
              <a:rPr lang="fr-FR" baseline="0" dirty="0" smtClean="0"/>
              <a:t>d</a:t>
            </a:r>
            <a:r>
              <a:rPr lang="fr-FR" dirty="0" smtClean="0"/>
              <a:t>éfinition </a:t>
            </a:r>
            <a:r>
              <a:rPr lang="fr-FR" dirty="0"/>
              <a:t>des épreuves pour le </a:t>
            </a:r>
            <a:r>
              <a:rPr lang="fr-FR" dirty="0" smtClean="0"/>
              <a:t>BCP </a:t>
            </a:r>
            <a:r>
              <a:rPr lang="fr-FR" dirty="0"/>
              <a:t>carrossier peintre </a:t>
            </a:r>
            <a:r>
              <a:rPr lang="fr-FR" dirty="0" smtClean="0"/>
              <a:t>automobile - épreuve </a:t>
            </a:r>
            <a:r>
              <a:rPr lang="fr-FR" baseline="0" dirty="0" smtClean="0"/>
              <a:t> </a:t>
            </a:r>
            <a:r>
              <a:rPr lang="fr-FR" baseline="0" dirty="0"/>
              <a:t>E3</a:t>
            </a:r>
            <a:r>
              <a:rPr lang="fr-FR" dirty="0"/>
              <a:t>1 </a:t>
            </a:r>
            <a:r>
              <a:rPr lang="fr-FR" baseline="0" dirty="0"/>
              <a:t>coefficient 4 </a:t>
            </a:r>
            <a:r>
              <a:rPr lang="fr-FR" dirty="0"/>
              <a:t>certifiant l’unité 1</a:t>
            </a:r>
          </a:p>
          <a:p>
            <a:endParaRPr lang="fr-FR" dirty="0"/>
          </a:p>
          <a:p>
            <a:r>
              <a:rPr lang="fr-FR" dirty="0"/>
              <a:t>Le</a:t>
            </a:r>
            <a:r>
              <a:rPr lang="fr-FR" baseline="0" dirty="0"/>
              <a:t> candidat sera amené à être interrogé sur tout ou partie des 4 activités du pôle 1 « intervention et réparation sur un élément » venant certifier le bloc 1 « intervenir et réparer un élément »</a:t>
            </a:r>
          </a:p>
          <a:p>
            <a:endParaRPr lang="fr-FR" baseline="0" dirty="0"/>
          </a:p>
          <a:p>
            <a:r>
              <a:rPr lang="fr-FR" baseline="0" dirty="0"/>
              <a:t>Du CCF pour les candidats de la voie scolaire, de la formation continue ou d’un établissement habilité</a:t>
            </a:r>
          </a:p>
          <a:p>
            <a:r>
              <a:rPr lang="fr-FR" b="1" baseline="0" dirty="0"/>
              <a:t>Une épreuve ponctuelle pratique de 4 h </a:t>
            </a:r>
            <a:r>
              <a:rPr lang="fr-FR" b="1" baseline="0" dirty="0" smtClean="0"/>
              <a:t>en centre d’examen pour </a:t>
            </a:r>
            <a:r>
              <a:rPr lang="fr-FR" b="1" baseline="0" dirty="0"/>
              <a:t>les autres candidats.</a:t>
            </a:r>
            <a:endParaRPr lang="fr-FR" b="1" dirty="0"/>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9</a:t>
            </a:fld>
            <a:endParaRPr lang="fr-FR"/>
          </a:p>
        </p:txBody>
      </p:sp>
    </p:spTree>
    <p:extLst>
      <p:ext uri="{BB962C8B-B14F-4D97-AF65-F5344CB8AC3E}">
        <p14:creationId xmlns="" xmlns:p14="http://schemas.microsoft.com/office/powerpoint/2010/main" val="214842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3367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7072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3335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127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63738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A786044-A807-7ED3-A71B-032EE9D4FEA8}"/>
              </a:ext>
            </a:extLst>
          </p:cNvPr>
          <p:cNvSpPr>
            <a:spLocks noGrp="1"/>
          </p:cNvSpPr>
          <p:nvPr>
            <p:ph type="title" hasCustomPrompt="1"/>
          </p:nvPr>
        </p:nvSpPr>
        <p:spPr>
          <a:xfrm>
            <a:off x="1261597" y="2426572"/>
            <a:ext cx="6620806" cy="993775"/>
          </a:xfrm>
          <a:prstGeom prst="rect">
            <a:avLst/>
          </a:prstGeom>
        </p:spPr>
        <p:txBody>
          <a:bodyPr/>
          <a:lstStyle>
            <a:lvl1pPr algn="ctr">
              <a:defRPr/>
            </a:lvl1pPr>
          </a:lstStyle>
          <a:p>
            <a:r>
              <a:rPr lang="fr-FR" dirty="0"/>
              <a:t>TITRE</a:t>
            </a:r>
          </a:p>
        </p:txBody>
      </p:sp>
    </p:spTree>
    <p:extLst>
      <p:ext uri="{BB962C8B-B14F-4D97-AF65-F5344CB8AC3E}">
        <p14:creationId xmlns:p14="http://schemas.microsoft.com/office/powerpoint/2010/main" xmlns="" val="292037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01069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2462400"/>
            <a:ext cx="5897726" cy="1581120"/>
          </a:xfrm>
          <a:prstGeom prst="rect">
            <a:avLst/>
          </a:prstGeo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xmlns="" val="378999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5.e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5.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5.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A6B122F1-A62C-814C-9DE9-B24714E450C9}"/>
              </a:ext>
            </a:extLst>
          </p:cNvPr>
          <p:cNvSpPr/>
          <p:nvPr userDrawn="1"/>
        </p:nvSpPr>
        <p:spPr>
          <a:xfrm>
            <a:off x="782595" y="914400"/>
            <a:ext cx="7588470" cy="346893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Texte 6">
            <a:extLst>
              <a:ext uri="{FF2B5EF4-FFF2-40B4-BE49-F238E27FC236}">
                <a16:creationId xmlns:a16="http://schemas.microsoft.com/office/drawing/2014/main" xmlns="" id="{38E75FC0-218F-6543-AEDF-85999A11CED2}"/>
              </a:ext>
            </a:extLst>
          </p:cNvPr>
          <p:cNvSpPr txBox="1"/>
          <p:nvPr userDrawn="1"/>
        </p:nvSpPr>
        <p:spPr>
          <a:xfrm>
            <a:off x="1892227" y="1356069"/>
            <a:ext cx="5359544" cy="1384995"/>
          </a:xfrm>
          <a:prstGeom prst="rect">
            <a:avLst/>
          </a:prstGeom>
          <a:noFill/>
        </p:spPr>
        <p:txBody>
          <a:bodyPr wrap="none" rtlCol="0">
            <a:spAutoFit/>
          </a:bodyPr>
          <a:lstStyle/>
          <a:p>
            <a:pPr algn="ctr"/>
            <a:r>
              <a:rPr lang="fr-FR" sz="2800" b="1" kern="1200" dirty="0">
                <a:solidFill>
                  <a:schemeClr val="tx2">
                    <a:lumMod val="50000"/>
                  </a:schemeClr>
                </a:solidFill>
                <a:effectLst/>
                <a:latin typeface="+mn-lt"/>
                <a:ea typeface="+mn-ea"/>
                <a:cs typeface="+mn-cs"/>
              </a:rPr>
              <a:t>RÉNOVATION DES RÉFÉRENTIELS </a:t>
            </a:r>
          </a:p>
          <a:p>
            <a:pPr algn="ctr"/>
            <a:r>
              <a:rPr lang="fr-FR" sz="2800" b="1" kern="1200" dirty="0">
                <a:solidFill>
                  <a:schemeClr val="tx2">
                    <a:lumMod val="50000"/>
                  </a:schemeClr>
                </a:solidFill>
                <a:effectLst/>
                <a:latin typeface="+mn-lt"/>
                <a:ea typeface="+mn-ea"/>
                <a:cs typeface="+mn-cs"/>
              </a:rPr>
              <a:t>DE LA FILIÈRE CARROSSERIE</a:t>
            </a:r>
          </a:p>
          <a:p>
            <a:endParaRPr lang="fr-FR" sz="2800" dirty="0"/>
          </a:p>
        </p:txBody>
      </p:sp>
      <p:sp>
        <p:nvSpPr>
          <p:cNvPr id="41" name="ZoneTexte 40">
            <a:extLst>
              <a:ext uri="{FF2B5EF4-FFF2-40B4-BE49-F238E27FC236}">
                <a16:creationId xmlns:a16="http://schemas.microsoft.com/office/drawing/2014/main" xmlns="" id="{03000E6B-5526-0B42-9BA5-4326BEFA07FF}"/>
              </a:ext>
            </a:extLst>
          </p:cNvPr>
          <p:cNvSpPr txBox="1"/>
          <p:nvPr userDrawn="1"/>
        </p:nvSpPr>
        <p:spPr>
          <a:xfrm>
            <a:off x="782595" y="2683201"/>
            <a:ext cx="7587967" cy="973142"/>
          </a:xfrm>
          <a:prstGeom prst="rect">
            <a:avLst/>
          </a:prstGeom>
          <a:solidFill>
            <a:schemeClr val="bg1">
              <a:lumMod val="65000"/>
            </a:schemeClr>
          </a:solidFill>
        </p:spPr>
        <p:txBody>
          <a:bodyPr wrap="square" rtlCol="0">
            <a:spAutoFit/>
          </a:bodyPr>
          <a:lstStyle/>
          <a:p>
            <a:endParaRPr lang="fr-FR" dirty="0"/>
          </a:p>
        </p:txBody>
      </p:sp>
      <p:sp>
        <p:nvSpPr>
          <p:cNvPr id="43" name="ZoneTexte 42">
            <a:extLst>
              <a:ext uri="{FF2B5EF4-FFF2-40B4-BE49-F238E27FC236}">
                <a16:creationId xmlns:a16="http://schemas.microsoft.com/office/drawing/2014/main" xmlns="" id="{6A65DC45-55D0-B545-9B2B-7F51A723A414}"/>
              </a:ext>
            </a:extLst>
          </p:cNvPr>
          <p:cNvSpPr txBox="1"/>
          <p:nvPr userDrawn="1"/>
        </p:nvSpPr>
        <p:spPr>
          <a:xfrm>
            <a:off x="987250" y="2988315"/>
            <a:ext cx="2933577" cy="375767"/>
          </a:xfrm>
          <a:prstGeom prst="rect">
            <a:avLst/>
          </a:prstGeom>
          <a:noFill/>
        </p:spPr>
        <p:txBody>
          <a:bodyPr wrap="square" rtlCol="0">
            <a:spAutoFit/>
          </a:bodyPr>
          <a:lstStyle/>
          <a:p>
            <a:pPr algn="ctr"/>
            <a:r>
              <a:rPr lang="fr-FR" b="1" dirty="0" smtClean="0">
                <a:solidFill>
                  <a:schemeClr val="tx2">
                    <a:lumMod val="75000"/>
                  </a:schemeClr>
                </a:solidFill>
              </a:rPr>
              <a:t>19</a:t>
            </a:r>
            <a:r>
              <a:rPr lang="fr-FR" b="1" baseline="0" dirty="0" smtClean="0">
                <a:solidFill>
                  <a:schemeClr val="tx2">
                    <a:lumMod val="75000"/>
                  </a:schemeClr>
                </a:solidFill>
              </a:rPr>
              <a:t> avril</a:t>
            </a:r>
            <a:r>
              <a:rPr lang="fr-FR" b="1" dirty="0" smtClean="0">
                <a:solidFill>
                  <a:schemeClr val="tx2">
                    <a:lumMod val="75000"/>
                  </a:schemeClr>
                </a:solidFill>
              </a:rPr>
              <a:t> </a:t>
            </a:r>
            <a:r>
              <a:rPr lang="fr-FR" b="1" dirty="0">
                <a:solidFill>
                  <a:schemeClr val="tx2">
                    <a:lumMod val="75000"/>
                  </a:schemeClr>
                </a:solidFill>
              </a:rPr>
              <a:t>2023</a:t>
            </a:r>
          </a:p>
        </p:txBody>
      </p:sp>
      <p:pic>
        <p:nvPicPr>
          <p:cNvPr id="8" name="Image 7">
            <a:extLst>
              <a:ext uri="{FF2B5EF4-FFF2-40B4-BE49-F238E27FC236}">
                <a16:creationId xmlns:a16="http://schemas.microsoft.com/office/drawing/2014/main" xmlns="" id="{24387902-D5AD-BF65-471D-BD175FFA0B59}"/>
              </a:ext>
            </a:extLst>
          </p:cNvPr>
          <p:cNvPicPr>
            <a:picLocks noChangeAspect="1"/>
          </p:cNvPicPr>
          <p:nvPr userDrawn="1"/>
        </p:nvPicPr>
        <p:blipFill>
          <a:blip r:embed="rId4"/>
          <a:stretch>
            <a:fillRect/>
          </a:stretch>
        </p:blipFill>
        <p:spPr>
          <a:xfrm>
            <a:off x="84656" y="79239"/>
            <a:ext cx="902594" cy="819278"/>
          </a:xfrm>
          <a:prstGeom prst="rect">
            <a:avLst/>
          </a:prstGeom>
        </p:spPr>
      </p:pic>
      <p:pic>
        <p:nvPicPr>
          <p:cNvPr id="9" name="Image 8">
            <a:extLst>
              <a:ext uri="{FF2B5EF4-FFF2-40B4-BE49-F238E27FC236}">
                <a16:creationId xmlns:a16="http://schemas.microsoft.com/office/drawing/2014/main" xmlns="" id="{94FD1816-CF54-0C65-B3A0-11F45CF851DD}"/>
              </a:ext>
            </a:extLst>
          </p:cNvPr>
          <p:cNvPicPr>
            <a:picLocks noChangeAspect="1"/>
          </p:cNvPicPr>
          <p:nvPr userDrawn="1"/>
        </p:nvPicPr>
        <p:blipFill>
          <a:blip r:embed="rId5"/>
          <a:stretch>
            <a:fillRect/>
          </a:stretch>
        </p:blipFill>
        <p:spPr>
          <a:xfrm>
            <a:off x="6262407" y="2831085"/>
            <a:ext cx="858701" cy="648615"/>
          </a:xfrm>
          <a:prstGeom prst="rect">
            <a:avLst/>
          </a:prstGeom>
          <a:effectLst>
            <a:softEdge rad="38100"/>
          </a:effectLst>
        </p:spPr>
      </p:pic>
      <p:pic>
        <p:nvPicPr>
          <p:cNvPr id="10" name="Image 9" descr="Une image contenant texte&#10;&#10;Description générée automatiquement">
            <a:extLst>
              <a:ext uri="{FF2B5EF4-FFF2-40B4-BE49-F238E27FC236}">
                <a16:creationId xmlns:a16="http://schemas.microsoft.com/office/drawing/2014/main" xmlns="" id="{46CA61C5-E760-1018-6254-A8DFF0B7AA7C}"/>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3801350" y="2831085"/>
            <a:ext cx="858700" cy="656019"/>
          </a:xfrm>
          <a:prstGeom prst="rect">
            <a:avLst/>
          </a:prstGeom>
          <a:effectLst>
            <a:softEdge rad="38100"/>
          </a:effectLst>
        </p:spPr>
      </p:pic>
      <p:pic>
        <p:nvPicPr>
          <p:cNvPr id="17" name="Image 16" descr="Une image contenant rouge&#10;&#10;Description générée automatiquement">
            <a:extLst>
              <a:ext uri="{FF2B5EF4-FFF2-40B4-BE49-F238E27FC236}">
                <a16:creationId xmlns:a16="http://schemas.microsoft.com/office/drawing/2014/main" xmlns="" id="{298638E1-BC35-C66C-D600-888A2AB28600}"/>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flipH="1">
            <a:off x="4959282" y="2850761"/>
            <a:ext cx="1003893" cy="633936"/>
          </a:xfrm>
          <a:prstGeom prst="rect">
            <a:avLst/>
          </a:prstGeom>
          <a:effectLst>
            <a:softEdge rad="25400"/>
          </a:effectLst>
        </p:spPr>
      </p:pic>
      <p:pic>
        <p:nvPicPr>
          <p:cNvPr id="22" name="Image 21">
            <a:extLst>
              <a:ext uri="{FF2B5EF4-FFF2-40B4-BE49-F238E27FC236}">
                <a16:creationId xmlns:a16="http://schemas.microsoft.com/office/drawing/2014/main" xmlns="" id="{A4B19B6A-172B-D462-A3B1-F5858B5087FC}"/>
              </a:ext>
            </a:extLst>
          </p:cNvPr>
          <p:cNvPicPr>
            <a:picLocks noChangeAspect="1"/>
          </p:cNvPicPr>
          <p:nvPr userDrawn="1"/>
        </p:nvPicPr>
        <p:blipFill>
          <a:blip r:embed="rId8"/>
          <a:stretch>
            <a:fillRect/>
          </a:stretch>
        </p:blipFill>
        <p:spPr>
          <a:xfrm>
            <a:off x="7420340" y="2850761"/>
            <a:ext cx="621174" cy="628939"/>
          </a:xfrm>
          <a:prstGeom prst="rect">
            <a:avLst/>
          </a:prstGeom>
          <a:effectLst>
            <a:softEdge rad="25400"/>
          </a:effectLst>
        </p:spPr>
      </p:pic>
    </p:spTree>
    <p:extLst>
      <p:ext uri="{BB962C8B-B14F-4D97-AF65-F5344CB8AC3E}">
        <p14:creationId xmlns:p14="http://schemas.microsoft.com/office/powerpoint/2010/main" xmlns=""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xmlns="" id="{C812CA52-75E2-8C45-8063-24057FEDA026}"/>
              </a:ext>
            </a:extLst>
          </p:cNvPr>
          <p:cNvSpPr txBox="1"/>
          <p:nvPr userDrawn="1"/>
        </p:nvSpPr>
        <p:spPr>
          <a:xfrm>
            <a:off x="0" y="2"/>
            <a:ext cx="9144000" cy="768299"/>
          </a:xfrm>
          <a:prstGeom prst="rect">
            <a:avLst/>
          </a:prstGeom>
          <a:solidFill>
            <a:schemeClr val="tx2">
              <a:lumMod val="40000"/>
              <a:lumOff val="60000"/>
            </a:schemeClr>
          </a:solidFill>
          <a:ln w="6350">
            <a:solidFill>
              <a:schemeClr val="tx2">
                <a:lumMod val="40000"/>
                <a:lumOff val="6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fr-FR" sz="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ctr"/>
            <a:endParaRPr lang="fr-FR" sz="800" b="1" kern="1200" dirty="0">
              <a:solidFill>
                <a:schemeClr val="bg1"/>
              </a:solidFill>
              <a:effectLst/>
              <a:latin typeface="Calibri" panose="020F0502020204030204" pitchFamily="34" charset="0"/>
              <a:ea typeface="+mn-ea"/>
              <a:cs typeface="Arial" panose="020B0604020202020204" pitchFamily="34" charset="0"/>
            </a:endParaRPr>
          </a:p>
          <a:p>
            <a:pPr algn="l"/>
            <a:r>
              <a:rPr lang="fr-FR" sz="1200" b="1" kern="1200" dirty="0">
                <a:solidFill>
                  <a:schemeClr val="bg1"/>
                </a:solidFill>
                <a:effectLst/>
                <a:latin typeface="+mn-lt"/>
                <a:ea typeface="+mn-ea"/>
                <a:cs typeface="+mn-cs"/>
              </a:rPr>
              <a:t>2 février 2023</a:t>
            </a:r>
            <a:endParaRPr lang="fr-FR"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xmlns="" id="{32627B64-766E-F047-97D6-D5A544058ED3}"/>
              </a:ext>
            </a:extLst>
          </p:cNvPr>
          <p:cNvSpPr txBox="1"/>
          <p:nvPr userDrawn="1"/>
        </p:nvSpPr>
        <p:spPr>
          <a:xfrm>
            <a:off x="0" y="0"/>
            <a:ext cx="3499471"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400" b="1" kern="1200" dirty="0">
                <a:solidFill>
                  <a:schemeClr val="tx1"/>
                </a:solidFill>
                <a:effectLst/>
                <a:latin typeface="+mn-lt"/>
                <a:ea typeface="+mn-ea"/>
                <a:cs typeface="+mn-cs"/>
              </a:rPr>
              <a:t>RÉNOVATION DES RÉFÉRENTIELS </a:t>
            </a:r>
          </a:p>
          <a:p>
            <a:pPr algn="ctr"/>
            <a:r>
              <a:rPr lang="fr-FR" sz="1400" b="1" kern="1200" dirty="0">
                <a:solidFill>
                  <a:schemeClr val="tx1"/>
                </a:solidFill>
                <a:effectLst/>
                <a:latin typeface="+mn-lt"/>
                <a:ea typeface="+mn-ea"/>
                <a:cs typeface="+mn-cs"/>
              </a:rPr>
              <a:t>DE LA FILIÈRE CARROSSERIE</a:t>
            </a:r>
          </a:p>
          <a:p>
            <a:pPr>
              <a:spcAft>
                <a:spcPts val="0"/>
              </a:spcAft>
            </a:pPr>
            <a:endParaRPr lang="fr-FR" sz="16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6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6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A6B122F1-A62C-814C-9DE9-B24714E450C9}"/>
              </a:ext>
            </a:extLst>
          </p:cNvPr>
          <p:cNvSpPr/>
          <p:nvPr userDrawn="1"/>
        </p:nvSpPr>
        <p:spPr>
          <a:xfrm>
            <a:off x="782091" y="1177159"/>
            <a:ext cx="7588470" cy="3090042"/>
          </a:xfrm>
          <a:prstGeom prst="rect">
            <a:avLst/>
          </a:prstGeom>
          <a:solidFill>
            <a:srgbClr val="8EB4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 name="ZoneTexte 33">
            <a:extLst>
              <a:ext uri="{FF2B5EF4-FFF2-40B4-BE49-F238E27FC236}">
                <a16:creationId xmlns:a16="http://schemas.microsoft.com/office/drawing/2014/main" xmlns="" id="{10B26597-ED97-C945-B14D-9C763707C59F}"/>
              </a:ext>
            </a:extLst>
          </p:cNvPr>
          <p:cNvSpPr txBox="1"/>
          <p:nvPr userDrawn="1"/>
        </p:nvSpPr>
        <p:spPr>
          <a:xfrm>
            <a:off x="692762" y="3188784"/>
            <a:ext cx="7876508" cy="973142"/>
          </a:xfrm>
          <a:prstGeom prst="rect">
            <a:avLst/>
          </a:prstGeom>
          <a:solidFill>
            <a:schemeClr val="bg1"/>
          </a:solidFill>
        </p:spPr>
        <p:txBody>
          <a:bodyPr wrap="square" rtlCol="0">
            <a:spAutoFit/>
          </a:bodyPr>
          <a:lstStyle/>
          <a:p>
            <a:endParaRPr lang="fr-FR" dirty="0"/>
          </a:p>
        </p:txBody>
      </p:sp>
      <p:pic>
        <p:nvPicPr>
          <p:cNvPr id="3" name="Image 2">
            <a:extLst>
              <a:ext uri="{FF2B5EF4-FFF2-40B4-BE49-F238E27FC236}">
                <a16:creationId xmlns:a16="http://schemas.microsoft.com/office/drawing/2014/main" xmlns="" id="{08B498B4-EB9A-778E-7250-3EBACA76D8AC}"/>
              </a:ext>
            </a:extLst>
          </p:cNvPr>
          <p:cNvPicPr>
            <a:picLocks noChangeAspect="1"/>
          </p:cNvPicPr>
          <p:nvPr userDrawn="1"/>
        </p:nvPicPr>
        <p:blipFill>
          <a:blip r:embed="rId4"/>
          <a:stretch>
            <a:fillRect/>
          </a:stretch>
        </p:blipFill>
        <p:spPr>
          <a:xfrm>
            <a:off x="6652342" y="47507"/>
            <a:ext cx="858701" cy="648615"/>
          </a:xfrm>
          <a:prstGeom prst="rect">
            <a:avLst/>
          </a:prstGeom>
          <a:effectLst>
            <a:softEdge rad="38100"/>
          </a:effectLst>
        </p:spPr>
      </p:pic>
      <p:pic>
        <p:nvPicPr>
          <p:cNvPr id="5" name="Image 4" descr="Une image contenant texte&#10;&#10;Description générée automatiquement">
            <a:extLst>
              <a:ext uri="{FF2B5EF4-FFF2-40B4-BE49-F238E27FC236}">
                <a16:creationId xmlns:a16="http://schemas.microsoft.com/office/drawing/2014/main" xmlns="" id="{BF14DB85-00D8-E1D5-C48F-59D6C3E54179}"/>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4212022" y="40103"/>
            <a:ext cx="858700" cy="656019"/>
          </a:xfrm>
          <a:prstGeom prst="rect">
            <a:avLst/>
          </a:prstGeom>
          <a:effectLst>
            <a:softEdge rad="38100"/>
          </a:effectLst>
        </p:spPr>
      </p:pic>
      <p:pic>
        <p:nvPicPr>
          <p:cNvPr id="6" name="Image 5" descr="Une image contenant rouge&#10;&#10;Description générée automatiquement">
            <a:extLst>
              <a:ext uri="{FF2B5EF4-FFF2-40B4-BE49-F238E27FC236}">
                <a16:creationId xmlns:a16="http://schemas.microsoft.com/office/drawing/2014/main" xmlns="" id="{1E90CC2B-BF8C-6954-12B7-B53F91FA381B}"/>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flipH="1">
            <a:off x="5349217" y="67183"/>
            <a:ext cx="1003893" cy="633936"/>
          </a:xfrm>
          <a:prstGeom prst="rect">
            <a:avLst/>
          </a:prstGeom>
          <a:effectLst>
            <a:softEdge rad="25400"/>
          </a:effectLst>
        </p:spPr>
      </p:pic>
      <p:pic>
        <p:nvPicPr>
          <p:cNvPr id="7" name="Image 6">
            <a:extLst>
              <a:ext uri="{FF2B5EF4-FFF2-40B4-BE49-F238E27FC236}">
                <a16:creationId xmlns:a16="http://schemas.microsoft.com/office/drawing/2014/main" xmlns="" id="{F7D4D1C5-80D7-A03C-0D43-38D2EA54E681}"/>
              </a:ext>
            </a:extLst>
          </p:cNvPr>
          <p:cNvPicPr>
            <a:picLocks noChangeAspect="1"/>
          </p:cNvPicPr>
          <p:nvPr userDrawn="1"/>
        </p:nvPicPr>
        <p:blipFill>
          <a:blip r:embed="rId7"/>
          <a:stretch>
            <a:fillRect/>
          </a:stretch>
        </p:blipFill>
        <p:spPr>
          <a:xfrm>
            <a:off x="7810275" y="67183"/>
            <a:ext cx="621174" cy="628939"/>
          </a:xfrm>
          <a:prstGeom prst="rect">
            <a:avLst/>
          </a:prstGeom>
          <a:effectLst>
            <a:softEdge rad="25400"/>
          </a:effectLst>
        </p:spPr>
      </p:pic>
    </p:spTree>
    <p:extLst>
      <p:ext uri="{BB962C8B-B14F-4D97-AF65-F5344CB8AC3E}">
        <p14:creationId xmlns:p14="http://schemas.microsoft.com/office/powerpoint/2010/main" xmlns="" val="2655624957"/>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xmlns="" id="{C812CA52-75E2-8C45-8063-24057FEDA026}"/>
              </a:ext>
            </a:extLst>
          </p:cNvPr>
          <p:cNvSpPr txBox="1"/>
          <p:nvPr userDrawn="1"/>
        </p:nvSpPr>
        <p:spPr>
          <a:xfrm>
            <a:off x="0" y="0"/>
            <a:ext cx="9144000" cy="768299"/>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xmlns="" id="{32627B64-766E-F047-97D6-D5A544058ED3}"/>
              </a:ext>
            </a:extLst>
          </p:cNvPr>
          <p:cNvSpPr txBox="1"/>
          <p:nvPr userDrawn="1"/>
        </p:nvSpPr>
        <p:spPr>
          <a:xfrm>
            <a:off x="0" y="0"/>
            <a:ext cx="3492595"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A6B122F1-A62C-814C-9DE9-B24714E450C9}"/>
              </a:ext>
            </a:extLst>
          </p:cNvPr>
          <p:cNvSpPr/>
          <p:nvPr userDrawn="1"/>
        </p:nvSpPr>
        <p:spPr>
          <a:xfrm>
            <a:off x="790465" y="1349039"/>
            <a:ext cx="7588470" cy="309004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dirty="0"/>
          </a:p>
        </p:txBody>
      </p:sp>
      <p:pic>
        <p:nvPicPr>
          <p:cNvPr id="2" name="Image 1">
            <a:extLst>
              <a:ext uri="{FF2B5EF4-FFF2-40B4-BE49-F238E27FC236}">
                <a16:creationId xmlns:a16="http://schemas.microsoft.com/office/drawing/2014/main" xmlns="" id="{848EEF36-7CEB-C443-45DA-AEE262FD8A19}"/>
              </a:ext>
            </a:extLst>
          </p:cNvPr>
          <p:cNvPicPr>
            <a:picLocks noChangeAspect="1"/>
          </p:cNvPicPr>
          <p:nvPr userDrawn="1"/>
        </p:nvPicPr>
        <p:blipFill>
          <a:blip r:embed="rId4"/>
          <a:stretch>
            <a:fillRect/>
          </a:stretch>
        </p:blipFill>
        <p:spPr>
          <a:xfrm>
            <a:off x="6659272" y="50807"/>
            <a:ext cx="858701" cy="648615"/>
          </a:xfrm>
          <a:prstGeom prst="rect">
            <a:avLst/>
          </a:prstGeom>
          <a:effectLst>
            <a:softEdge rad="38100"/>
          </a:effectLst>
        </p:spPr>
      </p:pic>
      <p:pic>
        <p:nvPicPr>
          <p:cNvPr id="3" name="Image 2" descr="Une image contenant texte&#10;&#10;Description générée automatiquement">
            <a:extLst>
              <a:ext uri="{FF2B5EF4-FFF2-40B4-BE49-F238E27FC236}">
                <a16:creationId xmlns:a16="http://schemas.microsoft.com/office/drawing/2014/main" xmlns="" id="{2D050C0C-21B8-3689-CDD6-358BF52F6ECE}"/>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4198215" y="50807"/>
            <a:ext cx="858700" cy="656019"/>
          </a:xfrm>
          <a:prstGeom prst="rect">
            <a:avLst/>
          </a:prstGeom>
          <a:effectLst>
            <a:softEdge rad="38100"/>
          </a:effectLst>
        </p:spPr>
      </p:pic>
      <p:pic>
        <p:nvPicPr>
          <p:cNvPr id="4" name="Image 3" descr="Une image contenant rouge&#10;&#10;Description générée automatiquement">
            <a:extLst>
              <a:ext uri="{FF2B5EF4-FFF2-40B4-BE49-F238E27FC236}">
                <a16:creationId xmlns:a16="http://schemas.microsoft.com/office/drawing/2014/main" xmlns="" id="{D5756090-F9B9-DFA9-2323-FBC6B3ADDD5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flipH="1">
            <a:off x="5356147" y="70483"/>
            <a:ext cx="1003893" cy="633936"/>
          </a:xfrm>
          <a:prstGeom prst="rect">
            <a:avLst/>
          </a:prstGeom>
          <a:effectLst>
            <a:softEdge rad="25400"/>
          </a:effectLst>
        </p:spPr>
      </p:pic>
      <p:pic>
        <p:nvPicPr>
          <p:cNvPr id="5" name="Image 4">
            <a:extLst>
              <a:ext uri="{FF2B5EF4-FFF2-40B4-BE49-F238E27FC236}">
                <a16:creationId xmlns:a16="http://schemas.microsoft.com/office/drawing/2014/main" xmlns="" id="{4D8A1D8E-8F04-AED6-7931-F60C3B1F28DD}"/>
              </a:ext>
            </a:extLst>
          </p:cNvPr>
          <p:cNvPicPr>
            <a:picLocks noChangeAspect="1"/>
          </p:cNvPicPr>
          <p:nvPr userDrawn="1"/>
        </p:nvPicPr>
        <p:blipFill>
          <a:blip r:embed="rId7"/>
          <a:stretch>
            <a:fillRect/>
          </a:stretch>
        </p:blipFill>
        <p:spPr>
          <a:xfrm>
            <a:off x="7817205" y="70483"/>
            <a:ext cx="621174" cy="628939"/>
          </a:xfrm>
          <a:prstGeom prst="rect">
            <a:avLst/>
          </a:prstGeom>
          <a:effectLst>
            <a:softEdge rad="25400"/>
          </a:effectLst>
        </p:spPr>
      </p:pic>
    </p:spTree>
    <p:extLst>
      <p:ext uri="{BB962C8B-B14F-4D97-AF65-F5344CB8AC3E}">
        <p14:creationId xmlns:p14="http://schemas.microsoft.com/office/powerpoint/2010/main" xmlns="" val="2279856783"/>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xmlns="" id="{C812CA52-75E2-8C45-8063-24057FEDA026}"/>
              </a:ext>
            </a:extLst>
          </p:cNvPr>
          <p:cNvSpPr txBox="1"/>
          <p:nvPr userDrawn="1"/>
        </p:nvSpPr>
        <p:spPr>
          <a:xfrm>
            <a:off x="0" y="0"/>
            <a:ext cx="9144000" cy="768299"/>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xmlns="" id="{32627B64-766E-F047-97D6-D5A544058ED3}"/>
              </a:ext>
            </a:extLst>
          </p:cNvPr>
          <p:cNvSpPr txBox="1"/>
          <p:nvPr userDrawn="1"/>
        </p:nvSpPr>
        <p:spPr>
          <a:xfrm>
            <a:off x="1" y="0"/>
            <a:ext cx="3485719"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 name="Image 1">
            <a:extLst>
              <a:ext uri="{FF2B5EF4-FFF2-40B4-BE49-F238E27FC236}">
                <a16:creationId xmlns:a16="http://schemas.microsoft.com/office/drawing/2014/main" xmlns="" id="{CAB5BCC7-243F-1585-89D5-0EDB474CCA8C}"/>
              </a:ext>
            </a:extLst>
          </p:cNvPr>
          <p:cNvPicPr>
            <a:picLocks noChangeAspect="1"/>
          </p:cNvPicPr>
          <p:nvPr userDrawn="1"/>
        </p:nvPicPr>
        <p:blipFill>
          <a:blip r:embed="rId4"/>
          <a:stretch>
            <a:fillRect/>
          </a:stretch>
        </p:blipFill>
        <p:spPr>
          <a:xfrm>
            <a:off x="6655835" y="32467"/>
            <a:ext cx="858701" cy="648615"/>
          </a:xfrm>
          <a:prstGeom prst="rect">
            <a:avLst/>
          </a:prstGeom>
          <a:effectLst>
            <a:softEdge rad="38100"/>
          </a:effectLst>
        </p:spPr>
      </p:pic>
      <p:pic>
        <p:nvPicPr>
          <p:cNvPr id="3" name="Image 2" descr="Une image contenant texte&#10;&#10;Description générée automatiquement">
            <a:extLst>
              <a:ext uri="{FF2B5EF4-FFF2-40B4-BE49-F238E27FC236}">
                <a16:creationId xmlns:a16="http://schemas.microsoft.com/office/drawing/2014/main" xmlns="" id="{E83715EA-5694-75DD-2F2A-12B324286203}"/>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4194778" y="32467"/>
            <a:ext cx="858700" cy="656019"/>
          </a:xfrm>
          <a:prstGeom prst="rect">
            <a:avLst/>
          </a:prstGeom>
          <a:effectLst>
            <a:softEdge rad="38100"/>
          </a:effectLst>
        </p:spPr>
      </p:pic>
      <p:pic>
        <p:nvPicPr>
          <p:cNvPr id="4" name="Image 3" descr="Une image contenant rouge&#10;&#10;Description générée automatiquement">
            <a:extLst>
              <a:ext uri="{FF2B5EF4-FFF2-40B4-BE49-F238E27FC236}">
                <a16:creationId xmlns:a16="http://schemas.microsoft.com/office/drawing/2014/main" xmlns="" id="{EBAC0554-2A0D-310D-A4D4-4BB4D5FE8E40}"/>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flipH="1">
            <a:off x="5352710" y="52143"/>
            <a:ext cx="1003893" cy="633936"/>
          </a:xfrm>
          <a:prstGeom prst="rect">
            <a:avLst/>
          </a:prstGeom>
          <a:effectLst>
            <a:softEdge rad="25400"/>
          </a:effectLst>
        </p:spPr>
      </p:pic>
      <p:pic>
        <p:nvPicPr>
          <p:cNvPr id="5" name="Image 4">
            <a:extLst>
              <a:ext uri="{FF2B5EF4-FFF2-40B4-BE49-F238E27FC236}">
                <a16:creationId xmlns:a16="http://schemas.microsoft.com/office/drawing/2014/main" xmlns="" id="{470F66F8-AF74-50A6-4C3D-E0EB5B5693E2}"/>
              </a:ext>
            </a:extLst>
          </p:cNvPr>
          <p:cNvPicPr>
            <a:picLocks noChangeAspect="1"/>
          </p:cNvPicPr>
          <p:nvPr userDrawn="1"/>
        </p:nvPicPr>
        <p:blipFill>
          <a:blip r:embed="rId7"/>
          <a:stretch>
            <a:fillRect/>
          </a:stretch>
        </p:blipFill>
        <p:spPr>
          <a:xfrm>
            <a:off x="7813768" y="52143"/>
            <a:ext cx="621174" cy="628939"/>
          </a:xfrm>
          <a:prstGeom prst="rect">
            <a:avLst/>
          </a:prstGeom>
          <a:effectLst>
            <a:softEdge rad="25400"/>
          </a:effectLst>
        </p:spPr>
      </p:pic>
    </p:spTree>
    <p:extLst>
      <p:ext uri="{BB962C8B-B14F-4D97-AF65-F5344CB8AC3E}">
        <p14:creationId xmlns:p14="http://schemas.microsoft.com/office/powerpoint/2010/main" xmlns="" val="3702903786"/>
      </p:ext>
    </p:extLst>
  </p:cSld>
  <p:clrMap bg1="lt1" tx1="dk1" bg2="lt2" tx2="dk2" accent1="accent1" accent2="accent2" accent3="accent3" accent4="accent4" accent5="accent5" accent6="accent6" hlink="hlink" folHlink="folHlink"/>
  <p:sldLayoutIdLst>
    <p:sldLayoutId id="2147483690" r:id="rId1"/>
    <p:sldLayoutId id="2147483691"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13529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r="3091"/>
          <a:stretch/>
        </p:blipFill>
        <p:spPr>
          <a:xfrm>
            <a:off x="647114" y="1383300"/>
            <a:ext cx="7962900" cy="1071770"/>
          </a:xfrm>
          <a:prstGeom prst="rect">
            <a:avLst/>
          </a:prstGeom>
          <a:ln>
            <a:solidFill>
              <a:schemeClr val="tx2"/>
            </a:solidFill>
          </a:ln>
        </p:spPr>
      </p:pic>
      <p:graphicFrame>
        <p:nvGraphicFramePr>
          <p:cNvPr id="5" name="Tableau 4"/>
          <p:cNvGraphicFramePr>
            <a:graphicFrameLocks noGrp="1"/>
          </p:cNvGraphicFramePr>
          <p:nvPr>
            <p:extLst>
              <p:ext uri="{D42A27DB-BD31-4B8C-83A1-F6EECF244321}">
                <p14:modId xmlns:p14="http://schemas.microsoft.com/office/powerpoint/2010/main" xmlns="" val="3625099708"/>
              </p:ext>
            </p:extLst>
          </p:nvPr>
        </p:nvGraphicFramePr>
        <p:xfrm>
          <a:off x="5711331" y="2570115"/>
          <a:ext cx="3111322" cy="2284634"/>
        </p:xfrm>
        <a:graphic>
          <a:graphicData uri="http://schemas.openxmlformats.org/drawingml/2006/table">
            <a:tbl>
              <a:tblPr firstRow="1" firstCol="1" bandRow="1"/>
              <a:tblGrid>
                <a:gridCol w="3111322">
                  <a:extLst>
                    <a:ext uri="{9D8B030D-6E8A-4147-A177-3AD203B41FA5}">
                      <a16:colId xmlns:a16="http://schemas.microsoft.com/office/drawing/2014/main" xmlns="" val="1542188090"/>
                    </a:ext>
                  </a:extLst>
                </a:gridCol>
              </a:tblGrid>
              <a:tr h="197492">
                <a:tc>
                  <a:txBody>
                    <a:bodyPr/>
                    <a:lstStyle/>
                    <a:p>
                      <a:pPr algn="ctr">
                        <a:lnSpc>
                          <a:spcPct val="115000"/>
                        </a:lnSpc>
                        <a:spcBef>
                          <a:spcPts val="300"/>
                        </a:spcBef>
                        <a:spcAft>
                          <a:spcPts val="0"/>
                        </a:spcAft>
                        <a:tabLst>
                          <a:tab pos="219710" algn="l"/>
                        </a:tabLst>
                      </a:pPr>
                      <a:r>
                        <a:rPr lang="fr-FR" sz="900" b="1" i="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PRINCIPALES </a:t>
                      </a:r>
                      <a:r>
                        <a:rPr lang="fr-FR" sz="900" b="1" i="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ACTIVIT</a:t>
                      </a:r>
                      <a:r>
                        <a:rPr lang="fr-FR" sz="900" b="1" i="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ÉS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871" marR="57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40864682"/>
                  </a:ext>
                </a:extLst>
              </a:tr>
              <a:tr h="197492">
                <a:tc>
                  <a:txBody>
                    <a:bodyPr/>
                    <a:lstStyle/>
                    <a:p>
                      <a:pPr algn="just">
                        <a:lnSpc>
                          <a:spcPct val="115000"/>
                        </a:lnSpc>
                        <a:spcBef>
                          <a:spcPts val="300"/>
                        </a:spcBef>
                        <a:spcAft>
                          <a:spcPts val="0"/>
                        </a:spcAft>
                        <a:tabLst>
                          <a:tab pos="219710" algn="l"/>
                        </a:tabLst>
                      </a:pPr>
                      <a:r>
                        <a:rPr lang="fr-FR"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A4.1 Communication technique</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871" marR="57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2848623563"/>
                  </a:ext>
                </a:extLst>
              </a:tr>
              <a:tr h="734631">
                <a:tc>
                  <a:txBody>
                    <a:bodyPr/>
                    <a:lstStyle/>
                    <a:p>
                      <a:pPr algn="just">
                        <a:lnSpc>
                          <a:spcPct val="100000"/>
                        </a:lnSpc>
                        <a:spcBef>
                          <a:spcPts val="300"/>
                        </a:spcBef>
                        <a:spcAft>
                          <a:spcPts val="0"/>
                        </a:spcAft>
                        <a:tabLst>
                          <a:tab pos="219710" algn="l"/>
                        </a:tabLst>
                      </a:pPr>
                      <a:r>
                        <a:rPr lang="fr-FR" sz="900" dirty="0" smtClean="0">
                          <a:effectLst/>
                          <a:latin typeface="Calibri" panose="020F0502020204030204" pitchFamily="34" charset="0"/>
                          <a:ea typeface="Times New Roman" panose="02020603050405020304" pitchFamily="18" charset="0"/>
                          <a:cs typeface="Calibri" panose="020F0502020204030204" pitchFamily="34" charset="0"/>
                        </a:rPr>
                        <a:t>Estimation </a:t>
                      </a:r>
                      <a:r>
                        <a:rPr lang="fr-FR" sz="900" dirty="0">
                          <a:effectLst/>
                          <a:latin typeface="Calibri" panose="020F0502020204030204" pitchFamily="34" charset="0"/>
                          <a:ea typeface="Times New Roman" panose="02020603050405020304" pitchFamily="18" charset="0"/>
                          <a:cs typeface="Calibri" panose="020F0502020204030204" pitchFamily="34" charset="0"/>
                        </a:rPr>
                        <a:t>des </a:t>
                      </a:r>
                      <a:r>
                        <a:rPr lang="fr-FR" sz="900" dirty="0" smtClean="0">
                          <a:effectLst/>
                          <a:latin typeface="Calibri" panose="020F0502020204030204" pitchFamily="34" charset="0"/>
                          <a:ea typeface="Times New Roman" panose="02020603050405020304" pitchFamily="18" charset="0"/>
                          <a:cs typeface="Calibri" panose="020F0502020204030204" pitchFamily="34" charset="0"/>
                        </a:rPr>
                        <a:t>travaux, interpréter </a:t>
                      </a:r>
                      <a:r>
                        <a:rPr lang="fr-FR" sz="900" dirty="0">
                          <a:effectLst/>
                          <a:latin typeface="Calibri" panose="020F0502020204030204" pitchFamily="34" charset="0"/>
                          <a:ea typeface="Times New Roman" panose="02020603050405020304" pitchFamily="18" charset="0"/>
                          <a:cs typeface="Calibri" panose="020F0502020204030204" pitchFamily="34" charset="0"/>
                        </a:rPr>
                        <a:t>un rapport d’expertise </a:t>
                      </a:r>
                      <a:r>
                        <a:rPr lang="fr-FR" sz="900" dirty="0" smtClean="0">
                          <a:effectLst/>
                          <a:latin typeface="Calibri" panose="020F0502020204030204" pitchFamily="34" charset="0"/>
                          <a:ea typeface="Times New Roman" panose="02020603050405020304" pitchFamily="18" charset="0"/>
                          <a:cs typeface="Calibri" panose="020F0502020204030204" pitchFamily="34" charset="0"/>
                        </a:rPr>
                        <a:t>automobile,</a:t>
                      </a:r>
                      <a:r>
                        <a:rPr lang="fr-FR" sz="900" baseline="0" dirty="0" smtClean="0">
                          <a:effectLst/>
                          <a:latin typeface="Calibri" panose="020F0502020204030204" pitchFamily="34" charset="0"/>
                          <a:ea typeface="Times New Roman" panose="02020603050405020304" pitchFamily="18" charset="0"/>
                          <a:cs typeface="Calibri" panose="020F0502020204030204" pitchFamily="34" charset="0"/>
                        </a:rPr>
                        <a:t> </a:t>
                      </a:r>
                      <a:r>
                        <a:rPr lang="fr-FR" sz="900" dirty="0" smtClean="0">
                          <a:effectLst/>
                          <a:latin typeface="Calibri" panose="020F0502020204030204" pitchFamily="34" charset="0"/>
                          <a:ea typeface="Times New Roman" panose="02020603050405020304" pitchFamily="18" charset="0"/>
                          <a:cs typeface="Calibri" panose="020F0502020204030204" pitchFamily="34" charset="0"/>
                        </a:rPr>
                        <a:t>un </a:t>
                      </a:r>
                      <a:r>
                        <a:rPr lang="fr-FR" sz="900" dirty="0">
                          <a:effectLst/>
                          <a:latin typeface="Calibri" panose="020F0502020204030204" pitchFamily="34" charset="0"/>
                          <a:ea typeface="Times New Roman" panose="02020603050405020304" pitchFamily="18" charset="0"/>
                          <a:cs typeface="Calibri" panose="020F0502020204030204" pitchFamily="34" charset="0"/>
                        </a:rPr>
                        <a:t>ordre de </a:t>
                      </a:r>
                      <a:r>
                        <a:rPr lang="fr-FR" sz="900" dirty="0" smtClean="0">
                          <a:effectLst/>
                          <a:latin typeface="Calibri" panose="020F0502020204030204" pitchFamily="34" charset="0"/>
                          <a:ea typeface="Times New Roman" panose="02020603050405020304" pitchFamily="18" charset="0"/>
                          <a:cs typeface="Calibri" panose="020F0502020204030204" pitchFamily="34" charset="0"/>
                        </a:rPr>
                        <a:t>réparation….</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spcBef>
                          <a:spcPts val="300"/>
                        </a:spcBef>
                        <a:spcAft>
                          <a:spcPts val="0"/>
                        </a:spcAft>
                        <a:tabLst>
                          <a:tab pos="219710" algn="l"/>
                        </a:tabLst>
                      </a:pPr>
                      <a:r>
                        <a:rPr lang="fr-FR" sz="900" dirty="0" smtClean="0">
                          <a:effectLst/>
                          <a:latin typeface="Calibri" panose="020F0502020204030204" pitchFamily="34" charset="0"/>
                          <a:ea typeface="Times New Roman" panose="02020603050405020304" pitchFamily="18" charset="0"/>
                          <a:cs typeface="Calibri" panose="020F0502020204030204" pitchFamily="34" charset="0"/>
                        </a:rPr>
                        <a:t>Communiquer </a:t>
                      </a:r>
                      <a:r>
                        <a:rPr lang="fr-FR" sz="900" dirty="0">
                          <a:effectLst/>
                          <a:latin typeface="Calibri" panose="020F0502020204030204" pitchFamily="34" charset="0"/>
                          <a:ea typeface="Times New Roman" panose="02020603050405020304" pitchFamily="18" charset="0"/>
                          <a:cs typeface="Calibri" panose="020F0502020204030204" pitchFamily="34" charset="0"/>
                        </a:rPr>
                        <a:t>entre l’assureur, l’expert, le réparateur et le </a:t>
                      </a:r>
                      <a:r>
                        <a:rPr lang="fr-FR" sz="900" dirty="0" smtClean="0">
                          <a:effectLst/>
                          <a:latin typeface="Calibri" panose="020F0502020204030204" pitchFamily="34" charset="0"/>
                          <a:ea typeface="Times New Roman" panose="02020603050405020304" pitchFamily="18" charset="0"/>
                          <a:cs typeface="Calibri" panose="020F0502020204030204" pitchFamily="34" charset="0"/>
                        </a:rPr>
                        <a:t>client…</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871" marR="57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2040335740"/>
                  </a:ext>
                </a:extLst>
              </a:tr>
              <a:tr h="197492">
                <a:tc>
                  <a:txBody>
                    <a:bodyPr/>
                    <a:lstStyle/>
                    <a:p>
                      <a:pPr algn="just">
                        <a:lnSpc>
                          <a:spcPct val="115000"/>
                        </a:lnSpc>
                        <a:spcBef>
                          <a:spcPts val="300"/>
                        </a:spcBef>
                        <a:spcAft>
                          <a:spcPts val="0"/>
                        </a:spcAft>
                        <a:tabLst>
                          <a:tab pos="219710" algn="l"/>
                        </a:tabLs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A4.2 Analyse des trains roulants et de la structure</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871" marR="57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1008340540"/>
                  </a:ext>
                </a:extLst>
              </a:tr>
              <a:tr h="957527">
                <a:tc>
                  <a:txBody>
                    <a:bodyPr/>
                    <a:lstStyle/>
                    <a:p>
                      <a:pPr algn="just">
                        <a:lnSpc>
                          <a:spcPct val="115000"/>
                        </a:lnSpc>
                        <a:spcBef>
                          <a:spcPts val="300"/>
                        </a:spcBef>
                        <a:spcAft>
                          <a:spcPts val="0"/>
                        </a:spcAft>
                        <a:tabLst>
                          <a:tab pos="219710" algn="l"/>
                        </a:tabLst>
                      </a:pPr>
                      <a:r>
                        <a:rPr lang="fr-FR" sz="900" dirty="0" smtClean="0">
                          <a:effectLst/>
                          <a:latin typeface="Calibri" panose="020F0502020204030204" pitchFamily="34" charset="0"/>
                          <a:ea typeface="Times New Roman" panose="02020603050405020304" pitchFamily="18" charset="0"/>
                          <a:cs typeface="Calibri" panose="020F0502020204030204" pitchFamily="34" charset="0"/>
                        </a:rPr>
                        <a:t>Tâches</a:t>
                      </a:r>
                      <a:r>
                        <a:rPr lang="fr-FR" sz="900" baseline="0" dirty="0" smtClean="0">
                          <a:effectLst/>
                          <a:latin typeface="Calibri" panose="020F0502020204030204" pitchFamily="34" charset="0"/>
                          <a:ea typeface="Times New Roman" panose="02020603050405020304" pitchFamily="18" charset="0"/>
                          <a:cs typeface="Calibri" panose="020F0502020204030204" pitchFamily="34" charset="0"/>
                        </a:rPr>
                        <a:t> de c</a:t>
                      </a:r>
                      <a:r>
                        <a:rPr lang="fr-FR" sz="900" dirty="0" smtClean="0">
                          <a:effectLst/>
                          <a:latin typeface="Calibri" panose="020F0502020204030204" pitchFamily="34" charset="0"/>
                          <a:ea typeface="Times New Roman" panose="02020603050405020304" pitchFamily="18" charset="0"/>
                          <a:cs typeface="Calibri" panose="020F0502020204030204" pitchFamily="34" charset="0"/>
                        </a:rPr>
                        <a:t>ontrôle les trains roulants et la structure</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871" marR="57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1889814149"/>
                  </a:ext>
                </a:extLst>
              </a:tr>
            </a:tbl>
          </a:graphicData>
        </a:graphic>
      </p:graphicFrame>
      <p:sp>
        <p:nvSpPr>
          <p:cNvPr id="11" name="ZoneTexte 10">
            <a:extLst>
              <a:ext uri="{FF2B5EF4-FFF2-40B4-BE49-F238E27FC236}">
                <a16:creationId xmlns:a16="http://schemas.microsoft.com/office/drawing/2014/main" xmlns="" id="{63FE7EAE-C43D-0949-8FAC-186D8B7B8A80}"/>
              </a:ext>
            </a:extLst>
          </p:cNvPr>
          <p:cNvSpPr txBox="1"/>
          <p:nvPr/>
        </p:nvSpPr>
        <p:spPr>
          <a:xfrm>
            <a:off x="326693" y="102227"/>
            <a:ext cx="2280496" cy="338554"/>
          </a:xfrm>
          <a:prstGeom prst="rect">
            <a:avLst/>
          </a:prstGeom>
          <a:noFill/>
        </p:spPr>
        <p:txBody>
          <a:bodyPr wrap="none" rtlCol="0">
            <a:spAutoFit/>
          </a:bodyPr>
          <a:lstStyle/>
          <a:p>
            <a:r>
              <a:rPr lang="fr-FR" sz="1600" b="1" dirty="0"/>
              <a:t>Définition des épreuves</a:t>
            </a:r>
          </a:p>
        </p:txBody>
      </p:sp>
      <p:grpSp>
        <p:nvGrpSpPr>
          <p:cNvPr id="4" name="Groupe 3"/>
          <p:cNvGrpSpPr/>
          <p:nvPr/>
        </p:nvGrpSpPr>
        <p:grpSpPr>
          <a:xfrm>
            <a:off x="2304000" y="842745"/>
            <a:ext cx="4554394" cy="322396"/>
            <a:chOff x="2978591" y="1387389"/>
            <a:chExt cx="5174824" cy="322396"/>
          </a:xfrm>
        </p:grpSpPr>
        <p:sp>
          <p:nvSpPr>
            <p:cNvPr id="8" name="Organigramme : Alternative 7">
              <a:extLst>
                <a:ext uri="{FF2B5EF4-FFF2-40B4-BE49-F238E27FC236}">
                  <a16:creationId xmlns:a16="http://schemas.microsoft.com/office/drawing/2014/main" xmlns="" id="{1338EEFD-1B77-6A7E-B365-0C276D3F4A98}"/>
                </a:ext>
              </a:extLst>
            </p:cNvPr>
            <p:cNvSpPr/>
            <p:nvPr/>
          </p:nvSpPr>
          <p:spPr>
            <a:xfrm>
              <a:off x="2978591" y="1424903"/>
              <a:ext cx="5174824" cy="281657"/>
            </a:xfrm>
            <a:prstGeom prst="flowChartAlternateProcess">
              <a:avLst/>
            </a:prstGeom>
            <a:solidFill>
              <a:srgbClr val="C5E0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xmlns="" id="{B467B4D7-22F7-8C77-BC76-46FD52763D23}"/>
                </a:ext>
              </a:extLst>
            </p:cNvPr>
            <p:cNvSpPr txBox="1"/>
            <p:nvPr/>
          </p:nvSpPr>
          <p:spPr>
            <a:xfrm>
              <a:off x="2978591" y="1387389"/>
              <a:ext cx="5173134" cy="322396"/>
            </a:xfrm>
            <a:prstGeom prst="rect">
              <a:avLst/>
            </a:prstGeom>
            <a:solidFill>
              <a:srgbClr val="FFE599"/>
            </a:solidFill>
          </p:spPr>
          <p:txBody>
            <a:bodyPr wrap="square" rtlCol="0">
              <a:spAutoFit/>
            </a:bodyPr>
            <a:lstStyle/>
            <a:p>
              <a:pPr algn="ctr">
                <a:lnSpc>
                  <a:spcPct val="115000"/>
                </a:lnSpc>
                <a:spcBef>
                  <a:spcPts val="300"/>
                </a:spcBef>
                <a:tabLst>
                  <a:tab pos="18415" algn="l"/>
                </a:tabLst>
              </a:pPr>
              <a:r>
                <a:rPr lang="fr-F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E2: Diagnostic et communication technique</a:t>
              </a:r>
              <a:endParaRPr lang="fr-FR" dirty="0"/>
            </a:p>
          </p:txBody>
        </p:sp>
      </p:grpSp>
      <p:grpSp>
        <p:nvGrpSpPr>
          <p:cNvPr id="15" name="Groupe 14">
            <a:extLst>
              <a:ext uri="{FF2B5EF4-FFF2-40B4-BE49-F238E27FC236}">
                <a16:creationId xmlns:a16="http://schemas.microsoft.com/office/drawing/2014/main" xmlns="" id="{FE346EB2-997E-3C52-9645-8F5159C572D3}"/>
              </a:ext>
            </a:extLst>
          </p:cNvPr>
          <p:cNvGrpSpPr/>
          <p:nvPr/>
        </p:nvGrpSpPr>
        <p:grpSpPr>
          <a:xfrm rot="20155282">
            <a:off x="152688" y="665207"/>
            <a:ext cx="1282221" cy="771091"/>
            <a:chOff x="5442459" y="1128228"/>
            <a:chExt cx="1720341" cy="1194962"/>
          </a:xfrm>
        </p:grpSpPr>
        <p:sp>
          <p:nvSpPr>
            <p:cNvPr id="16" name="Organigramme : Alternative 15">
              <a:extLst>
                <a:ext uri="{FF2B5EF4-FFF2-40B4-BE49-F238E27FC236}">
                  <a16:creationId xmlns:a16="http://schemas.microsoft.com/office/drawing/2014/main" xmlns="" id="{4B16107F-E76F-3C37-C296-7B904E3F2A84}"/>
                </a:ext>
              </a:extLst>
            </p:cNvPr>
            <p:cNvSpPr/>
            <p:nvPr/>
          </p:nvSpPr>
          <p:spPr>
            <a:xfrm>
              <a:off x="5442459" y="1181717"/>
              <a:ext cx="1720341" cy="1141473"/>
            </a:xfrm>
            <a:prstGeom prst="flowChartAlternateProcess">
              <a:avLst/>
            </a:prstGeom>
            <a:solidFill>
              <a:srgbClr val="FFE5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xmlns="" id="{DCC7AED3-FAE4-2F33-EFD5-94BE5C64AB59}"/>
                </a:ext>
              </a:extLst>
            </p:cNvPr>
            <p:cNvSpPr txBox="1"/>
            <p:nvPr/>
          </p:nvSpPr>
          <p:spPr>
            <a:xfrm>
              <a:off x="5474321" y="1128228"/>
              <a:ext cx="1616121" cy="1192407"/>
            </a:xfrm>
            <a:prstGeom prst="rect">
              <a:avLst/>
            </a:prstGeom>
            <a:noFill/>
          </p:spPr>
          <p:txBody>
            <a:bodyPr wrap="square" rtlCol="0">
              <a:spAutoFit/>
            </a:bodyPr>
            <a:lstStyle/>
            <a:p>
              <a:pPr algn="ctr"/>
              <a:r>
                <a:rPr lang="fr-FR" sz="1300" b="1" dirty="0"/>
                <a:t>Ponctuelle orale</a:t>
              </a:r>
            </a:p>
            <a:p>
              <a:pPr algn="ctr"/>
              <a:r>
                <a:rPr lang="fr-FR" sz="1300" b="1" dirty="0"/>
                <a:t>Durée 0 h 30</a:t>
              </a:r>
              <a:r>
                <a:rPr lang="fr-FR" dirty="0"/>
                <a:t> </a:t>
              </a:r>
            </a:p>
          </p:txBody>
        </p:sp>
      </p:grpSp>
      <p:sp>
        <p:nvSpPr>
          <p:cNvPr id="7" name="ZoneTexte 6"/>
          <p:cNvSpPr txBox="1"/>
          <p:nvPr/>
        </p:nvSpPr>
        <p:spPr>
          <a:xfrm>
            <a:off x="326693" y="2564201"/>
            <a:ext cx="5188709" cy="2503378"/>
          </a:xfrm>
          <a:prstGeom prst="rect">
            <a:avLst/>
          </a:prstGeom>
          <a:noFill/>
          <a:ln>
            <a:solidFill>
              <a:schemeClr val="tx1"/>
            </a:solidFill>
          </a:ln>
        </p:spPr>
        <p:txBody>
          <a:bodyPr wrap="square" numCol="2" rtlCol="0">
            <a:spAutoFit/>
          </a:bodyPr>
          <a:lstStyle/>
          <a:p>
            <a:pPr algn="just">
              <a:spcBef>
                <a:spcPts val="300"/>
              </a:spcBef>
              <a:spcAft>
                <a:spcPts val="300"/>
              </a:spcAft>
            </a:pPr>
            <a:r>
              <a:rPr lang="fr-FR" sz="1100" dirty="0">
                <a:latin typeface="Arial" panose="020B0604020202020204" pitchFamily="34" charset="0"/>
                <a:ea typeface="Calibri" panose="020F0502020204030204" pitchFamily="34" charset="0"/>
              </a:rPr>
              <a:t>Le dossier technique est constitué : </a:t>
            </a:r>
            <a:endParaRPr lang="fr-FR" sz="1100" dirty="0">
              <a:latin typeface="Times New Roman" panose="02020603050405020304" pitchFamily="18" charset="0"/>
              <a:ea typeface="MS Mincho"/>
            </a:endParaRPr>
          </a:p>
          <a:p>
            <a:pPr marL="342900" lvl="0" indent="-342900">
              <a:lnSpc>
                <a:spcPct val="115000"/>
              </a:lnSpc>
              <a:spcBef>
                <a:spcPts val="300"/>
              </a:spcBef>
              <a:spcAft>
                <a:spcPts val="300"/>
              </a:spcAft>
              <a:buFont typeface="Symbol" panose="05050102010706020507" pitchFamily="18" charset="2"/>
              <a:buChar char=""/>
            </a:pPr>
            <a:r>
              <a:rPr lang="fr-FR" sz="1100" dirty="0">
                <a:latin typeface="Arial" panose="020B0604020202020204" pitchFamily="34" charset="0"/>
                <a:ea typeface="Calibri" panose="020F0502020204030204" pitchFamily="34" charset="0"/>
              </a:rPr>
              <a:t>des prises de vues du véhicule endommagé ;</a:t>
            </a:r>
            <a:endParaRPr lang="fr-FR" sz="1100" dirty="0"/>
          </a:p>
          <a:p>
            <a:pPr marL="342900" lvl="0" indent="-342900">
              <a:lnSpc>
                <a:spcPct val="115000"/>
              </a:lnSpc>
              <a:spcBef>
                <a:spcPts val="300"/>
              </a:spcBef>
              <a:spcAft>
                <a:spcPts val="300"/>
              </a:spcAft>
              <a:buFont typeface="Symbol" panose="05050102010706020507" pitchFamily="18" charset="2"/>
              <a:buChar char=""/>
            </a:pPr>
            <a:r>
              <a:rPr lang="fr-FR" sz="1100" dirty="0">
                <a:latin typeface="Arial" panose="020B0604020202020204" pitchFamily="34" charset="0"/>
                <a:ea typeface="Calibri" panose="020F0502020204030204" pitchFamily="34" charset="0"/>
              </a:rPr>
              <a:t>des prises de vues de l’état des trains roulants ou de la structure ;</a:t>
            </a:r>
            <a:endParaRPr lang="fr-FR" sz="1100" dirty="0"/>
          </a:p>
          <a:p>
            <a:pPr marL="342900" lvl="0" indent="-342900" algn="just">
              <a:lnSpc>
                <a:spcPct val="115000"/>
              </a:lnSpc>
              <a:spcBef>
                <a:spcPts val="300"/>
              </a:spcBef>
              <a:spcAft>
                <a:spcPts val="300"/>
              </a:spcAft>
              <a:buFont typeface="Symbol" panose="05050102010706020507" pitchFamily="18" charset="2"/>
              <a:buChar char=""/>
            </a:pPr>
            <a:r>
              <a:rPr lang="fr-FR" sz="1100" dirty="0">
                <a:latin typeface="Arial" panose="020B0604020202020204" pitchFamily="34" charset="0"/>
                <a:ea typeface="Calibri" panose="020F0502020204030204" pitchFamily="34" charset="0"/>
              </a:rPr>
              <a:t>du rapport d’expertise ;</a:t>
            </a:r>
            <a:endParaRPr lang="fr-FR" sz="1100" dirty="0"/>
          </a:p>
          <a:p>
            <a:pPr marL="342900" lvl="0" indent="-342900" algn="just">
              <a:lnSpc>
                <a:spcPct val="115000"/>
              </a:lnSpc>
              <a:spcBef>
                <a:spcPts val="300"/>
              </a:spcBef>
              <a:spcAft>
                <a:spcPts val="300"/>
              </a:spcAft>
              <a:buFont typeface="Symbol" panose="05050102010706020507" pitchFamily="18" charset="2"/>
              <a:buChar char=""/>
            </a:pPr>
            <a:r>
              <a:rPr lang="fr-FR" sz="1100" dirty="0">
                <a:latin typeface="Arial" panose="020B0604020202020204" pitchFamily="34" charset="0"/>
                <a:ea typeface="Calibri" panose="020F0502020204030204" pitchFamily="34" charset="0"/>
              </a:rPr>
              <a:t>du montant des réparations ;</a:t>
            </a:r>
            <a:endParaRPr lang="fr-FR" sz="1100" dirty="0"/>
          </a:p>
          <a:p>
            <a:pPr marL="342900" lvl="0" indent="-342900" algn="just">
              <a:lnSpc>
                <a:spcPct val="115000"/>
              </a:lnSpc>
              <a:spcBef>
                <a:spcPts val="300"/>
              </a:spcBef>
              <a:spcAft>
                <a:spcPts val="300"/>
              </a:spcAft>
              <a:buFont typeface="Symbol" panose="05050102010706020507" pitchFamily="18" charset="2"/>
              <a:buChar char=""/>
            </a:pPr>
            <a:r>
              <a:rPr lang="fr-FR" sz="1100" dirty="0">
                <a:latin typeface="Arial" panose="020B0604020202020204" pitchFamily="34" charset="0"/>
                <a:ea typeface="Calibri" panose="020F0502020204030204" pitchFamily="34" charset="0"/>
              </a:rPr>
              <a:t>d’un ordre de réparation ;</a:t>
            </a:r>
            <a:endParaRPr lang="fr-FR" sz="1100" dirty="0"/>
          </a:p>
          <a:p>
            <a:pPr marL="342900" lvl="0" indent="-342900">
              <a:lnSpc>
                <a:spcPct val="115000"/>
              </a:lnSpc>
              <a:spcBef>
                <a:spcPts val="300"/>
              </a:spcBef>
              <a:spcAft>
                <a:spcPts val="300"/>
              </a:spcAft>
              <a:buFont typeface="Symbol" panose="05050102010706020507" pitchFamily="18" charset="2"/>
              <a:buChar char=""/>
            </a:pPr>
            <a:r>
              <a:rPr lang="fr-FR" sz="1100" dirty="0">
                <a:latin typeface="Arial" panose="020B0604020202020204" pitchFamily="34" charset="0"/>
                <a:ea typeface="Calibri" panose="020F0502020204030204" pitchFamily="34" charset="0"/>
              </a:rPr>
              <a:t>d’un relevé de valeurs de train roulant </a:t>
            </a:r>
            <a:r>
              <a:rPr lang="fr-FR" sz="1100" dirty="0" smtClean="0">
                <a:latin typeface="Arial" panose="020B0604020202020204" pitchFamily="34" charset="0"/>
                <a:ea typeface="Calibri" panose="020F0502020204030204" pitchFamily="34" charset="0"/>
              </a:rPr>
              <a:t>;</a:t>
            </a:r>
            <a:endParaRPr lang="fr-FR" sz="1100" dirty="0"/>
          </a:p>
          <a:p>
            <a:pPr marL="342900" lvl="0" indent="-342900">
              <a:lnSpc>
                <a:spcPct val="115000"/>
              </a:lnSpc>
              <a:spcBef>
                <a:spcPts val="300"/>
              </a:spcBef>
              <a:spcAft>
                <a:spcPts val="300"/>
              </a:spcAft>
              <a:buFont typeface="Symbol" panose="05050102010706020507" pitchFamily="18" charset="2"/>
              <a:buChar char=""/>
            </a:pPr>
            <a:r>
              <a:rPr lang="fr-FR" sz="1100" dirty="0">
                <a:latin typeface="Arial" panose="020B0604020202020204" pitchFamily="34" charset="0"/>
                <a:ea typeface="Calibri" panose="020F0502020204030204" pitchFamily="34" charset="0"/>
              </a:rPr>
              <a:t>d’une fiche de relevés de valeurs de contrôle de la structure ;</a:t>
            </a:r>
            <a:endParaRPr lang="fr-FR" sz="1100" dirty="0"/>
          </a:p>
          <a:p>
            <a:pPr marL="342900" lvl="0" indent="-342900" algn="just">
              <a:lnSpc>
                <a:spcPct val="115000"/>
              </a:lnSpc>
              <a:spcBef>
                <a:spcPts val="300"/>
              </a:spcBef>
              <a:spcAft>
                <a:spcPts val="300"/>
              </a:spcAft>
              <a:buFont typeface="Symbol" panose="05050102010706020507" pitchFamily="18" charset="2"/>
              <a:buChar char=""/>
            </a:pPr>
            <a:r>
              <a:rPr lang="fr-FR" sz="1100" dirty="0">
                <a:latin typeface="Arial" panose="020B0604020202020204" pitchFamily="34" charset="0"/>
                <a:ea typeface="Calibri" panose="020F0502020204030204" pitchFamily="34" charset="0"/>
              </a:rPr>
              <a:t>des documents liés à la législation ;</a:t>
            </a:r>
            <a:endParaRPr lang="fr-FR" sz="1100" dirty="0"/>
          </a:p>
          <a:p>
            <a:pPr marL="342900" lvl="0" indent="-342900" algn="just">
              <a:lnSpc>
                <a:spcPct val="115000"/>
              </a:lnSpc>
              <a:spcBef>
                <a:spcPts val="300"/>
              </a:spcBef>
              <a:spcAft>
                <a:spcPts val="300"/>
              </a:spcAft>
              <a:buFont typeface="Symbol" panose="05050102010706020507" pitchFamily="18" charset="2"/>
              <a:buChar char=""/>
            </a:pPr>
            <a:r>
              <a:rPr lang="fr-FR" sz="1100" dirty="0">
                <a:latin typeface="Arial" panose="020B0604020202020204" pitchFamily="34" charset="0"/>
                <a:ea typeface="Calibri" panose="020F0502020204030204" pitchFamily="34" charset="0"/>
              </a:rPr>
              <a:t>toutes informations techniques entrant dans le processus de réparation de la structure et/ou des trains roulants…</a:t>
            </a:r>
            <a:endParaRPr lang="fr-FR" sz="1100" dirty="0"/>
          </a:p>
          <a:p>
            <a:endParaRPr lang="fr-FR" dirty="0"/>
          </a:p>
        </p:txBody>
      </p:sp>
    </p:spTree>
    <p:extLst>
      <p:ext uri="{BB962C8B-B14F-4D97-AF65-F5344CB8AC3E}">
        <p14:creationId xmlns:p14="http://schemas.microsoft.com/office/powerpoint/2010/main" xmlns="" val="421964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0025" y="64274"/>
            <a:ext cx="3362325" cy="338554"/>
          </a:xfrm>
          <a:prstGeom prst="rect">
            <a:avLst/>
          </a:prstGeom>
        </p:spPr>
        <p:txBody>
          <a:bodyPr wrap="square">
            <a:spAutoFit/>
          </a:bodyPr>
          <a:lstStyle/>
          <a:p>
            <a:pPr marR="0" lvl="0" indent="0" fontAlgn="auto">
              <a:lnSpc>
                <a:spcPct val="100000"/>
              </a:lnSpc>
              <a:spcBef>
                <a:spcPts val="0"/>
              </a:spcBef>
              <a:spcAft>
                <a:spcPts val="0"/>
              </a:spcAft>
              <a:buClrTx/>
              <a:buSzTx/>
              <a:buFontTx/>
              <a:buNone/>
              <a:tabLst/>
              <a:defRPr/>
            </a:pPr>
            <a:r>
              <a:rPr lang="fr-FR" sz="1600" b="1" dirty="0"/>
              <a:t>Contrôle en cours de </a:t>
            </a:r>
            <a:r>
              <a:rPr lang="fr-FR" sz="1600" b="1" dirty="0" smtClean="0"/>
              <a:t>formation</a:t>
            </a:r>
            <a:endParaRPr lang="fr-FR" sz="1600" b="1" dirty="0"/>
          </a:p>
        </p:txBody>
      </p:sp>
      <p:cxnSp>
        <p:nvCxnSpPr>
          <p:cNvPr id="8" name="Connecteur droit 7"/>
          <p:cNvCxnSpPr/>
          <p:nvPr/>
        </p:nvCxnSpPr>
        <p:spPr>
          <a:xfrm flipV="1">
            <a:off x="1861967" y="1500589"/>
            <a:ext cx="556374" cy="587987"/>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Connecteur droit 15"/>
          <p:cNvCxnSpPr/>
          <p:nvPr/>
        </p:nvCxnSpPr>
        <p:spPr>
          <a:xfrm>
            <a:off x="2084992" y="3911627"/>
            <a:ext cx="333349" cy="418326"/>
          </a:xfrm>
          <a:prstGeom prst="line">
            <a:avLst/>
          </a:prstGeom>
        </p:spPr>
        <p:style>
          <a:lnRef idx="1">
            <a:schemeClr val="accent3"/>
          </a:lnRef>
          <a:fillRef idx="0">
            <a:schemeClr val="accent3"/>
          </a:fillRef>
          <a:effectRef idx="0">
            <a:schemeClr val="accent3"/>
          </a:effectRef>
          <a:fontRef idx="minor">
            <a:schemeClr val="tx1"/>
          </a:fontRef>
        </p:style>
      </p:cxnSp>
      <p:pic>
        <p:nvPicPr>
          <p:cNvPr id="6" name="Image 5"/>
          <p:cNvPicPr>
            <a:picLocks noChangeAspect="1"/>
          </p:cNvPicPr>
          <p:nvPr/>
        </p:nvPicPr>
        <p:blipFill>
          <a:blip r:embed="rId3"/>
          <a:stretch>
            <a:fillRect/>
          </a:stretch>
        </p:blipFill>
        <p:spPr>
          <a:xfrm rot="20268807">
            <a:off x="416123" y="2148742"/>
            <a:ext cx="1189010" cy="1593394"/>
          </a:xfrm>
          <a:prstGeom prst="rect">
            <a:avLst/>
          </a:prstGeom>
          <a:ln>
            <a:solidFill>
              <a:srgbClr val="FF0000"/>
            </a:solidFill>
          </a:ln>
        </p:spPr>
      </p:pic>
      <p:pic>
        <p:nvPicPr>
          <p:cNvPr id="9" name="Image 8"/>
          <p:cNvPicPr>
            <a:picLocks noChangeAspect="1"/>
          </p:cNvPicPr>
          <p:nvPr/>
        </p:nvPicPr>
        <p:blipFill>
          <a:blip r:embed="rId4"/>
          <a:stretch>
            <a:fillRect/>
          </a:stretch>
        </p:blipFill>
        <p:spPr>
          <a:xfrm rot="21221016">
            <a:off x="766621" y="2148742"/>
            <a:ext cx="1181643" cy="1593395"/>
          </a:xfrm>
          <a:prstGeom prst="rect">
            <a:avLst/>
          </a:prstGeom>
          <a:ln>
            <a:solidFill>
              <a:srgbClr val="FF0000"/>
            </a:solidFill>
          </a:ln>
        </p:spPr>
      </p:pic>
      <p:pic>
        <p:nvPicPr>
          <p:cNvPr id="2" name="Image 1"/>
          <p:cNvPicPr>
            <a:picLocks noChangeAspect="1"/>
          </p:cNvPicPr>
          <p:nvPr/>
        </p:nvPicPr>
        <p:blipFill>
          <a:blip r:embed="rId5"/>
          <a:stretch>
            <a:fillRect/>
          </a:stretch>
        </p:blipFill>
        <p:spPr>
          <a:xfrm rot="450830">
            <a:off x="1004656" y="2247333"/>
            <a:ext cx="1189010" cy="1593394"/>
          </a:xfrm>
          <a:prstGeom prst="rect">
            <a:avLst/>
          </a:prstGeom>
          <a:ln>
            <a:solidFill>
              <a:srgbClr val="FF0000"/>
            </a:solidFill>
          </a:ln>
        </p:spPr>
      </p:pic>
      <p:sp>
        <p:nvSpPr>
          <p:cNvPr id="50" name="ZoneTexte 49">
            <a:extLst>
              <a:ext uri="{FF2B5EF4-FFF2-40B4-BE49-F238E27FC236}">
                <a16:creationId xmlns:a16="http://schemas.microsoft.com/office/drawing/2014/main" xmlns="" id="{63FE7EAE-C43D-0949-8FAC-186D8B7B8A80}"/>
              </a:ext>
            </a:extLst>
          </p:cNvPr>
          <p:cNvSpPr txBox="1"/>
          <p:nvPr/>
        </p:nvSpPr>
        <p:spPr>
          <a:xfrm>
            <a:off x="964650" y="691206"/>
            <a:ext cx="213535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b="1" dirty="0" smtClean="0">
                <a:solidFill>
                  <a:srgbClr val="336699"/>
                </a:solidFill>
              </a:rPr>
              <a:t>Comment mettre en œuvre ?</a:t>
            </a:r>
            <a:endParaRPr lang="fr-FR" b="1" dirty="0">
              <a:solidFill>
                <a:srgbClr val="336699"/>
              </a:solidFill>
            </a:endParaRPr>
          </a:p>
        </p:txBody>
      </p:sp>
      <p:grpSp>
        <p:nvGrpSpPr>
          <p:cNvPr id="17" name="Groupe 16"/>
          <p:cNvGrpSpPr/>
          <p:nvPr/>
        </p:nvGrpSpPr>
        <p:grpSpPr>
          <a:xfrm>
            <a:off x="7503012" y="2284648"/>
            <a:ext cx="1416537" cy="2533305"/>
            <a:chOff x="7516459" y="2257754"/>
            <a:chExt cx="1416537" cy="2533305"/>
          </a:xfrm>
        </p:grpSpPr>
        <p:pic>
          <p:nvPicPr>
            <p:cNvPr id="7" name="Image 6"/>
            <p:cNvPicPr>
              <a:picLocks noChangeAspect="1"/>
            </p:cNvPicPr>
            <p:nvPr/>
          </p:nvPicPr>
          <p:blipFill>
            <a:blip r:embed="rId6"/>
            <a:stretch>
              <a:fillRect/>
            </a:stretch>
          </p:blipFill>
          <p:spPr>
            <a:xfrm>
              <a:off x="7516459" y="3443197"/>
              <a:ext cx="1416537" cy="1347862"/>
            </a:xfrm>
            <a:prstGeom prst="rect">
              <a:avLst/>
            </a:prstGeom>
          </p:spPr>
        </p:pic>
        <p:sp>
          <p:nvSpPr>
            <p:cNvPr id="5" name="Pensées 4"/>
            <p:cNvSpPr/>
            <p:nvPr/>
          </p:nvSpPr>
          <p:spPr>
            <a:xfrm>
              <a:off x="7836608" y="2257754"/>
              <a:ext cx="1096388" cy="1107989"/>
            </a:xfrm>
            <a:prstGeom prst="cloudCallout">
              <a:avLst/>
            </a:prstGeom>
            <a:ln>
              <a:solidFill>
                <a:srgbClr val="F1050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4" name="Image 3"/>
            <p:cNvPicPr>
              <a:picLocks noChangeAspect="1"/>
            </p:cNvPicPr>
            <p:nvPr/>
          </p:nvPicPr>
          <p:blipFill>
            <a:blip r:embed="rId7"/>
            <a:stretch>
              <a:fillRect/>
            </a:stretch>
          </p:blipFill>
          <p:spPr>
            <a:xfrm>
              <a:off x="8179676" y="2421224"/>
              <a:ext cx="466725" cy="781050"/>
            </a:xfrm>
            <a:prstGeom prst="rect">
              <a:avLst/>
            </a:prstGeom>
          </p:spPr>
        </p:pic>
      </p:grpSp>
      <p:pic>
        <p:nvPicPr>
          <p:cNvPr id="46" name="Image 45"/>
          <p:cNvPicPr>
            <a:picLocks noChangeAspect="1"/>
          </p:cNvPicPr>
          <p:nvPr/>
        </p:nvPicPr>
        <p:blipFill rotWithShape="1">
          <a:blip r:embed="rId8"/>
          <a:srcRect l="2170" r="4902" b="1945"/>
          <a:stretch/>
        </p:blipFill>
        <p:spPr>
          <a:xfrm>
            <a:off x="2418341" y="1500588"/>
            <a:ext cx="5292669" cy="2829365"/>
          </a:xfrm>
          <a:prstGeom prst="rect">
            <a:avLst/>
          </a:prstGeom>
          <a:ln>
            <a:solidFill>
              <a:srgbClr val="92D050"/>
            </a:solidFill>
          </a:ln>
        </p:spPr>
      </p:pic>
    </p:spTree>
    <p:extLst>
      <p:ext uri="{BB962C8B-B14F-4D97-AF65-F5344CB8AC3E}">
        <p14:creationId xmlns:p14="http://schemas.microsoft.com/office/powerpoint/2010/main" xmlns="" val="312934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xmlns="" id="{63FE7EAE-C43D-0949-8FAC-186D8B7B8A80}"/>
              </a:ext>
            </a:extLst>
          </p:cNvPr>
          <p:cNvSpPr txBox="1"/>
          <p:nvPr/>
        </p:nvSpPr>
        <p:spPr>
          <a:xfrm>
            <a:off x="326693" y="102227"/>
            <a:ext cx="2830390" cy="338554"/>
          </a:xfrm>
          <a:prstGeom prst="rect">
            <a:avLst/>
          </a:prstGeom>
          <a:noFill/>
        </p:spPr>
        <p:txBody>
          <a:bodyPr wrap="none" rtlCol="0">
            <a:spAutoFit/>
          </a:bodyPr>
          <a:lstStyle/>
          <a:p>
            <a:r>
              <a:rPr lang="fr-FR" sz="1600" b="1" dirty="0"/>
              <a:t>Modalités de certification </a:t>
            </a:r>
            <a:r>
              <a:rPr lang="fr-FR" sz="1600" b="1" dirty="0" smtClean="0"/>
              <a:t>: CCF</a:t>
            </a:r>
            <a:endParaRPr lang="fr-FR" sz="1600" b="1" dirty="0"/>
          </a:p>
        </p:txBody>
      </p:sp>
      <p:sp>
        <p:nvSpPr>
          <p:cNvPr id="20" name="ZoneTexte 19">
            <a:extLst>
              <a:ext uri="{FF2B5EF4-FFF2-40B4-BE49-F238E27FC236}">
                <a16:creationId xmlns:a16="http://schemas.microsoft.com/office/drawing/2014/main" xmlns="" id="{63FE7EAE-C43D-0949-8FAC-186D8B7B8A80}"/>
              </a:ext>
            </a:extLst>
          </p:cNvPr>
          <p:cNvSpPr txBox="1"/>
          <p:nvPr/>
        </p:nvSpPr>
        <p:spPr>
          <a:xfrm>
            <a:off x="216000" y="792000"/>
            <a:ext cx="4798045" cy="646331"/>
          </a:xfrm>
          <a:prstGeom prst="rect">
            <a:avLst/>
          </a:prstGeom>
          <a:noFill/>
        </p:spPr>
        <p:txBody>
          <a:bodyPr wrap="none" rtlCol="0">
            <a:spAutoFit/>
          </a:bodyPr>
          <a:lstStyle/>
          <a:p>
            <a:r>
              <a:rPr lang="fr-FR" b="1" dirty="0" smtClean="0">
                <a:solidFill>
                  <a:srgbClr val="336699"/>
                </a:solidFill>
              </a:rPr>
              <a:t>Anciens référentiels:</a:t>
            </a:r>
            <a:endParaRPr lang="fr-FR" b="1" dirty="0">
              <a:solidFill>
                <a:srgbClr val="336699"/>
              </a:solidFill>
            </a:endParaRPr>
          </a:p>
          <a:p>
            <a:r>
              <a:rPr lang="fr-FR" b="1" dirty="0">
                <a:solidFill>
                  <a:srgbClr val="336699"/>
                </a:solidFill>
              </a:rPr>
              <a:t>Une situation de travail certificative par épreuve</a:t>
            </a:r>
          </a:p>
        </p:txBody>
      </p:sp>
      <p:grpSp>
        <p:nvGrpSpPr>
          <p:cNvPr id="6" name="Groupe 5"/>
          <p:cNvGrpSpPr/>
          <p:nvPr/>
        </p:nvGrpSpPr>
        <p:grpSpPr>
          <a:xfrm>
            <a:off x="1774315" y="1736695"/>
            <a:ext cx="5990897" cy="559559"/>
            <a:chOff x="68236" y="1461370"/>
            <a:chExt cx="5813946" cy="746079"/>
          </a:xfrm>
        </p:grpSpPr>
        <p:grpSp>
          <p:nvGrpSpPr>
            <p:cNvPr id="7" name="Groupe 6"/>
            <p:cNvGrpSpPr/>
            <p:nvPr/>
          </p:nvGrpSpPr>
          <p:grpSpPr>
            <a:xfrm>
              <a:off x="68236" y="1461370"/>
              <a:ext cx="5813946" cy="746079"/>
              <a:chOff x="68236" y="1461370"/>
              <a:chExt cx="5813946" cy="746079"/>
            </a:xfrm>
          </p:grpSpPr>
          <p:grpSp>
            <p:nvGrpSpPr>
              <p:cNvPr id="12" name="Groupe 11"/>
              <p:cNvGrpSpPr/>
              <p:nvPr/>
            </p:nvGrpSpPr>
            <p:grpSpPr>
              <a:xfrm>
                <a:off x="1050876" y="1808183"/>
                <a:ext cx="4831306" cy="368490"/>
                <a:chOff x="1050877" y="2074459"/>
                <a:chExt cx="4831306" cy="368490"/>
              </a:xfrm>
              <a:solidFill>
                <a:schemeClr val="bg1"/>
              </a:solidFill>
            </p:grpSpPr>
            <p:sp>
              <p:nvSpPr>
                <p:cNvPr id="17" name="Rectangle 16"/>
                <p:cNvSpPr/>
                <p:nvPr/>
              </p:nvSpPr>
              <p:spPr>
                <a:xfrm>
                  <a:off x="1050877" y="2074460"/>
                  <a:ext cx="2402863" cy="368489"/>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Rectangle 17"/>
                <p:cNvSpPr/>
                <p:nvPr/>
              </p:nvSpPr>
              <p:spPr>
                <a:xfrm>
                  <a:off x="3453739" y="2074459"/>
                  <a:ext cx="2428444" cy="368489"/>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13" name="Rectangle 12"/>
              <p:cNvSpPr/>
              <p:nvPr/>
            </p:nvSpPr>
            <p:spPr>
              <a:xfrm>
                <a:off x="68236" y="1807339"/>
                <a:ext cx="1045843" cy="400110"/>
              </a:xfrm>
              <a:prstGeom prst="rect">
                <a:avLst/>
              </a:prstGeom>
            </p:spPr>
            <p:txBody>
              <a:bodyPr wrap="none">
                <a:spAutoFit/>
              </a:bodyPr>
              <a:lstStyle/>
              <a:p>
                <a:r>
                  <a:rPr lang="fr-FR" sz="1350" dirty="0">
                    <a:solidFill>
                      <a:srgbClr val="455F51"/>
                    </a:solidFill>
                  </a:rPr>
                  <a:t>Seconde</a:t>
                </a:r>
                <a:endParaRPr lang="fr-FR" sz="2100" dirty="0"/>
              </a:p>
            </p:txBody>
          </p:sp>
          <p:sp>
            <p:nvSpPr>
              <p:cNvPr id="14" name="Arc 13"/>
              <p:cNvSpPr/>
              <p:nvPr/>
            </p:nvSpPr>
            <p:spPr>
              <a:xfrm>
                <a:off x="1063667" y="1461370"/>
                <a:ext cx="2390072" cy="530636"/>
              </a:xfrm>
              <a:prstGeom prst="arc">
                <a:avLst>
                  <a:gd name="adj1" fmla="val 10796444"/>
                  <a:gd name="adj2" fmla="val 153719"/>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sp>
            <p:nvSpPr>
              <p:cNvPr id="16" name="Arc 15"/>
              <p:cNvSpPr/>
              <p:nvPr/>
            </p:nvSpPr>
            <p:spPr>
              <a:xfrm>
                <a:off x="3466529" y="1461371"/>
                <a:ext cx="2415653" cy="463494"/>
              </a:xfrm>
              <a:prstGeom prst="arc">
                <a:avLst>
                  <a:gd name="adj1" fmla="val 10775719"/>
                  <a:gd name="adj2" fmla="val 21580026"/>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grpSp>
        <p:sp>
          <p:nvSpPr>
            <p:cNvPr id="8" name="ZoneTexte 7"/>
            <p:cNvSpPr txBox="1"/>
            <p:nvPr/>
          </p:nvSpPr>
          <p:spPr>
            <a:xfrm>
              <a:off x="2074772" y="1485699"/>
              <a:ext cx="618712" cy="338555"/>
            </a:xfrm>
            <a:prstGeom prst="rect">
              <a:avLst/>
            </a:prstGeom>
            <a:noFill/>
          </p:spPr>
          <p:txBody>
            <a:bodyPr wrap="square" rtlCol="0">
              <a:spAutoFit/>
            </a:bodyPr>
            <a:lstStyle/>
            <a:p>
              <a:r>
                <a:rPr lang="fr-FR" sz="1050" b="1" dirty="0">
                  <a:solidFill>
                    <a:schemeClr val="accent3">
                      <a:lumMod val="75000"/>
                    </a:schemeClr>
                  </a:solidFill>
                </a:rPr>
                <a:t>S1</a:t>
              </a:r>
              <a:endParaRPr lang="fr-FR" sz="1350" b="1" dirty="0">
                <a:solidFill>
                  <a:schemeClr val="accent3">
                    <a:lumMod val="75000"/>
                  </a:schemeClr>
                </a:solidFill>
              </a:endParaRPr>
            </a:p>
          </p:txBody>
        </p:sp>
        <p:sp>
          <p:nvSpPr>
            <p:cNvPr id="10" name="ZoneTexte 9"/>
            <p:cNvSpPr txBox="1"/>
            <p:nvPr/>
          </p:nvSpPr>
          <p:spPr>
            <a:xfrm>
              <a:off x="4431958" y="1506402"/>
              <a:ext cx="465607" cy="338555"/>
            </a:xfrm>
            <a:prstGeom prst="rect">
              <a:avLst/>
            </a:prstGeom>
            <a:noFill/>
          </p:spPr>
          <p:txBody>
            <a:bodyPr wrap="square" rtlCol="0">
              <a:spAutoFit/>
            </a:bodyPr>
            <a:lstStyle/>
            <a:p>
              <a:r>
                <a:rPr lang="fr-FR" sz="1050" b="1" dirty="0">
                  <a:solidFill>
                    <a:schemeClr val="accent3">
                      <a:lumMod val="75000"/>
                    </a:schemeClr>
                  </a:solidFill>
                </a:rPr>
                <a:t>S2</a:t>
              </a:r>
              <a:endParaRPr lang="fr-FR" sz="1350" b="1" dirty="0">
                <a:solidFill>
                  <a:schemeClr val="accent3">
                    <a:lumMod val="75000"/>
                  </a:schemeClr>
                </a:solidFill>
              </a:endParaRPr>
            </a:p>
          </p:txBody>
        </p:sp>
      </p:grpSp>
      <p:grpSp>
        <p:nvGrpSpPr>
          <p:cNvPr id="22" name="Groupe 21"/>
          <p:cNvGrpSpPr/>
          <p:nvPr/>
        </p:nvGrpSpPr>
        <p:grpSpPr>
          <a:xfrm>
            <a:off x="1720997" y="2397100"/>
            <a:ext cx="6080971" cy="572127"/>
            <a:chOff x="0" y="2712226"/>
            <a:chExt cx="5868734" cy="762836"/>
          </a:xfrm>
        </p:grpSpPr>
        <p:grpSp>
          <p:nvGrpSpPr>
            <p:cNvPr id="23" name="Groupe 22"/>
            <p:cNvGrpSpPr/>
            <p:nvPr/>
          </p:nvGrpSpPr>
          <p:grpSpPr>
            <a:xfrm>
              <a:off x="0" y="2712226"/>
              <a:ext cx="5868734" cy="762836"/>
              <a:chOff x="51819" y="3123006"/>
              <a:chExt cx="5868734" cy="762836"/>
            </a:xfrm>
          </p:grpSpPr>
          <p:grpSp>
            <p:nvGrpSpPr>
              <p:cNvPr id="27" name="Groupe 26"/>
              <p:cNvGrpSpPr/>
              <p:nvPr/>
            </p:nvGrpSpPr>
            <p:grpSpPr>
              <a:xfrm>
                <a:off x="51819" y="3485733"/>
                <a:ext cx="5843154" cy="400109"/>
                <a:chOff x="39029" y="2580858"/>
                <a:chExt cx="5843154" cy="400109"/>
              </a:xfrm>
            </p:grpSpPr>
            <p:grpSp>
              <p:nvGrpSpPr>
                <p:cNvPr id="30" name="Groupe 29"/>
                <p:cNvGrpSpPr/>
                <p:nvPr/>
              </p:nvGrpSpPr>
              <p:grpSpPr>
                <a:xfrm>
                  <a:off x="1050877" y="2581701"/>
                  <a:ext cx="4831306" cy="368490"/>
                  <a:chOff x="1050877" y="2581701"/>
                  <a:chExt cx="4831306" cy="368490"/>
                </a:xfrm>
                <a:solidFill>
                  <a:schemeClr val="bg1"/>
                </a:solidFill>
              </p:grpSpPr>
              <p:sp>
                <p:nvSpPr>
                  <p:cNvPr id="32" name="Rectangle 31"/>
                  <p:cNvSpPr/>
                  <p:nvPr/>
                </p:nvSpPr>
                <p:spPr>
                  <a:xfrm>
                    <a:off x="1050877" y="2581702"/>
                    <a:ext cx="2428443" cy="368489"/>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3" name="Rectangle 32"/>
                  <p:cNvSpPr/>
                  <p:nvPr/>
                </p:nvSpPr>
                <p:spPr>
                  <a:xfrm>
                    <a:off x="3479321" y="2581701"/>
                    <a:ext cx="2402862" cy="368489"/>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31" name="Rectangle 30"/>
                <p:cNvSpPr/>
                <p:nvPr/>
              </p:nvSpPr>
              <p:spPr>
                <a:xfrm>
                  <a:off x="39029" y="2580858"/>
                  <a:ext cx="1105688" cy="400109"/>
                </a:xfrm>
                <a:prstGeom prst="rect">
                  <a:avLst/>
                </a:prstGeom>
              </p:spPr>
              <p:txBody>
                <a:bodyPr wrap="none">
                  <a:spAutoFit/>
                </a:bodyPr>
                <a:lstStyle/>
                <a:p>
                  <a:r>
                    <a:rPr lang="fr-FR" sz="1350" dirty="0">
                      <a:solidFill>
                        <a:srgbClr val="455F51"/>
                      </a:solidFill>
                    </a:rPr>
                    <a:t>Première</a:t>
                  </a:r>
                  <a:endParaRPr lang="fr-FR" sz="2100" dirty="0"/>
                </a:p>
              </p:txBody>
            </p:sp>
          </p:grpSp>
          <p:sp>
            <p:nvSpPr>
              <p:cNvPr id="28" name="Arc 27"/>
              <p:cNvSpPr/>
              <p:nvPr/>
            </p:nvSpPr>
            <p:spPr>
              <a:xfrm>
                <a:off x="1101865" y="3130826"/>
                <a:ext cx="2390245" cy="539573"/>
              </a:xfrm>
              <a:prstGeom prst="arc">
                <a:avLst>
                  <a:gd name="adj1" fmla="val 10775719"/>
                  <a:gd name="adj2" fmla="val 21580026"/>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sp>
            <p:nvSpPr>
              <p:cNvPr id="29" name="Arc 28"/>
              <p:cNvSpPr/>
              <p:nvPr/>
            </p:nvSpPr>
            <p:spPr>
              <a:xfrm>
                <a:off x="3530308" y="3123006"/>
                <a:ext cx="2390245" cy="539573"/>
              </a:xfrm>
              <a:prstGeom prst="arc">
                <a:avLst>
                  <a:gd name="adj1" fmla="val 10775719"/>
                  <a:gd name="adj2" fmla="val 21580026"/>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grpSp>
        <p:sp>
          <p:nvSpPr>
            <p:cNvPr id="25" name="ZoneTexte 24"/>
            <p:cNvSpPr txBox="1"/>
            <p:nvPr/>
          </p:nvSpPr>
          <p:spPr>
            <a:xfrm>
              <a:off x="2030474" y="2757805"/>
              <a:ext cx="465701" cy="338555"/>
            </a:xfrm>
            <a:prstGeom prst="rect">
              <a:avLst/>
            </a:prstGeom>
            <a:noFill/>
          </p:spPr>
          <p:txBody>
            <a:bodyPr wrap="square" rtlCol="0">
              <a:spAutoFit/>
            </a:bodyPr>
            <a:lstStyle/>
            <a:p>
              <a:r>
                <a:rPr lang="fr-FR" sz="1050" b="1" dirty="0">
                  <a:solidFill>
                    <a:schemeClr val="accent3">
                      <a:lumMod val="75000"/>
                    </a:schemeClr>
                  </a:solidFill>
                </a:rPr>
                <a:t>S1</a:t>
              </a:r>
              <a:endParaRPr lang="fr-FR" sz="1350" b="1" dirty="0">
                <a:solidFill>
                  <a:schemeClr val="accent3">
                    <a:lumMod val="75000"/>
                  </a:schemeClr>
                </a:solidFill>
              </a:endParaRPr>
            </a:p>
          </p:txBody>
        </p:sp>
        <p:sp>
          <p:nvSpPr>
            <p:cNvPr id="26" name="ZoneTexte 25"/>
            <p:cNvSpPr txBox="1"/>
            <p:nvPr/>
          </p:nvSpPr>
          <p:spPr>
            <a:xfrm>
              <a:off x="4495233" y="2757805"/>
              <a:ext cx="596820" cy="338555"/>
            </a:xfrm>
            <a:prstGeom prst="rect">
              <a:avLst/>
            </a:prstGeom>
            <a:noFill/>
          </p:spPr>
          <p:txBody>
            <a:bodyPr wrap="square" rtlCol="0">
              <a:spAutoFit/>
            </a:bodyPr>
            <a:lstStyle/>
            <a:p>
              <a:r>
                <a:rPr lang="fr-FR" sz="1050" b="1" dirty="0">
                  <a:solidFill>
                    <a:schemeClr val="accent3">
                      <a:lumMod val="75000"/>
                    </a:schemeClr>
                  </a:solidFill>
                </a:rPr>
                <a:t>S2</a:t>
              </a:r>
              <a:endParaRPr lang="fr-FR" sz="1350" b="1" dirty="0">
                <a:solidFill>
                  <a:schemeClr val="accent3">
                    <a:lumMod val="75000"/>
                  </a:schemeClr>
                </a:solidFill>
              </a:endParaRPr>
            </a:p>
          </p:txBody>
        </p:sp>
      </p:grpSp>
      <p:grpSp>
        <p:nvGrpSpPr>
          <p:cNvPr id="34" name="Groupe 33"/>
          <p:cNvGrpSpPr/>
          <p:nvPr/>
        </p:nvGrpSpPr>
        <p:grpSpPr>
          <a:xfrm>
            <a:off x="1720996" y="3107090"/>
            <a:ext cx="6371969" cy="1762318"/>
            <a:chOff x="60976" y="4864393"/>
            <a:chExt cx="6186425" cy="2349757"/>
          </a:xfrm>
        </p:grpSpPr>
        <p:grpSp>
          <p:nvGrpSpPr>
            <p:cNvPr id="35" name="Groupe 34"/>
            <p:cNvGrpSpPr/>
            <p:nvPr/>
          </p:nvGrpSpPr>
          <p:grpSpPr>
            <a:xfrm>
              <a:off x="60976" y="5244295"/>
              <a:ext cx="5880250" cy="400109"/>
              <a:chOff x="14723" y="4352508"/>
              <a:chExt cx="5880250" cy="400109"/>
            </a:xfrm>
          </p:grpSpPr>
          <p:grpSp>
            <p:nvGrpSpPr>
              <p:cNvPr id="45" name="Groupe 44"/>
              <p:cNvGrpSpPr/>
              <p:nvPr/>
            </p:nvGrpSpPr>
            <p:grpSpPr>
              <a:xfrm>
                <a:off x="1032636" y="4353351"/>
                <a:ext cx="4862337" cy="368490"/>
                <a:chOff x="1019846" y="2581701"/>
                <a:chExt cx="4862337" cy="368490"/>
              </a:xfrm>
              <a:solidFill>
                <a:schemeClr val="bg1"/>
              </a:solidFill>
            </p:grpSpPr>
            <p:sp>
              <p:nvSpPr>
                <p:cNvPr id="47" name="Rectangle 46"/>
                <p:cNvSpPr/>
                <p:nvPr/>
              </p:nvSpPr>
              <p:spPr>
                <a:xfrm>
                  <a:off x="1019846" y="2581702"/>
                  <a:ext cx="2459474" cy="368489"/>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8" name="Rectangle 47"/>
                <p:cNvSpPr/>
                <p:nvPr/>
              </p:nvSpPr>
              <p:spPr>
                <a:xfrm>
                  <a:off x="3479321" y="2581701"/>
                  <a:ext cx="2402862" cy="368489"/>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46" name="Rectangle 45"/>
              <p:cNvSpPr/>
              <p:nvPr/>
            </p:nvSpPr>
            <p:spPr>
              <a:xfrm>
                <a:off x="14723" y="4352508"/>
                <a:ext cx="970886" cy="400109"/>
              </a:xfrm>
              <a:prstGeom prst="rect">
                <a:avLst/>
              </a:prstGeom>
            </p:spPr>
            <p:txBody>
              <a:bodyPr wrap="square">
                <a:spAutoFit/>
              </a:bodyPr>
              <a:lstStyle/>
              <a:p>
                <a:r>
                  <a:rPr lang="fr-FR" sz="1350" dirty="0">
                    <a:solidFill>
                      <a:srgbClr val="455F51"/>
                    </a:solidFill>
                  </a:rPr>
                  <a:t>Terminale</a:t>
                </a:r>
                <a:endParaRPr lang="fr-FR" sz="2100" dirty="0"/>
              </a:p>
            </p:txBody>
          </p:sp>
        </p:grpSp>
        <p:sp>
          <p:nvSpPr>
            <p:cNvPr id="36" name="Arc 35"/>
            <p:cNvSpPr/>
            <p:nvPr/>
          </p:nvSpPr>
          <p:spPr>
            <a:xfrm>
              <a:off x="1107145" y="4871628"/>
              <a:ext cx="2405637" cy="539573"/>
            </a:xfrm>
            <a:prstGeom prst="arc">
              <a:avLst>
                <a:gd name="adj1" fmla="val 10775719"/>
                <a:gd name="adj2" fmla="val 21580026"/>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sp>
          <p:nvSpPr>
            <p:cNvPr id="37" name="Arc 36"/>
            <p:cNvSpPr/>
            <p:nvPr/>
          </p:nvSpPr>
          <p:spPr>
            <a:xfrm>
              <a:off x="3550981" y="4864393"/>
              <a:ext cx="2390245" cy="539573"/>
            </a:xfrm>
            <a:prstGeom prst="arc">
              <a:avLst>
                <a:gd name="adj1" fmla="val 10775719"/>
                <a:gd name="adj2" fmla="val 21580026"/>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sp>
          <p:nvSpPr>
            <p:cNvPr id="38" name="ZoneTexte 37"/>
            <p:cNvSpPr txBox="1"/>
            <p:nvPr/>
          </p:nvSpPr>
          <p:spPr>
            <a:xfrm>
              <a:off x="3950531" y="5235196"/>
              <a:ext cx="1980939" cy="400109"/>
            </a:xfrm>
            <a:prstGeom prst="rect">
              <a:avLst/>
            </a:prstGeom>
            <a:solidFill>
              <a:schemeClr val="accent1"/>
            </a:solidFill>
            <a:ln w="38100">
              <a:solidFill>
                <a:srgbClr val="FF0000"/>
              </a:solidFill>
            </a:ln>
          </p:spPr>
          <p:txBody>
            <a:bodyPr wrap="square" rtlCol="0">
              <a:spAutoFit/>
            </a:bodyPr>
            <a:lstStyle/>
            <a:p>
              <a:pPr algn="ctr"/>
              <a:r>
                <a:rPr lang="fr-FR" sz="1350" dirty="0">
                  <a:solidFill>
                    <a:schemeClr val="bg1"/>
                  </a:solidFill>
                </a:rPr>
                <a:t>Période </a:t>
              </a:r>
              <a:r>
                <a:rPr lang="fr-FR" sz="1350" dirty="0" smtClean="0">
                  <a:solidFill>
                    <a:schemeClr val="bg1"/>
                  </a:solidFill>
                </a:rPr>
                <a:t>d’évaluation                                              </a:t>
              </a:r>
              <a:endParaRPr lang="fr-FR" sz="1350" dirty="0">
                <a:solidFill>
                  <a:schemeClr val="bg1"/>
                </a:solidFill>
              </a:endParaRPr>
            </a:p>
          </p:txBody>
        </p:sp>
        <p:sp>
          <p:nvSpPr>
            <p:cNvPr id="39" name="ZoneTexte 38"/>
            <p:cNvSpPr txBox="1"/>
            <p:nvPr/>
          </p:nvSpPr>
          <p:spPr>
            <a:xfrm>
              <a:off x="3560310" y="5901704"/>
              <a:ext cx="2687091" cy="677108"/>
            </a:xfrm>
            <a:prstGeom prst="rect">
              <a:avLst/>
            </a:prstGeom>
            <a:noFill/>
          </p:spPr>
          <p:txBody>
            <a:bodyPr wrap="square" rtlCol="0">
              <a:spAutoFit/>
            </a:bodyPr>
            <a:lstStyle/>
            <a:p>
              <a:pPr algn="ctr"/>
              <a:r>
                <a:rPr lang="fr-FR" sz="1350" b="1" dirty="0">
                  <a:solidFill>
                    <a:schemeClr val="accent3">
                      <a:lumMod val="75000"/>
                    </a:schemeClr>
                  </a:solidFill>
                </a:rPr>
                <a:t>Une situation d’évaluation certificative</a:t>
              </a:r>
            </a:p>
          </p:txBody>
        </p:sp>
        <p:sp>
          <p:nvSpPr>
            <p:cNvPr id="40" name="ZoneTexte 39"/>
            <p:cNvSpPr txBox="1"/>
            <p:nvPr/>
          </p:nvSpPr>
          <p:spPr>
            <a:xfrm>
              <a:off x="4143460" y="6814041"/>
              <a:ext cx="1545770" cy="400109"/>
            </a:xfrm>
            <a:prstGeom prst="rect">
              <a:avLst/>
            </a:prstGeom>
            <a:noFill/>
          </p:spPr>
          <p:txBody>
            <a:bodyPr wrap="square" rtlCol="0">
              <a:spAutoFit/>
            </a:bodyPr>
            <a:lstStyle/>
            <a:p>
              <a:pPr algn="ctr"/>
              <a:r>
                <a:rPr lang="fr-FR" sz="1350" b="1" dirty="0">
                  <a:solidFill>
                    <a:schemeClr val="accent3">
                      <a:lumMod val="75000"/>
                    </a:schemeClr>
                  </a:solidFill>
                </a:rPr>
                <a:t>Note définitive</a:t>
              </a:r>
            </a:p>
          </p:txBody>
        </p:sp>
        <p:cxnSp>
          <p:nvCxnSpPr>
            <p:cNvPr id="41" name="Connecteur droit avec flèche 40"/>
            <p:cNvCxnSpPr/>
            <p:nvPr/>
          </p:nvCxnSpPr>
          <p:spPr>
            <a:xfrm>
              <a:off x="4916345" y="5666474"/>
              <a:ext cx="2714" cy="296437"/>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flipH="1">
              <a:off x="4916345" y="6565197"/>
              <a:ext cx="9022" cy="294161"/>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2076728" y="4904494"/>
              <a:ext cx="391187" cy="553997"/>
            </a:xfrm>
            <a:prstGeom prst="rect">
              <a:avLst/>
            </a:prstGeom>
            <a:noFill/>
          </p:spPr>
          <p:txBody>
            <a:bodyPr wrap="square" rtlCol="0">
              <a:spAutoFit/>
            </a:bodyPr>
            <a:lstStyle/>
            <a:p>
              <a:r>
                <a:rPr lang="fr-FR" sz="1050" b="1" dirty="0">
                  <a:solidFill>
                    <a:schemeClr val="accent3">
                      <a:lumMod val="75000"/>
                    </a:schemeClr>
                  </a:solidFill>
                </a:rPr>
                <a:t>S1</a:t>
              </a:r>
              <a:endParaRPr lang="fr-FR" sz="1350" b="1" dirty="0">
                <a:solidFill>
                  <a:schemeClr val="accent3">
                    <a:lumMod val="75000"/>
                  </a:schemeClr>
                </a:solidFill>
              </a:endParaRPr>
            </a:p>
          </p:txBody>
        </p:sp>
        <p:sp>
          <p:nvSpPr>
            <p:cNvPr id="44" name="ZoneTexte 43"/>
            <p:cNvSpPr txBox="1"/>
            <p:nvPr/>
          </p:nvSpPr>
          <p:spPr>
            <a:xfrm>
              <a:off x="4602596" y="4895210"/>
              <a:ext cx="391187" cy="553997"/>
            </a:xfrm>
            <a:prstGeom prst="rect">
              <a:avLst/>
            </a:prstGeom>
            <a:noFill/>
          </p:spPr>
          <p:txBody>
            <a:bodyPr wrap="square" rtlCol="0">
              <a:spAutoFit/>
            </a:bodyPr>
            <a:lstStyle/>
            <a:p>
              <a:r>
                <a:rPr lang="fr-FR" sz="1050" b="1" dirty="0">
                  <a:solidFill>
                    <a:schemeClr val="accent3">
                      <a:lumMod val="75000"/>
                    </a:schemeClr>
                  </a:solidFill>
                </a:rPr>
                <a:t>S2</a:t>
              </a:r>
              <a:endParaRPr lang="fr-FR" sz="1350" b="1" dirty="0">
                <a:solidFill>
                  <a:schemeClr val="accent3">
                    <a:lumMod val="75000"/>
                  </a:schemeClr>
                </a:solidFill>
              </a:endParaRPr>
            </a:p>
          </p:txBody>
        </p:sp>
      </p:grpSp>
    </p:spTree>
    <p:extLst>
      <p:ext uri="{BB962C8B-B14F-4D97-AF65-F5344CB8AC3E}">
        <p14:creationId xmlns:p14="http://schemas.microsoft.com/office/powerpoint/2010/main" xmlns="" val="2005587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xmlns="" id="{63FE7EAE-C43D-0949-8FAC-186D8B7B8A80}"/>
              </a:ext>
            </a:extLst>
          </p:cNvPr>
          <p:cNvSpPr txBox="1"/>
          <p:nvPr/>
        </p:nvSpPr>
        <p:spPr>
          <a:xfrm>
            <a:off x="326693" y="102227"/>
            <a:ext cx="2830390" cy="338554"/>
          </a:xfrm>
          <a:prstGeom prst="rect">
            <a:avLst/>
          </a:prstGeom>
          <a:noFill/>
        </p:spPr>
        <p:txBody>
          <a:bodyPr wrap="none" rtlCol="0">
            <a:spAutoFit/>
          </a:bodyPr>
          <a:lstStyle/>
          <a:p>
            <a:r>
              <a:rPr lang="fr-FR" sz="1600" b="1" dirty="0"/>
              <a:t>Modalités de certification </a:t>
            </a:r>
            <a:r>
              <a:rPr lang="fr-FR" sz="1600" b="1" dirty="0" smtClean="0"/>
              <a:t>: CCF</a:t>
            </a:r>
            <a:endParaRPr lang="fr-FR" sz="1600" b="1" dirty="0"/>
          </a:p>
        </p:txBody>
      </p:sp>
      <p:sp>
        <p:nvSpPr>
          <p:cNvPr id="20" name="ZoneTexte 19">
            <a:extLst>
              <a:ext uri="{FF2B5EF4-FFF2-40B4-BE49-F238E27FC236}">
                <a16:creationId xmlns:a16="http://schemas.microsoft.com/office/drawing/2014/main" xmlns="" id="{63FE7EAE-C43D-0949-8FAC-186D8B7B8A80}"/>
              </a:ext>
            </a:extLst>
          </p:cNvPr>
          <p:cNvSpPr txBox="1"/>
          <p:nvPr/>
        </p:nvSpPr>
        <p:spPr>
          <a:xfrm>
            <a:off x="216000" y="792000"/>
            <a:ext cx="8759129" cy="646331"/>
          </a:xfrm>
          <a:prstGeom prst="rect">
            <a:avLst/>
          </a:prstGeom>
          <a:noFill/>
        </p:spPr>
        <p:txBody>
          <a:bodyPr wrap="none" rtlCol="0">
            <a:spAutoFit/>
          </a:bodyPr>
          <a:lstStyle/>
          <a:p>
            <a:r>
              <a:rPr lang="fr-FR" b="1" dirty="0" smtClean="0">
                <a:solidFill>
                  <a:srgbClr val="336699"/>
                </a:solidFill>
              </a:rPr>
              <a:t>Nouveaux référentiels:</a:t>
            </a:r>
            <a:endParaRPr lang="fr-FR" b="1" dirty="0">
              <a:solidFill>
                <a:srgbClr val="336699"/>
              </a:solidFill>
            </a:endParaRPr>
          </a:p>
          <a:p>
            <a:r>
              <a:rPr lang="fr-FR" b="1" dirty="0">
                <a:solidFill>
                  <a:srgbClr val="336699"/>
                </a:solidFill>
              </a:rPr>
              <a:t>Une évaluation terminale de compétences par épreuve qui repose sur plusieurs situations</a:t>
            </a:r>
          </a:p>
        </p:txBody>
      </p:sp>
      <p:grpSp>
        <p:nvGrpSpPr>
          <p:cNvPr id="6" name="Groupe 5"/>
          <p:cNvGrpSpPr/>
          <p:nvPr/>
        </p:nvGrpSpPr>
        <p:grpSpPr>
          <a:xfrm>
            <a:off x="3431079" y="1575530"/>
            <a:ext cx="5435367" cy="581724"/>
            <a:chOff x="405151" y="1461370"/>
            <a:chExt cx="5327173" cy="775632"/>
          </a:xfrm>
        </p:grpSpPr>
        <p:grpSp>
          <p:nvGrpSpPr>
            <p:cNvPr id="7" name="Groupe 6"/>
            <p:cNvGrpSpPr/>
            <p:nvPr/>
          </p:nvGrpSpPr>
          <p:grpSpPr>
            <a:xfrm>
              <a:off x="405151" y="1461370"/>
              <a:ext cx="5327173" cy="775632"/>
              <a:chOff x="405151" y="1461370"/>
              <a:chExt cx="5327173" cy="775632"/>
            </a:xfrm>
          </p:grpSpPr>
          <p:grpSp>
            <p:nvGrpSpPr>
              <p:cNvPr id="12" name="Groupe 11"/>
              <p:cNvGrpSpPr/>
              <p:nvPr/>
            </p:nvGrpSpPr>
            <p:grpSpPr>
              <a:xfrm>
                <a:off x="1204120" y="1808183"/>
                <a:ext cx="4527665" cy="368490"/>
                <a:chOff x="1204121" y="2074459"/>
                <a:chExt cx="4527665" cy="368490"/>
              </a:xfrm>
              <a:solidFill>
                <a:schemeClr val="bg1"/>
              </a:solidFill>
            </p:grpSpPr>
            <p:sp>
              <p:nvSpPr>
                <p:cNvPr id="17" name="Rectangle 16"/>
                <p:cNvSpPr/>
                <p:nvPr/>
              </p:nvSpPr>
              <p:spPr>
                <a:xfrm>
                  <a:off x="1204121" y="2074460"/>
                  <a:ext cx="2249618" cy="368489"/>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Rectangle 17"/>
                <p:cNvSpPr/>
                <p:nvPr/>
              </p:nvSpPr>
              <p:spPr>
                <a:xfrm>
                  <a:off x="3453739" y="2074459"/>
                  <a:ext cx="2278047" cy="368489"/>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13" name="Rectangle 12"/>
              <p:cNvSpPr/>
              <p:nvPr/>
            </p:nvSpPr>
            <p:spPr>
              <a:xfrm>
                <a:off x="405151" y="1836892"/>
                <a:ext cx="773967" cy="400110"/>
              </a:xfrm>
              <a:prstGeom prst="rect">
                <a:avLst/>
              </a:prstGeom>
            </p:spPr>
            <p:txBody>
              <a:bodyPr wrap="square">
                <a:spAutoFit/>
              </a:bodyPr>
              <a:lstStyle/>
              <a:p>
                <a:r>
                  <a:rPr lang="fr-FR" sz="1350" dirty="0">
                    <a:solidFill>
                      <a:srgbClr val="455F51"/>
                    </a:solidFill>
                  </a:rPr>
                  <a:t>Seconde</a:t>
                </a:r>
                <a:endParaRPr lang="fr-FR" sz="2100" dirty="0"/>
              </a:p>
            </p:txBody>
          </p:sp>
          <p:sp>
            <p:nvSpPr>
              <p:cNvPr id="14" name="Arc 13"/>
              <p:cNvSpPr/>
              <p:nvPr/>
            </p:nvSpPr>
            <p:spPr>
              <a:xfrm>
                <a:off x="1204120" y="1461370"/>
                <a:ext cx="2249618" cy="530636"/>
              </a:xfrm>
              <a:prstGeom prst="arc">
                <a:avLst>
                  <a:gd name="adj1" fmla="val 10796444"/>
                  <a:gd name="adj2" fmla="val 153719"/>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sp>
            <p:nvSpPr>
              <p:cNvPr id="16" name="Arc 15"/>
              <p:cNvSpPr/>
              <p:nvPr/>
            </p:nvSpPr>
            <p:spPr>
              <a:xfrm>
                <a:off x="3466529" y="1473321"/>
                <a:ext cx="2265795" cy="451544"/>
              </a:xfrm>
              <a:prstGeom prst="arc">
                <a:avLst>
                  <a:gd name="adj1" fmla="val 10775719"/>
                  <a:gd name="adj2" fmla="val 45448"/>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grpSp>
        <p:sp>
          <p:nvSpPr>
            <p:cNvPr id="8" name="ZoneTexte 7"/>
            <p:cNvSpPr txBox="1"/>
            <p:nvPr/>
          </p:nvSpPr>
          <p:spPr>
            <a:xfrm>
              <a:off x="2134544" y="1485699"/>
              <a:ext cx="322382" cy="338555"/>
            </a:xfrm>
            <a:prstGeom prst="rect">
              <a:avLst/>
            </a:prstGeom>
            <a:noFill/>
          </p:spPr>
          <p:txBody>
            <a:bodyPr wrap="square" rtlCol="0">
              <a:spAutoFit/>
            </a:bodyPr>
            <a:lstStyle/>
            <a:p>
              <a:r>
                <a:rPr lang="fr-FR" sz="1050" b="1" dirty="0">
                  <a:solidFill>
                    <a:schemeClr val="accent3">
                      <a:lumMod val="75000"/>
                    </a:schemeClr>
                  </a:solidFill>
                </a:rPr>
                <a:t>S1</a:t>
              </a:r>
              <a:endParaRPr lang="fr-FR" sz="1350" b="1" dirty="0">
                <a:solidFill>
                  <a:schemeClr val="accent3">
                    <a:lumMod val="75000"/>
                  </a:schemeClr>
                </a:solidFill>
              </a:endParaRPr>
            </a:p>
          </p:txBody>
        </p:sp>
        <p:sp>
          <p:nvSpPr>
            <p:cNvPr id="10" name="ZoneTexte 9"/>
            <p:cNvSpPr txBox="1"/>
            <p:nvPr/>
          </p:nvSpPr>
          <p:spPr>
            <a:xfrm>
              <a:off x="4431958" y="1506402"/>
              <a:ext cx="465607" cy="338555"/>
            </a:xfrm>
            <a:prstGeom prst="rect">
              <a:avLst/>
            </a:prstGeom>
            <a:noFill/>
          </p:spPr>
          <p:txBody>
            <a:bodyPr wrap="square" rtlCol="0">
              <a:spAutoFit/>
            </a:bodyPr>
            <a:lstStyle/>
            <a:p>
              <a:r>
                <a:rPr lang="fr-FR" sz="1050" b="1" dirty="0">
                  <a:solidFill>
                    <a:schemeClr val="accent3">
                      <a:lumMod val="75000"/>
                    </a:schemeClr>
                  </a:solidFill>
                </a:rPr>
                <a:t>S2</a:t>
              </a:r>
              <a:endParaRPr lang="fr-FR" sz="1350" b="1" dirty="0">
                <a:solidFill>
                  <a:schemeClr val="accent3">
                    <a:lumMod val="75000"/>
                  </a:schemeClr>
                </a:solidFill>
              </a:endParaRPr>
            </a:p>
          </p:txBody>
        </p:sp>
      </p:grpSp>
      <p:grpSp>
        <p:nvGrpSpPr>
          <p:cNvPr id="22" name="Groupe 21"/>
          <p:cNvGrpSpPr/>
          <p:nvPr/>
        </p:nvGrpSpPr>
        <p:grpSpPr>
          <a:xfrm>
            <a:off x="3404004" y="2196110"/>
            <a:ext cx="5462442" cy="612585"/>
            <a:chOff x="359984" y="2659126"/>
            <a:chExt cx="5335604" cy="816780"/>
          </a:xfrm>
        </p:grpSpPr>
        <p:grpSp>
          <p:nvGrpSpPr>
            <p:cNvPr id="23" name="Groupe 22"/>
            <p:cNvGrpSpPr/>
            <p:nvPr/>
          </p:nvGrpSpPr>
          <p:grpSpPr>
            <a:xfrm>
              <a:off x="359984" y="2659126"/>
              <a:ext cx="5335604" cy="816780"/>
              <a:chOff x="411803" y="3069906"/>
              <a:chExt cx="5335604" cy="816780"/>
            </a:xfrm>
          </p:grpSpPr>
          <p:grpSp>
            <p:nvGrpSpPr>
              <p:cNvPr id="27" name="Groupe 26"/>
              <p:cNvGrpSpPr/>
              <p:nvPr/>
            </p:nvGrpSpPr>
            <p:grpSpPr>
              <a:xfrm>
                <a:off x="411803" y="3486576"/>
                <a:ext cx="5335604" cy="400110"/>
                <a:chOff x="399013" y="2581701"/>
                <a:chExt cx="5335604" cy="400110"/>
              </a:xfrm>
            </p:grpSpPr>
            <p:grpSp>
              <p:nvGrpSpPr>
                <p:cNvPr id="30" name="Groupe 29"/>
                <p:cNvGrpSpPr/>
                <p:nvPr/>
              </p:nvGrpSpPr>
              <p:grpSpPr>
                <a:xfrm>
                  <a:off x="1250392" y="2581701"/>
                  <a:ext cx="4484225" cy="368490"/>
                  <a:chOff x="1250392" y="2581701"/>
                  <a:chExt cx="4484225" cy="368490"/>
                </a:xfrm>
                <a:solidFill>
                  <a:schemeClr val="bg1"/>
                </a:solidFill>
              </p:grpSpPr>
              <p:sp>
                <p:nvSpPr>
                  <p:cNvPr id="32" name="Rectangle 31"/>
                  <p:cNvSpPr/>
                  <p:nvPr/>
                </p:nvSpPr>
                <p:spPr>
                  <a:xfrm>
                    <a:off x="1250392" y="2581702"/>
                    <a:ext cx="2228927" cy="368489"/>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3" name="Rectangle 32"/>
                  <p:cNvSpPr/>
                  <p:nvPr/>
                </p:nvSpPr>
                <p:spPr>
                  <a:xfrm>
                    <a:off x="3479321" y="2581701"/>
                    <a:ext cx="2255296" cy="368489"/>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31" name="Rectangle 30"/>
                <p:cNvSpPr/>
                <p:nvPr/>
              </p:nvSpPr>
              <p:spPr>
                <a:xfrm>
                  <a:off x="399013" y="2581702"/>
                  <a:ext cx="917822" cy="400109"/>
                </a:xfrm>
                <a:prstGeom prst="rect">
                  <a:avLst/>
                </a:prstGeom>
              </p:spPr>
              <p:txBody>
                <a:bodyPr wrap="square">
                  <a:spAutoFit/>
                </a:bodyPr>
                <a:lstStyle/>
                <a:p>
                  <a:r>
                    <a:rPr lang="fr-FR" sz="1350" dirty="0">
                      <a:solidFill>
                        <a:srgbClr val="455F51"/>
                      </a:solidFill>
                    </a:rPr>
                    <a:t>Première</a:t>
                  </a:r>
                  <a:endParaRPr lang="fr-FR" sz="2100" dirty="0"/>
                </a:p>
              </p:txBody>
            </p:sp>
          </p:grpSp>
          <p:sp>
            <p:nvSpPr>
              <p:cNvPr id="28" name="Arc 27"/>
              <p:cNvSpPr/>
              <p:nvPr/>
            </p:nvSpPr>
            <p:spPr>
              <a:xfrm>
                <a:off x="1234515" y="3069906"/>
                <a:ext cx="2257593" cy="600493"/>
              </a:xfrm>
              <a:prstGeom prst="arc">
                <a:avLst>
                  <a:gd name="adj1" fmla="val 10775719"/>
                  <a:gd name="adj2" fmla="val 21580026"/>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sp>
            <p:nvSpPr>
              <p:cNvPr id="29" name="Arc 28"/>
              <p:cNvSpPr/>
              <p:nvPr/>
            </p:nvSpPr>
            <p:spPr>
              <a:xfrm>
                <a:off x="3530308" y="3115762"/>
                <a:ext cx="2204777" cy="546817"/>
              </a:xfrm>
              <a:prstGeom prst="arc">
                <a:avLst>
                  <a:gd name="adj1" fmla="val 10775719"/>
                  <a:gd name="adj2" fmla="val 21580026"/>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grpSp>
        <p:sp>
          <p:nvSpPr>
            <p:cNvPr id="25" name="ZoneTexte 24"/>
            <p:cNvSpPr txBox="1"/>
            <p:nvPr/>
          </p:nvSpPr>
          <p:spPr>
            <a:xfrm>
              <a:off x="2140014" y="2689734"/>
              <a:ext cx="348666" cy="338555"/>
            </a:xfrm>
            <a:prstGeom prst="rect">
              <a:avLst/>
            </a:prstGeom>
            <a:noFill/>
          </p:spPr>
          <p:txBody>
            <a:bodyPr wrap="square" rtlCol="0">
              <a:spAutoFit/>
            </a:bodyPr>
            <a:lstStyle/>
            <a:p>
              <a:r>
                <a:rPr lang="fr-FR" sz="1050" b="1" dirty="0">
                  <a:solidFill>
                    <a:schemeClr val="accent3">
                      <a:lumMod val="75000"/>
                    </a:schemeClr>
                  </a:solidFill>
                </a:rPr>
                <a:t>S1</a:t>
              </a:r>
              <a:endParaRPr lang="fr-FR" sz="1350" b="1" dirty="0">
                <a:solidFill>
                  <a:schemeClr val="accent3">
                    <a:lumMod val="75000"/>
                  </a:schemeClr>
                </a:solidFill>
              </a:endParaRPr>
            </a:p>
          </p:txBody>
        </p:sp>
        <p:sp>
          <p:nvSpPr>
            <p:cNvPr id="26" name="ZoneTexte 25"/>
            <p:cNvSpPr txBox="1"/>
            <p:nvPr/>
          </p:nvSpPr>
          <p:spPr>
            <a:xfrm>
              <a:off x="4495233" y="2757805"/>
              <a:ext cx="596820" cy="338555"/>
            </a:xfrm>
            <a:prstGeom prst="rect">
              <a:avLst/>
            </a:prstGeom>
            <a:noFill/>
          </p:spPr>
          <p:txBody>
            <a:bodyPr wrap="square" rtlCol="0">
              <a:spAutoFit/>
            </a:bodyPr>
            <a:lstStyle/>
            <a:p>
              <a:r>
                <a:rPr lang="fr-FR" sz="1050" b="1" dirty="0">
                  <a:solidFill>
                    <a:schemeClr val="accent3">
                      <a:lumMod val="75000"/>
                    </a:schemeClr>
                  </a:solidFill>
                </a:rPr>
                <a:t>S2</a:t>
              </a:r>
              <a:endParaRPr lang="fr-FR" sz="1350" b="1" dirty="0">
                <a:solidFill>
                  <a:schemeClr val="accent3">
                    <a:lumMod val="75000"/>
                  </a:schemeClr>
                </a:solidFill>
              </a:endParaRPr>
            </a:p>
          </p:txBody>
        </p:sp>
      </p:grpSp>
      <p:grpSp>
        <p:nvGrpSpPr>
          <p:cNvPr id="35" name="Groupe 34"/>
          <p:cNvGrpSpPr/>
          <p:nvPr/>
        </p:nvGrpSpPr>
        <p:grpSpPr>
          <a:xfrm>
            <a:off x="3387516" y="3207770"/>
            <a:ext cx="5478930" cy="300082"/>
            <a:chOff x="360947" y="4321732"/>
            <a:chExt cx="5383780" cy="400109"/>
          </a:xfrm>
        </p:grpSpPr>
        <p:grpSp>
          <p:nvGrpSpPr>
            <p:cNvPr id="45" name="Groupe 44"/>
            <p:cNvGrpSpPr/>
            <p:nvPr/>
          </p:nvGrpSpPr>
          <p:grpSpPr>
            <a:xfrm>
              <a:off x="1233632" y="4353351"/>
              <a:ext cx="4511095" cy="368490"/>
              <a:chOff x="1220842" y="2581701"/>
              <a:chExt cx="4511095" cy="368490"/>
            </a:xfrm>
            <a:solidFill>
              <a:schemeClr val="bg1"/>
            </a:solidFill>
          </p:grpSpPr>
          <p:sp>
            <p:nvSpPr>
              <p:cNvPr id="47" name="Rectangle 46"/>
              <p:cNvSpPr/>
              <p:nvPr/>
            </p:nvSpPr>
            <p:spPr>
              <a:xfrm>
                <a:off x="1220842" y="2581702"/>
                <a:ext cx="2258478" cy="368489"/>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8" name="Rectangle 47"/>
              <p:cNvSpPr/>
              <p:nvPr/>
            </p:nvSpPr>
            <p:spPr>
              <a:xfrm>
                <a:off x="3479321" y="2581701"/>
                <a:ext cx="2252616" cy="368489"/>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46" name="Rectangle 45"/>
            <p:cNvSpPr/>
            <p:nvPr/>
          </p:nvSpPr>
          <p:spPr>
            <a:xfrm>
              <a:off x="360947" y="4321732"/>
              <a:ext cx="970886" cy="400109"/>
            </a:xfrm>
            <a:prstGeom prst="rect">
              <a:avLst/>
            </a:prstGeom>
          </p:spPr>
          <p:txBody>
            <a:bodyPr wrap="square">
              <a:spAutoFit/>
            </a:bodyPr>
            <a:lstStyle/>
            <a:p>
              <a:r>
                <a:rPr lang="fr-FR" sz="1350" dirty="0">
                  <a:solidFill>
                    <a:srgbClr val="455F51"/>
                  </a:solidFill>
                </a:rPr>
                <a:t>Terminale</a:t>
              </a:r>
              <a:endParaRPr lang="fr-FR" sz="2100" dirty="0"/>
            </a:p>
          </p:txBody>
        </p:sp>
      </p:grpSp>
      <p:sp>
        <p:nvSpPr>
          <p:cNvPr id="36" name="Arc 35"/>
          <p:cNvSpPr/>
          <p:nvPr/>
        </p:nvSpPr>
        <p:spPr>
          <a:xfrm>
            <a:off x="4246276" y="2929945"/>
            <a:ext cx="2271793" cy="426086"/>
          </a:xfrm>
          <a:prstGeom prst="arc">
            <a:avLst>
              <a:gd name="adj1" fmla="val 10775719"/>
              <a:gd name="adj2" fmla="val 21580026"/>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sp>
        <p:nvSpPr>
          <p:cNvPr id="37" name="Arc 36"/>
          <p:cNvSpPr/>
          <p:nvPr/>
        </p:nvSpPr>
        <p:spPr>
          <a:xfrm>
            <a:off x="6557414" y="2918726"/>
            <a:ext cx="2309032" cy="431879"/>
          </a:xfrm>
          <a:prstGeom prst="arc">
            <a:avLst>
              <a:gd name="adj1" fmla="val 10775719"/>
              <a:gd name="adj2" fmla="val 21580026"/>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sp>
        <p:nvSpPr>
          <p:cNvPr id="39" name="ZoneTexte 38"/>
          <p:cNvSpPr txBox="1"/>
          <p:nvPr/>
        </p:nvSpPr>
        <p:spPr>
          <a:xfrm>
            <a:off x="7219963" y="3762008"/>
            <a:ext cx="1873006" cy="507831"/>
          </a:xfrm>
          <a:prstGeom prst="rect">
            <a:avLst/>
          </a:prstGeom>
          <a:noFill/>
        </p:spPr>
        <p:txBody>
          <a:bodyPr wrap="square" rtlCol="0">
            <a:spAutoFit/>
          </a:bodyPr>
          <a:lstStyle/>
          <a:p>
            <a:pPr algn="ctr"/>
            <a:r>
              <a:rPr lang="fr-FR" sz="1350" b="1" dirty="0">
                <a:solidFill>
                  <a:schemeClr val="accent3">
                    <a:lumMod val="75000"/>
                  </a:schemeClr>
                </a:solidFill>
              </a:rPr>
              <a:t>Positionnement </a:t>
            </a:r>
            <a:r>
              <a:rPr lang="fr-FR" sz="1350" b="1" dirty="0" smtClean="0">
                <a:solidFill>
                  <a:schemeClr val="accent3">
                    <a:lumMod val="75000"/>
                  </a:schemeClr>
                </a:solidFill>
              </a:rPr>
              <a:t>final par </a:t>
            </a:r>
            <a:r>
              <a:rPr lang="fr-FR" sz="1350" b="1" dirty="0">
                <a:solidFill>
                  <a:schemeClr val="accent3">
                    <a:lumMod val="75000"/>
                  </a:schemeClr>
                </a:solidFill>
              </a:rPr>
              <a:t>l’équipe</a:t>
            </a:r>
          </a:p>
        </p:txBody>
      </p:sp>
      <p:sp>
        <p:nvSpPr>
          <p:cNvPr id="40" name="ZoneTexte 39"/>
          <p:cNvSpPr txBox="1"/>
          <p:nvPr/>
        </p:nvSpPr>
        <p:spPr>
          <a:xfrm>
            <a:off x="3690346" y="4124633"/>
            <a:ext cx="1592131" cy="300082"/>
          </a:xfrm>
          <a:prstGeom prst="rect">
            <a:avLst/>
          </a:prstGeom>
          <a:noFill/>
        </p:spPr>
        <p:txBody>
          <a:bodyPr wrap="square" rtlCol="0">
            <a:spAutoFit/>
          </a:bodyPr>
          <a:lstStyle/>
          <a:p>
            <a:pPr algn="ctr"/>
            <a:r>
              <a:rPr lang="fr-FR" sz="1350" b="1" dirty="0">
                <a:solidFill>
                  <a:schemeClr val="accent3">
                    <a:lumMod val="75000"/>
                  </a:schemeClr>
                </a:solidFill>
              </a:rPr>
              <a:t>Note définitive</a:t>
            </a:r>
          </a:p>
        </p:txBody>
      </p:sp>
      <p:cxnSp>
        <p:nvCxnSpPr>
          <p:cNvPr id="41" name="Connecteur droit avec flèche 40"/>
          <p:cNvCxnSpPr/>
          <p:nvPr/>
        </p:nvCxnSpPr>
        <p:spPr>
          <a:xfrm>
            <a:off x="8545821" y="3566662"/>
            <a:ext cx="2795" cy="222328"/>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5241590" y="2944007"/>
            <a:ext cx="402920" cy="415498"/>
          </a:xfrm>
          <a:prstGeom prst="rect">
            <a:avLst/>
          </a:prstGeom>
          <a:noFill/>
        </p:spPr>
        <p:txBody>
          <a:bodyPr wrap="square" rtlCol="0">
            <a:spAutoFit/>
          </a:bodyPr>
          <a:lstStyle/>
          <a:p>
            <a:r>
              <a:rPr lang="fr-FR" sz="1050" b="1" dirty="0">
                <a:solidFill>
                  <a:schemeClr val="accent3">
                    <a:lumMod val="75000"/>
                  </a:schemeClr>
                </a:solidFill>
              </a:rPr>
              <a:t>S1</a:t>
            </a:r>
            <a:endParaRPr lang="fr-FR" sz="1350" b="1" dirty="0">
              <a:solidFill>
                <a:schemeClr val="accent3">
                  <a:lumMod val="75000"/>
                </a:schemeClr>
              </a:solidFill>
            </a:endParaRPr>
          </a:p>
        </p:txBody>
      </p:sp>
      <p:sp>
        <p:nvSpPr>
          <p:cNvPr id="44" name="ZoneTexte 43"/>
          <p:cNvSpPr txBox="1"/>
          <p:nvPr/>
        </p:nvSpPr>
        <p:spPr>
          <a:xfrm>
            <a:off x="7640569" y="2969038"/>
            <a:ext cx="402920" cy="415498"/>
          </a:xfrm>
          <a:prstGeom prst="rect">
            <a:avLst/>
          </a:prstGeom>
          <a:noFill/>
        </p:spPr>
        <p:txBody>
          <a:bodyPr wrap="square" rtlCol="0">
            <a:spAutoFit/>
          </a:bodyPr>
          <a:lstStyle/>
          <a:p>
            <a:r>
              <a:rPr lang="fr-FR" sz="1050" b="1" dirty="0">
                <a:solidFill>
                  <a:schemeClr val="accent3">
                    <a:lumMod val="75000"/>
                  </a:schemeClr>
                </a:solidFill>
              </a:rPr>
              <a:t>S2</a:t>
            </a:r>
            <a:endParaRPr lang="fr-FR" sz="1350" b="1" dirty="0">
              <a:solidFill>
                <a:schemeClr val="accent3">
                  <a:lumMod val="75000"/>
                </a:schemeClr>
              </a:solidFill>
            </a:endParaRPr>
          </a:p>
        </p:txBody>
      </p:sp>
      <p:sp>
        <p:nvSpPr>
          <p:cNvPr id="49" name="ZoneTexte 48"/>
          <p:cNvSpPr txBox="1"/>
          <p:nvPr/>
        </p:nvSpPr>
        <p:spPr>
          <a:xfrm>
            <a:off x="4271121" y="2493637"/>
            <a:ext cx="2253085" cy="300082"/>
          </a:xfrm>
          <a:prstGeom prst="rect">
            <a:avLst/>
          </a:prstGeom>
          <a:solidFill>
            <a:schemeClr val="accent1"/>
          </a:solidFill>
          <a:ln w="38100">
            <a:solidFill>
              <a:srgbClr val="FF0000"/>
            </a:solidFill>
          </a:ln>
        </p:spPr>
        <p:txBody>
          <a:bodyPr wrap="square" rtlCol="0">
            <a:spAutoFit/>
          </a:bodyPr>
          <a:lstStyle/>
          <a:p>
            <a:pPr algn="ctr"/>
            <a:r>
              <a:rPr lang="fr-FR" sz="1350" dirty="0">
                <a:solidFill>
                  <a:schemeClr val="bg1"/>
                </a:solidFill>
              </a:rPr>
              <a:t>Évaluation par compétence</a:t>
            </a:r>
          </a:p>
        </p:txBody>
      </p:sp>
      <p:sp>
        <p:nvSpPr>
          <p:cNvPr id="50" name="ZoneTexte 49"/>
          <p:cNvSpPr txBox="1"/>
          <p:nvPr/>
        </p:nvSpPr>
        <p:spPr>
          <a:xfrm>
            <a:off x="6593603" y="2488045"/>
            <a:ext cx="2253085" cy="300082"/>
          </a:xfrm>
          <a:prstGeom prst="rect">
            <a:avLst/>
          </a:prstGeom>
          <a:solidFill>
            <a:schemeClr val="accent1"/>
          </a:solidFill>
          <a:ln w="38100">
            <a:solidFill>
              <a:srgbClr val="FF0000"/>
            </a:solidFill>
          </a:ln>
        </p:spPr>
        <p:txBody>
          <a:bodyPr wrap="square" rtlCol="0">
            <a:spAutoFit/>
          </a:bodyPr>
          <a:lstStyle/>
          <a:p>
            <a:pPr algn="ctr"/>
            <a:r>
              <a:rPr lang="fr-FR" sz="1350" dirty="0">
                <a:solidFill>
                  <a:schemeClr val="bg1"/>
                </a:solidFill>
              </a:rPr>
              <a:t>Évaluation par compétence</a:t>
            </a:r>
          </a:p>
        </p:txBody>
      </p:sp>
      <p:sp>
        <p:nvSpPr>
          <p:cNvPr id="51" name="ZoneTexte 50"/>
          <p:cNvSpPr txBox="1"/>
          <p:nvPr/>
        </p:nvSpPr>
        <p:spPr>
          <a:xfrm>
            <a:off x="4287528" y="3205747"/>
            <a:ext cx="2253085" cy="300082"/>
          </a:xfrm>
          <a:prstGeom prst="rect">
            <a:avLst/>
          </a:prstGeom>
          <a:solidFill>
            <a:schemeClr val="accent1"/>
          </a:solidFill>
          <a:ln w="38100">
            <a:solidFill>
              <a:srgbClr val="FF0000"/>
            </a:solidFill>
          </a:ln>
        </p:spPr>
        <p:txBody>
          <a:bodyPr wrap="square" rtlCol="0">
            <a:spAutoFit/>
          </a:bodyPr>
          <a:lstStyle/>
          <a:p>
            <a:pPr algn="ctr"/>
            <a:r>
              <a:rPr lang="fr-FR" sz="1350" dirty="0">
                <a:solidFill>
                  <a:schemeClr val="bg1"/>
                </a:solidFill>
              </a:rPr>
              <a:t>Évaluation par compétence</a:t>
            </a:r>
          </a:p>
        </p:txBody>
      </p:sp>
      <p:sp>
        <p:nvSpPr>
          <p:cNvPr id="67" name="ZoneTexte 66"/>
          <p:cNvSpPr txBox="1"/>
          <p:nvPr/>
        </p:nvSpPr>
        <p:spPr>
          <a:xfrm>
            <a:off x="6608599" y="3203366"/>
            <a:ext cx="2253085" cy="300082"/>
          </a:xfrm>
          <a:prstGeom prst="rect">
            <a:avLst/>
          </a:prstGeom>
          <a:solidFill>
            <a:schemeClr val="accent1"/>
          </a:solidFill>
          <a:ln w="38100">
            <a:solidFill>
              <a:srgbClr val="FF0000"/>
            </a:solidFill>
          </a:ln>
        </p:spPr>
        <p:txBody>
          <a:bodyPr wrap="square" rtlCol="0">
            <a:spAutoFit/>
          </a:bodyPr>
          <a:lstStyle/>
          <a:p>
            <a:pPr algn="ctr"/>
            <a:r>
              <a:rPr lang="fr-FR" sz="1350" dirty="0">
                <a:solidFill>
                  <a:schemeClr val="bg1"/>
                </a:solidFill>
              </a:rPr>
              <a:t>Évaluation par compétence</a:t>
            </a:r>
          </a:p>
        </p:txBody>
      </p:sp>
      <p:sp>
        <p:nvSpPr>
          <p:cNvPr id="2" name="ZoneTexte 1"/>
          <p:cNvSpPr txBox="1"/>
          <p:nvPr/>
        </p:nvSpPr>
        <p:spPr>
          <a:xfrm>
            <a:off x="281695" y="1503845"/>
            <a:ext cx="3021224" cy="3323987"/>
          </a:xfrm>
          <a:prstGeom prst="rect">
            <a:avLst/>
          </a:prstGeom>
          <a:solidFill>
            <a:schemeClr val="bg1"/>
          </a:solidFill>
          <a:ln w="19050">
            <a:solidFill>
              <a:schemeClr val="accent1">
                <a:shade val="95000"/>
                <a:satMod val="105000"/>
              </a:schemeClr>
            </a:solidFill>
          </a:ln>
        </p:spPr>
        <p:txBody>
          <a:bodyPr wrap="square" rtlCol="0">
            <a:spAutoFit/>
          </a:bodyPr>
          <a:lstStyle/>
          <a:p>
            <a:pPr algn="ctr"/>
            <a:r>
              <a:rPr lang="fr-FR" dirty="0"/>
              <a:t>Pourquoi ?</a:t>
            </a:r>
          </a:p>
          <a:p>
            <a:pPr marL="285750" indent="-285750">
              <a:buFont typeface="Wingdings" panose="05000000000000000000" pitchFamily="2" charset="2"/>
              <a:buChar char="§"/>
            </a:pPr>
            <a:r>
              <a:rPr lang="fr-FR" sz="1600" dirty="0" smtClean="0"/>
              <a:t>pour </a:t>
            </a:r>
            <a:r>
              <a:rPr lang="fr-FR" sz="1600" dirty="0"/>
              <a:t>la prise en compte de </a:t>
            </a:r>
            <a:r>
              <a:rPr lang="fr-FR" sz="1600" b="1" dirty="0"/>
              <a:t>l’évolution</a:t>
            </a:r>
            <a:r>
              <a:rPr lang="fr-FR" sz="1600" dirty="0"/>
              <a:t> des </a:t>
            </a:r>
            <a:r>
              <a:rPr lang="fr-FR" sz="1600" dirty="0" smtClean="0"/>
              <a:t>acquisitions</a:t>
            </a:r>
          </a:p>
          <a:p>
            <a:pPr marL="285750" indent="-285750">
              <a:buFont typeface="Wingdings" panose="05000000000000000000" pitchFamily="2" charset="2"/>
              <a:buChar char="§"/>
            </a:pPr>
            <a:r>
              <a:rPr lang="fr-FR" sz="1600" dirty="0" smtClean="0"/>
              <a:t>pour </a:t>
            </a:r>
            <a:r>
              <a:rPr lang="fr-FR" sz="1600" dirty="0"/>
              <a:t>la prise en compte de la capacité de l’apprenant à </a:t>
            </a:r>
            <a:r>
              <a:rPr lang="fr-FR" sz="1600" b="1" dirty="0"/>
              <a:t>transférer</a:t>
            </a:r>
            <a:r>
              <a:rPr lang="fr-FR" sz="1600" dirty="0"/>
              <a:t> la compétence d’une situation à une </a:t>
            </a:r>
            <a:r>
              <a:rPr lang="fr-FR" sz="1600" dirty="0" smtClean="0"/>
              <a:t>autre</a:t>
            </a:r>
          </a:p>
          <a:p>
            <a:pPr marL="285750" indent="-285750">
              <a:buFont typeface="Wingdings" panose="05000000000000000000" pitchFamily="2" charset="2"/>
              <a:buChar char="§"/>
            </a:pPr>
            <a:r>
              <a:rPr lang="fr-FR" sz="1600" dirty="0" smtClean="0"/>
              <a:t>pour </a:t>
            </a:r>
            <a:r>
              <a:rPr lang="fr-FR" sz="1600" dirty="0"/>
              <a:t>redonner du temps à la </a:t>
            </a:r>
            <a:r>
              <a:rPr lang="fr-FR" sz="1600" dirty="0" smtClean="0"/>
              <a:t>formation</a:t>
            </a:r>
          </a:p>
          <a:p>
            <a:pPr marL="285750" indent="-285750">
              <a:buFont typeface="Wingdings" panose="05000000000000000000" pitchFamily="2" charset="2"/>
              <a:buChar char="§"/>
            </a:pPr>
            <a:r>
              <a:rPr lang="fr-FR" sz="1600" dirty="0" smtClean="0"/>
              <a:t>pour </a:t>
            </a:r>
            <a:r>
              <a:rPr lang="fr-FR" sz="1600" dirty="0"/>
              <a:t>une prise en compte identique dans chaque épreuve des activités menées en centre et </a:t>
            </a:r>
            <a:r>
              <a:rPr lang="fr-FR" sz="1600" dirty="0" smtClean="0"/>
              <a:t>en </a:t>
            </a:r>
            <a:r>
              <a:rPr lang="fr-FR" sz="1600" dirty="0"/>
              <a:t>entreprise.</a:t>
            </a:r>
          </a:p>
        </p:txBody>
      </p:sp>
      <p:grpSp>
        <p:nvGrpSpPr>
          <p:cNvPr id="72" name="Groupe 71"/>
          <p:cNvGrpSpPr/>
          <p:nvPr/>
        </p:nvGrpSpPr>
        <p:grpSpPr>
          <a:xfrm>
            <a:off x="6968359" y="4251633"/>
            <a:ext cx="1577462" cy="282538"/>
            <a:chOff x="6278282" y="4006995"/>
            <a:chExt cx="1577462" cy="282538"/>
          </a:xfrm>
        </p:grpSpPr>
        <p:cxnSp>
          <p:nvCxnSpPr>
            <p:cNvPr id="42" name="Connecteur droit avec flèche 41"/>
            <p:cNvCxnSpPr/>
            <p:nvPr/>
          </p:nvCxnSpPr>
          <p:spPr>
            <a:xfrm flipH="1">
              <a:off x="6278282" y="4267899"/>
              <a:ext cx="1556033"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p:nvPr/>
          </p:nvCxnSpPr>
          <p:spPr>
            <a:xfrm flipV="1">
              <a:off x="7855744" y="4006995"/>
              <a:ext cx="0" cy="282538"/>
            </a:xfrm>
            <a:prstGeom prst="straightConnector1">
              <a:avLst/>
            </a:prstGeom>
            <a:ln w="4445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pic>
        <p:nvPicPr>
          <p:cNvPr id="73" name="Image 72" descr="Une image contenant capture d’écran&#10;&#10;Description générée automatiquement">
            <a:extLst>
              <a:ext uri="{FF2B5EF4-FFF2-40B4-BE49-F238E27FC236}">
                <a16:creationId xmlns:a16="http://schemas.microsoft.com/office/drawing/2014/main" xmlns="" id="{B0297553-4116-4DED-9DA8-3D084A84727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40405" y="3660158"/>
            <a:ext cx="1525783" cy="1346907"/>
          </a:xfrm>
          <a:prstGeom prst="rect">
            <a:avLst/>
          </a:prstGeom>
        </p:spPr>
      </p:pic>
    </p:spTree>
    <p:extLst>
      <p:ext uri="{BB962C8B-B14F-4D97-AF65-F5344CB8AC3E}">
        <p14:creationId xmlns:p14="http://schemas.microsoft.com/office/powerpoint/2010/main" xmlns="" val="236799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wipe(right)">
                                      <p:cBhvr>
                                        <p:cTn id="15" dur="500"/>
                                        <p:tgtEl>
                                          <p:spTgt spid="72"/>
                                        </p:tgtEl>
                                      </p:cBhvr>
                                    </p:animEffect>
                                  </p:childTnLst>
                                </p:cTn>
                              </p:par>
                              <p:par>
                                <p:cTn id="16" presetID="22" presetClass="entr" presetSubtype="2" fill="hold" nodeType="with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right)">
                                      <p:cBhvr>
                                        <p:cTn id="18" dur="500"/>
                                        <p:tgtEl>
                                          <p:spTgt spid="7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right)">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
                                            <p:bg/>
                                          </p:spTgt>
                                        </p:tgtEl>
                                        <p:attrNameLst>
                                          <p:attrName>style.visibility</p:attrName>
                                        </p:attrNameLst>
                                      </p:cBhvr>
                                      <p:to>
                                        <p:strVal val="visible"/>
                                      </p:to>
                                    </p:set>
                                    <p:animEffect transition="in" filter="wipe(up)">
                                      <p:cBhvr>
                                        <p:cTn id="26" dur="500"/>
                                        <p:tgtEl>
                                          <p:spTgt spid="2">
                                            <p:bg/>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wipe(up)">
                                      <p:cBhvr>
                                        <p:cTn id="31" dur="500"/>
                                        <p:tgtEl>
                                          <p:spTgt spid="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wipe(up)">
                                      <p:cBhvr>
                                        <p:cTn id="36" dur="500"/>
                                        <p:tgtEl>
                                          <p:spTgt spid="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
                                            <p:txEl>
                                              <p:pRg st="2" end="2"/>
                                            </p:txEl>
                                          </p:spTgt>
                                        </p:tgtEl>
                                        <p:attrNameLst>
                                          <p:attrName>style.visibility</p:attrName>
                                        </p:attrNameLst>
                                      </p:cBhvr>
                                      <p:to>
                                        <p:strVal val="visible"/>
                                      </p:to>
                                    </p:set>
                                    <p:animEffect transition="in" filter="wipe(up)">
                                      <p:cBhvr>
                                        <p:cTn id="41" dur="500"/>
                                        <p:tgtEl>
                                          <p:spTgt spid="2">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Effect transition="in" filter="wipe(up)">
                                      <p:cBhvr>
                                        <p:cTn id="46" dur="500"/>
                                        <p:tgtEl>
                                          <p:spTgt spid="2">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
                                            <p:txEl>
                                              <p:pRg st="4" end="4"/>
                                            </p:txEl>
                                          </p:spTgt>
                                        </p:tgtEl>
                                        <p:attrNameLst>
                                          <p:attrName>style.visibility</p:attrName>
                                        </p:attrNameLst>
                                      </p:cBhvr>
                                      <p:to>
                                        <p:strVal val="visible"/>
                                      </p:to>
                                    </p:set>
                                    <p:animEffect transition="in" filter="wipe(up)">
                                      <p:cBhvr>
                                        <p:cTn id="5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2"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989929" y="1624920"/>
            <a:ext cx="7065575" cy="2990854"/>
          </a:xfrm>
          <a:prstGeom prst="rect">
            <a:avLst/>
          </a:prstGeom>
          <a:solidFill>
            <a:srgbClr val="DCE6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 name="ZoneTexte 3">
            <a:extLst>
              <a:ext uri="{FF2B5EF4-FFF2-40B4-BE49-F238E27FC236}">
                <a16:creationId xmlns:a16="http://schemas.microsoft.com/office/drawing/2014/main" xmlns="" id="{63FE7EAE-C43D-0949-8FAC-186D8B7B8A80}"/>
              </a:ext>
            </a:extLst>
          </p:cNvPr>
          <p:cNvSpPr txBox="1"/>
          <p:nvPr/>
        </p:nvSpPr>
        <p:spPr>
          <a:xfrm>
            <a:off x="726743" y="102227"/>
            <a:ext cx="1896738" cy="338554"/>
          </a:xfrm>
          <a:prstGeom prst="rect">
            <a:avLst/>
          </a:prstGeom>
          <a:noFill/>
        </p:spPr>
        <p:txBody>
          <a:bodyPr wrap="none" rtlCol="0">
            <a:spAutoFit/>
          </a:bodyPr>
          <a:lstStyle/>
          <a:p>
            <a:r>
              <a:rPr lang="fr-FR" sz="1600" b="1" dirty="0"/>
              <a:t>Certification en </a:t>
            </a:r>
            <a:r>
              <a:rPr lang="fr-FR" sz="1600" b="1" dirty="0" smtClean="0"/>
              <a:t>CCF</a:t>
            </a:r>
            <a:endParaRPr lang="fr-FR" sz="1600" b="1" dirty="0"/>
          </a:p>
        </p:txBody>
      </p:sp>
      <p:sp>
        <p:nvSpPr>
          <p:cNvPr id="6" name="ZoneTexte 5"/>
          <p:cNvSpPr txBox="1"/>
          <p:nvPr/>
        </p:nvSpPr>
        <p:spPr>
          <a:xfrm>
            <a:off x="2478282" y="4203725"/>
            <a:ext cx="2033767" cy="300082"/>
          </a:xfrm>
          <a:prstGeom prst="rect">
            <a:avLst/>
          </a:prstGeom>
          <a:noFill/>
        </p:spPr>
        <p:txBody>
          <a:bodyPr wrap="square" rtlCol="0">
            <a:spAutoFit/>
          </a:bodyPr>
          <a:lstStyle/>
          <a:p>
            <a:r>
              <a:rPr lang="fr-FR" sz="1350" b="1" dirty="0"/>
              <a:t>situation </a:t>
            </a:r>
            <a:r>
              <a:rPr lang="fr-FR" sz="1350" b="1" dirty="0" smtClean="0"/>
              <a:t>de formation</a:t>
            </a:r>
            <a:endParaRPr lang="fr-FR" sz="1350" b="1" dirty="0"/>
          </a:p>
        </p:txBody>
      </p:sp>
      <p:sp>
        <p:nvSpPr>
          <p:cNvPr id="8" name="ZoneTexte 7"/>
          <p:cNvSpPr txBox="1"/>
          <p:nvPr/>
        </p:nvSpPr>
        <p:spPr>
          <a:xfrm>
            <a:off x="5098265" y="4201571"/>
            <a:ext cx="1700210" cy="300082"/>
          </a:xfrm>
          <a:prstGeom prst="rect">
            <a:avLst/>
          </a:prstGeom>
          <a:noFill/>
        </p:spPr>
        <p:txBody>
          <a:bodyPr wrap="square" rtlCol="0">
            <a:spAutoFit/>
          </a:bodyPr>
          <a:lstStyle/>
          <a:p>
            <a:pPr algn="ctr"/>
            <a:r>
              <a:rPr lang="fr-FR" sz="1350" b="1" dirty="0"/>
              <a:t>bilan entreprise</a:t>
            </a:r>
          </a:p>
        </p:txBody>
      </p:sp>
      <p:cxnSp>
        <p:nvCxnSpPr>
          <p:cNvPr id="9" name="Connecteur droit avec flèche 8"/>
          <p:cNvCxnSpPr/>
          <p:nvPr/>
        </p:nvCxnSpPr>
        <p:spPr>
          <a:xfrm flipV="1">
            <a:off x="6705466" y="4232720"/>
            <a:ext cx="6190" cy="282660"/>
          </a:xfrm>
          <a:prstGeom prst="straightConnector1">
            <a:avLst/>
          </a:prstGeom>
          <a:ln w="38100">
            <a:solidFill>
              <a:srgbClr val="33CC3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V="1">
            <a:off x="4315598" y="4209766"/>
            <a:ext cx="0" cy="288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xmlns="" id="{63FE7EAE-C43D-0949-8FAC-186D8B7B8A80}"/>
              </a:ext>
            </a:extLst>
          </p:cNvPr>
          <p:cNvSpPr txBox="1"/>
          <p:nvPr/>
        </p:nvSpPr>
        <p:spPr>
          <a:xfrm>
            <a:off x="-20114" y="798779"/>
            <a:ext cx="4449744" cy="646331"/>
          </a:xfrm>
          <a:prstGeom prst="rect">
            <a:avLst/>
          </a:prstGeom>
          <a:noFill/>
        </p:spPr>
        <p:txBody>
          <a:bodyPr wrap="none" rtlCol="0">
            <a:spAutoFit/>
          </a:bodyPr>
          <a:lstStyle/>
          <a:p>
            <a:pPr algn="ctr"/>
            <a:r>
              <a:rPr lang="fr-FR" b="1" dirty="0">
                <a:solidFill>
                  <a:srgbClr val="336699"/>
                </a:solidFill>
              </a:rPr>
              <a:t>Des situations </a:t>
            </a:r>
            <a:r>
              <a:rPr lang="fr-FR" b="1" dirty="0" smtClean="0">
                <a:solidFill>
                  <a:srgbClr val="336699"/>
                </a:solidFill>
              </a:rPr>
              <a:t>de formation et d’évaluation</a:t>
            </a:r>
            <a:endParaRPr lang="fr-FR" b="1" dirty="0">
              <a:solidFill>
                <a:srgbClr val="336699"/>
              </a:solidFill>
            </a:endParaRPr>
          </a:p>
          <a:p>
            <a:pPr algn="ctr"/>
            <a:r>
              <a:rPr lang="fr-FR" b="1" dirty="0">
                <a:solidFill>
                  <a:srgbClr val="336699"/>
                </a:solidFill>
              </a:rPr>
              <a:t>Deux lieux de </a:t>
            </a:r>
            <a:r>
              <a:rPr lang="fr-FR" b="1" dirty="0" smtClean="0">
                <a:solidFill>
                  <a:srgbClr val="336699"/>
                </a:solidFill>
              </a:rPr>
              <a:t>formation : centre / entreprise</a:t>
            </a:r>
            <a:endParaRPr lang="fr-FR" b="1" dirty="0">
              <a:solidFill>
                <a:srgbClr val="336699"/>
              </a:solidFill>
            </a:endParaRPr>
          </a:p>
        </p:txBody>
      </p:sp>
      <p:cxnSp>
        <p:nvCxnSpPr>
          <p:cNvPr id="21" name="Connecteur droit avec flèche 20"/>
          <p:cNvCxnSpPr/>
          <p:nvPr/>
        </p:nvCxnSpPr>
        <p:spPr>
          <a:xfrm>
            <a:off x="3263188" y="2437057"/>
            <a:ext cx="0" cy="447675"/>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3726146" y="2424237"/>
            <a:ext cx="0" cy="447675"/>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4702458" y="2443287"/>
            <a:ext cx="0" cy="447675"/>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5688295" y="2443287"/>
            <a:ext cx="0" cy="447675"/>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6674132" y="2443287"/>
            <a:ext cx="0" cy="447675"/>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7474233" y="2443287"/>
            <a:ext cx="0" cy="447675"/>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Organigramme : Document 28"/>
          <p:cNvSpPr/>
          <p:nvPr/>
        </p:nvSpPr>
        <p:spPr>
          <a:xfrm>
            <a:off x="7318454" y="1740682"/>
            <a:ext cx="277853" cy="559767"/>
          </a:xfrm>
          <a:prstGeom prst="flowChartDocumen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cxnSp>
        <p:nvCxnSpPr>
          <p:cNvPr id="36" name="Connecteur droit avec flèche 35"/>
          <p:cNvCxnSpPr/>
          <p:nvPr/>
        </p:nvCxnSpPr>
        <p:spPr>
          <a:xfrm flipH="1" flipV="1">
            <a:off x="3313399" y="3333582"/>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H="1" flipV="1">
            <a:off x="2321285" y="3307600"/>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H="1" flipV="1">
            <a:off x="2454636" y="3307600"/>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H="1" flipV="1">
            <a:off x="2583433" y="3317030"/>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flipH="1" flipV="1">
            <a:off x="3159823" y="3324311"/>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flipH="1" flipV="1">
            <a:off x="3435631" y="3333875"/>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flipH="1" flipV="1">
            <a:off x="3546373" y="3333875"/>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flipH="1" flipV="1">
            <a:off x="3667920" y="3328820"/>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flipH="1" flipV="1">
            <a:off x="4102352" y="3326749"/>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flipH="1" flipV="1">
            <a:off x="4357334" y="3333582"/>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H="1" flipV="1">
            <a:off x="4600784" y="3314051"/>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flipH="1" flipV="1">
            <a:off x="4890586" y="3333875"/>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flipH="1" flipV="1">
            <a:off x="5042983" y="3333875"/>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flipH="1" flipV="1">
            <a:off x="6137515" y="3337863"/>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p:nvPr/>
        </p:nvCxnSpPr>
        <p:spPr>
          <a:xfrm flipH="1" flipV="1">
            <a:off x="6403519" y="3331292"/>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flipH="1" flipV="1">
            <a:off x="6531090" y="3340922"/>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flipH="1" flipV="1">
            <a:off x="6038799" y="3336054"/>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flipH="1" flipV="1">
            <a:off x="6813153" y="3336054"/>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p:nvPr/>
        </p:nvCxnSpPr>
        <p:spPr>
          <a:xfrm flipH="1" flipV="1">
            <a:off x="7318454" y="3324448"/>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p:nvPr/>
        </p:nvCxnSpPr>
        <p:spPr>
          <a:xfrm flipH="1" flipV="1">
            <a:off x="4214177" y="3333582"/>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p:nvPr/>
        </p:nvCxnSpPr>
        <p:spPr>
          <a:xfrm flipV="1">
            <a:off x="6683594" y="3321358"/>
            <a:ext cx="2192" cy="751698"/>
          </a:xfrm>
          <a:prstGeom prst="straightConnector1">
            <a:avLst/>
          </a:prstGeom>
          <a:ln w="38100">
            <a:solidFill>
              <a:srgbClr val="33CC33"/>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p:nvPr/>
        </p:nvCxnSpPr>
        <p:spPr>
          <a:xfrm flipV="1">
            <a:off x="7210142" y="3321358"/>
            <a:ext cx="2192" cy="751698"/>
          </a:xfrm>
          <a:prstGeom prst="straightConnector1">
            <a:avLst/>
          </a:prstGeom>
          <a:ln w="38100">
            <a:solidFill>
              <a:srgbClr val="33CC33"/>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flipV="1">
            <a:off x="4736403" y="3340922"/>
            <a:ext cx="2192" cy="751698"/>
          </a:xfrm>
          <a:prstGeom prst="straightConnector1">
            <a:avLst/>
          </a:prstGeom>
          <a:ln w="38100">
            <a:solidFill>
              <a:srgbClr val="33CC33"/>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eur droit avec flèche 75"/>
          <p:cNvCxnSpPr/>
          <p:nvPr/>
        </p:nvCxnSpPr>
        <p:spPr>
          <a:xfrm flipV="1">
            <a:off x="3860885" y="3316595"/>
            <a:ext cx="2192" cy="751698"/>
          </a:xfrm>
          <a:prstGeom prst="straightConnector1">
            <a:avLst/>
          </a:prstGeom>
          <a:ln w="38100">
            <a:solidFill>
              <a:srgbClr val="33CC33"/>
            </a:solidFill>
            <a:tailEnd type="triangle"/>
          </a:ln>
        </p:spPr>
        <p:style>
          <a:lnRef idx="1">
            <a:schemeClr val="accent1"/>
          </a:lnRef>
          <a:fillRef idx="0">
            <a:schemeClr val="accent1"/>
          </a:fillRef>
          <a:effectRef idx="0">
            <a:schemeClr val="accent1"/>
          </a:effectRef>
          <a:fontRef idx="minor">
            <a:schemeClr val="tx1"/>
          </a:fontRef>
        </p:style>
      </p:cxnSp>
      <p:sp>
        <p:nvSpPr>
          <p:cNvPr id="80" name="ZoneTexte 79"/>
          <p:cNvSpPr txBox="1"/>
          <p:nvPr/>
        </p:nvSpPr>
        <p:spPr>
          <a:xfrm>
            <a:off x="5607721" y="942798"/>
            <a:ext cx="431078" cy="276999"/>
          </a:xfrm>
          <a:prstGeom prst="rect">
            <a:avLst/>
          </a:prstGeom>
          <a:noFill/>
        </p:spPr>
        <p:txBody>
          <a:bodyPr wrap="square" rtlCol="0">
            <a:spAutoFit/>
          </a:bodyPr>
          <a:lstStyle/>
          <a:p>
            <a:r>
              <a:rPr lang="fr-FR" sz="1200" b="1" dirty="0" smtClean="0">
                <a:solidFill>
                  <a:schemeClr val="bg1"/>
                </a:solidFill>
              </a:rPr>
              <a:t>AI</a:t>
            </a:r>
            <a:endParaRPr lang="fr-FR" sz="1200" b="1" dirty="0">
              <a:solidFill>
                <a:schemeClr val="bg1"/>
              </a:solidFill>
            </a:endParaRPr>
          </a:p>
        </p:txBody>
      </p:sp>
      <p:grpSp>
        <p:nvGrpSpPr>
          <p:cNvPr id="81" name="Groupe 80"/>
          <p:cNvGrpSpPr/>
          <p:nvPr/>
        </p:nvGrpSpPr>
        <p:grpSpPr>
          <a:xfrm>
            <a:off x="7272659" y="800593"/>
            <a:ext cx="509549" cy="638175"/>
            <a:chOff x="11134948" y="638830"/>
            <a:chExt cx="679398" cy="850900"/>
          </a:xfrm>
        </p:grpSpPr>
        <p:sp>
          <p:nvSpPr>
            <p:cNvPr id="82" name="Organigramme : Document 81"/>
            <p:cNvSpPr/>
            <p:nvPr/>
          </p:nvSpPr>
          <p:spPr>
            <a:xfrm>
              <a:off x="11172382" y="638830"/>
              <a:ext cx="584200" cy="850900"/>
            </a:xfrm>
            <a:prstGeom prst="flowChartDocumen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83" name="ZoneTexte 82"/>
            <p:cNvSpPr txBox="1"/>
            <p:nvPr/>
          </p:nvSpPr>
          <p:spPr>
            <a:xfrm>
              <a:off x="11134948" y="802949"/>
              <a:ext cx="679398" cy="430887"/>
            </a:xfrm>
            <a:prstGeom prst="rect">
              <a:avLst/>
            </a:prstGeom>
            <a:noFill/>
          </p:spPr>
          <p:txBody>
            <a:bodyPr wrap="square" rtlCol="0">
              <a:spAutoFit/>
            </a:bodyPr>
            <a:lstStyle/>
            <a:p>
              <a:r>
                <a:rPr lang="fr-FR" sz="1500" b="1" dirty="0">
                  <a:solidFill>
                    <a:schemeClr val="bg1"/>
                  </a:solidFill>
                </a:rPr>
                <a:t>BAC</a:t>
              </a:r>
            </a:p>
          </p:txBody>
        </p:sp>
      </p:grpSp>
      <p:cxnSp>
        <p:nvCxnSpPr>
          <p:cNvPr id="84" name="Connecteur droit avec flèche 83"/>
          <p:cNvCxnSpPr/>
          <p:nvPr/>
        </p:nvCxnSpPr>
        <p:spPr>
          <a:xfrm flipH="1" flipV="1">
            <a:off x="2711152" y="3302545"/>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eur droit avec flèche 85"/>
          <p:cNvCxnSpPr/>
          <p:nvPr/>
        </p:nvCxnSpPr>
        <p:spPr>
          <a:xfrm flipV="1">
            <a:off x="7614394" y="1353264"/>
            <a:ext cx="4950" cy="368734"/>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91" name="Image 9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345848">
            <a:off x="8071763" y="2482663"/>
            <a:ext cx="969479" cy="1217667"/>
          </a:xfrm>
          <a:prstGeom prst="rect">
            <a:avLst/>
          </a:prstGeom>
        </p:spPr>
      </p:pic>
      <p:sp>
        <p:nvSpPr>
          <p:cNvPr id="92" name="Flèche droite 91"/>
          <p:cNvSpPr/>
          <p:nvPr/>
        </p:nvSpPr>
        <p:spPr>
          <a:xfrm>
            <a:off x="2143636" y="2752919"/>
            <a:ext cx="5867294" cy="752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93" name="ZoneTexte 92"/>
          <p:cNvSpPr txBox="1"/>
          <p:nvPr/>
        </p:nvSpPr>
        <p:spPr>
          <a:xfrm>
            <a:off x="7890549" y="3692444"/>
            <a:ext cx="1166544" cy="923330"/>
          </a:xfrm>
          <a:prstGeom prst="rect">
            <a:avLst/>
          </a:prstGeom>
          <a:solidFill>
            <a:srgbClr val="DCE6F2">
              <a:alpha val="17000"/>
            </a:srgbClr>
          </a:solidFill>
        </p:spPr>
        <p:txBody>
          <a:bodyPr wrap="square" lIns="0" rIns="0" rtlCol="0">
            <a:spAutoFit/>
          </a:bodyPr>
          <a:lstStyle/>
          <a:p>
            <a:pPr algn="ctr"/>
            <a:r>
              <a:rPr lang="fr-FR" sz="1350" b="1" dirty="0"/>
              <a:t>Attestation de compétences</a:t>
            </a:r>
          </a:p>
          <a:p>
            <a:pPr algn="ctr"/>
            <a:r>
              <a:rPr lang="fr-FR" sz="1350" b="1" dirty="0"/>
              <a:t>/</a:t>
            </a:r>
          </a:p>
          <a:p>
            <a:pPr algn="ctr"/>
            <a:r>
              <a:rPr lang="fr-FR" sz="1350" b="1" dirty="0"/>
              <a:t>LSL </a:t>
            </a:r>
          </a:p>
        </p:txBody>
      </p:sp>
      <p:sp>
        <p:nvSpPr>
          <p:cNvPr id="94" name="Rectangle 93"/>
          <p:cNvSpPr/>
          <p:nvPr/>
        </p:nvSpPr>
        <p:spPr>
          <a:xfrm>
            <a:off x="3923790" y="2367087"/>
            <a:ext cx="66675" cy="133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95" name="Rectangle 94"/>
          <p:cNvSpPr/>
          <p:nvPr/>
        </p:nvSpPr>
        <p:spPr>
          <a:xfrm>
            <a:off x="5874031" y="2362325"/>
            <a:ext cx="66675" cy="133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96" name="ZoneTexte 95"/>
          <p:cNvSpPr txBox="1"/>
          <p:nvPr/>
        </p:nvSpPr>
        <p:spPr>
          <a:xfrm>
            <a:off x="2551066" y="2954682"/>
            <a:ext cx="944100" cy="369332"/>
          </a:xfrm>
          <a:prstGeom prst="rect">
            <a:avLst/>
          </a:prstGeom>
          <a:noFill/>
        </p:spPr>
        <p:txBody>
          <a:bodyPr wrap="square" rtlCol="0">
            <a:spAutoFit/>
          </a:bodyPr>
          <a:lstStyle/>
          <a:p>
            <a:pPr algn="ctr"/>
            <a:r>
              <a:rPr lang="fr-FR" b="1" dirty="0">
                <a:solidFill>
                  <a:schemeClr val="bg1"/>
                </a:solidFill>
              </a:rPr>
              <a:t>année 1</a:t>
            </a:r>
          </a:p>
        </p:txBody>
      </p:sp>
      <p:sp>
        <p:nvSpPr>
          <p:cNvPr id="97" name="Rectangle 96"/>
          <p:cNvSpPr/>
          <p:nvPr/>
        </p:nvSpPr>
        <p:spPr>
          <a:xfrm>
            <a:off x="4455605" y="2968196"/>
            <a:ext cx="946093" cy="369332"/>
          </a:xfrm>
          <a:prstGeom prst="rect">
            <a:avLst/>
          </a:prstGeom>
        </p:spPr>
        <p:txBody>
          <a:bodyPr wrap="none">
            <a:spAutoFit/>
          </a:bodyPr>
          <a:lstStyle/>
          <a:p>
            <a:pPr algn="ctr"/>
            <a:r>
              <a:rPr lang="fr-FR" b="1" dirty="0">
                <a:solidFill>
                  <a:schemeClr val="bg1"/>
                </a:solidFill>
              </a:rPr>
              <a:t>année 2</a:t>
            </a:r>
          </a:p>
        </p:txBody>
      </p:sp>
      <p:sp>
        <p:nvSpPr>
          <p:cNvPr id="98" name="Rectangle 97"/>
          <p:cNvSpPr/>
          <p:nvPr/>
        </p:nvSpPr>
        <p:spPr>
          <a:xfrm>
            <a:off x="6413040" y="2954682"/>
            <a:ext cx="946093" cy="369332"/>
          </a:xfrm>
          <a:prstGeom prst="rect">
            <a:avLst/>
          </a:prstGeom>
        </p:spPr>
        <p:txBody>
          <a:bodyPr wrap="none">
            <a:spAutoFit/>
          </a:bodyPr>
          <a:lstStyle/>
          <a:p>
            <a:pPr algn="ctr"/>
            <a:r>
              <a:rPr lang="fr-FR" b="1" dirty="0">
                <a:solidFill>
                  <a:schemeClr val="bg1"/>
                </a:solidFill>
              </a:rPr>
              <a:t>année 3</a:t>
            </a:r>
          </a:p>
        </p:txBody>
      </p:sp>
      <p:cxnSp>
        <p:nvCxnSpPr>
          <p:cNvPr id="100" name="Connecteur droit avec flèche 99"/>
          <p:cNvCxnSpPr/>
          <p:nvPr/>
        </p:nvCxnSpPr>
        <p:spPr>
          <a:xfrm flipV="1">
            <a:off x="3006216" y="3302545"/>
            <a:ext cx="2192" cy="751698"/>
          </a:xfrm>
          <a:prstGeom prst="straightConnector1">
            <a:avLst/>
          </a:prstGeom>
          <a:ln w="38100">
            <a:solidFill>
              <a:srgbClr val="33CC33"/>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necteur droit avec flèche 100"/>
          <p:cNvCxnSpPr/>
          <p:nvPr/>
        </p:nvCxnSpPr>
        <p:spPr>
          <a:xfrm flipH="1" flipV="1">
            <a:off x="3754619" y="3333582"/>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eur droit avec flèche 87"/>
          <p:cNvCxnSpPr/>
          <p:nvPr/>
        </p:nvCxnSpPr>
        <p:spPr>
          <a:xfrm flipH="1" flipV="1">
            <a:off x="4470456" y="3323880"/>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p:nvPr/>
        </p:nvCxnSpPr>
        <p:spPr>
          <a:xfrm flipH="1" flipV="1">
            <a:off x="5149134" y="3333875"/>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cteur droit avec flèche 98"/>
          <p:cNvCxnSpPr/>
          <p:nvPr/>
        </p:nvCxnSpPr>
        <p:spPr>
          <a:xfrm flipH="1" flipV="1">
            <a:off x="5407541" y="3333875"/>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Connecteur droit avec flèche 101"/>
          <p:cNvCxnSpPr/>
          <p:nvPr/>
        </p:nvCxnSpPr>
        <p:spPr>
          <a:xfrm flipH="1" flipV="1">
            <a:off x="5556982" y="3317030"/>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Connecteur droit avec flèche 109"/>
          <p:cNvCxnSpPr/>
          <p:nvPr/>
        </p:nvCxnSpPr>
        <p:spPr>
          <a:xfrm flipH="1" flipV="1">
            <a:off x="6938442" y="3328820"/>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necteur droit avec flèche 110"/>
          <p:cNvCxnSpPr/>
          <p:nvPr/>
        </p:nvCxnSpPr>
        <p:spPr>
          <a:xfrm flipH="1" flipV="1">
            <a:off x="6265086" y="3333582"/>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 name="Organigramme : Document 111"/>
          <p:cNvSpPr/>
          <p:nvPr/>
        </p:nvSpPr>
        <p:spPr>
          <a:xfrm>
            <a:off x="3143261" y="1873172"/>
            <a:ext cx="226338" cy="377665"/>
          </a:xfrm>
          <a:prstGeom prst="flowChartDocumen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cxnSp>
        <p:nvCxnSpPr>
          <p:cNvPr id="115" name="Connecteur droit avec flèche 114"/>
          <p:cNvCxnSpPr/>
          <p:nvPr/>
        </p:nvCxnSpPr>
        <p:spPr>
          <a:xfrm>
            <a:off x="2720673" y="2396344"/>
            <a:ext cx="0" cy="447675"/>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Connecteur droit avec flèche 115"/>
          <p:cNvCxnSpPr/>
          <p:nvPr/>
        </p:nvCxnSpPr>
        <p:spPr>
          <a:xfrm flipH="1" flipV="1">
            <a:off x="2863552" y="3321358"/>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Connecteur droit avec flèche 116"/>
          <p:cNvCxnSpPr/>
          <p:nvPr/>
        </p:nvCxnSpPr>
        <p:spPr>
          <a:xfrm flipH="1" flipV="1">
            <a:off x="5263725" y="3324311"/>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eur droit avec flèche 117"/>
          <p:cNvCxnSpPr/>
          <p:nvPr/>
        </p:nvCxnSpPr>
        <p:spPr>
          <a:xfrm flipH="1" flipV="1">
            <a:off x="5691671" y="3336184"/>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Connecteur droit avec flèche 118"/>
          <p:cNvCxnSpPr/>
          <p:nvPr/>
        </p:nvCxnSpPr>
        <p:spPr>
          <a:xfrm flipH="1" flipV="1">
            <a:off x="7070485" y="3338320"/>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Connecteur droit avec flèche 119"/>
          <p:cNvCxnSpPr/>
          <p:nvPr/>
        </p:nvCxnSpPr>
        <p:spPr>
          <a:xfrm flipH="1" flipV="1">
            <a:off x="7452970" y="3321358"/>
            <a:ext cx="9521"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1" name="ZoneTexte 120"/>
          <p:cNvSpPr txBox="1"/>
          <p:nvPr/>
        </p:nvSpPr>
        <p:spPr>
          <a:xfrm>
            <a:off x="2236448" y="4616999"/>
            <a:ext cx="5158357" cy="523220"/>
          </a:xfrm>
          <a:prstGeom prst="rect">
            <a:avLst/>
          </a:prstGeom>
          <a:noFill/>
        </p:spPr>
        <p:txBody>
          <a:bodyPr wrap="square" rtlCol="0">
            <a:spAutoFit/>
          </a:bodyPr>
          <a:lstStyle/>
          <a:p>
            <a:pPr algn="ctr"/>
            <a:r>
              <a:rPr lang="fr-FR" sz="1400" b="1" dirty="0" smtClean="0">
                <a:solidFill>
                  <a:srgbClr val="C0504D"/>
                </a:solidFill>
              </a:rPr>
              <a:t>Le nombre de bilan intermédiaire est à adapter par les équipes pour un suivi personnalisé de l’apprenant</a:t>
            </a:r>
            <a:endParaRPr lang="fr-FR" sz="1400" b="1" dirty="0">
              <a:solidFill>
                <a:srgbClr val="C0504D"/>
              </a:solidFill>
            </a:endParaRPr>
          </a:p>
        </p:txBody>
      </p:sp>
      <p:sp>
        <p:nvSpPr>
          <p:cNvPr id="123" name="Rectangle 122"/>
          <p:cNvSpPr/>
          <p:nvPr/>
        </p:nvSpPr>
        <p:spPr>
          <a:xfrm>
            <a:off x="102355" y="1610688"/>
            <a:ext cx="1756451" cy="30427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24" name="Organigramme : Document 123"/>
          <p:cNvSpPr/>
          <p:nvPr/>
        </p:nvSpPr>
        <p:spPr>
          <a:xfrm>
            <a:off x="790008" y="2261825"/>
            <a:ext cx="316894" cy="361167"/>
          </a:xfrm>
          <a:prstGeom prst="flowChartDocumen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25" name="ZoneTexte 124"/>
          <p:cNvSpPr txBox="1"/>
          <p:nvPr/>
        </p:nvSpPr>
        <p:spPr>
          <a:xfrm>
            <a:off x="228123" y="1751927"/>
            <a:ext cx="1544369" cy="507831"/>
          </a:xfrm>
          <a:prstGeom prst="rect">
            <a:avLst/>
          </a:prstGeom>
          <a:noFill/>
        </p:spPr>
        <p:txBody>
          <a:bodyPr wrap="square" rtlCol="0">
            <a:spAutoFit/>
          </a:bodyPr>
          <a:lstStyle/>
          <a:p>
            <a:pPr algn="ctr"/>
            <a:r>
              <a:rPr lang="fr-FR" sz="1350" b="1" dirty="0"/>
              <a:t>bilan </a:t>
            </a:r>
            <a:r>
              <a:rPr lang="fr-FR" sz="1350" b="1" dirty="0" smtClean="0"/>
              <a:t>intermédiaire formalisé</a:t>
            </a:r>
            <a:endParaRPr lang="fr-FR" sz="1350" b="1" dirty="0"/>
          </a:p>
        </p:txBody>
      </p:sp>
      <p:sp>
        <p:nvSpPr>
          <p:cNvPr id="126" name="Organigramme : Document 125"/>
          <p:cNvSpPr/>
          <p:nvPr/>
        </p:nvSpPr>
        <p:spPr>
          <a:xfrm>
            <a:off x="760334" y="3172072"/>
            <a:ext cx="316894" cy="361167"/>
          </a:xfrm>
          <a:prstGeom prst="flowChartDocumen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27" name="ZoneTexte 126"/>
          <p:cNvSpPr txBox="1"/>
          <p:nvPr/>
        </p:nvSpPr>
        <p:spPr>
          <a:xfrm>
            <a:off x="202129" y="2880124"/>
            <a:ext cx="1502570" cy="300082"/>
          </a:xfrm>
          <a:prstGeom prst="rect">
            <a:avLst/>
          </a:prstGeom>
          <a:noFill/>
        </p:spPr>
        <p:txBody>
          <a:bodyPr wrap="square" rtlCol="0">
            <a:spAutoFit/>
          </a:bodyPr>
          <a:lstStyle/>
          <a:p>
            <a:pPr algn="ctr"/>
            <a:r>
              <a:rPr lang="fr-FR" sz="1350" b="1" dirty="0"/>
              <a:t>bilan terminal</a:t>
            </a:r>
          </a:p>
        </p:txBody>
      </p:sp>
      <p:sp>
        <p:nvSpPr>
          <p:cNvPr id="128" name="Organigramme : Document 127"/>
          <p:cNvSpPr/>
          <p:nvPr/>
        </p:nvSpPr>
        <p:spPr>
          <a:xfrm>
            <a:off x="730500" y="3938358"/>
            <a:ext cx="316894" cy="361167"/>
          </a:xfrm>
          <a:prstGeom prst="flowChartDocumen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30" name="ZoneTexte 129"/>
          <p:cNvSpPr txBox="1"/>
          <p:nvPr/>
        </p:nvSpPr>
        <p:spPr>
          <a:xfrm>
            <a:off x="7634670" y="1742405"/>
            <a:ext cx="1502967" cy="461665"/>
          </a:xfrm>
          <a:prstGeom prst="rect">
            <a:avLst/>
          </a:prstGeom>
          <a:noFill/>
        </p:spPr>
        <p:txBody>
          <a:bodyPr wrap="square" rtlCol="0">
            <a:spAutoFit/>
          </a:bodyPr>
          <a:lstStyle/>
          <a:p>
            <a:pPr algn="ctr"/>
            <a:r>
              <a:rPr lang="fr-FR" sz="1200" b="1" dirty="0">
                <a:solidFill>
                  <a:schemeClr val="accent3">
                    <a:lumMod val="75000"/>
                  </a:schemeClr>
                </a:solidFill>
              </a:rPr>
              <a:t>Positionnement </a:t>
            </a:r>
            <a:r>
              <a:rPr lang="fr-FR" sz="1200" b="1" dirty="0" smtClean="0">
                <a:solidFill>
                  <a:schemeClr val="accent3">
                    <a:lumMod val="75000"/>
                  </a:schemeClr>
                </a:solidFill>
              </a:rPr>
              <a:t>définitif par </a:t>
            </a:r>
            <a:r>
              <a:rPr lang="fr-FR" sz="1200" b="1" dirty="0">
                <a:solidFill>
                  <a:schemeClr val="accent3">
                    <a:lumMod val="75000"/>
                  </a:schemeClr>
                </a:solidFill>
              </a:rPr>
              <a:t>l’équipe</a:t>
            </a:r>
          </a:p>
        </p:txBody>
      </p:sp>
      <p:sp>
        <p:nvSpPr>
          <p:cNvPr id="134" name="ZoneTexte 133"/>
          <p:cNvSpPr txBox="1"/>
          <p:nvPr/>
        </p:nvSpPr>
        <p:spPr>
          <a:xfrm>
            <a:off x="144313" y="3615119"/>
            <a:ext cx="1502570" cy="300082"/>
          </a:xfrm>
          <a:prstGeom prst="rect">
            <a:avLst/>
          </a:prstGeom>
          <a:noFill/>
        </p:spPr>
        <p:txBody>
          <a:bodyPr wrap="square" rtlCol="0">
            <a:spAutoFit/>
          </a:bodyPr>
          <a:lstStyle/>
          <a:p>
            <a:pPr algn="ctr"/>
            <a:r>
              <a:rPr lang="fr-FR" sz="1350" b="1" dirty="0"/>
              <a:t>notation Ux</a:t>
            </a:r>
          </a:p>
        </p:txBody>
      </p:sp>
      <p:pic>
        <p:nvPicPr>
          <p:cNvPr id="137" name="Image 136" descr="Une image contenant capture d’écran&#10;&#10;Description générée automatiquement">
            <a:extLst>
              <a:ext uri="{FF2B5EF4-FFF2-40B4-BE49-F238E27FC236}">
                <a16:creationId xmlns:a16="http://schemas.microsoft.com/office/drawing/2014/main" xmlns="" id="{B0297553-4116-4DED-9DA8-3D084A84727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52544" y="1033455"/>
            <a:ext cx="538050" cy="474972"/>
          </a:xfrm>
          <a:prstGeom prst="rect">
            <a:avLst/>
          </a:prstGeom>
          <a:ln>
            <a:solidFill>
              <a:srgbClr val="DCE6F2"/>
            </a:solidFill>
          </a:ln>
        </p:spPr>
      </p:pic>
      <p:sp>
        <p:nvSpPr>
          <p:cNvPr id="138" name="Organigramme : Document 137"/>
          <p:cNvSpPr/>
          <p:nvPr/>
        </p:nvSpPr>
        <p:spPr>
          <a:xfrm>
            <a:off x="2637214" y="1873172"/>
            <a:ext cx="226338" cy="377665"/>
          </a:xfrm>
          <a:prstGeom prst="flowChartDocumen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39" name="Organigramme : Document 138"/>
          <p:cNvSpPr/>
          <p:nvPr/>
        </p:nvSpPr>
        <p:spPr>
          <a:xfrm>
            <a:off x="3629426" y="1882093"/>
            <a:ext cx="226338" cy="377665"/>
          </a:xfrm>
          <a:prstGeom prst="flowChartDocumen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40" name="Organigramme : Document 139"/>
          <p:cNvSpPr/>
          <p:nvPr/>
        </p:nvSpPr>
        <p:spPr>
          <a:xfrm>
            <a:off x="4589289" y="1901065"/>
            <a:ext cx="226338" cy="377665"/>
          </a:xfrm>
          <a:prstGeom prst="flowChartDocumen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41" name="Organigramme : Document 140"/>
          <p:cNvSpPr/>
          <p:nvPr/>
        </p:nvSpPr>
        <p:spPr>
          <a:xfrm>
            <a:off x="6572617" y="1918848"/>
            <a:ext cx="226338" cy="377665"/>
          </a:xfrm>
          <a:prstGeom prst="flowChartDocumen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42" name="Organigramme : Document 141"/>
          <p:cNvSpPr/>
          <p:nvPr/>
        </p:nvSpPr>
        <p:spPr>
          <a:xfrm>
            <a:off x="5551798" y="1901065"/>
            <a:ext cx="226338" cy="377665"/>
          </a:xfrm>
          <a:prstGeom prst="flowChartDocumen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cxnSp>
        <p:nvCxnSpPr>
          <p:cNvPr id="144" name="Connecteur droit avec flèche 143"/>
          <p:cNvCxnSpPr/>
          <p:nvPr/>
        </p:nvCxnSpPr>
        <p:spPr>
          <a:xfrm flipV="1">
            <a:off x="5790802" y="3316206"/>
            <a:ext cx="2192" cy="751698"/>
          </a:xfrm>
          <a:prstGeom prst="straightConnector1">
            <a:avLst/>
          </a:prstGeom>
          <a:ln w="38100">
            <a:solidFill>
              <a:srgbClr val="33CC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2614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wipe(up)">
                                      <p:cBhvr>
                                        <p:cTn id="7" dur="500"/>
                                        <p:tgtEl>
                                          <p:spTgt spid="12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wipe(up)">
                                      <p:cBhvr>
                                        <p:cTn id="10" dur="500"/>
                                        <p:tgtEl>
                                          <p:spTgt spid="12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wipe(up)">
                                      <p:cBhvr>
                                        <p:cTn id="13" dur="500"/>
                                        <p:tgtEl>
                                          <p:spTgt spid="13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wipe(up)">
                                      <p:cBhvr>
                                        <p:cTn id="16" dur="500"/>
                                        <p:tgtEl>
                                          <p:spTgt spid="11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39"/>
                                        </p:tgtEl>
                                        <p:attrNameLst>
                                          <p:attrName>style.visibility</p:attrName>
                                        </p:attrNameLst>
                                      </p:cBhvr>
                                      <p:to>
                                        <p:strVal val="visible"/>
                                      </p:to>
                                    </p:set>
                                    <p:animEffect transition="in" filter="wipe(up)">
                                      <p:cBhvr>
                                        <p:cTn id="19" dur="500"/>
                                        <p:tgtEl>
                                          <p:spTgt spid="139"/>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40"/>
                                        </p:tgtEl>
                                        <p:attrNameLst>
                                          <p:attrName>style.visibility</p:attrName>
                                        </p:attrNameLst>
                                      </p:cBhvr>
                                      <p:to>
                                        <p:strVal val="visible"/>
                                      </p:to>
                                    </p:set>
                                    <p:animEffect transition="in" filter="wipe(up)">
                                      <p:cBhvr>
                                        <p:cTn id="22" dur="500"/>
                                        <p:tgtEl>
                                          <p:spTgt spid="140"/>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42"/>
                                        </p:tgtEl>
                                        <p:attrNameLst>
                                          <p:attrName>style.visibility</p:attrName>
                                        </p:attrNameLst>
                                      </p:cBhvr>
                                      <p:to>
                                        <p:strVal val="visible"/>
                                      </p:to>
                                    </p:set>
                                    <p:animEffect transition="in" filter="wipe(up)">
                                      <p:cBhvr>
                                        <p:cTn id="25" dur="500"/>
                                        <p:tgtEl>
                                          <p:spTgt spid="14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41"/>
                                        </p:tgtEl>
                                        <p:attrNameLst>
                                          <p:attrName>style.visibility</p:attrName>
                                        </p:attrNameLst>
                                      </p:cBhvr>
                                      <p:to>
                                        <p:strVal val="visible"/>
                                      </p:to>
                                    </p:set>
                                    <p:animEffect transition="in" filter="wipe(up)">
                                      <p:cBhvr>
                                        <p:cTn id="28" dur="500"/>
                                        <p:tgtEl>
                                          <p:spTgt spid="141"/>
                                        </p:tgtEl>
                                      </p:cBhvr>
                                    </p:animEffect>
                                  </p:childTnLst>
                                </p:cTn>
                              </p:par>
                              <p:par>
                                <p:cTn id="29" presetID="22" presetClass="entr" presetSubtype="1" fill="hold" nodeType="with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wipe(up)">
                                      <p:cBhvr>
                                        <p:cTn id="31" dur="500"/>
                                        <p:tgtEl>
                                          <p:spTgt spid="115"/>
                                        </p:tgtEl>
                                      </p:cBhvr>
                                    </p:animEffect>
                                  </p:childTnLst>
                                </p:cTn>
                              </p:par>
                              <p:par>
                                <p:cTn id="32" presetID="22" presetClass="entr" presetSubtype="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500"/>
                                        <p:tgtEl>
                                          <p:spTgt spid="21"/>
                                        </p:tgtEl>
                                      </p:cBhvr>
                                    </p:animEffect>
                                  </p:childTnLst>
                                </p:cTn>
                              </p:par>
                              <p:par>
                                <p:cTn id="35" presetID="22" presetClass="entr" presetSubtype="1"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up)">
                                      <p:cBhvr>
                                        <p:cTn id="37" dur="500"/>
                                        <p:tgtEl>
                                          <p:spTgt spid="22"/>
                                        </p:tgtEl>
                                      </p:cBhvr>
                                    </p:animEffect>
                                  </p:childTnLst>
                                </p:cTn>
                              </p:par>
                              <p:par>
                                <p:cTn id="38" presetID="22" presetClass="entr" presetSubtype="1"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par>
                                <p:cTn id="41" presetID="22" presetClass="entr" presetSubtype="1"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par>
                                <p:cTn id="44" presetID="22" presetClass="entr" presetSubtype="1"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up)">
                                      <p:cBhvr>
                                        <p:cTn id="46" dur="500"/>
                                        <p:tgtEl>
                                          <p:spTgt spid="27"/>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21"/>
                                        </p:tgtEl>
                                        <p:attrNameLst>
                                          <p:attrName>style.visibility</p:attrName>
                                        </p:attrNameLst>
                                      </p:cBhvr>
                                      <p:to>
                                        <p:strVal val="visible"/>
                                      </p:to>
                                    </p:set>
                                    <p:animEffect transition="in" filter="fade">
                                      <p:cBhvr>
                                        <p:cTn id="50" dur="500"/>
                                        <p:tgtEl>
                                          <p:spTgt spid="12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up)">
                                      <p:cBhvr>
                                        <p:cTn id="55" dur="500"/>
                                        <p:tgtEl>
                                          <p:spTgt spid="29"/>
                                        </p:tgtEl>
                                      </p:cBhvr>
                                    </p:animEffect>
                                  </p:childTnLst>
                                </p:cTn>
                              </p:par>
                              <p:par>
                                <p:cTn id="56" presetID="22" presetClass="entr" presetSubtype="1"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wipe(up)">
                                      <p:cBhvr>
                                        <p:cTn id="61" dur="500"/>
                                        <p:tgtEl>
                                          <p:spTgt spid="130"/>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27"/>
                                        </p:tgtEl>
                                        <p:attrNameLst>
                                          <p:attrName>style.visibility</p:attrName>
                                        </p:attrNameLst>
                                      </p:cBhvr>
                                      <p:to>
                                        <p:strVal val="visible"/>
                                      </p:to>
                                    </p:set>
                                    <p:animEffect transition="in" filter="wipe(up)">
                                      <p:cBhvr>
                                        <p:cTn id="64" dur="500"/>
                                        <p:tgtEl>
                                          <p:spTgt spid="127"/>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26"/>
                                        </p:tgtEl>
                                        <p:attrNameLst>
                                          <p:attrName>style.visibility</p:attrName>
                                        </p:attrNameLst>
                                      </p:cBhvr>
                                      <p:to>
                                        <p:strVal val="visible"/>
                                      </p:to>
                                    </p:set>
                                    <p:animEffect transition="in" filter="wipe(up)">
                                      <p:cBhvr>
                                        <p:cTn id="67" dur="500"/>
                                        <p:tgtEl>
                                          <p:spTgt spid="126"/>
                                        </p:tgtEl>
                                      </p:cBhvr>
                                    </p:animEffect>
                                  </p:childTnLst>
                                </p:cTn>
                              </p:par>
                            </p:childTnLst>
                          </p:cTn>
                        </p:par>
                      </p:childTnLst>
                    </p:cTn>
                  </p:par>
                  <p:par>
                    <p:cTn id="68" fill="hold">
                      <p:stCondLst>
                        <p:cond delay="indefinite"/>
                      </p:stCondLst>
                      <p:childTnLst>
                        <p:par>
                          <p:cTn id="69" fill="hold">
                            <p:stCondLst>
                              <p:cond delay="0"/>
                            </p:stCondLst>
                            <p:childTnLst>
                              <p:par>
                                <p:cTn id="70" presetID="45" presetClass="entr" presetSubtype="0" fill="hold" nodeType="click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fade">
                                      <p:cBhvr>
                                        <p:cTn id="72" dur="2000"/>
                                        <p:tgtEl>
                                          <p:spTgt spid="91"/>
                                        </p:tgtEl>
                                      </p:cBhvr>
                                    </p:animEffect>
                                    <p:anim calcmode="lin" valueType="num">
                                      <p:cBhvr>
                                        <p:cTn id="73" dur="2000" fill="hold"/>
                                        <p:tgtEl>
                                          <p:spTgt spid="91"/>
                                        </p:tgtEl>
                                        <p:attrNameLst>
                                          <p:attrName>ppt_w</p:attrName>
                                        </p:attrNameLst>
                                      </p:cBhvr>
                                      <p:tavLst>
                                        <p:tav tm="0" fmla="#ppt_w*sin(2.5*pi*$)">
                                          <p:val>
                                            <p:fltVal val="0"/>
                                          </p:val>
                                        </p:tav>
                                        <p:tav tm="100000">
                                          <p:val>
                                            <p:fltVal val="1"/>
                                          </p:val>
                                        </p:tav>
                                      </p:tavLst>
                                    </p:anim>
                                    <p:anim calcmode="lin" valueType="num">
                                      <p:cBhvr>
                                        <p:cTn id="74" dur="2000" fill="hold"/>
                                        <p:tgtEl>
                                          <p:spTgt spid="91"/>
                                        </p:tgtEl>
                                        <p:attrNameLst>
                                          <p:attrName>ppt_h</p:attrName>
                                        </p:attrNameLst>
                                      </p:cBhvr>
                                      <p:tavLst>
                                        <p:tav tm="0">
                                          <p:val>
                                            <p:strVal val="#ppt_h"/>
                                          </p:val>
                                        </p:tav>
                                        <p:tav tm="100000">
                                          <p:val>
                                            <p:strVal val="#ppt_h"/>
                                          </p:val>
                                        </p:tav>
                                      </p:tavLst>
                                    </p:anim>
                                  </p:childTnLst>
                                </p:cTn>
                              </p:par>
                            </p:childTnLst>
                          </p:cTn>
                        </p:par>
                        <p:par>
                          <p:cTn id="75" fill="hold">
                            <p:stCondLst>
                              <p:cond delay="2000"/>
                            </p:stCondLst>
                            <p:childTnLst>
                              <p:par>
                                <p:cTn id="76" presetID="45" presetClass="entr" presetSubtype="0" fill="hold" grpId="0" nodeType="afterEffect">
                                  <p:stCondLst>
                                    <p:cond delay="0"/>
                                  </p:stCondLst>
                                  <p:childTnLst>
                                    <p:set>
                                      <p:cBhvr>
                                        <p:cTn id="77" dur="1" fill="hold">
                                          <p:stCondLst>
                                            <p:cond delay="0"/>
                                          </p:stCondLst>
                                        </p:cTn>
                                        <p:tgtEl>
                                          <p:spTgt spid="93"/>
                                        </p:tgtEl>
                                        <p:attrNameLst>
                                          <p:attrName>style.visibility</p:attrName>
                                        </p:attrNameLst>
                                      </p:cBhvr>
                                      <p:to>
                                        <p:strVal val="visible"/>
                                      </p:to>
                                    </p:set>
                                    <p:animEffect transition="in" filter="fade">
                                      <p:cBhvr>
                                        <p:cTn id="78" dur="2000"/>
                                        <p:tgtEl>
                                          <p:spTgt spid="93"/>
                                        </p:tgtEl>
                                      </p:cBhvr>
                                    </p:animEffect>
                                    <p:anim calcmode="lin" valueType="num">
                                      <p:cBhvr>
                                        <p:cTn id="79" dur="2000" fill="hold"/>
                                        <p:tgtEl>
                                          <p:spTgt spid="93"/>
                                        </p:tgtEl>
                                        <p:attrNameLst>
                                          <p:attrName>ppt_w</p:attrName>
                                        </p:attrNameLst>
                                      </p:cBhvr>
                                      <p:tavLst>
                                        <p:tav tm="0" fmla="#ppt_w*sin(2.5*pi*$)">
                                          <p:val>
                                            <p:fltVal val="0"/>
                                          </p:val>
                                        </p:tav>
                                        <p:tav tm="100000">
                                          <p:val>
                                            <p:fltVal val="1"/>
                                          </p:val>
                                        </p:tav>
                                      </p:tavLst>
                                    </p:anim>
                                    <p:anim calcmode="lin" valueType="num">
                                      <p:cBhvr>
                                        <p:cTn id="80" dur="2000" fill="hold"/>
                                        <p:tgtEl>
                                          <p:spTgt spid="93"/>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wipe(down)">
                                      <p:cBhvr>
                                        <p:cTn id="85" dur="500"/>
                                        <p:tgtEl>
                                          <p:spTgt spid="86"/>
                                        </p:tgtEl>
                                      </p:cBhvr>
                                    </p:animEffect>
                                  </p:childTnLst>
                                </p:cTn>
                              </p:par>
                            </p:childTnLst>
                          </p:cTn>
                        </p:par>
                        <p:par>
                          <p:cTn id="86" fill="hold">
                            <p:stCondLst>
                              <p:cond delay="500"/>
                            </p:stCondLst>
                            <p:childTnLst>
                              <p:par>
                                <p:cTn id="87" presetID="22" presetClass="entr" presetSubtype="4" fill="hold"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down)">
                                      <p:cBhvr>
                                        <p:cTn id="89" dur="500"/>
                                        <p:tgtEl>
                                          <p:spTgt spid="81"/>
                                        </p:tgtEl>
                                      </p:cBhvr>
                                    </p:animEffect>
                                  </p:childTnLst>
                                </p:cTn>
                              </p:par>
                            </p:childTnLst>
                          </p:cTn>
                        </p:par>
                        <p:par>
                          <p:cTn id="90" fill="hold">
                            <p:stCondLst>
                              <p:cond delay="1000"/>
                            </p:stCondLst>
                            <p:childTnLst>
                              <p:par>
                                <p:cTn id="91" presetID="22" presetClass="entr" presetSubtype="4" fill="hold" nodeType="afterEffect">
                                  <p:stCondLst>
                                    <p:cond delay="0"/>
                                  </p:stCondLst>
                                  <p:childTnLst>
                                    <p:set>
                                      <p:cBhvr>
                                        <p:cTn id="92" dur="1" fill="hold">
                                          <p:stCondLst>
                                            <p:cond delay="0"/>
                                          </p:stCondLst>
                                        </p:cTn>
                                        <p:tgtEl>
                                          <p:spTgt spid="137"/>
                                        </p:tgtEl>
                                        <p:attrNameLst>
                                          <p:attrName>style.visibility</p:attrName>
                                        </p:attrNameLst>
                                      </p:cBhvr>
                                      <p:to>
                                        <p:strVal val="visible"/>
                                      </p:to>
                                    </p:set>
                                    <p:animEffect transition="in" filter="wipe(down)">
                                      <p:cBhvr>
                                        <p:cTn id="93" dur="500"/>
                                        <p:tgtEl>
                                          <p:spTgt spid="137"/>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134"/>
                                        </p:tgtEl>
                                        <p:attrNameLst>
                                          <p:attrName>style.visibility</p:attrName>
                                        </p:attrNameLst>
                                      </p:cBhvr>
                                      <p:to>
                                        <p:strVal val="visible"/>
                                      </p:to>
                                    </p:set>
                                    <p:animEffect transition="in" filter="wipe(up)">
                                      <p:cBhvr>
                                        <p:cTn id="96" dur="500"/>
                                        <p:tgtEl>
                                          <p:spTgt spid="134"/>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128"/>
                                        </p:tgtEl>
                                        <p:attrNameLst>
                                          <p:attrName>style.visibility</p:attrName>
                                        </p:attrNameLst>
                                      </p:cBhvr>
                                      <p:to>
                                        <p:strVal val="visible"/>
                                      </p:to>
                                    </p:set>
                                    <p:animEffect transition="in" filter="wipe(up)">
                                      <p:cBhvr>
                                        <p:cTn id="9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93" grpId="0" animBg="1"/>
      <p:bldP spid="112" grpId="0" animBg="1"/>
      <p:bldP spid="121" grpId="0"/>
      <p:bldP spid="124" grpId="0" animBg="1"/>
      <p:bldP spid="125" grpId="0"/>
      <p:bldP spid="126" grpId="0" animBg="1"/>
      <p:bldP spid="127" grpId="0"/>
      <p:bldP spid="128" grpId="0" animBg="1"/>
      <p:bldP spid="130" grpId="0"/>
      <p:bldP spid="134" grpId="0"/>
      <p:bldP spid="138" grpId="0" animBg="1"/>
      <p:bldP spid="139" grpId="0" animBg="1"/>
      <p:bldP spid="140" grpId="0" animBg="1"/>
      <p:bldP spid="141" grpId="0" animBg="1"/>
      <p:bldP spid="1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extLst>
              <p:ext uri="{D42A27DB-BD31-4B8C-83A1-F6EECF244321}">
                <p14:modId xmlns:p14="http://schemas.microsoft.com/office/powerpoint/2010/main" xmlns="" val="3393680764"/>
              </p:ext>
            </p:extLst>
          </p:nvPr>
        </p:nvGraphicFramePr>
        <p:xfrm>
          <a:off x="4742150" y="946481"/>
          <a:ext cx="4193314" cy="3831989"/>
        </p:xfrm>
        <a:graphic>
          <a:graphicData uri="http://schemas.openxmlformats.org/drawingml/2006/table">
            <a:tbl>
              <a:tblPr firstRow="1" firstCol="1" bandRow="1"/>
              <a:tblGrid>
                <a:gridCol w="1018944">
                  <a:extLst>
                    <a:ext uri="{9D8B030D-6E8A-4147-A177-3AD203B41FA5}">
                      <a16:colId xmlns:a16="http://schemas.microsoft.com/office/drawing/2014/main" xmlns="" val="257051750"/>
                    </a:ext>
                  </a:extLst>
                </a:gridCol>
                <a:gridCol w="388552">
                  <a:extLst>
                    <a:ext uri="{9D8B030D-6E8A-4147-A177-3AD203B41FA5}">
                      <a16:colId xmlns:a16="http://schemas.microsoft.com/office/drawing/2014/main" xmlns="" val="2052537736"/>
                    </a:ext>
                  </a:extLst>
                </a:gridCol>
                <a:gridCol w="388552">
                  <a:extLst>
                    <a:ext uri="{9D8B030D-6E8A-4147-A177-3AD203B41FA5}">
                      <a16:colId xmlns:a16="http://schemas.microsoft.com/office/drawing/2014/main" xmlns="" val="1898252861"/>
                    </a:ext>
                  </a:extLst>
                </a:gridCol>
                <a:gridCol w="599105">
                  <a:extLst>
                    <a:ext uri="{9D8B030D-6E8A-4147-A177-3AD203B41FA5}">
                      <a16:colId xmlns:a16="http://schemas.microsoft.com/office/drawing/2014/main" xmlns="" val="1756414003"/>
                    </a:ext>
                  </a:extLst>
                </a:gridCol>
                <a:gridCol w="599528">
                  <a:extLst>
                    <a:ext uri="{9D8B030D-6E8A-4147-A177-3AD203B41FA5}">
                      <a16:colId xmlns:a16="http://schemas.microsoft.com/office/drawing/2014/main" xmlns="" val="435970445"/>
                    </a:ext>
                  </a:extLst>
                </a:gridCol>
                <a:gridCol w="599105">
                  <a:extLst>
                    <a:ext uri="{9D8B030D-6E8A-4147-A177-3AD203B41FA5}">
                      <a16:colId xmlns:a16="http://schemas.microsoft.com/office/drawing/2014/main" xmlns="" val="2900113262"/>
                    </a:ext>
                  </a:extLst>
                </a:gridCol>
                <a:gridCol w="599528">
                  <a:extLst>
                    <a:ext uri="{9D8B030D-6E8A-4147-A177-3AD203B41FA5}">
                      <a16:colId xmlns:a16="http://schemas.microsoft.com/office/drawing/2014/main" xmlns="" val="1810731043"/>
                    </a:ext>
                  </a:extLst>
                </a:gridCol>
              </a:tblGrid>
              <a:tr h="1120246">
                <a:tc gridSpan="3">
                  <a:txBody>
                    <a:bodyPr/>
                    <a:lstStyle/>
                    <a:p>
                      <a:pPr algn="ctr">
                        <a:lnSpc>
                          <a:spcPct val="115000"/>
                        </a:lnSpc>
                        <a:spcAft>
                          <a:spcPts val="0"/>
                        </a:spcAft>
                      </a:pPr>
                      <a:r>
                        <a:rPr lang="fr-FR" sz="800" dirty="0">
                          <a:solidFill>
                            <a:srgbClr val="000000"/>
                          </a:solidFill>
                          <a:effectLst/>
                          <a:latin typeface="Arial" panose="020B0604020202020204" pitchFamily="34" charset="0"/>
                          <a:ea typeface="Calibri" panose="020F0502020204030204" pitchFamily="34" charset="0"/>
                        </a:rPr>
                        <a:t/>
                      </a:r>
                      <a:br>
                        <a:rPr lang="fr-FR" sz="800" dirty="0">
                          <a:solidFill>
                            <a:srgbClr val="000000"/>
                          </a:solidFill>
                          <a:effectLst/>
                          <a:latin typeface="Arial" panose="020B0604020202020204" pitchFamily="34" charset="0"/>
                          <a:ea typeface="Calibri" panose="020F0502020204030204" pitchFamily="34" charset="0"/>
                        </a:rPr>
                      </a:br>
                      <a:r>
                        <a:rPr lang="fr-FR"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Spécialité peintre automobile </a:t>
                      </a:r>
                      <a:endParaRPr lang="fr-FR"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 certificat d’aptitude professionnelle</a:t>
                      </a:r>
                      <a:endParaRPr lang="fr-FR"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hMerge="1">
                  <a:txBody>
                    <a:bodyPr/>
                    <a:lstStyle/>
                    <a:p>
                      <a:endParaRPr lang="fr-FR"/>
                    </a:p>
                  </a:txBody>
                  <a:tcPr/>
                </a:tc>
                <a:tc gridSpan="2">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Scolaires</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(Établissements publics et privés sous contrat)</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Apprentis</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(CFA habilité ou CFA porté par un EPLE, GRETA ou GIP-FCIP assurant toute la formation théorique)</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Formation professionnelle continue</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(Établissements publics)</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gridSpan="2">
                  <a:txBody>
                    <a:bodyPr/>
                    <a:lstStyle/>
                    <a:p>
                      <a:pPr algn="ctr">
                        <a:lnSpc>
                          <a:spcPct val="115000"/>
                        </a:lnSpc>
                        <a:spcBef>
                          <a:spcPts val="600"/>
                        </a:spcBef>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Scolaires</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60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(Établissements privés hors contrat)</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Apprentis</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60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(CFA et sections d’apprentissage non habilités)</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Formation professionnelle continue</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60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(Établissements privés)</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Enseignement à distance</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60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Candidats individuels</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extLst>
                  <a:ext uri="{0D108BD9-81ED-4DB2-BD59-A6C34878D82A}">
                    <a16:rowId xmlns:a16="http://schemas.microsoft.com/office/drawing/2014/main" xmlns="" val="1946689783"/>
                  </a:ext>
                </a:extLst>
              </a:tr>
              <a:tr h="221546">
                <a:tc>
                  <a:txBody>
                    <a:bodyPr/>
                    <a:lstStyle/>
                    <a:p>
                      <a:pPr algn="ctr">
                        <a:lnSpc>
                          <a:spcPct val="115000"/>
                        </a:lnSpc>
                        <a:spcBef>
                          <a:spcPts val="600"/>
                        </a:spcBef>
                        <a:spcAft>
                          <a:spcPts val="60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Épreuves</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Bef>
                          <a:spcPts val="600"/>
                        </a:spcBef>
                        <a:spcAft>
                          <a:spcPts val="60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Unités</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Bef>
                          <a:spcPts val="600"/>
                        </a:spcBef>
                        <a:spcAft>
                          <a:spcPts val="60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Coeff.</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lnSpc>
                          <a:spcPct val="115000"/>
                        </a:lnSpc>
                        <a:spcBef>
                          <a:spcPts val="600"/>
                        </a:spcBef>
                        <a:spcAft>
                          <a:spcPts val="60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a:txBody>
                    <a:bodyPr/>
                    <a:lstStyle/>
                    <a:p>
                      <a:pPr algn="ctr">
                        <a:lnSpc>
                          <a:spcPct val="115000"/>
                        </a:lnSpc>
                        <a:spcBef>
                          <a:spcPts val="600"/>
                        </a:spcBef>
                        <a:spcAft>
                          <a:spcPts val="60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Bef>
                          <a:spcPts val="600"/>
                        </a:spcBef>
                        <a:spcAft>
                          <a:spcPts val="60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Durée</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532089378"/>
                  </a:ext>
                </a:extLst>
              </a:tr>
              <a:tr h="93354">
                <a:tc gridSpan="7">
                  <a:txBody>
                    <a:bodyPr/>
                    <a:lstStyle/>
                    <a:p>
                      <a:pPr algn="ctr">
                        <a:lnSpc>
                          <a:spcPct val="115000"/>
                        </a:lnSpc>
                        <a:spcBef>
                          <a:spcPts val="600"/>
                        </a:spcBef>
                        <a:spcAft>
                          <a:spcPts val="60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UNITÉS PROFESSIONNELLES</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3173184451"/>
                  </a:ext>
                </a:extLst>
              </a:tr>
              <a:tr h="186708">
                <a:tc>
                  <a:txBody>
                    <a:bodyPr/>
                    <a:lstStyle/>
                    <a:p>
                      <a:pPr algn="just">
                        <a:lnSpc>
                          <a:spcPct val="115000"/>
                        </a:lnSpc>
                        <a:spcBef>
                          <a:spcPts val="600"/>
                        </a:spcBef>
                        <a:spcAft>
                          <a:spcPts val="60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EP1 – Intervention et réparation sur élément</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UP1</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CCF </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Ponctuel</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Pratique</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h </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64424839"/>
                  </a:ext>
                </a:extLst>
              </a:tr>
              <a:tr h="186708">
                <a:tc>
                  <a:txBody>
                    <a:bodyPr/>
                    <a:lstStyle/>
                    <a:p>
                      <a:pPr algn="just">
                        <a:lnSpc>
                          <a:spcPct val="115000"/>
                        </a:lnSpc>
                        <a:spcBef>
                          <a:spcPts val="600"/>
                        </a:spcBef>
                        <a:spcAft>
                          <a:spcPts val="60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EP2 – préparation et application des peintures</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UP2</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 </a:t>
                      </a:r>
                      <a:r>
                        <a:rPr lang="fr-FR" sz="600" b="1" baseline="30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CCF</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Ponctuel Pratique et oral</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 h</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30354889"/>
                  </a:ext>
                </a:extLst>
              </a:tr>
              <a:tr h="93354">
                <a:tc gridSpan="7">
                  <a:txBody>
                    <a:bodyPr/>
                    <a:lstStyle/>
                    <a:p>
                      <a:pPr algn="ctr">
                        <a:lnSpc>
                          <a:spcPct val="115000"/>
                        </a:lnSpc>
                        <a:spcBef>
                          <a:spcPts val="600"/>
                        </a:spcBef>
                        <a:spcAft>
                          <a:spcPts val="60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UNITÉS D’ENSEIGNEMENT GÉNÉRAL</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439843127"/>
                  </a:ext>
                </a:extLst>
              </a:tr>
              <a:tr h="332319">
                <a:tc>
                  <a:txBody>
                    <a:bodyPr/>
                    <a:lstStyle/>
                    <a:p>
                      <a:pPr algn="just">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EG1 – Français et histoire-géographie -enseignement moral et civique </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UG1</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CCF</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Ponctuel écrit et oral</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fr-FR" sz="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h 25</a:t>
                      </a:r>
                      <a:endParaRPr lang="fr-FR"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h + 10 min) + 15 min</a:t>
                      </a:r>
                      <a:r>
                        <a:rPr lang="fr-FR" sz="60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fr-FR"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7562851"/>
                  </a:ext>
                </a:extLst>
              </a:tr>
              <a:tr h="186708">
                <a:tc>
                  <a:txBody>
                    <a:bodyPr/>
                    <a:lstStyle/>
                    <a:p>
                      <a:pPr algn="just">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EG2 – Mathématiques et physique- chimie </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UG2</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CCF</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Ponctuel écrit </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h 30 </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33069627"/>
                  </a:ext>
                </a:extLst>
              </a:tr>
              <a:tr h="186708">
                <a:tc>
                  <a:txBody>
                    <a:bodyPr/>
                    <a:lstStyle/>
                    <a:p>
                      <a:pPr algn="just">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EG3 – Éducation physique et sportive </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UG3</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CCF</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Ponctuel</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xmlns="" val="540730043"/>
                  </a:ext>
                </a:extLst>
              </a:tr>
              <a:tr h="186708">
                <a:tc>
                  <a:txBody>
                    <a:bodyPr/>
                    <a:lstStyle/>
                    <a:p>
                      <a:pPr algn="just">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EG4 – Prévention-santé-environnement</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UG4</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CCF</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Ponctuel écrit</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h</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12165654"/>
                  </a:ext>
                </a:extLst>
              </a:tr>
              <a:tr h="93354">
                <a:tc gridSpan="7">
                  <a:txBody>
                    <a:bodyPr/>
                    <a:lstStyle/>
                    <a:p>
                      <a:pPr algn="ctr">
                        <a:lnSpc>
                          <a:spcPct val="115000"/>
                        </a:lnSpc>
                        <a:spcBef>
                          <a:spcPts val="600"/>
                        </a:spcBef>
                        <a:spcAft>
                          <a:spcPts val="60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UNITÉS FACULTATIVES</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36671523"/>
                  </a:ext>
                </a:extLst>
              </a:tr>
              <a:tr h="187300">
                <a:tc>
                  <a:txBody>
                    <a:bodyPr/>
                    <a:lstStyle/>
                    <a:p>
                      <a:pPr algn="just">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EF Langue vivante </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UF1</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Ponctuel Oral </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 min</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Ponctuel</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Oral</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 min</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24665297"/>
                  </a:ext>
                </a:extLst>
              </a:tr>
              <a:tr h="187300">
                <a:tc>
                  <a:txBody>
                    <a:bodyPr/>
                    <a:lstStyle/>
                    <a:p>
                      <a:pPr algn="just">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EF Arts appliqués et cultures artistiques</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UF2</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Ponctuel Ecrit</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h 30</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Ponctuel</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Ecrit</a:t>
                      </a:r>
                      <a:endParaRPr lang="fr-FR"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h 30</a:t>
                      </a:r>
                      <a:endParaRPr lang="fr-FR"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62" marR="45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5294181"/>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xmlns="" val="3591260218"/>
              </p:ext>
            </p:extLst>
          </p:nvPr>
        </p:nvGraphicFramePr>
        <p:xfrm>
          <a:off x="141575" y="946481"/>
          <a:ext cx="4193314" cy="3757951"/>
        </p:xfrm>
        <a:graphic>
          <a:graphicData uri="http://schemas.openxmlformats.org/drawingml/2006/table">
            <a:tbl>
              <a:tblPr firstRow="1" firstCol="1" bandRow="1"/>
              <a:tblGrid>
                <a:gridCol w="1004546">
                  <a:extLst>
                    <a:ext uri="{9D8B030D-6E8A-4147-A177-3AD203B41FA5}">
                      <a16:colId xmlns:a16="http://schemas.microsoft.com/office/drawing/2014/main" xmlns="" val="1819638169"/>
                    </a:ext>
                  </a:extLst>
                </a:gridCol>
                <a:gridCol w="392236">
                  <a:extLst>
                    <a:ext uri="{9D8B030D-6E8A-4147-A177-3AD203B41FA5}">
                      <a16:colId xmlns:a16="http://schemas.microsoft.com/office/drawing/2014/main" xmlns="" val="3524583793"/>
                    </a:ext>
                  </a:extLst>
                </a:gridCol>
                <a:gridCol w="392236">
                  <a:extLst>
                    <a:ext uri="{9D8B030D-6E8A-4147-A177-3AD203B41FA5}">
                      <a16:colId xmlns:a16="http://schemas.microsoft.com/office/drawing/2014/main" xmlns="" val="4145965732"/>
                    </a:ext>
                  </a:extLst>
                </a:gridCol>
                <a:gridCol w="600862">
                  <a:extLst>
                    <a:ext uri="{9D8B030D-6E8A-4147-A177-3AD203B41FA5}">
                      <a16:colId xmlns:a16="http://schemas.microsoft.com/office/drawing/2014/main" xmlns="" val="3521378414"/>
                    </a:ext>
                  </a:extLst>
                </a:gridCol>
                <a:gridCol w="601286">
                  <a:extLst>
                    <a:ext uri="{9D8B030D-6E8A-4147-A177-3AD203B41FA5}">
                      <a16:colId xmlns:a16="http://schemas.microsoft.com/office/drawing/2014/main" xmlns="" val="2757807956"/>
                    </a:ext>
                  </a:extLst>
                </a:gridCol>
                <a:gridCol w="600862">
                  <a:extLst>
                    <a:ext uri="{9D8B030D-6E8A-4147-A177-3AD203B41FA5}">
                      <a16:colId xmlns:a16="http://schemas.microsoft.com/office/drawing/2014/main" xmlns="" val="3539260026"/>
                    </a:ext>
                  </a:extLst>
                </a:gridCol>
                <a:gridCol w="601286">
                  <a:extLst>
                    <a:ext uri="{9D8B030D-6E8A-4147-A177-3AD203B41FA5}">
                      <a16:colId xmlns:a16="http://schemas.microsoft.com/office/drawing/2014/main" xmlns="" val="422884403"/>
                    </a:ext>
                  </a:extLst>
                </a:gridCol>
              </a:tblGrid>
              <a:tr h="1236195">
                <a:tc gridSpan="3">
                  <a:txBody>
                    <a:bodyPr/>
                    <a:lstStyle/>
                    <a:p>
                      <a:pPr algn="ctr">
                        <a:lnSpc>
                          <a:spcPct val="115000"/>
                        </a:lnSpc>
                        <a:spcAft>
                          <a:spcPts val="0"/>
                        </a:spcAft>
                      </a:pPr>
                      <a:r>
                        <a:rPr lang="fr-FR"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Spécialité carrossier automobile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 certificat d’aptitude professionnelle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hMerge="1">
                  <a:txBody>
                    <a:bodyPr/>
                    <a:lstStyle/>
                    <a:p>
                      <a:endParaRPr lang="fr-FR"/>
                    </a:p>
                  </a:txBody>
                  <a:tcPr/>
                </a:tc>
                <a:tc gridSpan="2">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Scolaires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(Établissements publics et privés sous contrat)</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Apprentis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(CFA habilité ou CFA porté par un EPLE, GRETA ou GIP-FCIP assurant toute la formation théorique)</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Formation professionnelle continue</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(Établissements publics)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gridSpan="2">
                  <a:txBody>
                    <a:bodyPr/>
                    <a:lstStyle/>
                    <a:p>
                      <a:pPr algn="ctr">
                        <a:lnSpc>
                          <a:spcPct val="115000"/>
                        </a:lnSpc>
                        <a:spcBef>
                          <a:spcPts val="600"/>
                        </a:spcBef>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Scolaires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60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(Établissements privés hors contrat)</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Apprentis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60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(CFA et sections d’apprentissage non habilités)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Formation professionnelle continue</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60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(Établissements privés)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Enseignement à distance</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60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Candidats individuels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extLst>
                  <a:ext uri="{0D108BD9-81ED-4DB2-BD59-A6C34878D82A}">
                    <a16:rowId xmlns:a16="http://schemas.microsoft.com/office/drawing/2014/main" xmlns="" val="1844614880"/>
                  </a:ext>
                </a:extLst>
              </a:tr>
              <a:tr h="244477">
                <a:tc>
                  <a:txBody>
                    <a:bodyPr/>
                    <a:lstStyle/>
                    <a:p>
                      <a:pPr algn="ctr">
                        <a:lnSpc>
                          <a:spcPct val="115000"/>
                        </a:lnSpc>
                        <a:spcBef>
                          <a:spcPts val="600"/>
                        </a:spcBef>
                        <a:spcAft>
                          <a:spcPts val="60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Épreuves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Bef>
                          <a:spcPts val="600"/>
                        </a:spcBef>
                        <a:spcAft>
                          <a:spcPts val="60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Unités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Bef>
                          <a:spcPts val="600"/>
                        </a:spcBef>
                        <a:spcAft>
                          <a:spcPts val="60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Coeff.</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lnSpc>
                          <a:spcPct val="115000"/>
                        </a:lnSpc>
                        <a:spcBef>
                          <a:spcPts val="600"/>
                        </a:spcBef>
                        <a:spcAft>
                          <a:spcPts val="60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a:txBody>
                    <a:bodyPr/>
                    <a:lstStyle/>
                    <a:p>
                      <a:pPr algn="ctr">
                        <a:lnSpc>
                          <a:spcPct val="115000"/>
                        </a:lnSpc>
                        <a:spcBef>
                          <a:spcPts val="600"/>
                        </a:spcBef>
                        <a:spcAft>
                          <a:spcPts val="60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Bef>
                          <a:spcPts val="600"/>
                        </a:spcBef>
                        <a:spcAft>
                          <a:spcPts val="60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Durée</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780453038"/>
                  </a:ext>
                </a:extLst>
              </a:tr>
              <a:tr h="103016">
                <a:tc gridSpan="7">
                  <a:txBody>
                    <a:bodyPr/>
                    <a:lstStyle/>
                    <a:p>
                      <a:pPr algn="ctr">
                        <a:lnSpc>
                          <a:spcPct val="115000"/>
                        </a:lnSpc>
                        <a:spcBef>
                          <a:spcPts val="600"/>
                        </a:spcBef>
                        <a:spcAft>
                          <a:spcPts val="60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UNITÉS PROFESSIONNELLES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2765036572"/>
                  </a:ext>
                </a:extLst>
              </a:tr>
              <a:tr h="206033">
                <a:tc>
                  <a:txBody>
                    <a:bodyPr/>
                    <a:lstStyle/>
                    <a:p>
                      <a:pPr algn="just">
                        <a:lnSpc>
                          <a:spcPct val="115000"/>
                        </a:lnSpc>
                        <a:spcBef>
                          <a:spcPts val="600"/>
                        </a:spcBef>
                        <a:spcAft>
                          <a:spcPts val="60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EP1 – Intervention et réparation sur élément</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UP1</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r>
                        <a:rPr lang="fr-FR" sz="500" b="1" baseline="30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CCF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Ponctuel pratique</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h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38583478"/>
                  </a:ext>
                </a:extLst>
              </a:tr>
              <a:tr h="206033">
                <a:tc>
                  <a:txBody>
                    <a:bodyPr/>
                    <a:lstStyle/>
                    <a:p>
                      <a:pPr algn="just">
                        <a:lnSpc>
                          <a:spcPct val="115000"/>
                        </a:lnSpc>
                        <a:spcBef>
                          <a:spcPts val="600"/>
                        </a:spcBef>
                        <a:spcAft>
                          <a:spcPts val="60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EP2 – Préparation des fonds et des surfaces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UP2</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CCF</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Ponctuel pratique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h</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80600782"/>
                  </a:ext>
                </a:extLst>
              </a:tr>
              <a:tr h="206033">
                <a:tc>
                  <a:txBody>
                    <a:bodyPr/>
                    <a:lstStyle/>
                    <a:p>
                      <a:pPr algn="just">
                        <a:lnSpc>
                          <a:spcPct val="115000"/>
                        </a:lnSpc>
                        <a:spcBef>
                          <a:spcPts val="600"/>
                        </a:spcBef>
                        <a:spcAft>
                          <a:spcPts val="60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EP3 ­ Intervention sur les inamovibles et les vitrages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UP3</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CCF</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Ponctuel pratique</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 h</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35482780"/>
                  </a:ext>
                </a:extLst>
              </a:tr>
              <a:tr h="103016">
                <a:tc gridSpan="7">
                  <a:txBody>
                    <a:bodyPr/>
                    <a:lstStyle/>
                    <a:p>
                      <a:pPr algn="ctr">
                        <a:lnSpc>
                          <a:spcPct val="115000"/>
                        </a:lnSpc>
                        <a:spcBef>
                          <a:spcPts val="600"/>
                        </a:spcBef>
                        <a:spcAft>
                          <a:spcPts val="60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UNITÉS D’ENSEIGNEMENT GÉNÉRAL</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441169722"/>
                  </a:ext>
                </a:extLst>
              </a:tr>
              <a:tr h="318661">
                <a:tc>
                  <a:txBody>
                    <a:bodyPr/>
                    <a:lstStyle/>
                    <a:p>
                      <a:pPr algn="just">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EG1 – Français et histoire-géographie -enseignement moral et civique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UG1</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CCF</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Ponctuel écrit et oral</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h 25</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h + 10 min) + 15 min</a:t>
                      </a:r>
                      <a:r>
                        <a:rPr lang="fr-FR" sz="500" baseline="30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83600312"/>
                  </a:ext>
                </a:extLst>
              </a:tr>
              <a:tr h="206033">
                <a:tc>
                  <a:txBody>
                    <a:bodyPr/>
                    <a:lstStyle/>
                    <a:p>
                      <a:pPr algn="just">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EG2 – Mathématiques et physique- chimie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UG2</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CCF</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Ponctuel écrit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h 30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7143819"/>
                  </a:ext>
                </a:extLst>
              </a:tr>
              <a:tr h="206033">
                <a:tc>
                  <a:txBody>
                    <a:bodyPr/>
                    <a:lstStyle/>
                    <a:p>
                      <a:pPr algn="just">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EG3 – Éducation physique et sportive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UG3</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CCF</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Ponctuel</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xmlns="" val="1978464273"/>
                  </a:ext>
                </a:extLst>
              </a:tr>
              <a:tr h="206033">
                <a:tc>
                  <a:txBody>
                    <a:bodyPr/>
                    <a:lstStyle/>
                    <a:p>
                      <a:pPr algn="just">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EG4 – Prévention santé environnement</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UG4</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CCF</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Ponctuel écrit</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h</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0899412"/>
                  </a:ext>
                </a:extLst>
              </a:tr>
              <a:tr h="103016">
                <a:tc gridSpan="7">
                  <a:txBody>
                    <a:bodyPr/>
                    <a:lstStyle/>
                    <a:p>
                      <a:pPr algn="ctr">
                        <a:lnSpc>
                          <a:spcPct val="115000"/>
                        </a:lnSpc>
                        <a:spcBef>
                          <a:spcPts val="600"/>
                        </a:spcBef>
                        <a:spcAft>
                          <a:spcPts val="60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UNITÉS FACULTATIVES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3935727414"/>
                  </a:ext>
                </a:extLst>
              </a:tr>
              <a:tr h="206686">
                <a:tc>
                  <a:txBody>
                    <a:bodyPr/>
                    <a:lstStyle/>
                    <a:p>
                      <a:pPr algn="just">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EF Langue vivante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UF1</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Ponctuel oral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 min</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Ponctuel</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oral</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 min</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46301583"/>
                  </a:ext>
                </a:extLst>
              </a:tr>
              <a:tr h="206686">
                <a:tc>
                  <a:txBody>
                    <a:bodyPr/>
                    <a:lstStyle/>
                    <a:p>
                      <a:pPr algn="just">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EF Arts appliqués et cultures artistiques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UF2</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Ponctuel écrit</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h 30</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Ponctuel</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écrit</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h 30</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8125068"/>
                  </a:ext>
                </a:extLst>
              </a:tr>
            </a:tbl>
          </a:graphicData>
        </a:graphic>
      </p:graphicFrame>
      <p:sp>
        <p:nvSpPr>
          <p:cNvPr id="11" name="ZoneTexte 10">
            <a:extLst>
              <a:ext uri="{FF2B5EF4-FFF2-40B4-BE49-F238E27FC236}">
                <a16:creationId xmlns:a16="http://schemas.microsoft.com/office/drawing/2014/main" xmlns="" id="{63FE7EAE-C43D-0949-8FAC-186D8B7B8A80}"/>
              </a:ext>
            </a:extLst>
          </p:cNvPr>
          <p:cNvSpPr txBox="1"/>
          <p:nvPr/>
        </p:nvSpPr>
        <p:spPr>
          <a:xfrm>
            <a:off x="181837" y="94593"/>
            <a:ext cx="3382464" cy="369332"/>
          </a:xfrm>
          <a:prstGeom prst="rect">
            <a:avLst/>
          </a:prstGeom>
          <a:noFill/>
        </p:spPr>
        <p:txBody>
          <a:bodyPr wrap="none" rtlCol="0">
            <a:spAutoFit/>
          </a:bodyPr>
          <a:lstStyle/>
          <a:p>
            <a:r>
              <a:rPr lang="fr-FR" b="1" dirty="0"/>
              <a:t>Extrait des règlements d’examen</a:t>
            </a:r>
          </a:p>
        </p:txBody>
      </p:sp>
      <p:sp>
        <p:nvSpPr>
          <p:cNvPr id="12" name="Rectangle 11"/>
          <p:cNvSpPr/>
          <p:nvPr/>
        </p:nvSpPr>
        <p:spPr>
          <a:xfrm>
            <a:off x="141576" y="2407534"/>
            <a:ext cx="4193314" cy="731906"/>
          </a:xfrm>
          <a:prstGeom prst="rect">
            <a:avLst/>
          </a:prstGeom>
          <a:noFill/>
          <a:ln w="50800"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a:off x="4742149" y="2514555"/>
            <a:ext cx="4193314" cy="639160"/>
          </a:xfrm>
          <a:prstGeom prst="rect">
            <a:avLst/>
          </a:prstGeom>
          <a:noFill/>
          <a:ln w="50800"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70979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63FE7EAE-C43D-0949-8FAC-186D8B7B8A80}"/>
              </a:ext>
            </a:extLst>
          </p:cNvPr>
          <p:cNvSpPr txBox="1"/>
          <p:nvPr/>
        </p:nvSpPr>
        <p:spPr>
          <a:xfrm>
            <a:off x="181837" y="94593"/>
            <a:ext cx="3116366" cy="369332"/>
          </a:xfrm>
          <a:prstGeom prst="rect">
            <a:avLst/>
          </a:prstGeom>
          <a:noFill/>
        </p:spPr>
        <p:txBody>
          <a:bodyPr wrap="none" rtlCol="0">
            <a:spAutoFit/>
          </a:bodyPr>
          <a:lstStyle/>
          <a:p>
            <a:r>
              <a:rPr lang="fr-FR" b="1" dirty="0"/>
              <a:t>Extrait du règlement d’examen</a:t>
            </a:r>
          </a:p>
        </p:txBody>
      </p:sp>
      <p:sp>
        <p:nvSpPr>
          <p:cNvPr id="4" name="ZoneTexte 3">
            <a:extLst>
              <a:ext uri="{FF2B5EF4-FFF2-40B4-BE49-F238E27FC236}">
                <a16:creationId xmlns:a16="http://schemas.microsoft.com/office/drawing/2014/main" xmlns="" id="{71CFF947-6A20-2987-501F-655D20C63CEE}"/>
              </a:ext>
            </a:extLst>
          </p:cNvPr>
          <p:cNvSpPr txBox="1"/>
          <p:nvPr/>
        </p:nvSpPr>
        <p:spPr>
          <a:xfrm>
            <a:off x="944462" y="961152"/>
            <a:ext cx="184731" cy="523220"/>
          </a:xfrm>
          <a:prstGeom prst="rect">
            <a:avLst/>
          </a:prstGeom>
          <a:noFill/>
        </p:spPr>
        <p:txBody>
          <a:bodyPr wrap="none" rtlCol="0">
            <a:spAutoFit/>
          </a:bodyPr>
          <a:lstStyle/>
          <a:p>
            <a:endParaRPr lang="fr-FR" sz="2800" b="1" dirty="0"/>
          </a:p>
        </p:txBody>
      </p:sp>
      <p:graphicFrame>
        <p:nvGraphicFramePr>
          <p:cNvPr id="8" name="Tableau 7"/>
          <p:cNvGraphicFramePr>
            <a:graphicFrameLocks noGrp="1"/>
          </p:cNvGraphicFramePr>
          <p:nvPr>
            <p:extLst>
              <p:ext uri="{D42A27DB-BD31-4B8C-83A1-F6EECF244321}">
                <p14:modId xmlns:p14="http://schemas.microsoft.com/office/powerpoint/2010/main" xmlns="" val="2779037421"/>
              </p:ext>
            </p:extLst>
          </p:nvPr>
        </p:nvGraphicFramePr>
        <p:xfrm>
          <a:off x="476250" y="830064"/>
          <a:ext cx="7496095" cy="4319922"/>
        </p:xfrm>
        <a:graphic>
          <a:graphicData uri="http://schemas.openxmlformats.org/drawingml/2006/table">
            <a:tbl>
              <a:tblPr firstRow="1" firstCol="1" bandRow="1"/>
              <a:tblGrid>
                <a:gridCol w="1824990">
                  <a:extLst>
                    <a:ext uri="{9D8B030D-6E8A-4147-A177-3AD203B41FA5}">
                      <a16:colId xmlns:a16="http://schemas.microsoft.com/office/drawing/2014/main" xmlns="" val="2955452024"/>
                    </a:ext>
                  </a:extLst>
                </a:gridCol>
                <a:gridCol w="297180">
                  <a:extLst>
                    <a:ext uri="{9D8B030D-6E8A-4147-A177-3AD203B41FA5}">
                      <a16:colId xmlns:a16="http://schemas.microsoft.com/office/drawing/2014/main" xmlns="" val="2611223804"/>
                    </a:ext>
                  </a:extLst>
                </a:gridCol>
                <a:gridCol w="331854">
                  <a:extLst>
                    <a:ext uri="{9D8B030D-6E8A-4147-A177-3AD203B41FA5}">
                      <a16:colId xmlns:a16="http://schemas.microsoft.com/office/drawing/2014/main" xmlns="" val="3989423257"/>
                    </a:ext>
                  </a:extLst>
                </a:gridCol>
                <a:gridCol w="899624">
                  <a:extLst>
                    <a:ext uri="{9D8B030D-6E8A-4147-A177-3AD203B41FA5}">
                      <a16:colId xmlns:a16="http://schemas.microsoft.com/office/drawing/2014/main" xmlns="" val="2666310731"/>
                    </a:ext>
                  </a:extLst>
                </a:gridCol>
                <a:gridCol w="713745">
                  <a:extLst>
                    <a:ext uri="{9D8B030D-6E8A-4147-A177-3AD203B41FA5}">
                      <a16:colId xmlns:a16="http://schemas.microsoft.com/office/drawing/2014/main" xmlns="" val="1951997498"/>
                    </a:ext>
                  </a:extLst>
                </a:gridCol>
                <a:gridCol w="714251">
                  <a:extLst>
                    <a:ext uri="{9D8B030D-6E8A-4147-A177-3AD203B41FA5}">
                      <a16:colId xmlns:a16="http://schemas.microsoft.com/office/drawing/2014/main" xmlns="" val="4040060776"/>
                    </a:ext>
                  </a:extLst>
                </a:gridCol>
                <a:gridCol w="999344">
                  <a:extLst>
                    <a:ext uri="{9D8B030D-6E8A-4147-A177-3AD203B41FA5}">
                      <a16:colId xmlns:a16="http://schemas.microsoft.com/office/drawing/2014/main" xmlns="" val="1101807199"/>
                    </a:ext>
                  </a:extLst>
                </a:gridCol>
                <a:gridCol w="1715107">
                  <a:extLst>
                    <a:ext uri="{9D8B030D-6E8A-4147-A177-3AD203B41FA5}">
                      <a16:colId xmlns:a16="http://schemas.microsoft.com/office/drawing/2014/main" xmlns="" val="1758694539"/>
                    </a:ext>
                  </a:extLst>
                </a:gridCol>
              </a:tblGrid>
              <a:tr h="789451">
                <a:tc gridSpan="3">
                  <a:txBody>
                    <a:bodyPr/>
                    <a:lstStyle/>
                    <a:p>
                      <a:pPr algn="ctr">
                        <a:lnSpc>
                          <a:spcPct val="115000"/>
                        </a:lnSpc>
                        <a:spcAft>
                          <a:spcPts val="0"/>
                        </a:spcAft>
                      </a:pPr>
                      <a:r>
                        <a:rPr lang="fr-FR"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BACCALAURÉAT PROFESSIONNEL</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800" b="1" dirty="0">
                          <a:effectLst/>
                          <a:latin typeface="Arial" panose="020B0604020202020204" pitchFamily="34" charset="0"/>
                          <a:ea typeface="Calibri" panose="020F0502020204030204" pitchFamily="34" charset="0"/>
                          <a:cs typeface="Times New Roman" panose="02020603050405020304" pitchFamily="18" charset="0"/>
                        </a:rPr>
                        <a:t>CARROSSIER PEINTRE AUTOMOBILE</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2">
                  <a:txBody>
                    <a:bodyPr/>
                    <a:lstStyle/>
                    <a:p>
                      <a:pPr algn="ctr">
                        <a:lnSpc>
                          <a:spcPct val="115000"/>
                        </a:lnSpc>
                        <a:spcAft>
                          <a:spcPts val="0"/>
                        </a:spcAft>
                      </a:pPr>
                      <a:r>
                        <a:rPr lang="fr-FR" sz="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Voie scolaire</a:t>
                      </a:r>
                      <a:br>
                        <a:rPr lang="fr-FR" sz="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(Établissements publics et privés sous contrat)</a:t>
                      </a:r>
                      <a:endParaRPr lang="fr-FR" sz="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Apprentissage</a:t>
                      </a:r>
                      <a:br>
                        <a:rPr lang="fr-FR" sz="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(CFA habilités ou CFA portés par un EPLE, GRETA ou GIP-FCIP assurant toute la formation théorique)</a:t>
                      </a:r>
                      <a:endParaRPr lang="fr-FR" sz="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Formation professionnelle continue </a:t>
                      </a:r>
                      <a:br>
                        <a:rPr lang="fr-FR" sz="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(Établissements publics)</a:t>
                      </a:r>
                      <a:endParaRPr lang="fr-F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a:lnSpc>
                          <a:spcPct val="115000"/>
                        </a:lnSpc>
                        <a:spcAft>
                          <a:spcPts val="0"/>
                        </a:spcAft>
                      </a:pPr>
                      <a:r>
                        <a:rPr lang="fr-FR" sz="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Voie scolaire</a:t>
                      </a:r>
                      <a:br>
                        <a:rPr lang="fr-FR" sz="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(Établissements privés) </a:t>
                      </a:r>
                      <a:endParaRPr lang="fr-FR" sz="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Apprentissage</a:t>
                      </a:r>
                      <a:br>
                        <a:rPr lang="fr-FR" sz="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(CFA ou sections d'apprentissage non habilitées)</a:t>
                      </a:r>
                      <a:endParaRPr lang="fr-FR" sz="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Formation professionnelle continue </a:t>
                      </a:r>
                      <a:br>
                        <a:rPr lang="fr-FR" sz="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(Établissements privés)</a:t>
                      </a:r>
                      <a:endParaRPr lang="fr-FR" sz="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Enseignement à distance ; candidats justifiant de 3 années d’activités professionnelles ; candidats individuels</a:t>
                      </a:r>
                      <a:endParaRPr lang="fr-F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Formation professionnelle continue dans un établissement public habilité au CCF intégral</a:t>
                      </a:r>
                      <a:endParaRPr lang="fr-F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52043579"/>
                  </a:ext>
                </a:extLst>
              </a:tr>
              <a:tr h="91218">
                <a:tc>
                  <a:txBody>
                    <a:bodyPr/>
                    <a:lstStyle/>
                    <a:p>
                      <a:pPr algn="ctr">
                        <a:lnSpc>
                          <a:spcPct val="115000"/>
                        </a:lnSpc>
                        <a:spcBef>
                          <a:spcPts val="300"/>
                        </a:spcBef>
                        <a:spcAft>
                          <a:spcPts val="300"/>
                        </a:spcAft>
                      </a:pPr>
                      <a:r>
                        <a:rPr lang="fr-FR" sz="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Épreuves</a:t>
                      </a:r>
                      <a:endParaRPr lang="fr-F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Unités</a:t>
                      </a:r>
                      <a:endParaRPr lang="fr-F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Coef.</a:t>
                      </a:r>
                      <a:endParaRPr lang="fr-F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Mode</a:t>
                      </a:r>
                      <a:endParaRPr lang="fr-F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Durée</a:t>
                      </a:r>
                      <a:endParaRPr lang="fr-F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a:t>
                      </a:r>
                      <a:endParaRPr lang="fr-F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Durée</a:t>
                      </a:r>
                      <a:endParaRPr lang="fr-F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a:t>
                      </a:r>
                      <a:endParaRPr lang="fr-F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25348497"/>
                  </a:ext>
                </a:extLst>
              </a:tr>
              <a:tr h="124760">
                <a:tc>
                  <a:txBody>
                    <a:bodyPr/>
                    <a:lstStyle/>
                    <a:p>
                      <a:pPr algn="just">
                        <a:lnSpc>
                          <a:spcPct val="115000"/>
                        </a:lnSpc>
                        <a:spcAft>
                          <a:spcPts val="0"/>
                        </a:spcAft>
                      </a:pPr>
                      <a:r>
                        <a:rPr lang="fr-FR" sz="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E1 : Épreuve scientifique et technique</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U1</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lnSpc>
                          <a:spcPct val="115000"/>
                        </a:lnSpc>
                        <a:spcAft>
                          <a:spcPts val="0"/>
                        </a:spcAft>
                      </a:pPr>
                      <a:r>
                        <a:rPr lang="fr-FR"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840056078"/>
                  </a:ext>
                </a:extLst>
              </a:tr>
              <a:tr h="174282">
                <a:tc>
                  <a:txBody>
                    <a:bodyPr/>
                    <a:lstStyle/>
                    <a:p>
                      <a:pPr algn="just">
                        <a:lnSpc>
                          <a:spcPct val="115000"/>
                        </a:lnSpc>
                        <a:spcAft>
                          <a:spcPts val="0"/>
                        </a:spcAft>
                      </a:pPr>
                      <a:r>
                        <a:rPr lang="fr-FR" sz="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Sous-épreuve E11 : </a:t>
                      </a:r>
                      <a:r>
                        <a:rPr lang="fr-FR" sz="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Mathématiques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U11</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CCF</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Ponctuel écrit et pratique</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h</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CCF</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3243455"/>
                  </a:ext>
                </a:extLst>
              </a:tr>
              <a:tr h="200434">
                <a:tc>
                  <a:txBody>
                    <a:bodyPr/>
                    <a:lstStyle/>
                    <a:p>
                      <a:pPr algn="just">
                        <a:lnSpc>
                          <a:spcPct val="115000"/>
                        </a:lnSpc>
                        <a:spcAft>
                          <a:spcPts val="0"/>
                        </a:spcAft>
                      </a:pPr>
                      <a:r>
                        <a:rPr lang="fr-FR" sz="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Sous-épreuve E12 : </a:t>
                      </a:r>
                      <a:r>
                        <a:rPr lang="fr-FR" sz="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Physique – chimie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U12</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CCF</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Ponctuel écrit et pratique</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h</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CCF</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23428609"/>
                  </a:ext>
                </a:extLst>
              </a:tr>
              <a:tr h="157645">
                <a:tc>
                  <a:txBody>
                    <a:bodyPr/>
                    <a:lstStyle/>
                    <a:p>
                      <a:pPr algn="just">
                        <a:lnSpc>
                          <a:spcPct val="115000"/>
                        </a:lnSpc>
                        <a:spcAft>
                          <a:spcPts val="0"/>
                        </a:spcAft>
                      </a:pPr>
                      <a:r>
                        <a:rPr lang="fr-FR" sz="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E2 : Diagnostic et communication technique</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U2</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800" dirty="0">
                          <a:effectLst/>
                          <a:latin typeface="Arial" panose="020B0604020202020204" pitchFamily="34" charset="0"/>
                          <a:ea typeface="Calibri" panose="020F0502020204030204" pitchFamily="34" charset="0"/>
                          <a:cs typeface="Times New Roman" panose="02020603050405020304" pitchFamily="18" charset="0"/>
                        </a:rPr>
                        <a:t>CCF</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Ponctuel oral</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30 min</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CCF</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75081674"/>
                  </a:ext>
                </a:extLst>
              </a:tr>
              <a:tr h="161423">
                <a:tc>
                  <a:txBody>
                    <a:bodyPr/>
                    <a:lstStyle/>
                    <a:p>
                      <a:pPr algn="just">
                        <a:lnSpc>
                          <a:spcPct val="115000"/>
                        </a:lnSpc>
                        <a:spcBef>
                          <a:spcPts val="300"/>
                        </a:spcBef>
                        <a:spcAft>
                          <a:spcPts val="300"/>
                        </a:spcAft>
                      </a:pPr>
                      <a:r>
                        <a:rPr lang="fr-FR" sz="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E3 : Épreuves professionnelles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fr-FR" sz="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U3</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fr-FR" sz="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Bef>
                          <a:spcPts val="300"/>
                        </a:spcBef>
                        <a:spcAft>
                          <a:spcPts val="300"/>
                        </a:spcAft>
                      </a:pPr>
                      <a:r>
                        <a:rPr lang="fr-FR"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3069166227"/>
                  </a:ext>
                </a:extLst>
              </a:tr>
              <a:tr h="200434">
                <a:tc>
                  <a:txBody>
                    <a:bodyPr/>
                    <a:lstStyle/>
                    <a:p>
                      <a:pPr algn="just">
                        <a:lnSpc>
                          <a:spcPct val="115000"/>
                        </a:lnSpc>
                        <a:spcAft>
                          <a:spcPts val="0"/>
                        </a:spcAft>
                      </a:pPr>
                      <a:r>
                        <a:rPr lang="fr-FR" sz="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Sous-épreuve E31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Intervention et réparation sur un élément</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U31</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800" dirty="0">
                          <a:effectLst/>
                          <a:latin typeface="Arial" panose="020B0604020202020204" pitchFamily="34" charset="0"/>
                          <a:ea typeface="Calibri" panose="020F0502020204030204" pitchFamily="34" charset="0"/>
                          <a:cs typeface="Times New Roman" panose="02020603050405020304" pitchFamily="18" charset="0"/>
                        </a:rPr>
                        <a:t>CCF</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600">
                          <a:effectLst/>
                          <a:latin typeface="Arial" panose="020B0604020202020204" pitchFamily="34" charset="0"/>
                          <a:ea typeface="Calibri" panose="020F0502020204030204" pitchFamily="34" charset="0"/>
                          <a:cs typeface="Times New Roman" panose="02020603050405020304" pitchFamily="18" charset="0"/>
                        </a:rPr>
                        <a:t>Ponctuel pratique</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dirty="0">
                          <a:effectLst/>
                          <a:latin typeface="Arial" panose="020B0604020202020204" pitchFamily="34" charset="0"/>
                          <a:ea typeface="Calibri" panose="020F0502020204030204" pitchFamily="34" charset="0"/>
                          <a:cs typeface="Times New Roman" panose="02020603050405020304" pitchFamily="18" charset="0"/>
                        </a:rPr>
                        <a:t>4 h</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CCF</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13085347"/>
                  </a:ext>
                </a:extLst>
              </a:tr>
              <a:tr h="200434">
                <a:tc>
                  <a:txBody>
                    <a:bodyPr/>
                    <a:lstStyle/>
                    <a:p>
                      <a:pPr algn="just">
                        <a:lnSpc>
                          <a:spcPct val="115000"/>
                        </a:lnSpc>
                        <a:spcBef>
                          <a:spcPts val="300"/>
                        </a:spcBef>
                        <a:spcAft>
                          <a:spcPts val="0"/>
                        </a:spcAft>
                      </a:pPr>
                      <a:r>
                        <a:rPr lang="fr-FR" sz="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Sous-épreuve E32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300"/>
                        </a:spcAft>
                      </a:pPr>
                      <a:r>
                        <a:rPr lang="fr-FR" sz="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Préparation et application des peintures</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U32</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CCF</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600" dirty="0">
                          <a:effectLst/>
                          <a:latin typeface="Arial" panose="020B0604020202020204" pitchFamily="34" charset="0"/>
                          <a:ea typeface="Calibri" panose="020F0502020204030204" pitchFamily="34" charset="0"/>
                          <a:cs typeface="Times New Roman" panose="02020603050405020304" pitchFamily="18" charset="0"/>
                        </a:rPr>
                        <a:t>Ponctuel pratique</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4 h</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CCF</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7432237"/>
                  </a:ext>
                </a:extLst>
              </a:tr>
              <a:tr h="303965">
                <a:tc>
                  <a:txBody>
                    <a:bodyPr/>
                    <a:lstStyle/>
                    <a:p>
                      <a:pPr algn="just">
                        <a:lnSpc>
                          <a:spcPct val="115000"/>
                        </a:lnSpc>
                        <a:spcBef>
                          <a:spcPts val="300"/>
                        </a:spcBef>
                        <a:spcAft>
                          <a:spcPts val="0"/>
                        </a:spcAft>
                      </a:pPr>
                      <a:r>
                        <a:rPr lang="fr-FR" sz="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Sous-épreuve E33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300"/>
                        </a:spcAft>
                      </a:pPr>
                      <a:r>
                        <a:rPr lang="fr-FR" sz="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Intervention sur les inamovibles et les vitrages</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U33</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CCF</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600" dirty="0">
                          <a:effectLst/>
                          <a:latin typeface="Arial" panose="020B0604020202020204" pitchFamily="34" charset="0"/>
                          <a:ea typeface="Calibri" panose="020F0502020204030204" pitchFamily="34" charset="0"/>
                          <a:cs typeface="Times New Roman" panose="02020603050405020304" pitchFamily="18" charset="0"/>
                        </a:rPr>
                        <a:t>Ponctuel pratique</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effectLst/>
                          <a:latin typeface="Arial" panose="020B0604020202020204" pitchFamily="34" charset="0"/>
                          <a:ea typeface="Times New Roman" panose="02020603050405020304" pitchFamily="18" charset="0"/>
                          <a:cs typeface="Times New Roman" panose="02020603050405020304" pitchFamily="18" charset="0"/>
                        </a:rPr>
                        <a:t>4 h</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CCF</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0055145"/>
                  </a:ext>
                </a:extLst>
              </a:tr>
              <a:tr h="200434">
                <a:tc>
                  <a:txBody>
                    <a:bodyPr/>
                    <a:lstStyle/>
                    <a:p>
                      <a:pPr algn="just">
                        <a:lnSpc>
                          <a:spcPct val="115000"/>
                        </a:lnSpc>
                        <a:spcAft>
                          <a:spcPts val="0"/>
                        </a:spcAft>
                      </a:pPr>
                      <a:r>
                        <a:rPr lang="fr-FR" sz="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Sous-épreuve E34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Économie-gestion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U34</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Ponctuel écrit</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h</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Ponctuel écrit</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h</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CCF</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70113512"/>
                  </a:ext>
                </a:extLst>
              </a:tr>
              <a:tr h="200434">
                <a:tc>
                  <a:txBody>
                    <a:bodyPr/>
                    <a:lstStyle/>
                    <a:p>
                      <a:pPr algn="just">
                        <a:lnSpc>
                          <a:spcPct val="115000"/>
                        </a:lnSpc>
                        <a:spcAft>
                          <a:spcPts val="0"/>
                        </a:spcAft>
                      </a:pPr>
                      <a:r>
                        <a:rPr lang="fr-FR" sz="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Sous-épreuve E35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Prévention, santé, environnement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U35</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Ponctuel écrit</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h</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Ponctuel écrit</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h</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CCF</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7198390"/>
                  </a:ext>
                </a:extLst>
              </a:tr>
              <a:tr h="200434">
                <a:tc>
                  <a:txBody>
                    <a:bodyPr/>
                    <a:lstStyle/>
                    <a:p>
                      <a:pPr algn="just">
                        <a:lnSpc>
                          <a:spcPct val="115000"/>
                        </a:lnSpc>
                        <a:spcAft>
                          <a:spcPts val="0"/>
                        </a:spcAft>
                      </a:pPr>
                      <a:r>
                        <a:rPr lang="fr-FR" sz="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E4 : Épreuve de langue vivante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U4</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CCF</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Ponctuel écrit et oral</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h + 10 min</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CCF</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73130143"/>
                  </a:ext>
                </a:extLst>
              </a:tr>
              <a:tr h="303965">
                <a:tc>
                  <a:txBody>
                    <a:bodyPr/>
                    <a:lstStyle/>
                    <a:p>
                      <a:pPr algn="just">
                        <a:lnSpc>
                          <a:spcPct val="115000"/>
                        </a:lnSpc>
                        <a:spcBef>
                          <a:spcPts val="300"/>
                        </a:spcBef>
                        <a:spcAft>
                          <a:spcPts val="300"/>
                        </a:spcAft>
                      </a:pPr>
                      <a:r>
                        <a:rPr lang="fr-FR" sz="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E5 : Épreuve de français, histoire-géographie et enseignement moral et civique</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U5</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fr-FR"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17399019"/>
                  </a:ext>
                </a:extLst>
              </a:tr>
              <a:tr h="200933">
                <a:tc>
                  <a:txBody>
                    <a:bodyPr/>
                    <a:lstStyle/>
                    <a:p>
                      <a:pPr algn="just">
                        <a:lnSpc>
                          <a:spcPct val="115000"/>
                        </a:lnSpc>
                        <a:spcAft>
                          <a:spcPts val="0"/>
                        </a:spcAft>
                      </a:pPr>
                      <a:r>
                        <a:rPr lang="fr-FR" sz="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Sous épreuve E51 :</a:t>
                      </a:r>
                      <a:r>
                        <a:rPr lang="fr-FR" sz="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Français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U51</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Ponctuel écrit</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h</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Ponctuel</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écrit</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h</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CCF</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7703029"/>
                  </a:ext>
                </a:extLst>
              </a:tr>
              <a:tr h="200434">
                <a:tc>
                  <a:txBody>
                    <a:bodyPr/>
                    <a:lstStyle/>
                    <a:p>
                      <a:pPr algn="just">
                        <a:lnSpc>
                          <a:spcPct val="115000"/>
                        </a:lnSpc>
                        <a:spcAft>
                          <a:spcPts val="0"/>
                        </a:spcAft>
                      </a:pPr>
                      <a:r>
                        <a:rPr lang="fr-FR" sz="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Sous épreuve E52 :</a:t>
                      </a:r>
                      <a:r>
                        <a:rPr lang="fr-FR" sz="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Histoire-géographie et enseignement moral et civique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U52</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Ponctuel écrit</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h 30</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Ponctuel écrit</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h 30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CCF</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01858834"/>
                  </a:ext>
                </a:extLst>
              </a:tr>
              <a:tr h="200434">
                <a:tc>
                  <a:txBody>
                    <a:bodyPr/>
                    <a:lstStyle/>
                    <a:p>
                      <a:pPr algn="just">
                        <a:lnSpc>
                          <a:spcPct val="115000"/>
                        </a:lnSpc>
                        <a:spcAft>
                          <a:spcPts val="0"/>
                        </a:spcAft>
                      </a:pPr>
                      <a:r>
                        <a:rPr lang="fr-FR" sz="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E6 : Épreuve d’arts appliqués et cultures artistiques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U6</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CCF</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Ponctuel écrit</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h</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CCF</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2174168"/>
                  </a:ext>
                </a:extLst>
              </a:tr>
              <a:tr h="200434">
                <a:tc>
                  <a:txBody>
                    <a:bodyPr/>
                    <a:lstStyle/>
                    <a:p>
                      <a:pPr algn="just">
                        <a:lnSpc>
                          <a:spcPct val="115000"/>
                        </a:lnSpc>
                        <a:spcAft>
                          <a:spcPts val="0"/>
                        </a:spcAft>
                      </a:pPr>
                      <a:r>
                        <a:rPr lang="fr-FR" sz="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E7 : Épreuve d’éducation physique et sportive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U7</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7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CCF</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Ponctuel pratique</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CCF</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804" marR="31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1187802"/>
                  </a:ext>
                </a:extLst>
              </a:tr>
            </a:tbl>
          </a:graphicData>
        </a:graphic>
      </p:graphicFrame>
      <p:sp>
        <p:nvSpPr>
          <p:cNvPr id="7" name="Rectangle à coins arrondis 6"/>
          <p:cNvSpPr/>
          <p:nvPr/>
        </p:nvSpPr>
        <p:spPr>
          <a:xfrm>
            <a:off x="257175" y="2190750"/>
            <a:ext cx="8067675" cy="1114426"/>
          </a:xfrm>
          <a:prstGeom prst="roundRect">
            <a:avLst>
              <a:gd name="adj" fmla="val 8538"/>
            </a:avLst>
          </a:prstGeom>
          <a:solidFill>
            <a:srgbClr val="FF0000">
              <a:alpha val="11000"/>
            </a:srgbClr>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lIns="91281" tIns="45641" rIns="91281" bIns="45641" rtlCol="0" anchor="ctr"/>
          <a:lstStyle/>
          <a:p>
            <a:pPr algn="ctr"/>
            <a:endParaRPr lang="fr-FR" dirty="0"/>
          </a:p>
        </p:txBody>
      </p:sp>
      <p:sp>
        <p:nvSpPr>
          <p:cNvPr id="6" name="Rectangle à coins arrondis 5"/>
          <p:cNvSpPr/>
          <p:nvPr/>
        </p:nvSpPr>
        <p:spPr>
          <a:xfrm>
            <a:off x="371475" y="2257425"/>
            <a:ext cx="7724775" cy="171450"/>
          </a:xfrm>
          <a:prstGeom prst="roundRect">
            <a:avLst>
              <a:gd name="adj" fmla="val 26468"/>
            </a:avLst>
          </a:prstGeom>
          <a:solidFill>
            <a:schemeClr val="accent1">
              <a:alpha val="16000"/>
            </a:schemeClr>
          </a:solid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lIns="91281" tIns="45641" rIns="91281" bIns="45641" rtlCol="0" anchor="ctr"/>
          <a:lstStyle/>
          <a:p>
            <a:pPr algn="ctr"/>
            <a:endParaRPr lang="fr-FR" dirty="0"/>
          </a:p>
        </p:txBody>
      </p:sp>
    </p:spTree>
    <p:extLst>
      <p:ext uri="{BB962C8B-B14F-4D97-AF65-F5344CB8AC3E}">
        <p14:creationId xmlns:p14="http://schemas.microsoft.com/office/powerpoint/2010/main" xmlns="" val="2330742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649"/>
            <a:ext cx="3581400" cy="584775"/>
          </a:xfrm>
          <a:prstGeom prst="rect">
            <a:avLst/>
          </a:prstGeom>
        </p:spPr>
        <p:txBody>
          <a:bodyPr wrap="square">
            <a:spAutoFit/>
          </a:bodyPr>
          <a:lstStyle/>
          <a:p>
            <a:pPr marR="0" lvl="0" indent="0" fontAlgn="auto">
              <a:lnSpc>
                <a:spcPct val="100000"/>
              </a:lnSpc>
              <a:spcBef>
                <a:spcPts val="0"/>
              </a:spcBef>
              <a:spcAft>
                <a:spcPts val="0"/>
              </a:spcAft>
              <a:buClrTx/>
              <a:buSzTx/>
              <a:buFontTx/>
              <a:buNone/>
              <a:tabLst/>
              <a:defRPr/>
            </a:pPr>
            <a:r>
              <a:rPr lang="fr-FR" sz="1600" b="1" dirty="0"/>
              <a:t>Calendrier de mise en œuvre des certifications</a:t>
            </a:r>
          </a:p>
        </p:txBody>
      </p:sp>
      <p:graphicFrame>
        <p:nvGraphicFramePr>
          <p:cNvPr id="10" name="Tableau 9"/>
          <p:cNvGraphicFramePr>
            <a:graphicFrameLocks noGrp="1"/>
          </p:cNvGraphicFramePr>
          <p:nvPr>
            <p:extLst>
              <p:ext uri="{D42A27DB-BD31-4B8C-83A1-F6EECF244321}">
                <p14:modId xmlns:p14="http://schemas.microsoft.com/office/powerpoint/2010/main" xmlns="" val="812110663"/>
              </p:ext>
            </p:extLst>
          </p:nvPr>
        </p:nvGraphicFramePr>
        <p:xfrm>
          <a:off x="1179968" y="1370013"/>
          <a:ext cx="7094788" cy="3563231"/>
        </p:xfrm>
        <a:graphic>
          <a:graphicData uri="http://schemas.openxmlformats.org/drawingml/2006/table">
            <a:tbl>
              <a:tblPr firstRow="1" bandRow="1"/>
              <a:tblGrid>
                <a:gridCol w="1434543">
                  <a:extLst>
                    <a:ext uri="{9D8B030D-6E8A-4147-A177-3AD203B41FA5}">
                      <a16:colId xmlns:a16="http://schemas.microsoft.com/office/drawing/2014/main" xmlns="" val="249892185"/>
                    </a:ext>
                  </a:extLst>
                </a:gridCol>
                <a:gridCol w="389068">
                  <a:extLst>
                    <a:ext uri="{9D8B030D-6E8A-4147-A177-3AD203B41FA5}">
                      <a16:colId xmlns:a16="http://schemas.microsoft.com/office/drawing/2014/main" xmlns="" val="3821338710"/>
                    </a:ext>
                  </a:extLst>
                </a:gridCol>
                <a:gridCol w="1030687">
                  <a:extLst>
                    <a:ext uri="{9D8B030D-6E8A-4147-A177-3AD203B41FA5}">
                      <a16:colId xmlns:a16="http://schemas.microsoft.com/office/drawing/2014/main" xmlns="" val="2300783113"/>
                    </a:ext>
                  </a:extLst>
                </a:gridCol>
                <a:gridCol w="419214">
                  <a:extLst>
                    <a:ext uri="{9D8B030D-6E8A-4147-A177-3AD203B41FA5}">
                      <a16:colId xmlns:a16="http://schemas.microsoft.com/office/drawing/2014/main" xmlns="" val="1298546778"/>
                    </a:ext>
                  </a:extLst>
                </a:gridCol>
                <a:gridCol w="579619">
                  <a:extLst>
                    <a:ext uri="{9D8B030D-6E8A-4147-A177-3AD203B41FA5}">
                      <a16:colId xmlns:a16="http://schemas.microsoft.com/office/drawing/2014/main" xmlns="" val="1257203801"/>
                    </a:ext>
                  </a:extLst>
                </a:gridCol>
                <a:gridCol w="406700">
                  <a:extLst>
                    <a:ext uri="{9D8B030D-6E8A-4147-A177-3AD203B41FA5}">
                      <a16:colId xmlns:a16="http://schemas.microsoft.com/office/drawing/2014/main" xmlns="" val="1650568461"/>
                    </a:ext>
                  </a:extLst>
                </a:gridCol>
                <a:gridCol w="366883">
                  <a:extLst>
                    <a:ext uri="{9D8B030D-6E8A-4147-A177-3AD203B41FA5}">
                      <a16:colId xmlns:a16="http://schemas.microsoft.com/office/drawing/2014/main" xmlns="" val="2532556297"/>
                    </a:ext>
                  </a:extLst>
                </a:gridCol>
                <a:gridCol w="597252">
                  <a:extLst>
                    <a:ext uri="{9D8B030D-6E8A-4147-A177-3AD203B41FA5}">
                      <a16:colId xmlns:a16="http://schemas.microsoft.com/office/drawing/2014/main" xmlns="" val="938220366"/>
                    </a:ext>
                  </a:extLst>
                </a:gridCol>
                <a:gridCol w="485197">
                  <a:extLst>
                    <a:ext uri="{9D8B030D-6E8A-4147-A177-3AD203B41FA5}">
                      <a16:colId xmlns:a16="http://schemas.microsoft.com/office/drawing/2014/main" xmlns="" val="2559649418"/>
                    </a:ext>
                  </a:extLst>
                </a:gridCol>
                <a:gridCol w="366883">
                  <a:extLst>
                    <a:ext uri="{9D8B030D-6E8A-4147-A177-3AD203B41FA5}">
                      <a16:colId xmlns:a16="http://schemas.microsoft.com/office/drawing/2014/main" xmlns="" val="2728684710"/>
                    </a:ext>
                  </a:extLst>
                </a:gridCol>
                <a:gridCol w="599528">
                  <a:extLst>
                    <a:ext uri="{9D8B030D-6E8A-4147-A177-3AD203B41FA5}">
                      <a16:colId xmlns:a16="http://schemas.microsoft.com/office/drawing/2014/main" xmlns="" val="1442838131"/>
                    </a:ext>
                  </a:extLst>
                </a:gridCol>
                <a:gridCol w="419214">
                  <a:extLst>
                    <a:ext uri="{9D8B030D-6E8A-4147-A177-3AD203B41FA5}">
                      <a16:colId xmlns:a16="http://schemas.microsoft.com/office/drawing/2014/main" xmlns="" val="796431467"/>
                    </a:ext>
                  </a:extLst>
                </a:gridCol>
              </a:tblGrid>
              <a:tr h="1550523">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78322" marR="78322" marT="39161" marB="39161" vert="vert27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fr-FR" sz="1050" b="1" dirty="0">
                          <a:effectLst/>
                          <a:latin typeface="Calibri" panose="020F0502020204030204" pitchFamily="34" charset="0"/>
                          <a:ea typeface="Times New Roman" panose="02020603050405020304" pitchFamily="18" charset="0"/>
                          <a:cs typeface="Times New Roman" panose="02020603050405020304" pitchFamily="18" charset="0"/>
                        </a:rPr>
                        <a:t>Rentrée 2023</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8322" marR="78322" marT="39161" marB="39161" vert="vert270" anchor="ctr">
                    <a:lnL w="381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nSpc>
                          <a:spcPct val="107000"/>
                        </a:lnSpc>
                      </a:pPr>
                      <a:endParaRPr lang="fr-FR" sz="1050" dirty="0">
                        <a:effectLst/>
                        <a:latin typeface="Calibri" panose="020F0502020204030204" pitchFamily="34" charset="0"/>
                        <a:cs typeface="Times New Roman" panose="02020603050405020304" pitchFamily="18" charset="0"/>
                      </a:endParaRPr>
                    </a:p>
                  </a:txBody>
                  <a:tcPr marL="78322" marR="78322" marT="39161" marB="39161" anchor="ctr">
                    <a:lnL w="12700" cap="flat" cmpd="sng" algn="ctr">
                      <a:solidFill>
                        <a:srgbClr val="FFFFFF"/>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050" b="1" dirty="0">
                          <a:effectLst/>
                          <a:latin typeface="Calibri" panose="020F0502020204030204" pitchFamily="34" charset="0"/>
                          <a:ea typeface="Times New Roman" panose="02020603050405020304" pitchFamily="18" charset="0"/>
                          <a:cs typeface="Times New Roman" panose="02020603050405020304" pitchFamily="18" charset="0"/>
                        </a:rPr>
                        <a:t>Rentrée 2024</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8322" marR="78322" marT="39161" marB="39161" vert="vert270" anchor="ctr">
                    <a:lnL w="381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nSpc>
                          <a:spcPct val="107000"/>
                        </a:lnSpc>
                      </a:pPr>
                      <a:endParaRPr lang="fr-FR" sz="1050" dirty="0">
                        <a:effectLst/>
                        <a:latin typeface="Calibri" panose="020F0502020204030204" pitchFamily="34" charset="0"/>
                        <a:cs typeface="Times New Roman" panose="02020603050405020304" pitchFamily="18" charset="0"/>
                      </a:endParaRPr>
                    </a:p>
                  </a:txBody>
                  <a:tcPr marL="78322" marR="78322" marT="39161" marB="3916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050" b="1" dirty="0" smtClean="0">
                          <a:effectLst/>
                          <a:latin typeface="Calibri" panose="020F0502020204030204" pitchFamily="34" charset="0"/>
                          <a:ea typeface="Times New Roman" panose="02020603050405020304" pitchFamily="18" charset="0"/>
                          <a:cs typeface="Times New Roman" panose="02020603050405020304" pitchFamily="18" charset="0"/>
                        </a:rPr>
                        <a:t>1</a:t>
                      </a:r>
                      <a:r>
                        <a:rPr lang="fr-FR" sz="1050" b="1" baseline="30000" dirty="0" smtClean="0">
                          <a:effectLst/>
                          <a:latin typeface="Calibri" panose="020F0502020204030204" pitchFamily="34" charset="0"/>
                          <a:ea typeface="Times New Roman" panose="02020603050405020304" pitchFamily="18" charset="0"/>
                          <a:cs typeface="Times New Roman" panose="02020603050405020304" pitchFamily="18" charset="0"/>
                        </a:rPr>
                        <a:t>ère</a:t>
                      </a:r>
                      <a:r>
                        <a:rPr lang="fr-FR" sz="1050" b="1" dirty="0" smtClean="0">
                          <a:effectLst/>
                          <a:latin typeface="Calibri" panose="020F0502020204030204" pitchFamily="34" charset="0"/>
                          <a:ea typeface="Times New Roman" panose="02020603050405020304" pitchFamily="18" charset="0"/>
                          <a:cs typeface="Times New Roman" panose="02020603050405020304" pitchFamily="18" charset="0"/>
                        </a:rPr>
                        <a:t> Session  CAP &amp; sessions supplémentaires </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8322" marR="78322" marT="39161" marB="39161" vert="vert270" anchor="ctr">
                    <a:lnL w="12700" cap="flat" cmpd="sng" algn="ctr">
                      <a:solidFill>
                        <a:srgbClr val="FFFFFF"/>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just">
                        <a:lnSpc>
                          <a:spcPct val="115000"/>
                        </a:lnSpc>
                        <a:spcAft>
                          <a:spcPts val="0"/>
                        </a:spcAft>
                      </a:pPr>
                      <a:r>
                        <a:rPr lang="fr-FR" sz="1050" b="1" dirty="0">
                          <a:effectLst/>
                          <a:latin typeface="Calibri" panose="020F0502020204030204" pitchFamily="34" charset="0"/>
                          <a:ea typeface="Times New Roman" panose="02020603050405020304" pitchFamily="18" charset="0"/>
                          <a:cs typeface="Times New Roman" panose="02020603050405020304" pitchFamily="18" charset="0"/>
                        </a:rPr>
                        <a:t>Rentrée 2025</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8322" marR="78322" marT="39161" marB="39161" vert="vert270" anchor="ctr">
                    <a:lnL w="381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just">
                        <a:lnSpc>
                          <a:spcPct val="115000"/>
                        </a:lnSpc>
                        <a:spcAft>
                          <a:spcPts val="0"/>
                        </a:spcAft>
                      </a:pPr>
                      <a:r>
                        <a:rPr lang="fr-FR" sz="105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000" b="1" dirty="0">
                          <a:effectLst/>
                          <a:latin typeface="Calibri" panose="020F0502020204030204" pitchFamily="34" charset="0"/>
                          <a:ea typeface="Times New Roman" panose="02020603050405020304" pitchFamily="18" charset="0"/>
                          <a:cs typeface="Times New Roman" panose="02020603050405020304" pitchFamily="18" charset="0"/>
                        </a:rPr>
                        <a:t>1</a:t>
                      </a:r>
                      <a:r>
                        <a:rPr lang="fr-FR" sz="1000" b="1" baseline="30000" dirty="0">
                          <a:effectLst/>
                          <a:latin typeface="Calibri" panose="020F0502020204030204" pitchFamily="34" charset="0"/>
                          <a:ea typeface="Times New Roman" panose="02020603050405020304" pitchFamily="18" charset="0"/>
                          <a:cs typeface="Times New Roman" panose="02020603050405020304" pitchFamily="18" charset="0"/>
                        </a:rPr>
                        <a:t>ère</a:t>
                      </a:r>
                      <a:r>
                        <a:rPr lang="fr-FR" sz="1000" b="1" dirty="0">
                          <a:effectLst/>
                          <a:latin typeface="Calibri" panose="020F0502020204030204" pitchFamily="34" charset="0"/>
                          <a:ea typeface="Times New Roman" panose="02020603050405020304" pitchFamily="18" charset="0"/>
                          <a:cs typeface="Times New Roman" panose="02020603050405020304" pitchFamily="18" charset="0"/>
                        </a:rPr>
                        <a:t>   Session BAC &amp; session supplémentaire RC</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8322" marR="78322" marT="39161" marB="39161" vert="vert27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l">
                        <a:lnSpc>
                          <a:spcPct val="115000"/>
                        </a:lnSpc>
                        <a:spcAft>
                          <a:spcPts val="0"/>
                        </a:spcAft>
                      </a:pPr>
                      <a:r>
                        <a:rPr lang="fr-FR" sz="1050" b="1" dirty="0">
                          <a:effectLst/>
                          <a:latin typeface="Calibri" panose="020F0502020204030204" pitchFamily="34" charset="0"/>
                          <a:ea typeface="Times New Roman" panose="02020603050405020304" pitchFamily="18" charset="0"/>
                          <a:cs typeface="Times New Roman" panose="02020603050405020304" pitchFamily="18" charset="0"/>
                        </a:rPr>
                        <a:t>  Rentrée 2026</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vert="vert270" anchor="ctr">
                    <a:lnL w="381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just">
                        <a:lnSpc>
                          <a:spcPct val="115000"/>
                        </a:lnSpc>
                        <a:spcAft>
                          <a:spcPts val="0"/>
                        </a:spcAft>
                      </a:pPr>
                      <a:r>
                        <a:rPr lang="fr-FR" sz="105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vert="vert270">
                    <a:lnL w="12700" cap="flat" cmpd="sng" algn="ctr">
                      <a:solidFill>
                        <a:srgbClr val="FFFFF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050" b="1" dirty="0">
                          <a:effectLst/>
                          <a:latin typeface="Calibri" panose="020F0502020204030204" pitchFamily="34" charset="0"/>
                          <a:ea typeface="Times New Roman" panose="02020603050405020304" pitchFamily="18" charset="0"/>
                          <a:cs typeface="Times New Roman" panose="02020603050405020304" pitchFamily="18" charset="0"/>
                        </a:rPr>
                        <a:t>  Session 2027</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vert="vert270" anchor="ctr">
                    <a:lnL>
                      <a:noFill/>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xmlns="" val="1895395779"/>
                  </a:ext>
                </a:extLst>
              </a:tr>
              <a:tr h="503177">
                <a:tc>
                  <a:txBody>
                    <a:bodyPr/>
                    <a:lstStyle/>
                    <a:p>
                      <a:pPr algn="just">
                        <a:lnSpc>
                          <a:spcPct val="115000"/>
                        </a:lnSpc>
                        <a:spcAft>
                          <a:spcPts val="0"/>
                        </a:spcAft>
                        <a:tabLst>
                          <a:tab pos="1419225" algn="l"/>
                        </a:tabLst>
                      </a:pPr>
                      <a:r>
                        <a:rPr lang="fr-FR" sz="105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gridSpan="2">
                  <a:txBody>
                    <a:bodyPr/>
                    <a:lstStyle/>
                    <a:p>
                      <a:pPr algn="just">
                        <a:lnSpc>
                          <a:spcPct val="115000"/>
                        </a:lnSpc>
                        <a:spcAft>
                          <a:spcPts val="0"/>
                        </a:spcAft>
                        <a:tabLst>
                          <a:tab pos="1400175" algn="r"/>
                        </a:tabLst>
                      </a:pPr>
                      <a:r>
                        <a:rPr lang="fr-FR" sz="1050" b="1" dirty="0">
                          <a:effectLst/>
                          <a:latin typeface="Calibri" panose="020F0502020204030204" pitchFamily="34" charset="0"/>
                          <a:ea typeface="Times New Roman" panose="02020603050405020304" pitchFamily="18" charset="0"/>
                          <a:cs typeface="Times New Roman" panose="02020603050405020304" pitchFamily="18" charset="0"/>
                        </a:rPr>
                        <a:t>Bac pro CPA	</a:t>
                      </a:r>
                      <a:r>
                        <a:rPr lang="fr-FR" sz="105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2024</a:t>
                      </a:r>
                      <a:endParaRPr lang="fr-FR" sz="105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8322" marR="78322" marT="39161" marB="3916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chemeClr val="accent1">
                        <a:lumMod val="60000"/>
                        <a:lumOff val="40000"/>
                      </a:schemeClr>
                    </a:solidFill>
                  </a:tcPr>
                </a:tc>
                <a:tc hMerge="1">
                  <a:txBody>
                    <a:bodyPr/>
                    <a:lstStyle/>
                    <a:p>
                      <a:endParaRPr lang="fr-FR"/>
                    </a:p>
                  </a:txBody>
                  <a:tcPr/>
                </a:tc>
                <a:tc gridSpan="3">
                  <a:txBody>
                    <a:bodyPr/>
                    <a:lstStyle/>
                    <a:p>
                      <a:pPr algn="just">
                        <a:lnSpc>
                          <a:spcPct val="115000"/>
                        </a:lnSpc>
                        <a:spcAft>
                          <a:spcPts val="0"/>
                        </a:spcAft>
                        <a:tabLst>
                          <a:tab pos="1384935" algn="r"/>
                        </a:tabLst>
                      </a:pPr>
                      <a:r>
                        <a:rPr lang="fr-FR" sz="1050" b="1" dirty="0">
                          <a:effectLst/>
                          <a:latin typeface="Calibri" panose="020F0502020204030204" pitchFamily="34" charset="0"/>
                          <a:ea typeface="Times New Roman" panose="02020603050405020304" pitchFamily="18" charset="0"/>
                          <a:cs typeface="Times New Roman" panose="02020603050405020304" pitchFamily="18" charset="0"/>
                        </a:rPr>
                        <a:t>Bac pro CPA        	</a:t>
                      </a:r>
                      <a:r>
                        <a:rPr lang="fr-FR" sz="105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2025</a:t>
                      </a:r>
                      <a:endParaRPr lang="fr-FR" sz="105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8322" marR="78322" marT="39161" marB="3916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chemeClr val="accent1">
                        <a:lumMod val="60000"/>
                        <a:lumOff val="40000"/>
                      </a:schemeClr>
                    </a:solidFill>
                  </a:tcPr>
                </a:tc>
                <a:tc hMerge="1">
                  <a:txBody>
                    <a:bodyPr/>
                    <a:lstStyle/>
                    <a:p>
                      <a:endParaRPr lang="fr-FR"/>
                    </a:p>
                  </a:txBody>
                  <a:tcPr/>
                </a:tc>
                <a:tc hMerge="1">
                  <a:txBody>
                    <a:bodyPr/>
                    <a:lstStyle/>
                    <a:p>
                      <a:endParaRPr lang="fr-FR"/>
                    </a:p>
                  </a:txBody>
                  <a:tcPr/>
                </a:tc>
                <a:tc gridSpan="3">
                  <a:txBody>
                    <a:bodyPr/>
                    <a:lstStyle/>
                    <a:p>
                      <a:pPr algn="just">
                        <a:lnSpc>
                          <a:spcPct val="115000"/>
                        </a:lnSpc>
                        <a:spcAft>
                          <a:spcPts val="0"/>
                        </a:spcAft>
                        <a:tabLst>
                          <a:tab pos="1433830" algn="r"/>
                        </a:tabLst>
                      </a:pPr>
                      <a:r>
                        <a:rPr lang="fr-FR" sz="1050" b="1" dirty="0">
                          <a:effectLst/>
                          <a:latin typeface="Calibri" panose="020F0502020204030204" pitchFamily="34" charset="0"/>
                          <a:ea typeface="Times New Roman" panose="02020603050405020304" pitchFamily="18" charset="0"/>
                          <a:cs typeface="Times New Roman" panose="02020603050405020304" pitchFamily="18" charset="0"/>
                        </a:rPr>
                        <a:t>Bac pro CPA      	</a:t>
                      </a:r>
                      <a:r>
                        <a:rPr lang="fr-FR" sz="105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2026</a:t>
                      </a:r>
                      <a:endParaRPr lang="fr-FR" sz="105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8322" marR="78322" marT="39161" marB="3916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chemeClr val="accent1">
                        <a:lumMod val="60000"/>
                        <a:lumOff val="40000"/>
                      </a:schemeClr>
                    </a:solidFill>
                  </a:tcPr>
                </a:tc>
                <a:tc hMerge="1">
                  <a:txBody>
                    <a:bodyPr/>
                    <a:lstStyle/>
                    <a:p>
                      <a:endParaRPr lang="fr-FR"/>
                    </a:p>
                  </a:txBody>
                  <a:tcPr/>
                </a:tc>
                <a:tc hMerge="1">
                  <a:txBody>
                    <a:bodyPr/>
                    <a:lstStyle/>
                    <a:p>
                      <a:endParaRPr lang="fr-FR"/>
                    </a:p>
                  </a:txBody>
                  <a:tcPr/>
                </a:tc>
                <a:tc gridSpan="3">
                  <a:txBody>
                    <a:bodyPr/>
                    <a:lstStyle/>
                    <a:p>
                      <a:pPr algn="l">
                        <a:lnSpc>
                          <a:spcPct val="115000"/>
                        </a:lnSpc>
                        <a:spcAft>
                          <a:spcPts val="0"/>
                        </a:spcAft>
                      </a:pPr>
                      <a:r>
                        <a:rPr lang="fr-FR" sz="1050" b="1" dirty="0">
                          <a:effectLst/>
                          <a:latin typeface="Calibri" panose="020F0502020204030204" pitchFamily="34" charset="0"/>
                          <a:ea typeface="Times New Roman" panose="02020603050405020304" pitchFamily="18" charset="0"/>
                          <a:cs typeface="Times New Roman" panose="02020603050405020304" pitchFamily="18" charset="0"/>
                        </a:rPr>
                        <a:t>  Bac pro CPA     	   </a:t>
                      </a:r>
                      <a:r>
                        <a:rPr lang="fr-FR" sz="105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2027</a:t>
                      </a:r>
                      <a:endParaRPr lang="fr-FR" sz="105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chemeClr val="accent1">
                        <a:lumMod val="60000"/>
                        <a:lumOff val="40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823064326"/>
                  </a:ext>
                </a:extLst>
              </a:tr>
              <a:tr h="503177">
                <a:tc>
                  <a:txBody>
                    <a:bodyPr/>
                    <a:lstStyle/>
                    <a:p>
                      <a:pPr algn="just">
                        <a:lnSpc>
                          <a:spcPct val="115000"/>
                        </a:lnSpc>
                        <a:spcAft>
                          <a:spcPts val="0"/>
                        </a:spcAft>
                        <a:tabLst>
                          <a:tab pos="1419225" algn="r"/>
                        </a:tabLst>
                      </a:pPr>
                      <a:r>
                        <a:rPr lang="fr-FR" sz="1050" b="1" dirty="0">
                          <a:effectLst/>
                          <a:latin typeface="Calibri" panose="020F0502020204030204" pitchFamily="34" charset="0"/>
                          <a:ea typeface="Times New Roman" panose="02020603050405020304" pitchFamily="18" charset="0"/>
                          <a:cs typeface="Times New Roman" panose="02020603050405020304" pitchFamily="18" charset="0"/>
                        </a:rPr>
                        <a:t>Bac pro RC	</a:t>
                      </a:r>
                      <a:r>
                        <a:rPr lang="fr-FR" sz="105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2023</a:t>
                      </a:r>
                      <a:endParaRPr lang="fr-FR" sz="105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8322" marR="78322" marT="39161" marB="3916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gridSpan="2">
                  <a:txBody>
                    <a:bodyPr/>
                    <a:lstStyle/>
                    <a:p>
                      <a:pPr algn="just">
                        <a:lnSpc>
                          <a:spcPct val="115000"/>
                        </a:lnSpc>
                        <a:spcAft>
                          <a:spcPts val="0"/>
                        </a:spcAft>
                        <a:tabLst>
                          <a:tab pos="1400175" algn="r"/>
                        </a:tabLst>
                      </a:pPr>
                      <a:r>
                        <a:rPr lang="fr-FR" sz="1050" b="1" dirty="0">
                          <a:effectLst/>
                          <a:latin typeface="Calibri" panose="020F0502020204030204" pitchFamily="34" charset="0"/>
                          <a:ea typeface="Times New Roman" panose="02020603050405020304" pitchFamily="18" charset="0"/>
                          <a:cs typeface="Times New Roman" panose="02020603050405020304" pitchFamily="18" charset="0"/>
                        </a:rPr>
                        <a:t>Bac pro RC	</a:t>
                      </a:r>
                      <a:r>
                        <a:rPr lang="fr-FR" sz="105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2024</a:t>
                      </a:r>
                      <a:endParaRPr lang="fr-FR" sz="105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8322" marR="78322" marT="39161" marB="3916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hMerge="1">
                  <a:txBody>
                    <a:bodyPr/>
                    <a:lstStyle/>
                    <a:p>
                      <a:endParaRPr lang="fr-FR"/>
                    </a:p>
                  </a:txBody>
                  <a:tcPr/>
                </a:tc>
                <a:tc gridSpan="3">
                  <a:txBody>
                    <a:bodyPr/>
                    <a:lstStyle/>
                    <a:p>
                      <a:pPr algn="just">
                        <a:lnSpc>
                          <a:spcPct val="115000"/>
                        </a:lnSpc>
                        <a:spcAft>
                          <a:spcPts val="0"/>
                        </a:spcAft>
                        <a:tabLst>
                          <a:tab pos="1384935" algn="r"/>
                        </a:tabLst>
                      </a:pPr>
                      <a:r>
                        <a:rPr lang="fr-FR" sz="1050" b="1" dirty="0">
                          <a:effectLst/>
                          <a:latin typeface="Calibri" panose="020F0502020204030204" pitchFamily="34" charset="0"/>
                          <a:ea typeface="Times New Roman" panose="02020603050405020304" pitchFamily="18" charset="0"/>
                          <a:cs typeface="Times New Roman" panose="02020603050405020304" pitchFamily="18" charset="0"/>
                        </a:rPr>
                        <a:t>Bac pro RC         	</a:t>
                      </a:r>
                      <a:r>
                        <a:rPr lang="fr-FR" sz="105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2025</a:t>
                      </a:r>
                      <a:endParaRPr lang="fr-FR" sz="105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8322" marR="78322" marT="39161" marB="3916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hMerge="1">
                  <a:txBody>
                    <a:bodyPr/>
                    <a:lstStyle/>
                    <a:p>
                      <a:endParaRPr lang="fr-FR"/>
                    </a:p>
                  </a:txBody>
                  <a:tcPr/>
                </a:tc>
                <a:tc hMerge="1">
                  <a:txBody>
                    <a:bodyPr/>
                    <a:lstStyle/>
                    <a:p>
                      <a:endParaRPr lang="fr-FR"/>
                    </a:p>
                  </a:txBody>
                  <a:tcPr/>
                </a:tc>
                <a:tc gridSpan="3">
                  <a:txBody>
                    <a:bodyPr/>
                    <a:lstStyle/>
                    <a:p>
                      <a:pPr algn="just">
                        <a:lnSpc>
                          <a:spcPct val="115000"/>
                        </a:lnSpc>
                        <a:spcAft>
                          <a:spcPts val="0"/>
                        </a:spcAft>
                        <a:tabLst>
                          <a:tab pos="1433830" algn="r"/>
                        </a:tabLst>
                      </a:pPr>
                      <a:r>
                        <a:rPr lang="fr-FR" sz="1050" b="1" dirty="0">
                          <a:effectLst/>
                          <a:latin typeface="Calibri" panose="020F0502020204030204" pitchFamily="34" charset="0"/>
                          <a:ea typeface="Times New Roman" panose="02020603050405020304" pitchFamily="18" charset="0"/>
                          <a:cs typeface="Times New Roman" panose="02020603050405020304" pitchFamily="18" charset="0"/>
                        </a:rPr>
                        <a:t>Bac pro RC         	</a:t>
                      </a:r>
                      <a:r>
                        <a:rPr lang="fr-FR" sz="105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2026</a:t>
                      </a:r>
                      <a:endParaRPr lang="fr-FR" sz="105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8322" marR="78322" marT="39161" marB="3916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hMerge="1">
                  <a:txBody>
                    <a:bodyPr/>
                    <a:lstStyle/>
                    <a:p>
                      <a:endParaRPr lang="fr-FR"/>
                    </a:p>
                  </a:txBody>
                  <a:tcPr/>
                </a:tc>
                <a:tc hMerge="1">
                  <a:txBody>
                    <a:bodyPr/>
                    <a:lstStyle/>
                    <a:p>
                      <a:endParaRPr lang="fr-FR"/>
                    </a:p>
                  </a:txBody>
                  <a:tcPr/>
                </a:tc>
                <a:tc gridSpan="3">
                  <a:txBody>
                    <a:bodyPr/>
                    <a:lstStyle/>
                    <a:p>
                      <a:pPr algn="l">
                        <a:lnSpc>
                          <a:spcPct val="115000"/>
                        </a:lnSpc>
                        <a:spcAft>
                          <a:spcPts val="0"/>
                        </a:spcAft>
                        <a:tabLst>
                          <a:tab pos="1400175" algn="l"/>
                        </a:tabLst>
                      </a:pPr>
                      <a:r>
                        <a:rPr lang="fr-FR" sz="105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w="381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2744883721"/>
                  </a:ext>
                </a:extLst>
              </a:tr>
              <a:tr h="503177">
                <a:tc>
                  <a:txBody>
                    <a:bodyPr/>
                    <a:lstStyle/>
                    <a:p>
                      <a:pPr>
                        <a:lnSpc>
                          <a:spcPct val="107000"/>
                        </a:lnSpc>
                      </a:pPr>
                      <a:endParaRPr lang="fr-FR" sz="1050" dirty="0">
                        <a:effectLst/>
                        <a:latin typeface="Calibri" panose="020F0502020204030204" pitchFamily="34" charset="0"/>
                        <a:cs typeface="Times New Roman" panose="02020603050405020304" pitchFamily="18" charset="0"/>
                      </a:endParaRPr>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gridSpan="2">
                  <a:txBody>
                    <a:bodyPr/>
                    <a:lstStyle/>
                    <a:p>
                      <a:pPr algn="just">
                        <a:lnSpc>
                          <a:spcPct val="115000"/>
                        </a:lnSpc>
                        <a:spcAft>
                          <a:spcPts val="0"/>
                        </a:spcAft>
                        <a:tabLst>
                          <a:tab pos="1400175" algn="r"/>
                        </a:tabLst>
                      </a:pPr>
                      <a:r>
                        <a:rPr lang="fr-FR" sz="1050" b="1" dirty="0">
                          <a:effectLst/>
                          <a:latin typeface="Calibri" panose="020F0502020204030204" pitchFamily="34" charset="0"/>
                          <a:ea typeface="Times New Roman" panose="02020603050405020304" pitchFamily="18" charset="0"/>
                          <a:cs typeface="Times New Roman" panose="02020603050405020304" pitchFamily="18" charset="0"/>
                        </a:rPr>
                        <a:t>CAP </a:t>
                      </a:r>
                      <a:r>
                        <a:rPr lang="fr-FR" sz="1050" b="1" dirty="0" smtClean="0">
                          <a:effectLst/>
                          <a:latin typeface="Calibri" panose="020F0502020204030204" pitchFamily="34" charset="0"/>
                          <a:ea typeface="Times New Roman" panose="02020603050405020304" pitchFamily="18" charset="0"/>
                          <a:cs typeface="Times New Roman" panose="02020603050405020304" pitchFamily="18" charset="0"/>
                        </a:rPr>
                        <a:t>CA </a:t>
                      </a:r>
                      <a:r>
                        <a:rPr lang="fr-FR" sz="1050" b="1" dirty="0">
                          <a:effectLst/>
                          <a:latin typeface="Calibri" panose="020F0502020204030204" pitchFamily="34" charset="0"/>
                          <a:ea typeface="Times New Roman" panose="02020603050405020304" pitchFamily="18" charset="0"/>
                          <a:cs typeface="Times New Roman" panose="02020603050405020304" pitchFamily="18" charset="0"/>
                        </a:rPr>
                        <a:t>&amp; </a:t>
                      </a:r>
                      <a:r>
                        <a:rPr lang="fr-FR" sz="1050" b="1" dirty="0" smtClean="0">
                          <a:effectLst/>
                          <a:latin typeface="Calibri" panose="020F0502020204030204" pitchFamily="34" charset="0"/>
                          <a:ea typeface="Times New Roman" panose="02020603050405020304" pitchFamily="18" charset="0"/>
                          <a:cs typeface="Times New Roman" panose="02020603050405020304" pitchFamily="18" charset="0"/>
                        </a:rPr>
                        <a:t>PA        </a:t>
                      </a:r>
                      <a:r>
                        <a:rPr lang="fr-FR" sz="1050" b="1"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105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2024</a:t>
                      </a:r>
                      <a:endParaRPr lang="fr-FR" sz="105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8322" marR="78322" marT="39161" marB="3916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a:noFill/>
                    </a:lnT>
                    <a:lnB>
                      <a:noFill/>
                    </a:lnB>
                    <a:solidFill>
                      <a:schemeClr val="accent4">
                        <a:lumMod val="60000"/>
                        <a:lumOff val="40000"/>
                      </a:schemeClr>
                    </a:solidFill>
                  </a:tcPr>
                </a:tc>
                <a:tc hMerge="1">
                  <a:txBody>
                    <a:bodyPr/>
                    <a:lstStyle/>
                    <a:p>
                      <a:endParaRPr lang="fr-FR"/>
                    </a:p>
                  </a:txBody>
                  <a:tcPr/>
                </a:tc>
                <a:tc gridSpan="3">
                  <a:txBody>
                    <a:bodyPr/>
                    <a:lstStyle/>
                    <a:p>
                      <a:pPr algn="just">
                        <a:lnSpc>
                          <a:spcPct val="115000"/>
                        </a:lnSpc>
                        <a:spcAft>
                          <a:spcPts val="0"/>
                        </a:spcAft>
                        <a:tabLst>
                          <a:tab pos="1384935" algn="r"/>
                        </a:tabLst>
                      </a:pPr>
                      <a:r>
                        <a:rPr lang="fr-FR" sz="1050" b="1" dirty="0">
                          <a:effectLst/>
                          <a:latin typeface="Calibri" panose="020F0502020204030204" pitchFamily="34" charset="0"/>
                          <a:ea typeface="Times New Roman" panose="02020603050405020304" pitchFamily="18" charset="0"/>
                          <a:cs typeface="Times New Roman" panose="02020603050405020304" pitchFamily="18" charset="0"/>
                        </a:rPr>
                        <a:t>CAP </a:t>
                      </a:r>
                      <a:r>
                        <a:rPr lang="fr-FR" sz="1050" b="1" dirty="0" smtClean="0">
                          <a:effectLst/>
                          <a:latin typeface="Calibri" panose="020F0502020204030204" pitchFamily="34" charset="0"/>
                          <a:ea typeface="Times New Roman" panose="02020603050405020304" pitchFamily="18" charset="0"/>
                          <a:cs typeface="Times New Roman" panose="02020603050405020304" pitchFamily="18" charset="0"/>
                        </a:rPr>
                        <a:t>CA </a:t>
                      </a:r>
                      <a:r>
                        <a:rPr lang="fr-FR" sz="1050" b="1" dirty="0">
                          <a:effectLst/>
                          <a:latin typeface="Calibri" panose="020F0502020204030204" pitchFamily="34" charset="0"/>
                          <a:ea typeface="Times New Roman" panose="02020603050405020304" pitchFamily="18" charset="0"/>
                          <a:cs typeface="Times New Roman" panose="02020603050405020304" pitchFamily="18" charset="0"/>
                        </a:rPr>
                        <a:t>&amp; </a:t>
                      </a:r>
                      <a:r>
                        <a:rPr lang="fr-FR" sz="1050" b="1" dirty="0" smtClean="0">
                          <a:effectLst/>
                          <a:latin typeface="Calibri" panose="020F0502020204030204" pitchFamily="34" charset="0"/>
                          <a:ea typeface="Times New Roman" panose="02020603050405020304" pitchFamily="18" charset="0"/>
                          <a:cs typeface="Times New Roman" panose="02020603050405020304" pitchFamily="18" charset="0"/>
                        </a:rPr>
                        <a:t>PA      </a:t>
                      </a:r>
                      <a:r>
                        <a:rPr lang="fr-FR" sz="1050" b="1"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105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2025</a:t>
                      </a:r>
                      <a:endParaRPr lang="fr-FR" sz="105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8322" marR="78322" marT="39161" marB="3916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a:noFill/>
                    </a:lnT>
                    <a:lnB>
                      <a:noFill/>
                    </a:lnB>
                    <a:solidFill>
                      <a:srgbClr val="B3A2C7"/>
                    </a:solidFill>
                  </a:tcPr>
                </a:tc>
                <a:tc hMerge="1">
                  <a:txBody>
                    <a:bodyPr/>
                    <a:lstStyle/>
                    <a:p>
                      <a:endParaRPr lang="fr-FR"/>
                    </a:p>
                  </a:txBody>
                  <a:tcPr/>
                </a:tc>
                <a:tc hMerge="1">
                  <a:txBody>
                    <a:bodyPr/>
                    <a:lstStyle/>
                    <a:p>
                      <a:endParaRPr lang="fr-FR"/>
                    </a:p>
                  </a:txBody>
                  <a:tcPr/>
                </a:tc>
                <a:tc gridSpan="3">
                  <a:txBody>
                    <a:bodyPr/>
                    <a:lstStyle/>
                    <a:p>
                      <a:pPr algn="just">
                        <a:lnSpc>
                          <a:spcPct val="115000"/>
                        </a:lnSpc>
                        <a:spcAft>
                          <a:spcPts val="0"/>
                        </a:spcAft>
                        <a:tabLst>
                          <a:tab pos="1433830" algn="r"/>
                        </a:tabLst>
                      </a:pPr>
                      <a:r>
                        <a:rPr lang="fr-FR" sz="1050" b="1" dirty="0" smtClean="0">
                          <a:effectLst/>
                          <a:latin typeface="Calibri" panose="020F0502020204030204" pitchFamily="34" charset="0"/>
                          <a:ea typeface="Times New Roman" panose="02020603050405020304" pitchFamily="18" charset="0"/>
                          <a:cs typeface="Times New Roman" panose="02020603050405020304" pitchFamily="18" charset="0"/>
                        </a:rPr>
                        <a:t>CAP CA et CA         	</a:t>
                      </a:r>
                      <a:r>
                        <a:rPr lang="fr-FR" sz="105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2026</a:t>
                      </a:r>
                      <a:endParaRPr lang="fr-FR" sz="105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8322" marR="78322" marT="39161" marB="39161" anchor="ctr">
                    <a:lnL w="38100" cap="flat" cmpd="sng" algn="ctr">
                      <a:solidFill>
                        <a:srgbClr val="000000"/>
                      </a:solidFill>
                      <a:prstDash val="solid"/>
                      <a:round/>
                      <a:headEnd type="none" w="med" len="med"/>
                      <a:tailEnd type="none" w="med" len="med"/>
                    </a:lnL>
                    <a:lnR>
                      <a:noFill/>
                    </a:lnR>
                    <a:lnT>
                      <a:noFill/>
                    </a:lnT>
                    <a:lnB>
                      <a:noFill/>
                    </a:lnB>
                    <a:solidFill>
                      <a:srgbClr val="B3A2C7"/>
                    </a:solidFill>
                  </a:tcPr>
                </a:tc>
                <a:tc hMerge="1">
                  <a:txBody>
                    <a:bodyPr/>
                    <a:lstStyle/>
                    <a:p>
                      <a:endParaRPr lang="fr-FR"/>
                    </a:p>
                  </a:txBody>
                  <a:tcPr/>
                </a:tc>
                <a:tc hMerge="1">
                  <a:txBody>
                    <a:bodyPr/>
                    <a:lstStyle/>
                    <a:p>
                      <a:endParaRPr lang="fr-FR"/>
                    </a:p>
                  </a:txBody>
                  <a:tcPr/>
                </a:tc>
                <a:tc gridSpan="3">
                  <a:txBody>
                    <a:bodyPr/>
                    <a:lstStyle/>
                    <a:p>
                      <a:pPr algn="l">
                        <a:lnSpc>
                          <a:spcPct val="115000"/>
                        </a:lnSpc>
                        <a:spcAft>
                          <a:spcPts val="0"/>
                        </a:spcAft>
                        <a:tabLst>
                          <a:tab pos="1400175" algn="l"/>
                        </a:tabLst>
                      </a:pPr>
                      <a:r>
                        <a:rPr lang="fr-FR" sz="105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a:noFill/>
                    </a:lnL>
                    <a:lnR>
                      <a:noFill/>
                    </a:lnR>
                    <a:lnT>
                      <a:noFill/>
                    </a:lnT>
                    <a:lnB>
                      <a:noFill/>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692128090"/>
                  </a:ext>
                </a:extLst>
              </a:tr>
              <a:tr h="503177">
                <a:tc>
                  <a:txBody>
                    <a:bodyPr/>
                    <a:lstStyle/>
                    <a:p>
                      <a:pPr algn="just">
                        <a:lnSpc>
                          <a:spcPct val="115000"/>
                        </a:lnSpc>
                        <a:spcAft>
                          <a:spcPts val="0"/>
                        </a:spcAft>
                        <a:tabLst>
                          <a:tab pos="1419225" algn="r"/>
                        </a:tabLst>
                      </a:pPr>
                      <a:r>
                        <a:rPr lang="fr-FR" sz="1050" b="1" dirty="0">
                          <a:effectLst/>
                          <a:latin typeface="Calibri" panose="020F0502020204030204" pitchFamily="34" charset="0"/>
                          <a:ea typeface="Times New Roman" panose="02020603050405020304" pitchFamily="18" charset="0"/>
                          <a:cs typeface="Times New Roman" panose="02020603050405020304" pitchFamily="18" charset="0"/>
                        </a:rPr>
                        <a:t>CAP RC &amp; PC       	</a:t>
                      </a:r>
                      <a:r>
                        <a:rPr lang="fr-FR" sz="105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2023</a:t>
                      </a:r>
                      <a:endParaRPr lang="fr-FR" sz="105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8322" marR="78322" marT="39161" marB="3916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a:noFill/>
                    </a:lnT>
                    <a:lnB>
                      <a:noFill/>
                    </a:lnB>
                    <a:solidFill>
                      <a:schemeClr val="accent4">
                        <a:lumMod val="40000"/>
                        <a:lumOff val="60000"/>
                      </a:schemeClr>
                    </a:solidFill>
                  </a:tcPr>
                </a:tc>
                <a:tc gridSpan="2">
                  <a:txBody>
                    <a:bodyPr/>
                    <a:lstStyle/>
                    <a:p>
                      <a:pPr algn="just">
                        <a:lnSpc>
                          <a:spcPct val="115000"/>
                        </a:lnSpc>
                        <a:spcAft>
                          <a:spcPts val="0"/>
                        </a:spcAft>
                        <a:tabLst>
                          <a:tab pos="1400175" algn="r"/>
                        </a:tabLst>
                      </a:pPr>
                      <a:r>
                        <a:rPr lang="fr-FR" sz="1050" b="1" dirty="0">
                          <a:effectLst/>
                          <a:latin typeface="Calibri" panose="020F0502020204030204" pitchFamily="34" charset="0"/>
                          <a:ea typeface="Times New Roman" panose="02020603050405020304" pitchFamily="18" charset="0"/>
                          <a:cs typeface="Times New Roman" panose="02020603050405020304" pitchFamily="18" charset="0"/>
                        </a:rPr>
                        <a:t>CAP RC &amp; PC        	</a:t>
                      </a:r>
                      <a:r>
                        <a:rPr lang="fr-FR" sz="105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2024</a:t>
                      </a:r>
                      <a:endParaRPr lang="fr-FR" sz="105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8322" marR="78322" marT="39161" marB="3916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a:noFill/>
                    </a:lnT>
                    <a:lnB>
                      <a:noFill/>
                    </a:lnB>
                    <a:solidFill>
                      <a:schemeClr val="accent4">
                        <a:lumMod val="40000"/>
                        <a:lumOff val="60000"/>
                      </a:schemeClr>
                    </a:solidFill>
                  </a:tcPr>
                </a:tc>
                <a:tc hMerge="1">
                  <a:txBody>
                    <a:bodyPr/>
                    <a:lstStyle/>
                    <a:p>
                      <a:endParaRPr lang="fr-FR"/>
                    </a:p>
                  </a:txBody>
                  <a:tcPr/>
                </a:tc>
                <a:tc gridSpan="3">
                  <a:txBody>
                    <a:bodyPr/>
                    <a:lstStyle/>
                    <a:p>
                      <a:pPr algn="just">
                        <a:lnSpc>
                          <a:spcPct val="115000"/>
                        </a:lnSpc>
                        <a:spcAft>
                          <a:spcPts val="0"/>
                        </a:spcAft>
                        <a:tabLst>
                          <a:tab pos="1400175" algn="r"/>
                        </a:tabLst>
                      </a:pPr>
                      <a:r>
                        <a:rPr lang="fr-FR" sz="1050" b="1" dirty="0" smtClean="0">
                          <a:effectLst/>
                          <a:latin typeface="Calibri" panose="020F0502020204030204" pitchFamily="34" charset="0"/>
                          <a:ea typeface="Times New Roman" panose="02020603050405020304" pitchFamily="18" charset="0"/>
                          <a:cs typeface="Times New Roman" panose="02020603050405020304" pitchFamily="18" charset="0"/>
                        </a:rPr>
                        <a:t>CAP RC &amp; PC        	</a:t>
                      </a:r>
                      <a:r>
                        <a:rPr lang="fr-FR" sz="105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2025</a:t>
                      </a:r>
                      <a:endParaRPr lang="fr-FR" sz="105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8322" marR="78322" marT="39161" marB="39161" anchor="ctr">
                    <a:lnL w="381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accent4">
                        <a:lumMod val="40000"/>
                        <a:lumOff val="60000"/>
                      </a:schemeClr>
                    </a:solidFill>
                  </a:tcPr>
                </a:tc>
                <a:tc hMerge="1">
                  <a:txBody>
                    <a:bodyPr/>
                    <a:lstStyle/>
                    <a:p>
                      <a:endParaRPr lang="fr-FR"/>
                    </a:p>
                  </a:txBody>
                  <a:tcPr/>
                </a:tc>
                <a:tc hMerge="1">
                  <a:txBody>
                    <a:bodyPr/>
                    <a:lstStyle/>
                    <a:p>
                      <a:endParaRPr lang="fr-FR"/>
                    </a:p>
                  </a:txBody>
                  <a:tcPr/>
                </a:tc>
                <a:tc gridSpan="3">
                  <a:txBody>
                    <a:bodyPr/>
                    <a:lstStyle/>
                    <a:p>
                      <a:pPr>
                        <a:lnSpc>
                          <a:spcPct val="107000"/>
                        </a:lnSpc>
                      </a:pPr>
                      <a:endParaRPr lang="fr-FR" sz="1050" dirty="0">
                        <a:effectLst/>
                        <a:latin typeface="Calibri" panose="020F0502020204030204" pitchFamily="34" charset="0"/>
                        <a:cs typeface="Times New Roman" panose="02020603050405020304" pitchFamily="18" charset="0"/>
                      </a:endParaRPr>
                    </a:p>
                  </a:txBody>
                  <a:tcPr marL="78322" marR="78322" marT="39161" marB="39161" anchor="ctr">
                    <a:lnL w="12700" cap="flat" cmpd="sng" algn="ctr">
                      <a:solidFill>
                        <a:srgbClr val="FFFFFF"/>
                      </a:solidFill>
                      <a:prstDash val="solid"/>
                      <a:round/>
                      <a:headEnd type="none" w="med" len="med"/>
                      <a:tailEnd type="none" w="med" len="med"/>
                    </a:lnL>
                    <a:lnR>
                      <a:noFill/>
                    </a:lnR>
                    <a:lnT>
                      <a:noFill/>
                    </a:lnT>
                    <a:lnB>
                      <a:noFill/>
                    </a:lnB>
                  </a:tcPr>
                </a:tc>
                <a:tc hMerge="1">
                  <a:txBody>
                    <a:bodyPr/>
                    <a:lstStyle/>
                    <a:p>
                      <a:endParaRPr lang="fr-FR"/>
                    </a:p>
                  </a:txBody>
                  <a:tcPr/>
                </a:tc>
                <a:tc hMerge="1">
                  <a:txBody>
                    <a:bodyPr/>
                    <a:lstStyle/>
                    <a:p>
                      <a:endParaRPr lang="fr-FR"/>
                    </a:p>
                  </a:txBody>
                  <a:tcPr/>
                </a:tc>
                <a:tc gridSpan="3">
                  <a:txBody>
                    <a:bodyPr/>
                    <a:lstStyle/>
                    <a:p>
                      <a:pPr algn="l">
                        <a:lnSpc>
                          <a:spcPct val="115000"/>
                        </a:lnSpc>
                        <a:spcAft>
                          <a:spcPts val="0"/>
                        </a:spcAft>
                        <a:tabLst>
                          <a:tab pos="1419225" algn="l"/>
                        </a:tabLst>
                      </a:pPr>
                      <a:r>
                        <a:rPr lang="fr-FR" sz="105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a:noFill/>
                    </a:lnL>
                    <a:lnR>
                      <a:noFill/>
                    </a:lnR>
                    <a:lnT>
                      <a:noFill/>
                    </a:lnT>
                    <a:lnB>
                      <a:noFill/>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3550243147"/>
                  </a:ext>
                </a:extLst>
              </a:tr>
            </a:tbl>
          </a:graphicData>
        </a:graphic>
      </p:graphicFrame>
      <p:grpSp>
        <p:nvGrpSpPr>
          <p:cNvPr id="12" name="Groupe 11"/>
          <p:cNvGrpSpPr/>
          <p:nvPr/>
        </p:nvGrpSpPr>
        <p:grpSpPr>
          <a:xfrm>
            <a:off x="526016" y="665754"/>
            <a:ext cx="8415820" cy="704259"/>
            <a:chOff x="526016" y="665754"/>
            <a:chExt cx="8415820" cy="704259"/>
          </a:xfrm>
        </p:grpSpPr>
        <p:sp>
          <p:nvSpPr>
            <p:cNvPr id="9" name="Flèche droite 8"/>
            <p:cNvSpPr/>
            <p:nvPr/>
          </p:nvSpPr>
          <p:spPr>
            <a:xfrm>
              <a:off x="526016" y="665754"/>
              <a:ext cx="8415820" cy="704259"/>
            </a:xfrm>
            <a:prstGeom prst="rightArrow">
              <a:avLst/>
            </a:prstGeom>
            <a:solidFill>
              <a:srgbClr val="FF5757">
                <a:alpha val="87843"/>
              </a:srgbClr>
            </a:solidFill>
            <a:ln>
              <a:noFill/>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91281" tIns="45641" rIns="91281" bIns="45641" rtlCol="0" anchor="ctr"/>
            <a:lstStyle/>
            <a:p>
              <a:pPr algn="ctr"/>
              <a:endParaRPr lang="fr-FR"/>
            </a:p>
          </p:txBody>
        </p:sp>
        <p:sp>
          <p:nvSpPr>
            <p:cNvPr id="11" name="ZoneTexte 10"/>
            <p:cNvSpPr txBox="1"/>
            <p:nvPr/>
          </p:nvSpPr>
          <p:spPr>
            <a:xfrm>
              <a:off x="4085196" y="833217"/>
              <a:ext cx="1297459" cy="369332"/>
            </a:xfrm>
            <a:prstGeom prst="rect">
              <a:avLst/>
            </a:prstGeom>
            <a:noFill/>
          </p:spPr>
          <p:txBody>
            <a:bodyPr wrap="square" rtlCol="0">
              <a:spAutoFit/>
            </a:bodyPr>
            <a:lstStyle/>
            <a:p>
              <a:r>
                <a:rPr lang="fr-FR" b="1" dirty="0">
                  <a:solidFill>
                    <a:schemeClr val="bg1"/>
                  </a:solidFill>
                </a:rPr>
                <a:t>Calendrier</a:t>
              </a:r>
            </a:p>
          </p:txBody>
        </p:sp>
      </p:grpSp>
    </p:spTree>
    <p:extLst>
      <p:ext uri="{BB962C8B-B14F-4D97-AF65-F5344CB8AC3E}">
        <p14:creationId xmlns:p14="http://schemas.microsoft.com/office/powerpoint/2010/main" xmlns="" val="3068755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E2E4DD65-9DC7-08D9-E68E-C8C6E5C50FC8}"/>
              </a:ext>
            </a:extLst>
          </p:cNvPr>
          <p:cNvSpPr txBox="1"/>
          <p:nvPr/>
        </p:nvSpPr>
        <p:spPr>
          <a:xfrm>
            <a:off x="966953" y="1716714"/>
            <a:ext cx="7126014"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smtClean="0">
                <a:ln>
                  <a:noFill/>
                </a:ln>
                <a:solidFill>
                  <a:prstClr val="white"/>
                </a:solidFill>
                <a:effectLst/>
                <a:uLnTx/>
                <a:uFillTx/>
                <a:latin typeface="Calibri"/>
                <a:ea typeface="+mn-ea"/>
                <a:cs typeface="+mn-cs"/>
              </a:rPr>
              <a:t>La certification en blocs de compétences</a:t>
            </a:r>
            <a:endParaRPr kumimoji="0" lang="fr-FR" sz="36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white"/>
                </a:solidFill>
                <a:effectLst/>
                <a:uLnTx/>
                <a:uFillTx/>
                <a:latin typeface="Calibri"/>
                <a:ea typeface="+mn-ea"/>
                <a:cs typeface="+mn-cs"/>
              </a:rPr>
              <a:t>Une </a:t>
            </a:r>
            <a:r>
              <a:rPr kumimoji="0" lang="fr-FR" sz="2400" b="1" i="0" u="none" strike="noStrike" kern="1200" cap="none" spc="0" normalizeH="0" baseline="0" noProof="0" dirty="0">
                <a:ln>
                  <a:noFill/>
                </a:ln>
                <a:solidFill>
                  <a:prstClr val="white"/>
                </a:solidFill>
                <a:effectLst/>
                <a:uLnTx/>
                <a:uFillTx/>
                <a:latin typeface="Calibri"/>
                <a:ea typeface="+mn-ea"/>
                <a:cs typeface="+mn-cs"/>
              </a:rPr>
              <a:t>c</a:t>
            </a:r>
            <a:r>
              <a:rPr kumimoji="0" lang="fr-FR" sz="2400" b="1" i="0" u="none" strike="noStrike" kern="1200" cap="none" spc="0" normalizeH="0" baseline="0" noProof="0" dirty="0" err="1" smtClean="0">
                <a:ln>
                  <a:noFill/>
                </a:ln>
                <a:solidFill>
                  <a:prstClr val="white"/>
                </a:solidFill>
                <a:effectLst/>
                <a:uLnTx/>
                <a:uFillTx/>
                <a:latin typeface="Calibri"/>
                <a:ea typeface="+mn-ea"/>
                <a:cs typeface="+mn-cs"/>
              </a:rPr>
              <a:t>ertification</a:t>
            </a:r>
            <a:r>
              <a:rPr kumimoji="0" lang="fr-FR" sz="2400" b="1" i="0" u="none" strike="noStrike" kern="1200" cap="none" spc="0" normalizeH="0" baseline="0" noProof="0" dirty="0" smtClean="0">
                <a:ln>
                  <a:noFill/>
                </a:ln>
                <a:solidFill>
                  <a:prstClr val="white"/>
                </a:solidFill>
                <a:effectLst/>
                <a:uLnTx/>
                <a:uFillTx/>
                <a:latin typeface="Calibri"/>
                <a:ea typeface="+mn-ea"/>
                <a:cs typeface="+mn-cs"/>
              </a:rPr>
              <a:t> plus simple</a:t>
            </a:r>
            <a:endParaRPr kumimoji="0" lang="fr-FR"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xmlns="" id="{96083F75-F606-1622-FE07-58CC2F1F7D90}"/>
              </a:ext>
            </a:extLst>
          </p:cNvPr>
          <p:cNvSpPr txBox="1"/>
          <p:nvPr/>
        </p:nvSpPr>
        <p:spPr>
          <a:xfrm>
            <a:off x="-508764" y="-61908"/>
            <a:ext cx="4578874"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RENOVATION DES REFERENTIELS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DE LA FILIERE CARROSSERIE</a:t>
            </a:r>
          </a:p>
        </p:txBody>
      </p:sp>
    </p:spTree>
    <p:extLst>
      <p:ext uri="{BB962C8B-B14F-4D97-AF65-F5344CB8AC3E}">
        <p14:creationId xmlns:p14="http://schemas.microsoft.com/office/powerpoint/2010/main" xmlns="" val="2605681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E2E4DD65-9DC7-08D9-E68E-C8C6E5C50FC8}"/>
              </a:ext>
            </a:extLst>
          </p:cNvPr>
          <p:cNvSpPr txBox="1"/>
          <p:nvPr/>
        </p:nvSpPr>
        <p:spPr>
          <a:xfrm>
            <a:off x="966953" y="1716714"/>
            <a:ext cx="7126014"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smtClean="0">
                <a:ln>
                  <a:noFill/>
                </a:ln>
                <a:solidFill>
                  <a:prstClr val="white"/>
                </a:solidFill>
                <a:effectLst/>
                <a:uLnTx/>
                <a:uFillTx/>
                <a:latin typeface="Calibri"/>
                <a:ea typeface="+mn-ea"/>
                <a:cs typeface="+mn-cs"/>
              </a:rPr>
              <a:t>La certification en blocs de compétences</a:t>
            </a:r>
            <a:endParaRPr kumimoji="0" lang="fr-FR" sz="36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white"/>
                </a:solidFill>
                <a:effectLst/>
                <a:uLnTx/>
                <a:uFillTx/>
                <a:latin typeface="Calibri"/>
                <a:ea typeface="+mn-ea"/>
                <a:cs typeface="+mn-cs"/>
              </a:rPr>
              <a:t>Une </a:t>
            </a:r>
            <a:r>
              <a:rPr lang="fr-FR" sz="2400" b="1" dirty="0">
                <a:solidFill>
                  <a:prstClr val="white"/>
                </a:solidFill>
                <a:latin typeface="Calibri"/>
              </a:rPr>
              <a:t>c</a:t>
            </a:r>
            <a:r>
              <a:rPr kumimoji="0" lang="fr-FR" sz="2400" b="1" i="0" u="none" strike="noStrike" kern="1200" cap="none" spc="0" normalizeH="0" baseline="0" noProof="0" dirty="0" err="1" smtClean="0">
                <a:ln>
                  <a:noFill/>
                </a:ln>
                <a:solidFill>
                  <a:prstClr val="white"/>
                </a:solidFill>
                <a:effectLst/>
                <a:uLnTx/>
                <a:uFillTx/>
                <a:latin typeface="Calibri"/>
                <a:ea typeface="+mn-ea"/>
                <a:cs typeface="+mn-cs"/>
              </a:rPr>
              <a:t>ertification</a:t>
            </a:r>
            <a:r>
              <a:rPr kumimoji="0" lang="fr-FR" sz="2400" b="1" i="0" u="none" strike="noStrike" kern="1200" cap="none" spc="0" normalizeH="0" baseline="0" noProof="0" dirty="0" smtClean="0">
                <a:ln>
                  <a:noFill/>
                </a:ln>
                <a:solidFill>
                  <a:prstClr val="white"/>
                </a:solidFill>
                <a:effectLst/>
                <a:uLnTx/>
                <a:uFillTx/>
                <a:latin typeface="Calibri"/>
                <a:ea typeface="+mn-ea"/>
                <a:cs typeface="+mn-cs"/>
              </a:rPr>
              <a:t> plus </a:t>
            </a:r>
            <a:r>
              <a:rPr lang="fr-FR" sz="2400" b="1" dirty="0" smtClean="0">
                <a:solidFill>
                  <a:prstClr val="white"/>
                </a:solidFill>
                <a:latin typeface="Calibri"/>
              </a:rPr>
              <a:t>simple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white"/>
                </a:solidFill>
                <a:effectLst/>
                <a:uLnTx/>
                <a:uFillTx/>
                <a:latin typeface="Calibri"/>
                <a:ea typeface="+mn-ea"/>
                <a:cs typeface="+mn-cs"/>
              </a:rPr>
              <a:t>Jérôme Blanc – IEN et Arnaud Chambon –</a:t>
            </a:r>
            <a:r>
              <a:rPr kumimoji="0" lang="fr-FR" sz="1600" b="1" i="0" u="none" strike="noStrike" kern="1200" cap="none" spc="0" normalizeH="0" noProof="0" dirty="0" smtClean="0">
                <a:ln>
                  <a:noFill/>
                </a:ln>
                <a:solidFill>
                  <a:prstClr val="white"/>
                </a:solidFill>
                <a:effectLst/>
                <a:uLnTx/>
                <a:uFillTx/>
                <a:latin typeface="Calibri"/>
                <a:ea typeface="+mn-ea"/>
                <a:cs typeface="+mn-cs"/>
              </a:rPr>
              <a:t> CMIEN </a:t>
            </a:r>
            <a:endParaRPr kumimoji="0" lang="fr-FR"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xmlns="" id="{96083F75-F606-1622-FE07-58CC2F1F7D90}"/>
              </a:ext>
            </a:extLst>
          </p:cNvPr>
          <p:cNvSpPr txBox="1"/>
          <p:nvPr/>
        </p:nvSpPr>
        <p:spPr>
          <a:xfrm>
            <a:off x="-508764" y="-61908"/>
            <a:ext cx="4578874"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RENOVATION DES REFERENTIELS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DE LA FILIERE CARROSSERIE</a:t>
            </a:r>
          </a:p>
        </p:txBody>
      </p:sp>
    </p:spTree>
    <p:extLst>
      <p:ext uri="{BB962C8B-B14F-4D97-AF65-F5344CB8AC3E}">
        <p14:creationId xmlns:p14="http://schemas.microsoft.com/office/powerpoint/2010/main" xmlns="" val="3444848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xmlns="" id="{63FE7EAE-C43D-0949-8FAC-186D8B7B8A80}"/>
              </a:ext>
            </a:extLst>
          </p:cNvPr>
          <p:cNvSpPr txBox="1"/>
          <p:nvPr/>
        </p:nvSpPr>
        <p:spPr>
          <a:xfrm>
            <a:off x="326693" y="102227"/>
            <a:ext cx="2280496" cy="338554"/>
          </a:xfrm>
          <a:prstGeom prst="rect">
            <a:avLst/>
          </a:prstGeom>
          <a:noFill/>
        </p:spPr>
        <p:txBody>
          <a:bodyPr wrap="none" rtlCol="0">
            <a:spAutoFit/>
          </a:bodyPr>
          <a:lstStyle/>
          <a:p>
            <a:r>
              <a:rPr lang="fr-FR" sz="1600" b="1" dirty="0"/>
              <a:t>Définition des épreuves</a:t>
            </a:r>
          </a:p>
        </p:txBody>
      </p:sp>
      <p:sp>
        <p:nvSpPr>
          <p:cNvPr id="10" name="ZoneTexte 9">
            <a:extLst>
              <a:ext uri="{FF2B5EF4-FFF2-40B4-BE49-F238E27FC236}">
                <a16:creationId xmlns:a16="http://schemas.microsoft.com/office/drawing/2014/main" xmlns="" id="{63FE7EAE-C43D-0949-8FAC-186D8B7B8A80}"/>
              </a:ext>
            </a:extLst>
          </p:cNvPr>
          <p:cNvSpPr txBox="1"/>
          <p:nvPr/>
        </p:nvSpPr>
        <p:spPr>
          <a:xfrm>
            <a:off x="277265" y="822444"/>
            <a:ext cx="5578258" cy="369332"/>
          </a:xfrm>
          <a:prstGeom prst="rect">
            <a:avLst/>
          </a:prstGeom>
          <a:noFill/>
        </p:spPr>
        <p:txBody>
          <a:bodyPr wrap="none" rtlCol="0">
            <a:spAutoFit/>
          </a:bodyPr>
          <a:lstStyle/>
          <a:p>
            <a:r>
              <a:rPr lang="fr-FR" b="1" dirty="0" smtClean="0">
                <a:solidFill>
                  <a:srgbClr val="336699"/>
                </a:solidFill>
              </a:rPr>
              <a:t>Focus sur les anciens référentiels de CAP et de BAC PRO  </a:t>
            </a:r>
            <a:endParaRPr lang="fr-FR" b="1" dirty="0">
              <a:solidFill>
                <a:srgbClr val="336699"/>
              </a:solidFill>
            </a:endParaRPr>
          </a:p>
        </p:txBody>
      </p:sp>
      <p:pic>
        <p:nvPicPr>
          <p:cNvPr id="3" name="Image 2"/>
          <p:cNvPicPr>
            <a:picLocks noChangeAspect="1"/>
          </p:cNvPicPr>
          <p:nvPr/>
        </p:nvPicPr>
        <p:blipFill>
          <a:blip r:embed="rId3"/>
          <a:stretch>
            <a:fillRect/>
          </a:stretch>
        </p:blipFill>
        <p:spPr>
          <a:xfrm>
            <a:off x="1122966" y="1513842"/>
            <a:ext cx="2721311" cy="3570558"/>
          </a:xfrm>
          <a:prstGeom prst="rect">
            <a:avLst/>
          </a:prstGeom>
        </p:spPr>
      </p:pic>
      <p:sp>
        <p:nvSpPr>
          <p:cNvPr id="4" name="ZoneTexte 3"/>
          <p:cNvSpPr txBox="1"/>
          <p:nvPr/>
        </p:nvSpPr>
        <p:spPr>
          <a:xfrm>
            <a:off x="1122966" y="1222979"/>
            <a:ext cx="2721311" cy="261610"/>
          </a:xfrm>
          <a:prstGeom prst="rect">
            <a:avLst/>
          </a:prstGeom>
          <a:noFill/>
          <a:ln w="9525">
            <a:solidFill>
              <a:srgbClr val="474747"/>
            </a:solidFill>
          </a:ln>
        </p:spPr>
        <p:txBody>
          <a:bodyPr wrap="square" rtlCol="0">
            <a:spAutoFit/>
          </a:bodyPr>
          <a:lstStyle/>
          <a:p>
            <a:pPr algn="ctr"/>
            <a:r>
              <a:rPr lang="fr-FR" sz="1100" b="1" dirty="0" smtClean="0">
                <a:solidFill>
                  <a:srgbClr val="474747"/>
                </a:solidFill>
              </a:rPr>
              <a:t>CAP Réparation des carrosseries</a:t>
            </a:r>
            <a:endParaRPr lang="fr-FR" sz="1100" b="1" dirty="0">
              <a:solidFill>
                <a:srgbClr val="474747"/>
              </a:solidFill>
            </a:endParaRPr>
          </a:p>
        </p:txBody>
      </p:sp>
      <p:pic>
        <p:nvPicPr>
          <p:cNvPr id="5" name="Image 4"/>
          <p:cNvPicPr>
            <a:picLocks noChangeAspect="1"/>
          </p:cNvPicPr>
          <p:nvPr/>
        </p:nvPicPr>
        <p:blipFill>
          <a:blip r:embed="rId4"/>
          <a:stretch>
            <a:fillRect/>
          </a:stretch>
        </p:blipFill>
        <p:spPr>
          <a:xfrm>
            <a:off x="5181235" y="1791267"/>
            <a:ext cx="3486515" cy="3015708"/>
          </a:xfrm>
          <a:prstGeom prst="rect">
            <a:avLst/>
          </a:prstGeom>
        </p:spPr>
      </p:pic>
      <p:sp>
        <p:nvSpPr>
          <p:cNvPr id="12" name="ZoneTexte 11"/>
          <p:cNvSpPr txBox="1"/>
          <p:nvPr/>
        </p:nvSpPr>
        <p:spPr>
          <a:xfrm>
            <a:off x="5640036" y="1269332"/>
            <a:ext cx="2721311" cy="261610"/>
          </a:xfrm>
          <a:prstGeom prst="rect">
            <a:avLst/>
          </a:prstGeom>
          <a:noFill/>
          <a:ln w="9525">
            <a:solidFill>
              <a:srgbClr val="474747"/>
            </a:solidFill>
          </a:ln>
        </p:spPr>
        <p:txBody>
          <a:bodyPr wrap="square" rtlCol="0">
            <a:spAutoFit/>
          </a:bodyPr>
          <a:lstStyle/>
          <a:p>
            <a:pPr algn="ctr"/>
            <a:r>
              <a:rPr lang="fr-FR" sz="1100" b="1" dirty="0" smtClean="0">
                <a:solidFill>
                  <a:srgbClr val="474747"/>
                </a:solidFill>
              </a:rPr>
              <a:t>Bac Pro Réparation des carrosseries</a:t>
            </a:r>
            <a:endParaRPr lang="fr-FR" sz="1100" b="1" dirty="0">
              <a:solidFill>
                <a:srgbClr val="474747"/>
              </a:solidFill>
            </a:endParaRPr>
          </a:p>
        </p:txBody>
      </p:sp>
      <p:sp>
        <p:nvSpPr>
          <p:cNvPr id="13" name="Rectangle 12"/>
          <p:cNvSpPr/>
          <p:nvPr/>
        </p:nvSpPr>
        <p:spPr>
          <a:xfrm>
            <a:off x="3376414" y="1530942"/>
            <a:ext cx="228600" cy="3553458"/>
          </a:xfrm>
          <a:prstGeom prst="rect">
            <a:avLst/>
          </a:prstGeom>
          <a:noFill/>
          <a:ln>
            <a:solidFill>
              <a:srgbClr val="FF0000"/>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5" name="Rectangle 14"/>
          <p:cNvSpPr/>
          <p:nvPr/>
        </p:nvSpPr>
        <p:spPr>
          <a:xfrm>
            <a:off x="1122966" y="3863340"/>
            <a:ext cx="2721311" cy="525780"/>
          </a:xfrm>
          <a:prstGeom prst="rect">
            <a:avLst/>
          </a:prstGeom>
          <a:noFill/>
          <a:ln>
            <a:solidFill>
              <a:schemeClr val="accent1">
                <a:lumMod val="75000"/>
              </a:schemeClr>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7" name="Rectangle 16"/>
          <p:cNvSpPr/>
          <p:nvPr/>
        </p:nvSpPr>
        <p:spPr>
          <a:xfrm>
            <a:off x="8294671" y="1724026"/>
            <a:ext cx="114300" cy="2872264"/>
          </a:xfrm>
          <a:prstGeom prst="rect">
            <a:avLst/>
          </a:prstGeom>
          <a:noFill/>
          <a:ln>
            <a:solidFill>
              <a:srgbClr val="FF0000"/>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8" name="Rectangle 17"/>
          <p:cNvSpPr/>
          <p:nvPr/>
        </p:nvSpPr>
        <p:spPr>
          <a:xfrm>
            <a:off x="5858462" y="3025140"/>
            <a:ext cx="2809288" cy="180022"/>
          </a:xfrm>
          <a:prstGeom prst="rect">
            <a:avLst/>
          </a:prstGeom>
          <a:noFill/>
          <a:ln>
            <a:solidFill>
              <a:schemeClr val="accent1">
                <a:lumMod val="75000"/>
              </a:schemeClr>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9" name="Rectangle 18"/>
          <p:cNvSpPr/>
          <p:nvPr/>
        </p:nvSpPr>
        <p:spPr>
          <a:xfrm>
            <a:off x="5181235" y="4596289"/>
            <a:ext cx="3113436" cy="277928"/>
          </a:xfrm>
          <a:prstGeom prst="rect">
            <a:avLst/>
          </a:prstGeom>
          <a:noFill/>
          <a:ln>
            <a:solidFill>
              <a:schemeClr val="accent1">
                <a:lumMod val="75000"/>
              </a:schemeClr>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4" name="Rectangle 13"/>
          <p:cNvSpPr/>
          <p:nvPr/>
        </p:nvSpPr>
        <p:spPr>
          <a:xfrm>
            <a:off x="1122966" y="3290834"/>
            <a:ext cx="2067386" cy="145701"/>
          </a:xfrm>
          <a:prstGeom prst="rect">
            <a:avLst/>
          </a:prstGeom>
          <a:noFill/>
          <a:ln>
            <a:solidFill>
              <a:srgbClr val="00B050"/>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solidFill>
                <a:schemeClr val="dk1"/>
              </a:solidFill>
            </a:endParaRPr>
          </a:p>
        </p:txBody>
      </p:sp>
      <p:sp>
        <p:nvSpPr>
          <p:cNvPr id="16" name="Rectangle 15"/>
          <p:cNvSpPr/>
          <p:nvPr/>
        </p:nvSpPr>
        <p:spPr>
          <a:xfrm>
            <a:off x="5847328" y="3948740"/>
            <a:ext cx="2067386" cy="156012"/>
          </a:xfrm>
          <a:prstGeom prst="rect">
            <a:avLst/>
          </a:prstGeom>
          <a:noFill/>
          <a:ln>
            <a:solidFill>
              <a:srgbClr val="00B050"/>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solidFill>
                <a:schemeClr val="dk1"/>
              </a:solidFill>
            </a:endParaRPr>
          </a:p>
        </p:txBody>
      </p:sp>
    </p:spTree>
    <p:extLst>
      <p:ext uri="{BB962C8B-B14F-4D97-AF65-F5344CB8AC3E}">
        <p14:creationId xmlns:p14="http://schemas.microsoft.com/office/powerpoint/2010/main" xmlns="" val="263432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8" grpId="0" animBg="1"/>
      <p:bldP spid="19" grpId="0" animBg="1"/>
      <p:bldP spid="14"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xmlns="" id="{63FE7EAE-C43D-0949-8FAC-186D8B7B8A80}"/>
              </a:ext>
            </a:extLst>
          </p:cNvPr>
          <p:cNvSpPr txBox="1"/>
          <p:nvPr/>
        </p:nvSpPr>
        <p:spPr>
          <a:xfrm>
            <a:off x="326693" y="102227"/>
            <a:ext cx="2280496" cy="338554"/>
          </a:xfrm>
          <a:prstGeom prst="rect">
            <a:avLst/>
          </a:prstGeom>
          <a:noFill/>
        </p:spPr>
        <p:txBody>
          <a:bodyPr wrap="none" rtlCol="0">
            <a:spAutoFit/>
          </a:bodyPr>
          <a:lstStyle/>
          <a:p>
            <a:r>
              <a:rPr lang="fr-FR" sz="1600" b="1" dirty="0"/>
              <a:t>Définition des épreuves</a:t>
            </a:r>
          </a:p>
        </p:txBody>
      </p:sp>
      <p:sp>
        <p:nvSpPr>
          <p:cNvPr id="20" name="ZoneTexte 19">
            <a:extLst>
              <a:ext uri="{FF2B5EF4-FFF2-40B4-BE49-F238E27FC236}">
                <a16:creationId xmlns:a16="http://schemas.microsoft.com/office/drawing/2014/main" xmlns="" id="{63FE7EAE-C43D-0949-8FAC-186D8B7B8A80}"/>
              </a:ext>
            </a:extLst>
          </p:cNvPr>
          <p:cNvSpPr txBox="1"/>
          <p:nvPr/>
        </p:nvSpPr>
        <p:spPr>
          <a:xfrm>
            <a:off x="288000" y="801144"/>
            <a:ext cx="4590167" cy="369332"/>
          </a:xfrm>
          <a:prstGeom prst="rect">
            <a:avLst/>
          </a:prstGeom>
          <a:noFill/>
        </p:spPr>
        <p:txBody>
          <a:bodyPr wrap="none" rtlCol="0">
            <a:spAutoFit/>
          </a:bodyPr>
          <a:lstStyle/>
          <a:p>
            <a:r>
              <a:rPr lang="fr-FR" b="1" dirty="0" smtClean="0">
                <a:solidFill>
                  <a:srgbClr val="336699"/>
                </a:solidFill>
              </a:rPr>
              <a:t>Unités certificatives par blocs </a:t>
            </a:r>
            <a:r>
              <a:rPr lang="fr-FR" b="1" dirty="0">
                <a:solidFill>
                  <a:srgbClr val="336699"/>
                </a:solidFill>
              </a:rPr>
              <a:t>de compétences</a:t>
            </a:r>
          </a:p>
        </p:txBody>
      </p:sp>
      <p:graphicFrame>
        <p:nvGraphicFramePr>
          <p:cNvPr id="6" name="Tableau 5"/>
          <p:cNvGraphicFramePr>
            <a:graphicFrameLocks noGrp="1"/>
          </p:cNvGraphicFramePr>
          <p:nvPr>
            <p:extLst>
              <p:ext uri="{D42A27DB-BD31-4B8C-83A1-F6EECF244321}">
                <p14:modId xmlns:p14="http://schemas.microsoft.com/office/powerpoint/2010/main" xmlns="" val="1642894032"/>
              </p:ext>
            </p:extLst>
          </p:nvPr>
        </p:nvGraphicFramePr>
        <p:xfrm>
          <a:off x="5150741" y="1316206"/>
          <a:ext cx="3783709" cy="2352424"/>
        </p:xfrm>
        <a:graphic>
          <a:graphicData uri="http://schemas.openxmlformats.org/drawingml/2006/table">
            <a:tbl>
              <a:tblPr firstRow="1" firstCol="1" bandRow="1"/>
              <a:tblGrid>
                <a:gridCol w="458523">
                  <a:extLst>
                    <a:ext uri="{9D8B030D-6E8A-4147-A177-3AD203B41FA5}">
                      <a16:colId xmlns:a16="http://schemas.microsoft.com/office/drawing/2014/main" xmlns="" val="4287015301"/>
                    </a:ext>
                  </a:extLst>
                </a:gridCol>
                <a:gridCol w="1090778">
                  <a:extLst>
                    <a:ext uri="{9D8B030D-6E8A-4147-A177-3AD203B41FA5}">
                      <a16:colId xmlns:a16="http://schemas.microsoft.com/office/drawing/2014/main" xmlns="" val="159524830"/>
                    </a:ext>
                  </a:extLst>
                </a:gridCol>
                <a:gridCol w="436311">
                  <a:extLst>
                    <a:ext uri="{9D8B030D-6E8A-4147-A177-3AD203B41FA5}">
                      <a16:colId xmlns:a16="http://schemas.microsoft.com/office/drawing/2014/main" xmlns="" val="3095414403"/>
                    </a:ext>
                  </a:extLst>
                </a:gridCol>
                <a:gridCol w="256871">
                  <a:extLst>
                    <a:ext uri="{9D8B030D-6E8A-4147-A177-3AD203B41FA5}">
                      <a16:colId xmlns:a16="http://schemas.microsoft.com/office/drawing/2014/main" xmlns="" val="1676448519"/>
                    </a:ext>
                  </a:extLst>
                </a:gridCol>
                <a:gridCol w="256871">
                  <a:extLst>
                    <a:ext uri="{9D8B030D-6E8A-4147-A177-3AD203B41FA5}">
                      <a16:colId xmlns:a16="http://schemas.microsoft.com/office/drawing/2014/main" xmlns="" val="1518156117"/>
                    </a:ext>
                  </a:extLst>
                </a:gridCol>
                <a:gridCol w="256871">
                  <a:extLst>
                    <a:ext uri="{9D8B030D-6E8A-4147-A177-3AD203B41FA5}">
                      <a16:colId xmlns:a16="http://schemas.microsoft.com/office/drawing/2014/main" xmlns="" val="305720632"/>
                    </a:ext>
                  </a:extLst>
                </a:gridCol>
                <a:gridCol w="256871">
                  <a:extLst>
                    <a:ext uri="{9D8B030D-6E8A-4147-A177-3AD203B41FA5}">
                      <a16:colId xmlns:a16="http://schemas.microsoft.com/office/drawing/2014/main" xmlns="" val="119911839"/>
                    </a:ext>
                  </a:extLst>
                </a:gridCol>
                <a:gridCol w="256871">
                  <a:extLst>
                    <a:ext uri="{9D8B030D-6E8A-4147-A177-3AD203B41FA5}">
                      <a16:colId xmlns:a16="http://schemas.microsoft.com/office/drawing/2014/main" xmlns="" val="2231488217"/>
                    </a:ext>
                  </a:extLst>
                </a:gridCol>
                <a:gridCol w="256871">
                  <a:extLst>
                    <a:ext uri="{9D8B030D-6E8A-4147-A177-3AD203B41FA5}">
                      <a16:colId xmlns:a16="http://schemas.microsoft.com/office/drawing/2014/main" xmlns="" val="1861430759"/>
                    </a:ext>
                  </a:extLst>
                </a:gridCol>
                <a:gridCol w="256871">
                  <a:extLst>
                    <a:ext uri="{9D8B030D-6E8A-4147-A177-3AD203B41FA5}">
                      <a16:colId xmlns:a16="http://schemas.microsoft.com/office/drawing/2014/main" xmlns="" val="2989176543"/>
                    </a:ext>
                  </a:extLst>
                </a:gridCol>
              </a:tblGrid>
              <a:tr h="702820">
                <a:tc rowSpan="2" gridSpan="3">
                  <a:txBody>
                    <a:bodyPr/>
                    <a:lstStyle/>
                    <a:p>
                      <a:pPr algn="ctr">
                        <a:lnSpc>
                          <a:spcPct val="115000"/>
                        </a:lnSpc>
                        <a:spcAft>
                          <a:spcPts val="0"/>
                        </a:spcAft>
                      </a:pPr>
                      <a:r>
                        <a:rPr lang="fr-FR" sz="1000" b="1" dirty="0">
                          <a:effectLst/>
                          <a:latin typeface="Arial" panose="020B0604020202020204" pitchFamily="34" charset="0"/>
                          <a:ea typeface="Times New Roman" panose="02020603050405020304" pitchFamily="18" charset="0"/>
                          <a:cs typeface="Times New Roman" panose="02020603050405020304" pitchFamily="18" charset="0"/>
                        </a:rPr>
                        <a:t>CAP</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1000" b="1" dirty="0">
                          <a:effectLst/>
                          <a:latin typeface="Arial" panose="020B0604020202020204" pitchFamily="34" charset="0"/>
                          <a:ea typeface="Times New Roman" panose="02020603050405020304" pitchFamily="18" charset="0"/>
                          <a:cs typeface="Times New Roman" panose="02020603050405020304" pitchFamily="18" charset="0"/>
                        </a:rPr>
                        <a:t>peintre </a:t>
                      </a:r>
                      <a:br>
                        <a:rPr lang="fr-FR" sz="1000" b="1" dirty="0">
                          <a:effectLst/>
                          <a:latin typeface="Arial" panose="020B0604020202020204" pitchFamily="34" charset="0"/>
                          <a:ea typeface="Times New Roman" panose="02020603050405020304" pitchFamily="18" charset="0"/>
                          <a:cs typeface="Times New Roman" panose="02020603050405020304" pitchFamily="18" charset="0"/>
                        </a:rPr>
                      </a:br>
                      <a:r>
                        <a:rPr lang="fr-FR" sz="1000" b="1" dirty="0">
                          <a:effectLst/>
                          <a:latin typeface="Arial" panose="020B0604020202020204" pitchFamily="34" charset="0"/>
                          <a:ea typeface="Times New Roman" panose="02020603050405020304" pitchFamily="18" charset="0"/>
                          <a:cs typeface="Times New Roman" panose="02020603050405020304" pitchFamily="18" charset="0"/>
                        </a:rPr>
                        <a:t>automobile</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gn="ctr">
                        <a:lnSpc>
                          <a:spcPct val="115000"/>
                        </a:lnSpc>
                        <a:spcAft>
                          <a:spcPts val="0"/>
                        </a:spcAft>
                      </a:pP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fr-FR"/>
                    </a:p>
                  </a:txBody>
                  <a:tcPr/>
                </a:tc>
                <a:tc gridSpan="4">
                  <a:txBody>
                    <a:bodyPr/>
                    <a:lstStyle/>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Bloc 1</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Intervenir et réparer un élément</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Bloc 2</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Préparer et appliquer des peintures</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2928354727"/>
                  </a:ext>
                </a:extLst>
              </a:tr>
              <a:tr h="243533">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ctr">
                        <a:lnSpc>
                          <a:spcPct val="115000"/>
                        </a:lnSpc>
                        <a:spcAft>
                          <a:spcPts val="0"/>
                        </a:spcAft>
                      </a:pPr>
                      <a:r>
                        <a:rPr lang="fr-FR" sz="600" b="1" dirty="0">
                          <a:effectLst/>
                          <a:latin typeface="Arial" panose="020B0604020202020204" pitchFamily="34" charset="0"/>
                          <a:ea typeface="Times New Roman" panose="02020603050405020304" pitchFamily="18" charset="0"/>
                          <a:cs typeface="Times New Roman" panose="02020603050405020304" pitchFamily="18" charset="0"/>
                        </a:rPr>
                        <a:t>C1.1</a:t>
                      </a:r>
                      <a:endParaRPr lang="fr-F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600" b="1" dirty="0">
                          <a:effectLst/>
                          <a:latin typeface="Arial" panose="020B0604020202020204" pitchFamily="34" charset="0"/>
                          <a:ea typeface="Times New Roman" panose="02020603050405020304" pitchFamily="18" charset="0"/>
                          <a:cs typeface="Times New Roman" panose="02020603050405020304" pitchFamily="18" charset="0"/>
                        </a:rPr>
                        <a:t>C1.2</a:t>
                      </a:r>
                      <a:endParaRPr lang="fr-F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600" b="1" dirty="0">
                          <a:effectLst/>
                          <a:latin typeface="Arial" panose="020B0604020202020204" pitchFamily="34" charset="0"/>
                          <a:ea typeface="Times New Roman" panose="02020603050405020304" pitchFamily="18" charset="0"/>
                          <a:cs typeface="Times New Roman" panose="02020603050405020304" pitchFamily="18" charset="0"/>
                        </a:rPr>
                        <a:t>C1.3</a:t>
                      </a:r>
                      <a:endParaRPr lang="fr-F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600" b="1" dirty="0">
                          <a:effectLst/>
                          <a:latin typeface="Arial" panose="020B0604020202020204" pitchFamily="34" charset="0"/>
                          <a:ea typeface="Times New Roman" panose="02020603050405020304" pitchFamily="18" charset="0"/>
                          <a:cs typeface="Times New Roman" panose="02020603050405020304" pitchFamily="18" charset="0"/>
                        </a:rPr>
                        <a:t>C1.4</a:t>
                      </a:r>
                      <a:endParaRPr lang="fr-F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600" b="1" dirty="0">
                          <a:effectLst/>
                          <a:latin typeface="Arial" panose="020B0604020202020204" pitchFamily="34" charset="0"/>
                          <a:ea typeface="Times New Roman" panose="02020603050405020304" pitchFamily="18" charset="0"/>
                          <a:cs typeface="Times New Roman" panose="02020603050405020304" pitchFamily="18" charset="0"/>
                        </a:rPr>
                        <a:t>C2.1</a:t>
                      </a:r>
                      <a:endParaRPr lang="fr-F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600" b="1" dirty="0">
                          <a:effectLst/>
                          <a:latin typeface="Arial" panose="020B0604020202020204" pitchFamily="34" charset="0"/>
                          <a:ea typeface="Times New Roman" panose="02020603050405020304" pitchFamily="18" charset="0"/>
                          <a:cs typeface="Times New Roman" panose="02020603050405020304" pitchFamily="18" charset="0"/>
                        </a:rPr>
                        <a:t>C2.2</a:t>
                      </a:r>
                      <a:endParaRPr lang="fr-F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600" b="1" dirty="0">
                          <a:effectLst/>
                          <a:latin typeface="Arial" panose="020B0604020202020204" pitchFamily="34" charset="0"/>
                          <a:ea typeface="Times New Roman" panose="02020603050405020304" pitchFamily="18" charset="0"/>
                          <a:cs typeface="Times New Roman" panose="02020603050405020304" pitchFamily="18" charset="0"/>
                        </a:rPr>
                        <a:t>C2.3</a:t>
                      </a:r>
                      <a:endParaRPr lang="fr-F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3885334474"/>
                  </a:ext>
                </a:extLst>
              </a:tr>
              <a:tr h="231495">
                <a:tc rowSpan="3">
                  <a:txBody>
                    <a:bodyPr/>
                    <a:lstStyle/>
                    <a:p>
                      <a:pPr algn="ctr">
                        <a:lnSpc>
                          <a:spcPct val="115000"/>
                        </a:lnSpc>
                        <a:spcAft>
                          <a:spcPts val="0"/>
                        </a:spcAft>
                      </a:pPr>
                      <a:r>
                        <a:rPr lang="fr-FR" sz="1200" b="1"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UP1</a:t>
                      </a:r>
                      <a:endParaRPr lang="fr-FR" sz="12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3">
                  <a:txBody>
                    <a:bodyPr/>
                    <a:lstStyle/>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Pôle 1</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Intervention et réparation sur un élément</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smtClean="0">
                          <a:effectLst/>
                          <a:latin typeface="Arial" panose="020B0604020202020204" pitchFamily="34" charset="0"/>
                          <a:ea typeface="Times New Roman" panose="02020603050405020304" pitchFamily="18" charset="0"/>
                          <a:cs typeface="Times New Roman" panose="02020603050405020304" pitchFamily="18" charset="0"/>
                        </a:rPr>
                        <a:t>A1.1</a:t>
                      </a:r>
                      <a:r>
                        <a:rPr lang="fr-FR" sz="900"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2854833105"/>
                  </a:ext>
                </a:extLst>
              </a:tr>
              <a:tr h="231495">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A1.2</a:t>
                      </a:r>
                      <a:r>
                        <a:rPr lang="fr-FR" sz="9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fr-FR" sz="9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2671281589"/>
                  </a:ext>
                </a:extLst>
              </a:tr>
              <a:tr h="248596">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A1.3</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914982777"/>
                  </a:ext>
                </a:extLst>
              </a:tr>
              <a:tr h="231495">
                <a:tc rowSpan="3">
                  <a:txBody>
                    <a:bodyPr/>
                    <a:lstStyle/>
                    <a:p>
                      <a:pPr marL="0" algn="ctr" defTabSz="457200" rtl="0" eaLnBrk="1" latinLnBrk="0" hangingPunct="1">
                        <a:lnSpc>
                          <a:spcPct val="115000"/>
                        </a:lnSpc>
                        <a:spcAft>
                          <a:spcPts val="0"/>
                        </a:spcAft>
                      </a:pPr>
                      <a:r>
                        <a:rPr lang="fr-FR" sz="1200" b="1"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UP2</a:t>
                      </a:r>
                      <a:endParaRPr lang="fr-FR" sz="12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rowSpan="3">
                  <a:txBody>
                    <a:bodyPr/>
                    <a:lstStyle/>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Pôle 2</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Préparation et application des peintures</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A2.1</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3645989879"/>
                  </a:ext>
                </a:extLst>
              </a:tr>
              <a:tr h="231495">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A2.2</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647013295"/>
                  </a:ext>
                </a:extLst>
              </a:tr>
              <a:tr h="231495">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A2.3</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3763599613"/>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xmlns="" val="2604372088"/>
              </p:ext>
            </p:extLst>
          </p:nvPr>
        </p:nvGraphicFramePr>
        <p:xfrm>
          <a:off x="203622" y="1316205"/>
          <a:ext cx="4644604" cy="3131969"/>
        </p:xfrm>
        <a:graphic>
          <a:graphicData uri="http://schemas.openxmlformats.org/drawingml/2006/table">
            <a:tbl>
              <a:tblPr firstRow="1" firstCol="1" bandRow="1"/>
              <a:tblGrid>
                <a:gridCol w="474372">
                  <a:extLst>
                    <a:ext uri="{9D8B030D-6E8A-4147-A177-3AD203B41FA5}">
                      <a16:colId xmlns:a16="http://schemas.microsoft.com/office/drawing/2014/main" xmlns="" val="1569907050"/>
                    </a:ext>
                  </a:extLst>
                </a:gridCol>
                <a:gridCol w="1252247">
                  <a:extLst>
                    <a:ext uri="{9D8B030D-6E8A-4147-A177-3AD203B41FA5}">
                      <a16:colId xmlns:a16="http://schemas.microsoft.com/office/drawing/2014/main" xmlns="" val="159524830"/>
                    </a:ext>
                  </a:extLst>
                </a:gridCol>
                <a:gridCol w="361703">
                  <a:extLst>
                    <a:ext uri="{9D8B030D-6E8A-4147-A177-3AD203B41FA5}">
                      <a16:colId xmlns:a16="http://schemas.microsoft.com/office/drawing/2014/main" xmlns="" val="3095414403"/>
                    </a:ext>
                  </a:extLst>
                </a:gridCol>
                <a:gridCol w="276779">
                  <a:extLst>
                    <a:ext uri="{9D8B030D-6E8A-4147-A177-3AD203B41FA5}">
                      <a16:colId xmlns:a16="http://schemas.microsoft.com/office/drawing/2014/main" xmlns="" val="1676448519"/>
                    </a:ext>
                  </a:extLst>
                </a:gridCol>
                <a:gridCol w="276779">
                  <a:extLst>
                    <a:ext uri="{9D8B030D-6E8A-4147-A177-3AD203B41FA5}">
                      <a16:colId xmlns:a16="http://schemas.microsoft.com/office/drawing/2014/main" xmlns="" val="1518156117"/>
                    </a:ext>
                  </a:extLst>
                </a:gridCol>
                <a:gridCol w="276779">
                  <a:extLst>
                    <a:ext uri="{9D8B030D-6E8A-4147-A177-3AD203B41FA5}">
                      <a16:colId xmlns:a16="http://schemas.microsoft.com/office/drawing/2014/main" xmlns="" val="305720632"/>
                    </a:ext>
                  </a:extLst>
                </a:gridCol>
                <a:gridCol w="276779">
                  <a:extLst>
                    <a:ext uri="{9D8B030D-6E8A-4147-A177-3AD203B41FA5}">
                      <a16:colId xmlns:a16="http://schemas.microsoft.com/office/drawing/2014/main" xmlns="" val="119911839"/>
                    </a:ext>
                  </a:extLst>
                </a:gridCol>
                <a:gridCol w="717978">
                  <a:extLst>
                    <a:ext uri="{9D8B030D-6E8A-4147-A177-3AD203B41FA5}">
                      <a16:colId xmlns:a16="http://schemas.microsoft.com/office/drawing/2014/main" xmlns="" val="2231488217"/>
                    </a:ext>
                  </a:extLst>
                </a:gridCol>
                <a:gridCol w="294436">
                  <a:extLst>
                    <a:ext uri="{9D8B030D-6E8A-4147-A177-3AD203B41FA5}">
                      <a16:colId xmlns:a16="http://schemas.microsoft.com/office/drawing/2014/main" xmlns="" val="1243589063"/>
                    </a:ext>
                  </a:extLst>
                </a:gridCol>
                <a:gridCol w="436752">
                  <a:extLst>
                    <a:ext uri="{9D8B030D-6E8A-4147-A177-3AD203B41FA5}">
                      <a16:colId xmlns:a16="http://schemas.microsoft.com/office/drawing/2014/main" xmlns="" val="436512174"/>
                    </a:ext>
                  </a:extLst>
                </a:gridCol>
              </a:tblGrid>
              <a:tr h="822016">
                <a:tc rowSpan="2" gridSpan="3">
                  <a:txBody>
                    <a:bodyPr/>
                    <a:lstStyle/>
                    <a:p>
                      <a:pPr algn="ctr">
                        <a:lnSpc>
                          <a:spcPct val="115000"/>
                        </a:lnSpc>
                        <a:spcAft>
                          <a:spcPts val="0"/>
                        </a:spcAft>
                      </a:pPr>
                      <a:r>
                        <a:rPr lang="fr-FR" sz="1400" b="1" dirty="0">
                          <a:effectLst/>
                          <a:latin typeface="Arial" panose="020B0604020202020204" pitchFamily="34" charset="0"/>
                          <a:ea typeface="Times New Roman" panose="02020603050405020304" pitchFamily="18" charset="0"/>
                          <a:cs typeface="Times New Roman" panose="02020603050405020304" pitchFamily="18" charset="0"/>
                        </a:rPr>
                        <a:t>CAP</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1400" b="1" dirty="0">
                          <a:effectLst/>
                          <a:latin typeface="Arial" panose="020B0604020202020204" pitchFamily="34" charset="0"/>
                          <a:ea typeface="Times New Roman" panose="02020603050405020304" pitchFamily="18" charset="0"/>
                          <a:cs typeface="Times New Roman" panose="02020603050405020304" pitchFamily="18" charset="0"/>
                        </a:rPr>
                        <a:t>carrossier automobile</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gn="ctr">
                        <a:lnSpc>
                          <a:spcPct val="115000"/>
                        </a:lnSpc>
                        <a:spcAft>
                          <a:spcPts val="0"/>
                        </a:spcAft>
                      </a:pP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fr-FR"/>
                    </a:p>
                  </a:txBody>
                  <a:tcPr/>
                </a:tc>
                <a:tc gridSpan="4">
                  <a:txBody>
                    <a:bodyPr/>
                    <a:lstStyle/>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Bloc 1</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Intervenir et réparer un élément</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Bloc 2</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Préparer et appliquer des peintures</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gridSpan="2">
                  <a:txBody>
                    <a:bodyPr/>
                    <a:lstStyle/>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Bloc 3</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Réparer les inamovibles et les vitrages</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fr-FR"/>
                    </a:p>
                  </a:txBody>
                  <a:tcPr/>
                </a:tc>
                <a:extLst>
                  <a:ext uri="{0D108BD9-81ED-4DB2-BD59-A6C34878D82A}">
                    <a16:rowId xmlns:a16="http://schemas.microsoft.com/office/drawing/2014/main" xmlns="" val="2928354727"/>
                  </a:ext>
                </a:extLst>
              </a:tr>
              <a:tr h="192630">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ctr">
                        <a:lnSpc>
                          <a:spcPct val="115000"/>
                        </a:lnSpc>
                        <a:spcAft>
                          <a:spcPts val="0"/>
                        </a:spcAft>
                      </a:pPr>
                      <a:r>
                        <a:rPr lang="fr-FR" sz="600" b="1" dirty="0">
                          <a:effectLst/>
                          <a:latin typeface="Arial" panose="020B0604020202020204" pitchFamily="34" charset="0"/>
                          <a:ea typeface="Times New Roman" panose="02020603050405020304" pitchFamily="18" charset="0"/>
                          <a:cs typeface="Times New Roman" panose="02020603050405020304" pitchFamily="18" charset="0"/>
                        </a:rPr>
                        <a:t>C1.1</a:t>
                      </a:r>
                      <a:endParaRPr lang="fr-F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600" b="1" dirty="0">
                          <a:effectLst/>
                          <a:latin typeface="Arial" panose="020B0604020202020204" pitchFamily="34" charset="0"/>
                          <a:ea typeface="Times New Roman" panose="02020603050405020304" pitchFamily="18" charset="0"/>
                          <a:cs typeface="Times New Roman" panose="02020603050405020304" pitchFamily="18" charset="0"/>
                        </a:rPr>
                        <a:t>C1.2</a:t>
                      </a:r>
                      <a:endParaRPr lang="fr-F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600" b="1" dirty="0">
                          <a:effectLst/>
                          <a:latin typeface="Arial" panose="020B0604020202020204" pitchFamily="34" charset="0"/>
                          <a:ea typeface="Times New Roman" panose="02020603050405020304" pitchFamily="18" charset="0"/>
                          <a:cs typeface="Times New Roman" panose="02020603050405020304" pitchFamily="18" charset="0"/>
                        </a:rPr>
                        <a:t>C1.3</a:t>
                      </a:r>
                      <a:endParaRPr lang="fr-F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600" b="1" dirty="0">
                          <a:effectLst/>
                          <a:latin typeface="Arial" panose="020B0604020202020204" pitchFamily="34" charset="0"/>
                          <a:ea typeface="Times New Roman" panose="02020603050405020304" pitchFamily="18" charset="0"/>
                          <a:cs typeface="Times New Roman" panose="02020603050405020304" pitchFamily="18" charset="0"/>
                        </a:rPr>
                        <a:t>C1.4</a:t>
                      </a:r>
                      <a:endParaRPr lang="fr-F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600" b="1" dirty="0">
                          <a:effectLst/>
                          <a:latin typeface="Arial" panose="020B0604020202020204" pitchFamily="34" charset="0"/>
                          <a:ea typeface="Times New Roman" panose="02020603050405020304" pitchFamily="18" charset="0"/>
                          <a:cs typeface="Times New Roman" panose="02020603050405020304" pitchFamily="18" charset="0"/>
                        </a:rPr>
                        <a:t>C2.1</a:t>
                      </a:r>
                      <a:endParaRPr lang="fr-F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600" b="1" dirty="0">
                          <a:effectLst/>
                          <a:latin typeface="Arial" panose="020B0604020202020204" pitchFamily="34" charset="0"/>
                          <a:ea typeface="Times New Roman" panose="02020603050405020304" pitchFamily="18" charset="0"/>
                          <a:cs typeface="Times New Roman" panose="02020603050405020304" pitchFamily="18" charset="0"/>
                        </a:rPr>
                        <a:t>C3.1</a:t>
                      </a:r>
                      <a:endParaRPr lang="fr-F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600" b="1" dirty="0">
                          <a:effectLst/>
                          <a:latin typeface="Arial" panose="020B0604020202020204" pitchFamily="34" charset="0"/>
                          <a:ea typeface="Times New Roman" panose="02020603050405020304" pitchFamily="18" charset="0"/>
                          <a:cs typeface="Times New Roman" panose="02020603050405020304" pitchFamily="18" charset="0"/>
                        </a:rPr>
                        <a:t>C3.2</a:t>
                      </a:r>
                      <a:endParaRPr lang="fr-F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3885334474"/>
                  </a:ext>
                </a:extLst>
              </a:tr>
              <a:tr h="195049">
                <a:tc rowSpan="4">
                  <a:txBody>
                    <a:bodyPr/>
                    <a:lstStyle/>
                    <a:p>
                      <a:pPr algn="ctr">
                        <a:lnSpc>
                          <a:spcPct val="115000"/>
                        </a:lnSpc>
                        <a:spcAft>
                          <a:spcPts val="0"/>
                        </a:spcAft>
                      </a:pPr>
                      <a:r>
                        <a:rPr lang="fr-FR" sz="1200" b="1" dirty="0" smtClean="0">
                          <a:effectLst/>
                          <a:latin typeface="Calibri" panose="020F0502020204030204" pitchFamily="34" charset="0"/>
                          <a:ea typeface="Times New Roman" panose="02020603050405020304" pitchFamily="18" charset="0"/>
                          <a:cs typeface="Times New Roman" panose="02020603050405020304" pitchFamily="18" charset="0"/>
                        </a:rPr>
                        <a:t>UP1</a:t>
                      </a:r>
                      <a:endParaRPr lang="fr-FR"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4">
                  <a:txBody>
                    <a:bodyPr/>
                    <a:lstStyle/>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Pôle 1</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Intervention et réparation sur un élément</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A1.1</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2854833105"/>
                  </a:ext>
                </a:extLst>
              </a:tr>
              <a:tr h="195049">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A1.2</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70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2671281589"/>
                  </a:ext>
                </a:extLst>
              </a:tr>
              <a:tr h="195049">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A1.3</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914982777"/>
                  </a:ext>
                </a:extLst>
              </a:tr>
              <a:tr h="195049">
                <a:tc vMerge="1">
                  <a:txBody>
                    <a:bodyPr/>
                    <a:lstStyle/>
                    <a:p>
                      <a:endParaRPr lang="fr-FR" dirty="0"/>
                    </a:p>
                  </a:txBody>
                  <a:tcPr/>
                </a:tc>
                <a:tc vMerge="1">
                  <a:txBody>
                    <a:bodyPr/>
                    <a:lstStyle/>
                    <a:p>
                      <a:endParaRPr lang="fr-FR"/>
                    </a:p>
                  </a:txBody>
                  <a:tcPr/>
                </a:tc>
                <a:tc>
                  <a:txBody>
                    <a:bodyPr/>
                    <a:lstStyle/>
                    <a:p>
                      <a:pPr algn="ctr">
                        <a:lnSpc>
                          <a:spcPct val="115000"/>
                        </a:lnSpc>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A1.4</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1492463733"/>
                  </a:ext>
                </a:extLst>
              </a:tr>
              <a:tr h="711737">
                <a:tc>
                  <a:txBody>
                    <a:bodyPr/>
                    <a:lstStyle/>
                    <a:p>
                      <a:pPr algn="ctr">
                        <a:lnSpc>
                          <a:spcPct val="115000"/>
                        </a:lnSpc>
                        <a:spcAft>
                          <a:spcPts val="0"/>
                        </a:spcAft>
                      </a:pPr>
                      <a:r>
                        <a:rPr lang="fr-FR" sz="1200" b="1" dirty="0" smtClean="0">
                          <a:effectLst/>
                          <a:latin typeface="Calibri" panose="020F0502020204030204" pitchFamily="34" charset="0"/>
                          <a:ea typeface="Times New Roman" panose="02020603050405020304" pitchFamily="18" charset="0"/>
                          <a:cs typeface="Times New Roman" panose="02020603050405020304" pitchFamily="18" charset="0"/>
                        </a:rPr>
                        <a:t>UP2</a:t>
                      </a:r>
                      <a:endParaRPr lang="fr-FR"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Pôle 2</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Préparation et application des peintures</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dirty="0" smtClean="0">
                          <a:effectLst/>
                          <a:latin typeface="Arial" panose="020B0604020202020204" pitchFamily="34" charset="0"/>
                          <a:ea typeface="Times New Roman" panose="02020603050405020304" pitchFamily="18" charset="0"/>
                          <a:cs typeface="Times New Roman" panose="02020603050405020304" pitchFamily="18" charset="0"/>
                        </a:rPr>
                        <a:t>A2.1</a:t>
                      </a:r>
                      <a:r>
                        <a:rPr lang="fr-FR" sz="800"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3645989879"/>
                  </a:ext>
                </a:extLst>
              </a:tr>
              <a:tr h="312695">
                <a:tc rowSpan="2">
                  <a:txBody>
                    <a:bodyPr/>
                    <a:lstStyle/>
                    <a:p>
                      <a:pPr algn="ctr">
                        <a:lnSpc>
                          <a:spcPct val="115000"/>
                        </a:lnSpc>
                        <a:spcAft>
                          <a:spcPts val="0"/>
                        </a:spcAft>
                      </a:pPr>
                      <a:r>
                        <a:rPr lang="fr-FR" sz="1200" b="1" dirty="0" smtClean="0">
                          <a:effectLst/>
                          <a:latin typeface="Calibri" panose="020F0502020204030204" pitchFamily="34" charset="0"/>
                          <a:ea typeface="Times New Roman" panose="02020603050405020304" pitchFamily="18" charset="0"/>
                          <a:cs typeface="Times New Roman" panose="02020603050405020304" pitchFamily="18" charset="0"/>
                        </a:rPr>
                        <a:t>UP3</a:t>
                      </a:r>
                      <a:endParaRPr lang="fr-FR"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2">
                  <a:txBody>
                    <a:bodyPr/>
                    <a:lstStyle/>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Pôle 3</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Intervention sur les inamovibles et les vitrages</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A3.1</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2931483581"/>
                  </a:ext>
                </a:extLst>
              </a:tr>
              <a:tr h="312695">
                <a:tc vMerge="1">
                  <a:txBody>
                    <a:bodyPr/>
                    <a:lstStyle/>
                    <a:p>
                      <a:endParaRPr lang="fr-FR" dirty="0"/>
                    </a:p>
                  </a:txBody>
                  <a:tcPr/>
                </a:tc>
                <a:tc vMerge="1">
                  <a:txBody>
                    <a:bodyPr/>
                    <a:lstStyle/>
                    <a:p>
                      <a:endParaRPr lang="fr-FR"/>
                    </a:p>
                  </a:txBody>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A3.2</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3" marR="46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1381858082"/>
                  </a:ext>
                </a:extLst>
              </a:tr>
            </a:tbl>
          </a:graphicData>
        </a:graphic>
      </p:graphicFrame>
      <p:sp>
        <p:nvSpPr>
          <p:cNvPr id="2" name="ZoneTexte 1"/>
          <p:cNvSpPr txBox="1"/>
          <p:nvPr/>
        </p:nvSpPr>
        <p:spPr>
          <a:xfrm>
            <a:off x="5150741" y="3731568"/>
            <a:ext cx="3783711" cy="230832"/>
          </a:xfrm>
          <a:prstGeom prst="rect">
            <a:avLst/>
          </a:prstGeom>
          <a:noFill/>
        </p:spPr>
        <p:txBody>
          <a:bodyPr wrap="square" rtlCol="0">
            <a:spAutoFit/>
          </a:bodyPr>
          <a:lstStyle/>
          <a:p>
            <a:r>
              <a:rPr lang="fr-FR" sz="900" i="1" dirty="0">
                <a:solidFill>
                  <a:srgbClr val="C00000"/>
                </a:solidFill>
              </a:rPr>
              <a:t>* Un niveau d’autonomie inférieur par rapport au CAP carrossier automobile</a:t>
            </a:r>
          </a:p>
        </p:txBody>
      </p:sp>
      <p:sp>
        <p:nvSpPr>
          <p:cNvPr id="9" name="ZoneTexte 8"/>
          <p:cNvSpPr txBox="1"/>
          <p:nvPr/>
        </p:nvSpPr>
        <p:spPr>
          <a:xfrm>
            <a:off x="203619" y="4532537"/>
            <a:ext cx="4513161" cy="369332"/>
          </a:xfrm>
          <a:prstGeom prst="rect">
            <a:avLst/>
          </a:prstGeom>
          <a:noFill/>
        </p:spPr>
        <p:txBody>
          <a:bodyPr wrap="square" rtlCol="0">
            <a:spAutoFit/>
          </a:bodyPr>
          <a:lstStyle/>
          <a:p>
            <a:pPr algn="just"/>
            <a:r>
              <a:rPr lang="fr-FR" sz="900" i="1" dirty="0">
                <a:solidFill>
                  <a:srgbClr val="C00000"/>
                </a:solidFill>
              </a:rPr>
              <a:t>* Un niveau d’autonomie inférieur par rapport au CAP peintre automobile sauf pour la tâche T2.1.4 appliquer un traitement anticorrosion (niveau 2)</a:t>
            </a:r>
          </a:p>
        </p:txBody>
      </p:sp>
    </p:spTree>
    <p:extLst>
      <p:ext uri="{BB962C8B-B14F-4D97-AF65-F5344CB8AC3E}">
        <p14:creationId xmlns:p14="http://schemas.microsoft.com/office/powerpoint/2010/main" xmlns="" val="302808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xmlns="" id="{63FE7EAE-C43D-0949-8FAC-186D8B7B8A80}"/>
              </a:ext>
            </a:extLst>
          </p:cNvPr>
          <p:cNvSpPr txBox="1"/>
          <p:nvPr/>
        </p:nvSpPr>
        <p:spPr>
          <a:xfrm>
            <a:off x="326693" y="102227"/>
            <a:ext cx="228049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Définition des épreuves</a:t>
            </a:r>
          </a:p>
        </p:txBody>
      </p:sp>
      <p:graphicFrame>
        <p:nvGraphicFramePr>
          <p:cNvPr id="19" name="Tableau 18"/>
          <p:cNvGraphicFramePr>
            <a:graphicFrameLocks noGrp="1"/>
          </p:cNvGraphicFramePr>
          <p:nvPr>
            <p:extLst>
              <p:ext uri="{D42A27DB-BD31-4B8C-83A1-F6EECF244321}">
                <p14:modId xmlns:p14="http://schemas.microsoft.com/office/powerpoint/2010/main" xmlns="" val="3224884231"/>
              </p:ext>
            </p:extLst>
          </p:nvPr>
        </p:nvGraphicFramePr>
        <p:xfrm>
          <a:off x="288003" y="1269332"/>
          <a:ext cx="8670651" cy="3759131"/>
        </p:xfrm>
        <a:graphic>
          <a:graphicData uri="http://schemas.openxmlformats.org/drawingml/2006/table">
            <a:tbl>
              <a:tblPr firstRow="1" firstCol="1" bandRow="1"/>
              <a:tblGrid>
                <a:gridCol w="601683">
                  <a:extLst>
                    <a:ext uri="{9D8B030D-6E8A-4147-A177-3AD203B41FA5}">
                      <a16:colId xmlns:a16="http://schemas.microsoft.com/office/drawing/2014/main" xmlns="" val="1815401149"/>
                    </a:ext>
                  </a:extLst>
                </a:gridCol>
                <a:gridCol w="2656703">
                  <a:extLst>
                    <a:ext uri="{9D8B030D-6E8A-4147-A177-3AD203B41FA5}">
                      <a16:colId xmlns:a16="http://schemas.microsoft.com/office/drawing/2014/main" xmlns="" val="1803513537"/>
                    </a:ext>
                  </a:extLst>
                </a:gridCol>
                <a:gridCol w="593125">
                  <a:extLst>
                    <a:ext uri="{9D8B030D-6E8A-4147-A177-3AD203B41FA5}">
                      <a16:colId xmlns:a16="http://schemas.microsoft.com/office/drawing/2014/main" xmlns="" val="4066068716"/>
                    </a:ext>
                  </a:extLst>
                </a:gridCol>
                <a:gridCol w="401595">
                  <a:extLst>
                    <a:ext uri="{9D8B030D-6E8A-4147-A177-3AD203B41FA5}">
                      <a16:colId xmlns:a16="http://schemas.microsoft.com/office/drawing/2014/main" xmlns="" val="1644481275"/>
                    </a:ext>
                  </a:extLst>
                </a:gridCol>
                <a:gridCol w="401595">
                  <a:extLst>
                    <a:ext uri="{9D8B030D-6E8A-4147-A177-3AD203B41FA5}">
                      <a16:colId xmlns:a16="http://schemas.microsoft.com/office/drawing/2014/main" xmlns="" val="2599864612"/>
                    </a:ext>
                  </a:extLst>
                </a:gridCol>
                <a:gridCol w="401595">
                  <a:extLst>
                    <a:ext uri="{9D8B030D-6E8A-4147-A177-3AD203B41FA5}">
                      <a16:colId xmlns:a16="http://schemas.microsoft.com/office/drawing/2014/main" xmlns="" val="1820783387"/>
                    </a:ext>
                  </a:extLst>
                </a:gridCol>
                <a:gridCol w="401595">
                  <a:extLst>
                    <a:ext uri="{9D8B030D-6E8A-4147-A177-3AD203B41FA5}">
                      <a16:colId xmlns:a16="http://schemas.microsoft.com/office/drawing/2014/main" xmlns="" val="1596155335"/>
                    </a:ext>
                  </a:extLst>
                </a:gridCol>
                <a:gridCol w="401595">
                  <a:extLst>
                    <a:ext uri="{9D8B030D-6E8A-4147-A177-3AD203B41FA5}">
                      <a16:colId xmlns:a16="http://schemas.microsoft.com/office/drawing/2014/main" xmlns="" val="4218098862"/>
                    </a:ext>
                  </a:extLst>
                </a:gridCol>
                <a:gridCol w="401595">
                  <a:extLst>
                    <a:ext uri="{9D8B030D-6E8A-4147-A177-3AD203B41FA5}">
                      <a16:colId xmlns:a16="http://schemas.microsoft.com/office/drawing/2014/main" xmlns="" val="3020302535"/>
                    </a:ext>
                  </a:extLst>
                </a:gridCol>
                <a:gridCol w="401595">
                  <a:extLst>
                    <a:ext uri="{9D8B030D-6E8A-4147-A177-3AD203B41FA5}">
                      <a16:colId xmlns:a16="http://schemas.microsoft.com/office/drawing/2014/main" xmlns="" val="3609673408"/>
                    </a:ext>
                  </a:extLst>
                </a:gridCol>
                <a:gridCol w="401595">
                  <a:extLst>
                    <a:ext uri="{9D8B030D-6E8A-4147-A177-3AD203B41FA5}">
                      <a16:colId xmlns:a16="http://schemas.microsoft.com/office/drawing/2014/main" xmlns="" val="668897622"/>
                    </a:ext>
                  </a:extLst>
                </a:gridCol>
                <a:gridCol w="401595">
                  <a:extLst>
                    <a:ext uri="{9D8B030D-6E8A-4147-A177-3AD203B41FA5}">
                      <a16:colId xmlns:a16="http://schemas.microsoft.com/office/drawing/2014/main" xmlns="" val="2386377541"/>
                    </a:ext>
                  </a:extLst>
                </a:gridCol>
                <a:gridCol w="401595">
                  <a:extLst>
                    <a:ext uri="{9D8B030D-6E8A-4147-A177-3AD203B41FA5}">
                      <a16:colId xmlns:a16="http://schemas.microsoft.com/office/drawing/2014/main" xmlns="" val="2030742368"/>
                    </a:ext>
                  </a:extLst>
                </a:gridCol>
                <a:gridCol w="401595">
                  <a:extLst>
                    <a:ext uri="{9D8B030D-6E8A-4147-A177-3AD203B41FA5}">
                      <a16:colId xmlns:a16="http://schemas.microsoft.com/office/drawing/2014/main" xmlns="" val="2635461230"/>
                    </a:ext>
                  </a:extLst>
                </a:gridCol>
                <a:gridCol w="401595">
                  <a:extLst>
                    <a:ext uri="{9D8B030D-6E8A-4147-A177-3AD203B41FA5}">
                      <a16:colId xmlns:a16="http://schemas.microsoft.com/office/drawing/2014/main" xmlns="" val="3969436643"/>
                    </a:ext>
                  </a:extLst>
                </a:gridCol>
              </a:tblGrid>
              <a:tr h="776332">
                <a:tc rowSpan="2" gridSpan="3">
                  <a:txBody>
                    <a:bodyPr/>
                    <a:lstStyle/>
                    <a:p>
                      <a:pPr algn="ctr">
                        <a:lnSpc>
                          <a:spcPct val="115000"/>
                        </a:lnSpc>
                        <a:spcAft>
                          <a:spcPts val="0"/>
                        </a:spcAft>
                      </a:pPr>
                      <a:r>
                        <a:rPr lang="fr-FR" sz="1400" b="1" dirty="0">
                          <a:effectLst/>
                          <a:latin typeface="Arial" panose="020B0604020202020204" pitchFamily="34" charset="0"/>
                          <a:ea typeface="Times New Roman" panose="02020603050405020304" pitchFamily="18" charset="0"/>
                          <a:cs typeface="Times New Roman" panose="02020603050405020304" pitchFamily="18" charset="0"/>
                        </a:rPr>
                        <a:t> </a:t>
                      </a:r>
                      <a:r>
                        <a:rPr lang="fr-FR" sz="1600" b="1" dirty="0">
                          <a:effectLst/>
                          <a:latin typeface="Arial" panose="020B0604020202020204" pitchFamily="34" charset="0"/>
                          <a:ea typeface="Times New Roman" panose="02020603050405020304" pitchFamily="18" charset="0"/>
                          <a:cs typeface="Times New Roman" panose="02020603050405020304" pitchFamily="18" charset="0"/>
                        </a:rPr>
                        <a:t>BAC PRO</a:t>
                      </a:r>
                      <a:endParaRPr lang="fr-FR" sz="11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1600" b="1" dirty="0">
                          <a:effectLst/>
                          <a:latin typeface="Arial" panose="020B0604020202020204" pitchFamily="34" charset="0"/>
                          <a:ea typeface="Times New Roman" panose="02020603050405020304" pitchFamily="18" charset="0"/>
                          <a:cs typeface="Times New Roman" panose="02020603050405020304" pitchFamily="18" charset="0"/>
                        </a:rPr>
                        <a:t>carrossier peintre automobile</a:t>
                      </a:r>
                      <a:endParaRPr lang="fr-FR"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hMerge="1">
                  <a:txBody>
                    <a:bodyPr/>
                    <a:lstStyle/>
                    <a:p>
                      <a:pPr algn="ctr">
                        <a:lnSpc>
                          <a:spcPct val="115000"/>
                        </a:lnSpc>
                        <a:spcAft>
                          <a:spcPts val="0"/>
                        </a:spcAft>
                      </a:pPr>
                      <a:endParaRPr lang="fr-FR"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pPr algn="ctr">
                        <a:lnSpc>
                          <a:spcPct val="115000"/>
                        </a:lnSpc>
                        <a:spcAft>
                          <a:spcPts val="0"/>
                        </a:spcAft>
                      </a:pP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ctr">
                        <a:lnSpc>
                          <a:spcPct val="115000"/>
                        </a:lnSpc>
                        <a:spcAft>
                          <a:spcPts val="0"/>
                        </a:spcAft>
                      </a:pPr>
                      <a:r>
                        <a:rPr lang="fr-FR" sz="1050" b="1" dirty="0">
                          <a:effectLst/>
                          <a:latin typeface="Arial" panose="020B0604020202020204" pitchFamily="34" charset="0"/>
                          <a:ea typeface="Times New Roman" panose="02020603050405020304" pitchFamily="18" charset="0"/>
                          <a:cs typeface="Times New Roman" panose="02020603050405020304" pitchFamily="18" charset="0"/>
                        </a:rPr>
                        <a:t>Bloc 1</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1050" b="1" dirty="0">
                          <a:effectLst/>
                          <a:latin typeface="Arial" panose="020B0604020202020204" pitchFamily="34" charset="0"/>
                          <a:ea typeface="Times New Roman" panose="02020603050405020304" pitchFamily="18" charset="0"/>
                          <a:cs typeface="Times New Roman" panose="02020603050405020304" pitchFamily="18" charset="0"/>
                        </a:rPr>
                        <a:t>Intervenir et réparer un élément</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5E0B3"/>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a:lnSpc>
                          <a:spcPct val="115000"/>
                        </a:lnSpc>
                        <a:spcAft>
                          <a:spcPts val="0"/>
                        </a:spcAft>
                      </a:pPr>
                      <a:r>
                        <a:rPr lang="fr-FR" sz="1050" b="1" dirty="0">
                          <a:effectLst/>
                          <a:latin typeface="Arial" panose="020B0604020202020204" pitchFamily="34" charset="0"/>
                          <a:ea typeface="Times New Roman" panose="02020603050405020304" pitchFamily="18" charset="0"/>
                          <a:cs typeface="Times New Roman" panose="02020603050405020304" pitchFamily="18" charset="0"/>
                        </a:rPr>
                        <a:t>Bloc 2</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1050" b="1" dirty="0">
                          <a:effectLst/>
                          <a:latin typeface="Arial" panose="020B0604020202020204" pitchFamily="34" charset="0"/>
                          <a:ea typeface="Times New Roman" panose="02020603050405020304" pitchFamily="18" charset="0"/>
                          <a:cs typeface="Times New Roman" panose="02020603050405020304" pitchFamily="18" charset="0"/>
                        </a:rPr>
                        <a:t>Préparer et appliquer des peintures</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7CAAC"/>
                    </a:solidFill>
                  </a:tcPr>
                </a:tc>
                <a:tc hMerge="1">
                  <a:txBody>
                    <a:bodyPr/>
                    <a:lstStyle/>
                    <a:p>
                      <a:endParaRPr lang="fr-FR"/>
                    </a:p>
                  </a:txBody>
                  <a:tcPr/>
                </a:tc>
                <a:tc hMerge="1">
                  <a:txBody>
                    <a:bodyPr/>
                    <a:lstStyle/>
                    <a:p>
                      <a:endParaRPr lang="fr-FR"/>
                    </a:p>
                  </a:txBody>
                  <a:tcPr/>
                </a:tc>
                <a:tc gridSpan="2">
                  <a:txBody>
                    <a:bodyPr/>
                    <a:lstStyle/>
                    <a:p>
                      <a:pPr algn="ctr">
                        <a:lnSpc>
                          <a:spcPct val="115000"/>
                        </a:lnSpc>
                        <a:spcAft>
                          <a:spcPts val="0"/>
                        </a:spcAft>
                      </a:pPr>
                      <a:r>
                        <a:rPr lang="fr-FR" sz="900" b="1" dirty="0">
                          <a:effectLst/>
                          <a:latin typeface="Arial" panose="020B0604020202020204" pitchFamily="34" charset="0"/>
                          <a:ea typeface="Times New Roman" panose="02020603050405020304" pitchFamily="18" charset="0"/>
                          <a:cs typeface="Times New Roman" panose="02020603050405020304" pitchFamily="18" charset="0"/>
                        </a:rPr>
                        <a:t>Bloc 3</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900" b="1" dirty="0">
                          <a:effectLst/>
                          <a:latin typeface="Arial" panose="020B0604020202020204" pitchFamily="34" charset="0"/>
                          <a:ea typeface="Times New Roman" panose="02020603050405020304" pitchFamily="18" charset="0"/>
                          <a:cs typeface="Times New Roman" panose="02020603050405020304" pitchFamily="18" charset="0"/>
                        </a:rPr>
                        <a:t>Réparer les inamovibles et les vitrages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4C6E7"/>
                    </a:solidFill>
                  </a:tcPr>
                </a:tc>
                <a:tc hMerge="1">
                  <a:txBody>
                    <a:bodyPr/>
                    <a:lstStyle/>
                    <a:p>
                      <a:endParaRPr lang="fr-FR"/>
                    </a:p>
                  </a:txBody>
                  <a:tcPr/>
                </a:tc>
                <a:tc gridSpan="3">
                  <a:txBody>
                    <a:bodyPr/>
                    <a:lstStyle/>
                    <a:p>
                      <a:pPr algn="ctr">
                        <a:lnSpc>
                          <a:spcPct val="115000"/>
                        </a:lnSpc>
                        <a:spcAft>
                          <a:spcPts val="0"/>
                        </a:spcAft>
                      </a:pP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Bloc 4</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Diagnostiquer et communiquer</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E599"/>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488770457"/>
                  </a:ext>
                </a:extLst>
              </a:tr>
              <a:tr h="253100">
                <a:tc gridSpan="3" vMerge="1">
                  <a:txBody>
                    <a:bodyPr/>
                    <a:lstStyle/>
                    <a:p>
                      <a:endParaRPr lang="fr-FR"/>
                    </a:p>
                  </a:txBody>
                  <a:tcPr/>
                </a:tc>
                <a:tc hMerge="1" vMerge="1">
                  <a:txBody>
                    <a:bodyPr/>
                    <a:lstStyle/>
                    <a:p>
                      <a:pPr algn="ctr">
                        <a:lnSpc>
                          <a:spcPct val="115000"/>
                        </a:lnSpc>
                        <a:spcAft>
                          <a:spcPts val="0"/>
                        </a:spcAft>
                      </a:pP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a:noFill/>
                    </a:lnL>
                    <a:lnR>
                      <a:noFill/>
                    </a:lnR>
                    <a:lnT>
                      <a:noFill/>
                    </a:lnT>
                    <a:lnB w="12700" cap="flat" cmpd="sng" algn="ctr">
                      <a:solidFill>
                        <a:srgbClr val="000000"/>
                      </a:solidFill>
                      <a:prstDash val="solid"/>
                      <a:round/>
                      <a:headEnd type="none" w="med" len="med"/>
                      <a:tailEnd type="none" w="med" len="med"/>
                    </a:lnB>
                  </a:tcPr>
                </a:tc>
                <a:tc hMerge="1" vMerge="1">
                  <a:txBody>
                    <a:bodyPr/>
                    <a:lstStyle/>
                    <a:p>
                      <a:pPr algn="ctr">
                        <a:lnSpc>
                          <a:spcPct val="115000"/>
                        </a:lnSpc>
                        <a:spcAft>
                          <a:spcPts val="0"/>
                        </a:spcAft>
                      </a:pP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900" b="1" dirty="0">
                          <a:effectLst/>
                          <a:latin typeface="Arial" panose="020B0604020202020204" pitchFamily="34" charset="0"/>
                          <a:ea typeface="Times New Roman" panose="02020603050405020304" pitchFamily="18" charset="0"/>
                          <a:cs typeface="Times New Roman" panose="02020603050405020304" pitchFamily="18" charset="0"/>
                        </a:rPr>
                        <a:t>C1.1</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b="1" dirty="0">
                          <a:effectLst/>
                          <a:latin typeface="Arial" panose="020B0604020202020204" pitchFamily="34" charset="0"/>
                          <a:ea typeface="Times New Roman" panose="02020603050405020304" pitchFamily="18" charset="0"/>
                          <a:cs typeface="Times New Roman" panose="02020603050405020304" pitchFamily="18" charset="0"/>
                        </a:rPr>
                        <a:t>C1.2</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b="1" dirty="0">
                          <a:effectLst/>
                          <a:latin typeface="Arial" panose="020B0604020202020204" pitchFamily="34" charset="0"/>
                          <a:ea typeface="Times New Roman" panose="02020603050405020304" pitchFamily="18" charset="0"/>
                          <a:cs typeface="Times New Roman" panose="02020603050405020304" pitchFamily="18" charset="0"/>
                        </a:rPr>
                        <a:t>C1.3</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b="1" dirty="0">
                          <a:effectLst/>
                          <a:latin typeface="Arial" panose="020B0604020202020204" pitchFamily="34" charset="0"/>
                          <a:ea typeface="Times New Roman" panose="02020603050405020304" pitchFamily="18" charset="0"/>
                          <a:cs typeface="Times New Roman" panose="02020603050405020304" pitchFamily="18" charset="0"/>
                        </a:rPr>
                        <a:t>C1.4</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b="1" dirty="0">
                          <a:effectLst/>
                          <a:latin typeface="Arial" panose="020B0604020202020204" pitchFamily="34" charset="0"/>
                          <a:ea typeface="Times New Roman" panose="02020603050405020304" pitchFamily="18" charset="0"/>
                          <a:cs typeface="Times New Roman" panose="02020603050405020304" pitchFamily="18" charset="0"/>
                        </a:rPr>
                        <a:t>C2.1</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b="1" dirty="0">
                          <a:effectLst/>
                          <a:latin typeface="Arial" panose="020B0604020202020204" pitchFamily="34" charset="0"/>
                          <a:ea typeface="Times New Roman" panose="02020603050405020304" pitchFamily="18" charset="0"/>
                          <a:cs typeface="Times New Roman" panose="02020603050405020304" pitchFamily="18" charset="0"/>
                        </a:rPr>
                        <a:t>C2.2</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b="1" dirty="0">
                          <a:effectLst/>
                          <a:latin typeface="Arial" panose="020B0604020202020204" pitchFamily="34" charset="0"/>
                          <a:ea typeface="Times New Roman" panose="02020603050405020304" pitchFamily="18" charset="0"/>
                          <a:cs typeface="Times New Roman" panose="02020603050405020304" pitchFamily="18" charset="0"/>
                        </a:rPr>
                        <a:t>C2.3</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b="1" dirty="0">
                          <a:effectLst/>
                          <a:latin typeface="Arial" panose="020B0604020202020204" pitchFamily="34" charset="0"/>
                          <a:ea typeface="Times New Roman" panose="02020603050405020304" pitchFamily="18" charset="0"/>
                          <a:cs typeface="Times New Roman" panose="02020603050405020304" pitchFamily="18" charset="0"/>
                        </a:rPr>
                        <a:t>C3.1</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b="1" dirty="0">
                          <a:effectLst/>
                          <a:latin typeface="Arial" panose="020B0604020202020204" pitchFamily="34" charset="0"/>
                          <a:ea typeface="Times New Roman" panose="02020603050405020304" pitchFamily="18" charset="0"/>
                          <a:cs typeface="Times New Roman" panose="02020603050405020304" pitchFamily="18" charset="0"/>
                        </a:rPr>
                        <a:t>C3.2</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b="1" dirty="0">
                          <a:effectLst/>
                          <a:latin typeface="Arial" panose="020B0604020202020204" pitchFamily="34" charset="0"/>
                          <a:ea typeface="Times New Roman" panose="02020603050405020304" pitchFamily="18" charset="0"/>
                          <a:cs typeface="Times New Roman" panose="02020603050405020304" pitchFamily="18" charset="0"/>
                        </a:rPr>
                        <a:t>C4.1</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b="1" dirty="0">
                          <a:effectLst/>
                          <a:latin typeface="Arial" panose="020B0604020202020204" pitchFamily="34" charset="0"/>
                          <a:ea typeface="Times New Roman" panose="02020603050405020304" pitchFamily="18" charset="0"/>
                          <a:cs typeface="Times New Roman" panose="02020603050405020304" pitchFamily="18" charset="0"/>
                        </a:rPr>
                        <a:t>C4.2</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b="1" dirty="0">
                          <a:effectLst/>
                          <a:latin typeface="Arial" panose="020B0604020202020204" pitchFamily="34" charset="0"/>
                          <a:ea typeface="Times New Roman" panose="02020603050405020304" pitchFamily="18" charset="0"/>
                          <a:cs typeface="Times New Roman" panose="02020603050405020304" pitchFamily="18" charset="0"/>
                        </a:rPr>
                        <a:t>C4.3</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E599"/>
                    </a:solidFill>
                  </a:tcPr>
                </a:tc>
                <a:extLst>
                  <a:ext uri="{0D108BD9-81ED-4DB2-BD59-A6C34878D82A}">
                    <a16:rowId xmlns:a16="http://schemas.microsoft.com/office/drawing/2014/main" xmlns="" val="2398577232"/>
                  </a:ext>
                </a:extLst>
              </a:tr>
              <a:tr h="240588">
                <a:tc rowSpan="4">
                  <a:txBody>
                    <a:bodyPr/>
                    <a:lstStyle/>
                    <a:p>
                      <a:pPr algn="ctr">
                        <a:lnSpc>
                          <a:spcPct val="115000"/>
                        </a:lnSpc>
                        <a:spcAft>
                          <a:spcPts val="0"/>
                        </a:spcAft>
                      </a:pPr>
                      <a:r>
                        <a:rPr lang="fr-FR" sz="1100" b="1" dirty="0" smtClean="0">
                          <a:effectLst/>
                          <a:latin typeface="Arial" panose="020B0604020202020204" pitchFamily="34" charset="0"/>
                          <a:ea typeface="Times New Roman" panose="02020603050405020304" pitchFamily="18" charset="0"/>
                          <a:cs typeface="Arial" panose="020B0604020202020204" pitchFamily="34" charset="0"/>
                        </a:rPr>
                        <a:t>U31</a:t>
                      </a:r>
                      <a:endParaRPr lang="fr-FR" sz="1100" b="1" dirty="0">
                        <a:effectLst/>
                        <a:latin typeface="Arial" panose="020B0604020202020204" pitchFamily="34" charset="0"/>
                        <a:ea typeface="Times New Roman" panose="02020603050405020304" pitchFamily="18" charset="0"/>
                        <a:cs typeface="Arial" panose="020B0604020202020204" pitchFamily="34" charset="0"/>
                      </a:endParaRPr>
                    </a:p>
                  </a:txBody>
                  <a:tcPr marL="44896" marR="4489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4">
                  <a:txBody>
                    <a:bodyPr/>
                    <a:lstStyle/>
                    <a:p>
                      <a:pPr algn="ctr">
                        <a:lnSpc>
                          <a:spcPct val="115000"/>
                        </a:lnSpc>
                        <a:spcAft>
                          <a:spcPts val="0"/>
                        </a:spcAft>
                      </a:pPr>
                      <a:r>
                        <a:rPr lang="fr-FR" sz="1050" b="1" dirty="0">
                          <a:effectLst/>
                          <a:latin typeface="Arial" panose="020B0604020202020204" pitchFamily="34" charset="0"/>
                          <a:ea typeface="Times New Roman" panose="02020603050405020304" pitchFamily="18" charset="0"/>
                          <a:cs typeface="Times New Roman" panose="02020603050405020304" pitchFamily="18" charset="0"/>
                        </a:rPr>
                        <a:t>Pôle 1</a:t>
                      </a:r>
                      <a:endParaRPr lang="fr-FR"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1050" b="0" dirty="0">
                          <a:effectLst/>
                          <a:latin typeface="Arial" panose="020B0604020202020204" pitchFamily="34" charset="0"/>
                          <a:ea typeface="Times New Roman" panose="02020603050405020304" pitchFamily="18" charset="0"/>
                          <a:cs typeface="Times New Roman" panose="02020603050405020304" pitchFamily="18" charset="0"/>
                        </a:rPr>
                        <a:t>Intervention et réparation sur un élément</a:t>
                      </a:r>
                      <a:endParaRPr lang="fr-FR" sz="105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A1.1</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933473177"/>
                  </a:ext>
                </a:extLst>
              </a:tr>
              <a:tr h="240588">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A1.2</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1791033291"/>
                  </a:ext>
                </a:extLst>
              </a:tr>
              <a:tr h="240588">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A1.3</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2342907658"/>
                  </a:ext>
                </a:extLst>
              </a:tr>
              <a:tr h="240588">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A1.4</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3949995136"/>
                  </a:ext>
                </a:extLst>
              </a:tr>
              <a:tr h="240588">
                <a:tc rowSpan="3">
                  <a:txBody>
                    <a:bodyPr/>
                    <a:lstStyle/>
                    <a:p>
                      <a:pPr algn="ctr">
                        <a:lnSpc>
                          <a:spcPct val="115000"/>
                        </a:lnSpc>
                        <a:spcAft>
                          <a:spcPts val="0"/>
                        </a:spcAft>
                      </a:pPr>
                      <a:r>
                        <a:rPr lang="fr-FR" sz="1100" b="1" dirty="0" smtClean="0">
                          <a:effectLst/>
                          <a:latin typeface="Arial" panose="020B0604020202020204" pitchFamily="34" charset="0"/>
                          <a:ea typeface="Times New Roman" panose="02020603050405020304" pitchFamily="18" charset="0"/>
                          <a:cs typeface="Arial" panose="020B0604020202020204" pitchFamily="34" charset="0"/>
                        </a:rPr>
                        <a:t>U32</a:t>
                      </a:r>
                      <a:endParaRPr lang="fr-FR" sz="1100" b="1" dirty="0">
                        <a:effectLst/>
                        <a:latin typeface="Arial" panose="020B0604020202020204" pitchFamily="34" charset="0"/>
                        <a:ea typeface="Times New Roman" panose="02020603050405020304" pitchFamily="18" charset="0"/>
                        <a:cs typeface="Arial" panose="020B0604020202020204" pitchFamily="34" charset="0"/>
                      </a:endParaRPr>
                    </a:p>
                  </a:txBody>
                  <a:tcPr marL="44896" marR="4489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rowSpan="3">
                  <a:txBody>
                    <a:bodyPr/>
                    <a:lstStyle/>
                    <a:p>
                      <a:pPr algn="ctr">
                        <a:lnSpc>
                          <a:spcPct val="115000"/>
                        </a:lnSpc>
                        <a:spcAft>
                          <a:spcPts val="0"/>
                        </a:spcAft>
                      </a:pPr>
                      <a:r>
                        <a:rPr lang="fr-FR" sz="1050" b="1" dirty="0">
                          <a:effectLst/>
                          <a:latin typeface="Arial" panose="020B0604020202020204" pitchFamily="34" charset="0"/>
                          <a:ea typeface="Times New Roman" panose="02020603050405020304" pitchFamily="18" charset="0"/>
                          <a:cs typeface="Times New Roman" panose="02020603050405020304" pitchFamily="18" charset="0"/>
                        </a:rPr>
                        <a:t>Pôle 2</a:t>
                      </a:r>
                      <a:endParaRPr lang="fr-FR"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1050" b="0" dirty="0">
                          <a:effectLst/>
                          <a:latin typeface="Arial" panose="020B0604020202020204" pitchFamily="34" charset="0"/>
                          <a:ea typeface="Times New Roman" panose="02020603050405020304" pitchFamily="18" charset="0"/>
                          <a:cs typeface="Times New Roman" panose="02020603050405020304" pitchFamily="18" charset="0"/>
                        </a:rPr>
                        <a:t>Préparation et application des peintures</a:t>
                      </a:r>
                      <a:endParaRPr lang="fr-FR" sz="105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A2.1</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1197817401"/>
                  </a:ext>
                </a:extLst>
              </a:tr>
              <a:tr h="240588">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A2.2</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1651583946"/>
                  </a:ext>
                </a:extLst>
              </a:tr>
              <a:tr h="240588">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A2.3</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1075661138"/>
                  </a:ext>
                </a:extLst>
              </a:tr>
              <a:tr h="270129">
                <a:tc rowSpan="2">
                  <a:txBody>
                    <a:bodyPr/>
                    <a:lstStyle/>
                    <a:p>
                      <a:pPr algn="ctr">
                        <a:lnSpc>
                          <a:spcPct val="115000"/>
                        </a:lnSpc>
                        <a:spcAft>
                          <a:spcPts val="0"/>
                        </a:spcAft>
                      </a:pPr>
                      <a:r>
                        <a:rPr lang="fr-FR" sz="1100" b="1" dirty="0" smtClean="0">
                          <a:effectLst/>
                          <a:latin typeface="Arial" panose="020B0604020202020204" pitchFamily="34" charset="0"/>
                          <a:ea typeface="Times New Roman" panose="02020603050405020304" pitchFamily="18" charset="0"/>
                          <a:cs typeface="Arial" panose="020B0604020202020204" pitchFamily="34" charset="0"/>
                        </a:rPr>
                        <a:t>U33</a:t>
                      </a:r>
                      <a:endParaRPr lang="fr-FR" sz="1100" b="1" dirty="0">
                        <a:effectLst/>
                        <a:latin typeface="Arial" panose="020B0604020202020204" pitchFamily="34" charset="0"/>
                        <a:ea typeface="Times New Roman" panose="02020603050405020304" pitchFamily="18" charset="0"/>
                        <a:cs typeface="Arial" panose="020B0604020202020204" pitchFamily="34" charset="0"/>
                      </a:endParaRPr>
                    </a:p>
                  </a:txBody>
                  <a:tcPr marL="44896" marR="4489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2">
                  <a:txBody>
                    <a:bodyPr/>
                    <a:lstStyle/>
                    <a:p>
                      <a:pPr algn="ctr">
                        <a:lnSpc>
                          <a:spcPct val="115000"/>
                        </a:lnSpc>
                        <a:spcAft>
                          <a:spcPts val="0"/>
                        </a:spcAft>
                      </a:pPr>
                      <a:r>
                        <a:rPr lang="fr-FR" sz="1050" b="1" dirty="0">
                          <a:effectLst/>
                          <a:latin typeface="Arial" panose="020B0604020202020204" pitchFamily="34" charset="0"/>
                          <a:ea typeface="Times New Roman" panose="02020603050405020304" pitchFamily="18" charset="0"/>
                          <a:cs typeface="Times New Roman" panose="02020603050405020304" pitchFamily="18" charset="0"/>
                        </a:rPr>
                        <a:t>Pôle 3</a:t>
                      </a:r>
                      <a:endParaRPr lang="fr-FR"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1050" b="0" dirty="0">
                          <a:effectLst/>
                          <a:latin typeface="Arial" panose="020B0604020202020204" pitchFamily="34" charset="0"/>
                          <a:ea typeface="Times New Roman" panose="02020603050405020304" pitchFamily="18" charset="0"/>
                          <a:cs typeface="Times New Roman" panose="02020603050405020304" pitchFamily="18" charset="0"/>
                        </a:rPr>
                        <a:t>Intervention sur les inamovibles et les vitrages</a:t>
                      </a:r>
                      <a:endParaRPr lang="fr-FR" sz="105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A3.1</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2488331618"/>
                  </a:ext>
                </a:extLst>
              </a:tr>
              <a:tr h="270129">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A3.2</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fr-FR" sz="90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2456871339"/>
                  </a:ext>
                </a:extLst>
              </a:tr>
              <a:tr h="240588">
                <a:tc rowSpan="2">
                  <a:txBody>
                    <a:bodyPr/>
                    <a:lstStyle/>
                    <a:p>
                      <a:pPr algn="ctr">
                        <a:lnSpc>
                          <a:spcPct val="115000"/>
                        </a:lnSpc>
                        <a:spcAft>
                          <a:spcPts val="0"/>
                        </a:spcAft>
                      </a:pPr>
                      <a:r>
                        <a:rPr lang="fr-FR" sz="1100" b="1" dirty="0" smtClean="0">
                          <a:effectLst/>
                          <a:latin typeface="Arial" panose="020B0604020202020204" pitchFamily="34" charset="0"/>
                          <a:ea typeface="Times New Roman" panose="02020603050405020304" pitchFamily="18" charset="0"/>
                          <a:cs typeface="Arial" panose="020B0604020202020204" pitchFamily="34" charset="0"/>
                        </a:rPr>
                        <a:t>U2</a:t>
                      </a:r>
                      <a:endParaRPr lang="fr-FR" sz="1100" b="1" dirty="0">
                        <a:effectLst/>
                        <a:latin typeface="Arial" panose="020B0604020202020204" pitchFamily="34" charset="0"/>
                        <a:ea typeface="Times New Roman" panose="02020603050405020304" pitchFamily="18" charset="0"/>
                        <a:cs typeface="Arial" panose="020B0604020202020204" pitchFamily="34" charset="0"/>
                      </a:endParaRPr>
                    </a:p>
                  </a:txBody>
                  <a:tcPr marL="44896" marR="4489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E599"/>
                    </a:solidFill>
                  </a:tcPr>
                </a:tc>
                <a:tc rowSpan="2">
                  <a:txBody>
                    <a:bodyPr/>
                    <a:lstStyle/>
                    <a:p>
                      <a:pPr algn="ctr">
                        <a:lnSpc>
                          <a:spcPct val="115000"/>
                        </a:lnSpc>
                        <a:spcAft>
                          <a:spcPts val="0"/>
                        </a:spcAft>
                      </a:pPr>
                      <a:r>
                        <a:rPr lang="fr-FR" sz="1050" b="1" dirty="0">
                          <a:effectLst/>
                          <a:latin typeface="Arial" panose="020B0604020202020204" pitchFamily="34" charset="0"/>
                          <a:ea typeface="Times New Roman" panose="02020603050405020304" pitchFamily="18" charset="0"/>
                          <a:cs typeface="Times New Roman" panose="02020603050405020304" pitchFamily="18" charset="0"/>
                        </a:rPr>
                        <a:t>Pôle 4</a:t>
                      </a:r>
                      <a:endParaRPr lang="fr-FR"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1050" b="0" dirty="0">
                          <a:effectLst/>
                          <a:latin typeface="Arial" panose="020B0604020202020204" pitchFamily="34" charset="0"/>
                          <a:ea typeface="Times New Roman" panose="02020603050405020304" pitchFamily="18" charset="0"/>
                          <a:cs typeface="Times New Roman" panose="02020603050405020304" pitchFamily="18" charset="0"/>
                        </a:rPr>
                        <a:t>Diagnostic et communication technique</a:t>
                      </a:r>
                      <a:endParaRPr lang="fr-FR" sz="105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A4.1</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3851182060"/>
                  </a:ext>
                </a:extLst>
              </a:tr>
              <a:tr h="240588">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A4.2</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96" marR="44896"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E599"/>
                    </a:solidFill>
                  </a:tcPr>
                </a:tc>
                <a:extLst>
                  <a:ext uri="{0D108BD9-81ED-4DB2-BD59-A6C34878D82A}">
                    <a16:rowId xmlns:a16="http://schemas.microsoft.com/office/drawing/2014/main" xmlns="" val="1960391275"/>
                  </a:ext>
                </a:extLst>
              </a:tr>
            </a:tbl>
          </a:graphicData>
        </a:graphic>
      </p:graphicFrame>
      <p:sp>
        <p:nvSpPr>
          <p:cNvPr id="20" name="ZoneTexte 19">
            <a:extLst>
              <a:ext uri="{FF2B5EF4-FFF2-40B4-BE49-F238E27FC236}">
                <a16:creationId xmlns:a16="http://schemas.microsoft.com/office/drawing/2014/main" xmlns="" id="{63FE7EAE-C43D-0949-8FAC-186D8B7B8A80}"/>
              </a:ext>
            </a:extLst>
          </p:cNvPr>
          <p:cNvSpPr txBox="1"/>
          <p:nvPr/>
        </p:nvSpPr>
        <p:spPr>
          <a:xfrm>
            <a:off x="288000" y="823815"/>
            <a:ext cx="472001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336699"/>
                </a:solidFill>
                <a:effectLst/>
                <a:uLnTx/>
                <a:uFillTx/>
                <a:latin typeface="Calibri"/>
                <a:ea typeface="+mn-ea"/>
                <a:cs typeface="+mn-cs"/>
              </a:rPr>
              <a:t>Unités certificatives par</a:t>
            </a:r>
            <a:r>
              <a:rPr kumimoji="0" lang="fr-FR" sz="1800" b="1" i="0" u="none" strike="noStrike" kern="1200" cap="none" spc="0" normalizeH="0" noProof="0" dirty="0" smtClean="0">
                <a:ln>
                  <a:noFill/>
                </a:ln>
                <a:solidFill>
                  <a:srgbClr val="336699"/>
                </a:solidFill>
                <a:effectLst/>
                <a:uLnTx/>
                <a:uFillTx/>
                <a:latin typeface="Calibri"/>
                <a:ea typeface="+mn-ea"/>
                <a:cs typeface="+mn-cs"/>
              </a:rPr>
              <a:t> b</a:t>
            </a:r>
            <a:r>
              <a:rPr kumimoji="0" lang="fr-FR" sz="1800" b="1" i="0" u="none" strike="noStrike" kern="1200" cap="none" spc="0" normalizeH="0" baseline="0" noProof="0" dirty="0" smtClean="0">
                <a:ln>
                  <a:noFill/>
                </a:ln>
                <a:solidFill>
                  <a:srgbClr val="336699"/>
                </a:solidFill>
                <a:effectLst/>
                <a:uLnTx/>
                <a:uFillTx/>
                <a:latin typeface="Calibri"/>
                <a:ea typeface="+mn-ea"/>
                <a:cs typeface="+mn-cs"/>
              </a:rPr>
              <a:t>locs </a:t>
            </a:r>
            <a:r>
              <a:rPr kumimoji="0" lang="fr-FR" sz="1800" b="1" i="0" u="none" strike="noStrike" kern="1200" cap="none" spc="0" normalizeH="0" baseline="0" noProof="0" dirty="0">
                <a:ln>
                  <a:noFill/>
                </a:ln>
                <a:solidFill>
                  <a:srgbClr val="336699"/>
                </a:solidFill>
                <a:effectLst/>
                <a:uLnTx/>
                <a:uFillTx/>
                <a:latin typeface="Calibri"/>
                <a:ea typeface="+mn-ea"/>
                <a:cs typeface="+mn-cs"/>
              </a:rPr>
              <a:t>de compétences</a:t>
            </a:r>
          </a:p>
        </p:txBody>
      </p:sp>
    </p:spTree>
    <p:extLst>
      <p:ext uri="{BB962C8B-B14F-4D97-AF65-F5344CB8AC3E}">
        <p14:creationId xmlns:p14="http://schemas.microsoft.com/office/powerpoint/2010/main" xmlns="" val="4152709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xmlns="" id="{63FE7EAE-C43D-0949-8FAC-186D8B7B8A80}"/>
              </a:ext>
            </a:extLst>
          </p:cNvPr>
          <p:cNvSpPr txBox="1"/>
          <p:nvPr/>
        </p:nvSpPr>
        <p:spPr>
          <a:xfrm>
            <a:off x="3487635" y="802257"/>
            <a:ext cx="213535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b="1" dirty="0">
                <a:solidFill>
                  <a:srgbClr val="336699"/>
                </a:solidFill>
              </a:rPr>
              <a:t>Une rupture avec les anciennes épreuves</a:t>
            </a:r>
          </a:p>
        </p:txBody>
      </p:sp>
      <p:sp>
        <p:nvSpPr>
          <p:cNvPr id="3" name="Rectangle 2"/>
          <p:cNvSpPr/>
          <p:nvPr/>
        </p:nvSpPr>
        <p:spPr>
          <a:xfrm>
            <a:off x="0" y="16649"/>
            <a:ext cx="3581400" cy="584775"/>
          </a:xfrm>
          <a:prstGeom prst="rect">
            <a:avLst/>
          </a:prstGeom>
        </p:spPr>
        <p:txBody>
          <a:bodyPr wrap="square">
            <a:spAutoFit/>
          </a:bodyPr>
          <a:lstStyle/>
          <a:p>
            <a:pPr marR="0" lvl="0" indent="0" fontAlgn="auto">
              <a:lnSpc>
                <a:spcPct val="100000"/>
              </a:lnSpc>
              <a:spcBef>
                <a:spcPts val="0"/>
              </a:spcBef>
              <a:spcAft>
                <a:spcPts val="0"/>
              </a:spcAft>
              <a:buClrTx/>
              <a:buSzTx/>
              <a:buFontTx/>
              <a:buNone/>
              <a:tabLst/>
              <a:defRPr/>
            </a:pPr>
            <a:r>
              <a:rPr lang="fr-FR" sz="1600" b="1" dirty="0"/>
              <a:t>Correspondance entre épreuves de l'ancien et du nouveau </a:t>
            </a:r>
            <a:r>
              <a:rPr lang="fr-FR" sz="1600" b="1" dirty="0" smtClean="0"/>
              <a:t>CAP</a:t>
            </a:r>
            <a:endParaRPr lang="fr-FR" sz="1600" b="1" dirty="0"/>
          </a:p>
        </p:txBody>
      </p:sp>
      <p:graphicFrame>
        <p:nvGraphicFramePr>
          <p:cNvPr id="12" name="Tableau 11"/>
          <p:cNvGraphicFramePr>
            <a:graphicFrameLocks noGrp="1"/>
          </p:cNvGraphicFramePr>
          <p:nvPr>
            <p:extLst>
              <p:ext uri="{D42A27DB-BD31-4B8C-83A1-F6EECF244321}">
                <p14:modId xmlns:p14="http://schemas.microsoft.com/office/powerpoint/2010/main" xmlns="" val="660305137"/>
              </p:ext>
            </p:extLst>
          </p:nvPr>
        </p:nvGraphicFramePr>
        <p:xfrm>
          <a:off x="183445" y="1573214"/>
          <a:ext cx="4178300" cy="3373126"/>
        </p:xfrm>
        <a:graphic>
          <a:graphicData uri="http://schemas.openxmlformats.org/drawingml/2006/table">
            <a:tbl>
              <a:tblPr firstRow="1" firstCol="1" bandRow="1"/>
              <a:tblGrid>
                <a:gridCol w="1809224">
                  <a:extLst>
                    <a:ext uri="{9D8B030D-6E8A-4147-A177-3AD203B41FA5}">
                      <a16:colId xmlns:a16="http://schemas.microsoft.com/office/drawing/2014/main" xmlns="" val="450574243"/>
                    </a:ext>
                  </a:extLst>
                </a:gridCol>
                <a:gridCol w="349907">
                  <a:extLst>
                    <a:ext uri="{9D8B030D-6E8A-4147-A177-3AD203B41FA5}">
                      <a16:colId xmlns:a16="http://schemas.microsoft.com/office/drawing/2014/main" xmlns="" val="1601314042"/>
                    </a:ext>
                  </a:extLst>
                </a:gridCol>
                <a:gridCol w="1669262">
                  <a:extLst>
                    <a:ext uri="{9D8B030D-6E8A-4147-A177-3AD203B41FA5}">
                      <a16:colId xmlns:a16="http://schemas.microsoft.com/office/drawing/2014/main" xmlns="" val="512705226"/>
                    </a:ext>
                  </a:extLst>
                </a:gridCol>
                <a:gridCol w="349907">
                  <a:extLst>
                    <a:ext uri="{9D8B030D-6E8A-4147-A177-3AD203B41FA5}">
                      <a16:colId xmlns:a16="http://schemas.microsoft.com/office/drawing/2014/main" xmlns="" val="3977977772"/>
                    </a:ext>
                  </a:extLst>
                </a:gridCol>
              </a:tblGrid>
              <a:tr h="507987">
                <a:tc gridSpan="2">
                  <a:txBody>
                    <a:bodyPr/>
                    <a:lstStyle/>
                    <a:p>
                      <a:pPr algn="ctr">
                        <a:lnSpc>
                          <a:spcPct val="115000"/>
                        </a:lnSpc>
                        <a:spcAft>
                          <a:spcPts val="0"/>
                        </a:spcAft>
                      </a:pPr>
                      <a:r>
                        <a:rPr lang="fr-FR" sz="700" b="1" dirty="0">
                          <a:effectLst/>
                          <a:latin typeface="Arial" panose="020B0604020202020204" pitchFamily="34" charset="0"/>
                          <a:ea typeface="Times New Roman" panose="02020603050405020304" pitchFamily="18" charset="0"/>
                          <a:cs typeface="Times New Roman" panose="02020603050405020304" pitchFamily="18" charset="0"/>
                        </a:rPr>
                        <a:t>CAP</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Spécialité « réparation des carrosseries »</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Défini par l’arrêté du 19 Mars 2007</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(dernière session d’examen 2024)</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gridSpan="2">
                  <a:txBody>
                    <a:bodyPr/>
                    <a:lstStyle/>
                    <a:p>
                      <a:pPr algn="ctr">
                        <a:lnSpc>
                          <a:spcPct val="115000"/>
                        </a:lnSpc>
                        <a:spcAft>
                          <a:spcPts val="0"/>
                        </a:spcAft>
                      </a:pPr>
                      <a:r>
                        <a:rPr lang="fr-FR" sz="700" b="1" dirty="0">
                          <a:effectLst/>
                          <a:latin typeface="Arial" panose="020B0604020202020204" pitchFamily="34" charset="0"/>
                          <a:ea typeface="Times New Roman" panose="02020603050405020304" pitchFamily="18" charset="0"/>
                          <a:cs typeface="Times New Roman" panose="02020603050405020304" pitchFamily="18" charset="0"/>
                        </a:rPr>
                        <a:t>CAP</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Spécialité « carrossier automobile »</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Défini par le présent arrêté</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(première session d’examen 2025)</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extLst>
                  <a:ext uri="{0D108BD9-81ED-4DB2-BD59-A6C34878D82A}">
                    <a16:rowId xmlns:a16="http://schemas.microsoft.com/office/drawing/2014/main" xmlns="" val="1502638783"/>
                  </a:ext>
                </a:extLst>
              </a:tr>
              <a:tr h="189805">
                <a:tc>
                  <a:txBody>
                    <a:bodyPr/>
                    <a:lstStyle/>
                    <a:p>
                      <a:pPr algn="just">
                        <a:lnSpc>
                          <a:spcPct val="115000"/>
                        </a:lnSpc>
                        <a:spcBef>
                          <a:spcPts val="600"/>
                        </a:spcBef>
                        <a:spcAft>
                          <a:spcPts val="60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Analyse d’une situation professionnelle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fr-FR" sz="700" b="1">
                          <a:effectLst/>
                          <a:latin typeface="Arial" panose="020B0604020202020204" pitchFamily="34" charset="0"/>
                          <a:ea typeface="Times New Roman" panose="02020603050405020304" pitchFamily="18" charset="0"/>
                          <a:cs typeface="Times New Roman" panose="02020603050405020304" pitchFamily="18" charset="0"/>
                        </a:rPr>
                        <a:t>UP1</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fr-FR" sz="700" b="1">
                          <a:effectLst/>
                          <a:latin typeface="Arial" panose="020B0604020202020204" pitchFamily="34" charset="0"/>
                          <a:ea typeface="Times New Roman" panose="02020603050405020304" pitchFamily="18" charset="0"/>
                          <a:cs typeface="Times New Roman" panose="02020603050405020304" pitchFamily="18" charset="0"/>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ctr">
                        <a:lnSpc>
                          <a:spcPct val="115000"/>
                        </a:lnSpc>
                        <a:spcBef>
                          <a:spcPts val="600"/>
                        </a:spcBef>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2171709"/>
                  </a:ext>
                </a:extLst>
              </a:tr>
              <a:tr h="293335">
                <a:tc>
                  <a:txBody>
                    <a:bodyPr/>
                    <a:lstStyle/>
                    <a:p>
                      <a:pPr algn="just">
                        <a:lnSpc>
                          <a:spcPct val="115000"/>
                        </a:lnSpc>
                        <a:spcAft>
                          <a:spcPts val="0"/>
                        </a:spcAft>
                      </a:pPr>
                      <a:r>
                        <a:rPr lang="fr-FR" sz="700">
                          <a:effectLst/>
                          <a:latin typeface="Arial" panose="020B0604020202020204" pitchFamily="34" charset="0"/>
                          <a:ea typeface="Calibri" panose="020F0502020204030204" pitchFamily="34" charset="0"/>
                          <a:cs typeface="Times New Roman" panose="02020603050405020304" pitchFamily="18" charset="0"/>
                        </a:rPr>
                        <a:t>Réalisation d’interventions de réparation des carrosseries sur un véhicule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fr-FR" sz="700" b="1">
                          <a:effectLst/>
                          <a:latin typeface="Arial" panose="020B0604020202020204" pitchFamily="34" charset="0"/>
                          <a:ea typeface="Times New Roman" panose="02020603050405020304" pitchFamily="18" charset="0"/>
                          <a:cs typeface="Times New Roman" panose="02020603050405020304" pitchFamily="18" charset="0"/>
                        </a:rPr>
                        <a:t>UP2</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ctr">
                        <a:lnSpc>
                          <a:spcPct val="115000"/>
                        </a:lnSpc>
                        <a:spcBef>
                          <a:spcPts val="600"/>
                        </a:spcBef>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30221923"/>
                  </a:ext>
                </a:extLst>
              </a:tr>
              <a:tr h="293335">
                <a:tc>
                  <a:txBody>
                    <a:bodyPr/>
                    <a:lstStyle/>
                    <a:p>
                      <a:pPr algn="just">
                        <a:lnSpc>
                          <a:spcPct val="115000"/>
                        </a:lnSpc>
                        <a:spcAft>
                          <a:spcPts val="0"/>
                        </a:spcAft>
                      </a:pPr>
                      <a:r>
                        <a:rPr lang="fr-FR" sz="700">
                          <a:effectLst/>
                          <a:latin typeface="Arial" panose="020B0604020202020204" pitchFamily="34" charset="0"/>
                          <a:ea typeface="Calibri" panose="020F0502020204030204" pitchFamily="34" charset="0"/>
                          <a:cs typeface="Times New Roman" panose="02020603050405020304" pitchFamily="18" charset="0"/>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fr-FR" sz="700" b="1">
                          <a:effectLst/>
                          <a:latin typeface="Arial" panose="020B0604020202020204" pitchFamily="34" charset="0"/>
                          <a:ea typeface="Times New Roman" panose="02020603050405020304" pitchFamily="18" charset="0"/>
                          <a:cs typeface="Times New Roman" panose="02020603050405020304" pitchFamily="18" charset="0"/>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Intervention et réparation sur élément</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ctr">
                        <a:lnSpc>
                          <a:spcPct val="115000"/>
                        </a:lnSpc>
                        <a:spcBef>
                          <a:spcPts val="600"/>
                        </a:spcBef>
                        <a:spcAft>
                          <a:spcPts val="0"/>
                        </a:spcAft>
                      </a:pPr>
                      <a:r>
                        <a:rPr lang="fr-FR" sz="700" b="1">
                          <a:effectLst/>
                          <a:latin typeface="Arial" panose="020B0604020202020204" pitchFamily="34" charset="0"/>
                          <a:ea typeface="Times New Roman" panose="02020603050405020304" pitchFamily="18" charset="0"/>
                          <a:cs typeface="Times New Roman" panose="02020603050405020304" pitchFamily="18" charset="0"/>
                        </a:rPr>
                        <a:t>UP1</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71650359"/>
                  </a:ext>
                </a:extLst>
              </a:tr>
              <a:tr h="293335">
                <a:tc>
                  <a:txBody>
                    <a:bodyPr/>
                    <a:lstStyle/>
                    <a:p>
                      <a:pPr algn="just">
                        <a:lnSpc>
                          <a:spcPct val="115000"/>
                        </a:lnSpc>
                        <a:spcAft>
                          <a:spcPts val="0"/>
                        </a:spcAft>
                      </a:pPr>
                      <a:r>
                        <a:rPr lang="fr-FR" sz="700">
                          <a:effectLst/>
                          <a:latin typeface="Arial" panose="020B0604020202020204" pitchFamily="34" charset="0"/>
                          <a:ea typeface="Calibri" panose="020F0502020204030204" pitchFamily="34" charset="0"/>
                          <a:cs typeface="Times New Roman" panose="02020603050405020304" pitchFamily="18" charset="0"/>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fr-FR" sz="700" b="1">
                          <a:effectLst/>
                          <a:latin typeface="Arial" panose="020B0604020202020204" pitchFamily="34" charset="0"/>
                          <a:ea typeface="Times New Roman" panose="02020603050405020304" pitchFamily="18" charset="0"/>
                          <a:cs typeface="Times New Roman" panose="02020603050405020304" pitchFamily="18" charset="0"/>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Préparation des fonds et des surfaces</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ctr">
                        <a:lnSpc>
                          <a:spcPct val="115000"/>
                        </a:lnSpc>
                        <a:spcBef>
                          <a:spcPts val="600"/>
                        </a:spcBef>
                        <a:spcAft>
                          <a:spcPts val="0"/>
                        </a:spcAft>
                      </a:pPr>
                      <a:r>
                        <a:rPr lang="fr-FR" sz="700" b="1">
                          <a:effectLst/>
                          <a:latin typeface="Arial" panose="020B0604020202020204" pitchFamily="34" charset="0"/>
                          <a:ea typeface="Times New Roman" panose="02020603050405020304" pitchFamily="18" charset="0"/>
                          <a:cs typeface="Times New Roman" panose="02020603050405020304" pitchFamily="18" charset="0"/>
                        </a:rPr>
                        <a:t>UP2</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903302133"/>
                  </a:ext>
                </a:extLst>
              </a:tr>
              <a:tr h="293335">
                <a:tc>
                  <a:txBody>
                    <a:bodyPr/>
                    <a:lstStyle/>
                    <a:p>
                      <a:pPr algn="just">
                        <a:lnSpc>
                          <a:spcPct val="115000"/>
                        </a:lnSpc>
                        <a:spcAft>
                          <a:spcPts val="0"/>
                        </a:spcAft>
                      </a:pPr>
                      <a:r>
                        <a:rPr lang="fr-FR" sz="700">
                          <a:effectLst/>
                          <a:latin typeface="Arial" panose="020B0604020202020204" pitchFamily="34" charset="0"/>
                          <a:ea typeface="Calibri" panose="020F0502020204030204" pitchFamily="34" charset="0"/>
                          <a:cs typeface="Times New Roman" panose="02020603050405020304" pitchFamily="18" charset="0"/>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fr-FR" sz="700" b="1">
                          <a:effectLst/>
                          <a:latin typeface="Arial" panose="020B0604020202020204" pitchFamily="34" charset="0"/>
                          <a:ea typeface="Times New Roman" panose="02020603050405020304" pitchFamily="18" charset="0"/>
                          <a:cs typeface="Times New Roman" panose="02020603050405020304" pitchFamily="18" charset="0"/>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Intervention sur les inamovibles et les vitrages</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ctr">
                        <a:lnSpc>
                          <a:spcPct val="115000"/>
                        </a:lnSpc>
                        <a:spcBef>
                          <a:spcPts val="600"/>
                        </a:spcBef>
                        <a:spcAft>
                          <a:spcPts val="0"/>
                        </a:spcAft>
                      </a:pPr>
                      <a:r>
                        <a:rPr lang="fr-FR" sz="700" b="1">
                          <a:effectLst/>
                          <a:latin typeface="Arial" panose="020B0604020202020204" pitchFamily="34" charset="0"/>
                          <a:ea typeface="Times New Roman" panose="02020603050405020304" pitchFamily="18" charset="0"/>
                          <a:cs typeface="Times New Roman" panose="02020603050405020304" pitchFamily="18" charset="0"/>
                        </a:rPr>
                        <a:t>UP3</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66517315"/>
                  </a:ext>
                </a:extLst>
              </a:tr>
              <a:tr h="293335">
                <a:tc gridSpan="4">
                  <a:txBody>
                    <a:bodyPr/>
                    <a:lstStyle/>
                    <a:p>
                      <a:pPr indent="2540" algn="ctr">
                        <a:lnSpc>
                          <a:spcPct val="115000"/>
                        </a:lnSpc>
                        <a:spcAft>
                          <a:spcPts val="0"/>
                        </a:spcAft>
                      </a:pPr>
                      <a:r>
                        <a:rPr lang="fr-FR" sz="700" i="1">
                          <a:effectLst/>
                          <a:latin typeface="Arial" panose="020B0604020202020204" pitchFamily="34" charset="0"/>
                          <a:ea typeface="Times New Roman" panose="02020603050405020304" pitchFamily="18" charset="0"/>
                          <a:cs typeface="Times New Roman" panose="02020603050405020304" pitchFamily="18" charset="0"/>
                        </a:rPr>
                        <a:t>UNITES GENERALES</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2406625931"/>
                  </a:ext>
                </a:extLst>
              </a:tr>
              <a:tr h="293335">
                <a:tc>
                  <a:txBody>
                    <a:bodyPr/>
                    <a:lstStyle/>
                    <a:p>
                      <a:pPr algn="just">
                        <a:lnSpc>
                          <a:spcPct val="115000"/>
                        </a:lnSpc>
                        <a:spcBef>
                          <a:spcPts val="600"/>
                        </a:spcBef>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Français et histoire-géographie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fr-FR" sz="700" b="1">
                          <a:effectLst/>
                          <a:latin typeface="Arial" panose="020B0604020202020204" pitchFamily="34" charset="0"/>
                          <a:ea typeface="Times New Roman" panose="02020603050405020304" pitchFamily="18" charset="0"/>
                          <a:cs typeface="Times New Roman" panose="02020603050405020304" pitchFamily="18" charset="0"/>
                        </a:rPr>
                        <a:t>UG1</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Bef>
                          <a:spcPts val="600"/>
                        </a:spcBef>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Français et histoire-géographie-enseignement moral et civique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ctr">
                        <a:lnSpc>
                          <a:spcPct val="115000"/>
                        </a:lnSpc>
                        <a:spcBef>
                          <a:spcPts val="600"/>
                        </a:spcBef>
                        <a:spcAft>
                          <a:spcPts val="0"/>
                        </a:spcAft>
                      </a:pPr>
                      <a:r>
                        <a:rPr lang="fr-FR" sz="700" b="1">
                          <a:effectLst/>
                          <a:latin typeface="Arial" panose="020B0604020202020204" pitchFamily="34" charset="0"/>
                          <a:ea typeface="Times New Roman" panose="02020603050405020304" pitchFamily="18" charset="0"/>
                          <a:cs typeface="Times New Roman" panose="02020603050405020304" pitchFamily="18" charset="0"/>
                        </a:rPr>
                        <a:t>UG1</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006506522"/>
                  </a:ext>
                </a:extLst>
              </a:tr>
              <a:tr h="293335">
                <a:tc>
                  <a:txBody>
                    <a:bodyPr/>
                    <a:lstStyle/>
                    <a:p>
                      <a:pPr algn="just">
                        <a:lnSpc>
                          <a:spcPct val="115000"/>
                        </a:lnSpc>
                        <a:spcBef>
                          <a:spcPts val="600"/>
                        </a:spcBef>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Mathématiques–sciences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fr-FR" sz="700" b="1">
                          <a:effectLst/>
                          <a:latin typeface="Arial" panose="020B0604020202020204" pitchFamily="34" charset="0"/>
                          <a:ea typeface="Times New Roman" panose="02020603050405020304" pitchFamily="18" charset="0"/>
                          <a:cs typeface="Times New Roman" panose="02020603050405020304" pitchFamily="18" charset="0"/>
                        </a:rPr>
                        <a:t>UG2</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Bef>
                          <a:spcPts val="600"/>
                        </a:spcBef>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Mathématiques et physique-chimie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ctr">
                        <a:lnSpc>
                          <a:spcPct val="115000"/>
                        </a:lnSpc>
                        <a:spcBef>
                          <a:spcPts val="600"/>
                        </a:spcBef>
                        <a:spcAft>
                          <a:spcPts val="0"/>
                        </a:spcAft>
                      </a:pPr>
                      <a:r>
                        <a:rPr lang="fr-FR" sz="700" b="1">
                          <a:effectLst/>
                          <a:latin typeface="Arial" panose="020B0604020202020204" pitchFamily="34" charset="0"/>
                          <a:ea typeface="Times New Roman" panose="02020603050405020304" pitchFamily="18" charset="0"/>
                          <a:cs typeface="Times New Roman" panose="02020603050405020304" pitchFamily="18" charset="0"/>
                        </a:rPr>
                        <a:t>UG2</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30838888"/>
                  </a:ext>
                </a:extLst>
              </a:tr>
              <a:tr h="293335">
                <a:tc>
                  <a:txBody>
                    <a:bodyPr/>
                    <a:lstStyle/>
                    <a:p>
                      <a:pPr algn="just">
                        <a:lnSpc>
                          <a:spcPct val="115000"/>
                        </a:lnSpc>
                        <a:spcBef>
                          <a:spcPts val="600"/>
                        </a:spcBef>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Éducation physique et sportive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fr-FR" sz="700" b="1">
                          <a:effectLst/>
                          <a:latin typeface="Arial" panose="020B0604020202020204" pitchFamily="34" charset="0"/>
                          <a:ea typeface="Times New Roman" panose="02020603050405020304" pitchFamily="18" charset="0"/>
                          <a:cs typeface="Times New Roman" panose="02020603050405020304" pitchFamily="18" charset="0"/>
                        </a:rPr>
                        <a:t>UG3</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Bef>
                          <a:spcPts val="600"/>
                        </a:spcBef>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Éducation physique et sportive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ctr">
                        <a:lnSpc>
                          <a:spcPct val="115000"/>
                        </a:lnSpc>
                        <a:spcBef>
                          <a:spcPts val="600"/>
                        </a:spcBef>
                        <a:spcAft>
                          <a:spcPts val="0"/>
                        </a:spcAft>
                      </a:pPr>
                      <a:r>
                        <a:rPr lang="fr-FR" sz="700" b="1">
                          <a:effectLst/>
                          <a:latin typeface="Arial" panose="020B0604020202020204" pitchFamily="34" charset="0"/>
                          <a:ea typeface="Times New Roman" panose="02020603050405020304" pitchFamily="18" charset="0"/>
                          <a:cs typeface="Times New Roman" panose="02020603050405020304" pitchFamily="18" charset="0"/>
                        </a:rPr>
                        <a:t>UG3</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055904388"/>
                  </a:ext>
                </a:extLst>
              </a:tr>
              <a:tr h="293335">
                <a:tc>
                  <a:txBody>
                    <a:bodyPr/>
                    <a:lstStyle/>
                    <a:p>
                      <a:pPr algn="just">
                        <a:lnSpc>
                          <a:spcPct val="115000"/>
                        </a:lnSpc>
                        <a:spcBef>
                          <a:spcPts val="600"/>
                        </a:spcBef>
                        <a:spcAft>
                          <a:spcPts val="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fr-FR" sz="700">
                          <a:effectLst/>
                          <a:latin typeface="Arial" panose="020B0604020202020204" pitchFamily="34" charset="0"/>
                          <a:ea typeface="Times New Roman" panose="02020603050405020304" pitchFamily="18" charset="0"/>
                          <a:cs typeface="Times New Roman" panose="02020603050405020304" pitchFamily="18" charset="0"/>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Bef>
                          <a:spcPts val="600"/>
                        </a:spcBef>
                        <a:spcAft>
                          <a:spcPts val="0"/>
                        </a:spcAft>
                      </a:pPr>
                      <a:r>
                        <a:rPr lang="fr-FR" sz="700" dirty="0">
                          <a:effectLst/>
                          <a:latin typeface="Arial" panose="020B0604020202020204" pitchFamily="34" charset="0"/>
                          <a:ea typeface="Times New Roman" panose="02020603050405020304" pitchFamily="18" charset="0"/>
                          <a:cs typeface="Times New Roman" panose="02020603050405020304" pitchFamily="18" charset="0"/>
                        </a:rPr>
                        <a:t>Prévention-santé-environnement</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ctr">
                        <a:lnSpc>
                          <a:spcPct val="115000"/>
                        </a:lnSpc>
                        <a:spcBef>
                          <a:spcPts val="600"/>
                        </a:spcBef>
                        <a:spcAft>
                          <a:spcPts val="0"/>
                        </a:spcAft>
                      </a:pPr>
                      <a:r>
                        <a:rPr lang="fr-FR" sz="700" b="1" dirty="0">
                          <a:effectLst/>
                          <a:latin typeface="Arial" panose="020B0604020202020204" pitchFamily="34" charset="0"/>
                          <a:ea typeface="Times New Roman" panose="02020603050405020304" pitchFamily="18" charset="0"/>
                          <a:cs typeface="Times New Roman" panose="02020603050405020304" pitchFamily="18" charset="0"/>
                        </a:rPr>
                        <a:t>UG4</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713" marR="60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36320962"/>
                  </a:ext>
                </a:extLst>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xmlns="" val="253726466"/>
              </p:ext>
            </p:extLst>
          </p:nvPr>
        </p:nvGraphicFramePr>
        <p:xfrm>
          <a:off x="4746625" y="1573214"/>
          <a:ext cx="4216399" cy="3355840"/>
        </p:xfrm>
        <a:graphic>
          <a:graphicData uri="http://schemas.openxmlformats.org/drawingml/2006/table">
            <a:tbl>
              <a:tblPr firstRow="1" firstCol="1" bandRow="1"/>
              <a:tblGrid>
                <a:gridCol w="1816594">
                  <a:extLst>
                    <a:ext uri="{9D8B030D-6E8A-4147-A177-3AD203B41FA5}">
                      <a16:colId xmlns:a16="http://schemas.microsoft.com/office/drawing/2014/main" xmlns="" val="3423393010"/>
                    </a:ext>
                  </a:extLst>
                </a:gridCol>
                <a:gridCol w="351332">
                  <a:extLst>
                    <a:ext uri="{9D8B030D-6E8A-4147-A177-3AD203B41FA5}">
                      <a16:colId xmlns:a16="http://schemas.microsoft.com/office/drawing/2014/main" xmlns="" val="2465915480"/>
                    </a:ext>
                  </a:extLst>
                </a:gridCol>
                <a:gridCol w="1697141">
                  <a:extLst>
                    <a:ext uri="{9D8B030D-6E8A-4147-A177-3AD203B41FA5}">
                      <a16:colId xmlns:a16="http://schemas.microsoft.com/office/drawing/2014/main" xmlns="" val="2433419647"/>
                    </a:ext>
                  </a:extLst>
                </a:gridCol>
                <a:gridCol w="351332">
                  <a:extLst>
                    <a:ext uri="{9D8B030D-6E8A-4147-A177-3AD203B41FA5}">
                      <a16:colId xmlns:a16="http://schemas.microsoft.com/office/drawing/2014/main" xmlns="" val="3245737100"/>
                    </a:ext>
                  </a:extLst>
                </a:gridCol>
              </a:tblGrid>
              <a:tr h="544335">
                <a:tc gridSpan="2">
                  <a:txBody>
                    <a:bodyPr/>
                    <a:lstStyle/>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CAP</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Spécialité « peinture en carrosseries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Défini par l’arrêté du 20 mars 2007</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(dernière session d’examen 2024)</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gridSpan="2">
                  <a:txBody>
                    <a:bodyPr/>
                    <a:lstStyle/>
                    <a:p>
                      <a:pPr algn="ctr">
                        <a:lnSpc>
                          <a:spcPct val="115000"/>
                        </a:lnSpc>
                        <a:spcAft>
                          <a:spcPts val="0"/>
                        </a:spcAft>
                      </a:pPr>
                      <a:r>
                        <a:rPr lang="fr-FR" sz="800" b="1">
                          <a:effectLst/>
                          <a:latin typeface="Arial" panose="020B0604020202020204" pitchFamily="34" charset="0"/>
                          <a:ea typeface="Times New Roman" panose="02020603050405020304" pitchFamily="18" charset="0"/>
                          <a:cs typeface="Times New Roman" panose="02020603050405020304" pitchFamily="18" charset="0"/>
                        </a:rPr>
                        <a:t>CAP</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800" b="1">
                          <a:effectLst/>
                          <a:latin typeface="Arial" panose="020B0604020202020204" pitchFamily="34" charset="0"/>
                          <a:ea typeface="Times New Roman" panose="02020603050405020304" pitchFamily="18" charset="0"/>
                          <a:cs typeface="Times New Roman" panose="02020603050405020304" pitchFamily="18" charset="0"/>
                        </a:rPr>
                        <a:t>Spécialité « peintre automobile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800" b="1">
                          <a:effectLst/>
                          <a:latin typeface="Arial" panose="020B0604020202020204" pitchFamily="34" charset="0"/>
                          <a:ea typeface="Times New Roman" panose="02020603050405020304" pitchFamily="18" charset="0"/>
                          <a:cs typeface="Times New Roman" panose="02020603050405020304" pitchFamily="18" charset="0"/>
                        </a:rPr>
                        <a:t>Défini par le présent arrêté</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800" b="1">
                          <a:effectLst/>
                          <a:latin typeface="Arial" panose="020B0604020202020204" pitchFamily="34" charset="0"/>
                          <a:ea typeface="Times New Roman" panose="02020603050405020304" pitchFamily="18" charset="0"/>
                          <a:cs typeface="Times New Roman" panose="02020603050405020304" pitchFamily="18" charset="0"/>
                        </a:rPr>
                        <a:t>(première session d’examen 2025)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extLst>
                  <a:ext uri="{0D108BD9-81ED-4DB2-BD59-A6C34878D82A}">
                    <a16:rowId xmlns:a16="http://schemas.microsoft.com/office/drawing/2014/main" xmlns="" val="1808887535"/>
                  </a:ext>
                </a:extLst>
              </a:tr>
              <a:tr h="203386">
                <a:tc>
                  <a:txBody>
                    <a:bodyPr/>
                    <a:lstStyle/>
                    <a:p>
                      <a:pPr algn="just">
                        <a:lnSpc>
                          <a:spcPct val="115000"/>
                        </a:lnSpc>
                        <a:spcBef>
                          <a:spcPts val="600"/>
                        </a:spcBef>
                        <a:spcAft>
                          <a:spcPts val="600"/>
                        </a:spcAft>
                      </a:pPr>
                      <a:r>
                        <a:rPr lang="fr-FR" sz="800">
                          <a:effectLst/>
                          <a:latin typeface="Arial" panose="020B0604020202020204" pitchFamily="34" charset="0"/>
                          <a:ea typeface="Times New Roman" panose="02020603050405020304" pitchFamily="18" charset="0"/>
                          <a:cs typeface="Times New Roman" panose="02020603050405020304" pitchFamily="18" charset="0"/>
                        </a:rPr>
                        <a:t>Analyse d’une situation professionnelle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U</a:t>
                      </a:r>
                      <a:r>
                        <a:rPr lang="fr-FR" sz="800" dirty="0" smtClean="0">
                          <a:effectLst/>
                          <a:latin typeface="Arial" panose="020B0604020202020204" pitchFamily="34" charset="0"/>
                          <a:ea typeface="Times New Roman" panose="02020603050405020304" pitchFamily="18" charset="0"/>
                          <a:cs typeface="Times New Roman" panose="02020603050405020304" pitchFamily="18" charset="0"/>
                        </a:rPr>
                        <a:t>P1</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fr-FR" sz="800">
                          <a:effectLst/>
                          <a:latin typeface="Arial" panose="020B0604020202020204" pitchFamily="34"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ctr">
                        <a:lnSpc>
                          <a:spcPct val="115000"/>
                        </a:lnSpc>
                        <a:spcBef>
                          <a:spcPts val="600"/>
                        </a:spcBef>
                        <a:spcAft>
                          <a:spcPts val="0"/>
                        </a:spcAft>
                      </a:pPr>
                      <a:r>
                        <a:rPr lang="fr-FR" sz="800">
                          <a:effectLst/>
                          <a:latin typeface="Arial" panose="020B0604020202020204" pitchFamily="34"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59676819"/>
                  </a:ext>
                </a:extLst>
              </a:tr>
              <a:tr h="314324">
                <a:tc>
                  <a:txBody>
                    <a:bodyPr/>
                    <a:lstStyle/>
                    <a:p>
                      <a:pPr algn="just">
                        <a:lnSpc>
                          <a:spcPct val="115000"/>
                        </a:lnSpc>
                        <a:spcAft>
                          <a:spcPts val="0"/>
                        </a:spcAft>
                      </a:pPr>
                      <a:r>
                        <a:rPr lang="fr-FR" sz="800" dirty="0">
                          <a:effectLst/>
                          <a:latin typeface="Arial" panose="020B0604020202020204" pitchFamily="34" charset="0"/>
                          <a:ea typeface="Calibri" panose="020F0502020204030204" pitchFamily="34" charset="0"/>
                          <a:cs typeface="Times New Roman" panose="02020603050405020304" pitchFamily="18" charset="0"/>
                        </a:rPr>
                        <a:t>Réalisation d’interventions de peinture sur un véhicule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U</a:t>
                      </a:r>
                      <a:r>
                        <a:rPr lang="fr-FR" sz="800" dirty="0" smtClean="0">
                          <a:effectLst/>
                          <a:latin typeface="Arial" panose="020B0604020202020204" pitchFamily="34" charset="0"/>
                          <a:ea typeface="Times New Roman" panose="02020603050405020304" pitchFamily="18" charset="0"/>
                          <a:cs typeface="Times New Roman" panose="02020603050405020304" pitchFamily="18" charset="0"/>
                        </a:rPr>
                        <a:t>P2</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fr-FR" sz="800">
                          <a:effectLst/>
                          <a:latin typeface="Arial" panose="020B0604020202020204" pitchFamily="34"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ctr">
                        <a:lnSpc>
                          <a:spcPct val="115000"/>
                        </a:lnSpc>
                        <a:spcBef>
                          <a:spcPts val="600"/>
                        </a:spcBef>
                        <a:spcAft>
                          <a:spcPts val="0"/>
                        </a:spcAft>
                      </a:pPr>
                      <a:r>
                        <a:rPr lang="fr-FR" sz="800">
                          <a:effectLst/>
                          <a:latin typeface="Arial" panose="020B0604020202020204" pitchFamily="34"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76354308"/>
                  </a:ext>
                </a:extLst>
              </a:tr>
              <a:tr h="314324">
                <a:tc>
                  <a:txBody>
                    <a:bodyPr/>
                    <a:lstStyle/>
                    <a:p>
                      <a:pPr algn="just">
                        <a:lnSpc>
                          <a:spcPct val="115000"/>
                        </a:lnSpc>
                        <a:spcAft>
                          <a:spcPts val="0"/>
                        </a:spcAft>
                      </a:pPr>
                      <a:r>
                        <a:rPr lang="fr-FR" sz="800">
                          <a:effectLst/>
                          <a:latin typeface="Arial" panose="020B060402020202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fr-FR" sz="800">
                          <a:effectLst/>
                          <a:latin typeface="Arial" panose="020B0604020202020204" pitchFamily="34" charset="0"/>
                          <a:ea typeface="Times New Roman" panose="02020603050405020304" pitchFamily="18" charset="0"/>
                          <a:cs typeface="Times New Roman" panose="02020603050405020304" pitchFamily="18" charset="0"/>
                        </a:rPr>
                        <a:t>Intervention et réparation sur élément</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ctr">
                        <a:lnSpc>
                          <a:spcPct val="115000"/>
                        </a:lnSpc>
                        <a:spcBef>
                          <a:spcPts val="600"/>
                        </a:spcBef>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U</a:t>
                      </a:r>
                      <a:r>
                        <a:rPr lang="fr-FR" sz="800" b="1" dirty="0" smtClean="0">
                          <a:effectLst/>
                          <a:latin typeface="Arial" panose="020B0604020202020204" pitchFamily="34" charset="0"/>
                          <a:ea typeface="Times New Roman" panose="02020603050405020304" pitchFamily="18" charset="0"/>
                          <a:cs typeface="Times New Roman" panose="02020603050405020304" pitchFamily="18" charset="0"/>
                        </a:rPr>
                        <a:t>P1</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40736822"/>
                  </a:ext>
                </a:extLst>
              </a:tr>
              <a:tr h="314324">
                <a:tc>
                  <a:txBody>
                    <a:bodyPr/>
                    <a:lstStyle/>
                    <a:p>
                      <a:pPr algn="just">
                        <a:lnSpc>
                          <a:spcPct val="115000"/>
                        </a:lnSpc>
                        <a:spcAft>
                          <a:spcPts val="0"/>
                        </a:spcAft>
                      </a:pPr>
                      <a:r>
                        <a:rPr lang="fr-FR" sz="800">
                          <a:effectLst/>
                          <a:latin typeface="Arial" panose="020B060402020202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fr-FR" sz="800">
                          <a:effectLst/>
                          <a:latin typeface="Arial" panose="020B0604020202020204" pitchFamily="34" charset="0"/>
                          <a:ea typeface="Times New Roman" panose="02020603050405020304" pitchFamily="18" charset="0"/>
                          <a:cs typeface="Times New Roman" panose="02020603050405020304" pitchFamily="18" charset="0"/>
                        </a:rPr>
                        <a:t>Préparation et application des peintures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ctr">
                        <a:lnSpc>
                          <a:spcPct val="115000"/>
                        </a:lnSpc>
                        <a:spcBef>
                          <a:spcPts val="600"/>
                        </a:spcBef>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U</a:t>
                      </a:r>
                      <a:r>
                        <a:rPr lang="fr-FR" sz="800" b="1" dirty="0" smtClean="0">
                          <a:effectLst/>
                          <a:latin typeface="Arial" panose="020B0604020202020204" pitchFamily="34" charset="0"/>
                          <a:ea typeface="Times New Roman" panose="02020603050405020304" pitchFamily="18" charset="0"/>
                          <a:cs typeface="Times New Roman" panose="02020603050405020304" pitchFamily="18" charset="0"/>
                        </a:rPr>
                        <a:t>P2</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054475406"/>
                  </a:ext>
                </a:extLst>
              </a:tr>
              <a:tr h="314324">
                <a:tc gridSpan="4">
                  <a:txBody>
                    <a:bodyPr/>
                    <a:lstStyle/>
                    <a:p>
                      <a:pPr indent="2540" algn="ctr">
                        <a:lnSpc>
                          <a:spcPct val="115000"/>
                        </a:lnSpc>
                        <a:spcAft>
                          <a:spcPts val="0"/>
                        </a:spcAft>
                      </a:pPr>
                      <a:r>
                        <a:rPr lang="fr-FR" sz="800" i="1" dirty="0">
                          <a:effectLst/>
                          <a:latin typeface="Arial" panose="020B0604020202020204" pitchFamily="34" charset="0"/>
                          <a:ea typeface="Times New Roman" panose="02020603050405020304" pitchFamily="18" charset="0"/>
                          <a:cs typeface="Times New Roman" panose="02020603050405020304" pitchFamily="18" charset="0"/>
                        </a:rPr>
                        <a:t>UNITES GENERALES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3835159684"/>
                  </a:ext>
                </a:extLst>
              </a:tr>
              <a:tr h="314324">
                <a:tc>
                  <a:txBody>
                    <a:bodyPr/>
                    <a:lstStyle/>
                    <a:p>
                      <a:pPr algn="just">
                        <a:lnSpc>
                          <a:spcPct val="115000"/>
                        </a:lnSpc>
                        <a:spcBef>
                          <a:spcPts val="600"/>
                        </a:spcBef>
                        <a:spcAft>
                          <a:spcPts val="0"/>
                        </a:spcAft>
                      </a:pPr>
                      <a:r>
                        <a:rPr lang="fr-FR" sz="800">
                          <a:effectLst/>
                          <a:latin typeface="Arial" panose="020B0604020202020204" pitchFamily="34" charset="0"/>
                          <a:ea typeface="Times New Roman" panose="02020603050405020304" pitchFamily="18" charset="0"/>
                          <a:cs typeface="Times New Roman" panose="02020603050405020304" pitchFamily="18" charset="0"/>
                        </a:rPr>
                        <a:t>Français et histoire-géographie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UG1</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Bef>
                          <a:spcPts val="600"/>
                        </a:spcBef>
                        <a:spcAft>
                          <a:spcPts val="0"/>
                        </a:spcAft>
                      </a:pPr>
                      <a:r>
                        <a:rPr lang="fr-FR" sz="800">
                          <a:effectLst/>
                          <a:latin typeface="Arial" panose="020B0604020202020204" pitchFamily="34" charset="0"/>
                          <a:ea typeface="Times New Roman" panose="02020603050405020304" pitchFamily="18" charset="0"/>
                          <a:cs typeface="Times New Roman" panose="02020603050405020304" pitchFamily="18" charset="0"/>
                        </a:rPr>
                        <a:t>Français et histoire-géographie - enseignement moral et civique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ctr">
                        <a:lnSpc>
                          <a:spcPct val="115000"/>
                        </a:lnSpc>
                        <a:spcBef>
                          <a:spcPts val="600"/>
                        </a:spcBef>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UG1</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930652181"/>
                  </a:ext>
                </a:extLst>
              </a:tr>
              <a:tr h="314324">
                <a:tc>
                  <a:txBody>
                    <a:bodyPr/>
                    <a:lstStyle/>
                    <a:p>
                      <a:pPr algn="just">
                        <a:lnSpc>
                          <a:spcPct val="115000"/>
                        </a:lnSpc>
                        <a:spcBef>
                          <a:spcPts val="600"/>
                        </a:spcBef>
                        <a:spcAft>
                          <a:spcPts val="0"/>
                        </a:spcAft>
                      </a:pPr>
                      <a:r>
                        <a:rPr lang="fr-FR" sz="800" dirty="0" err="1">
                          <a:effectLst/>
                          <a:latin typeface="Arial" panose="020B0604020202020204" pitchFamily="34" charset="0"/>
                          <a:ea typeface="Times New Roman" panose="02020603050405020304" pitchFamily="18" charset="0"/>
                          <a:cs typeface="Times New Roman" panose="02020603050405020304" pitchFamily="18" charset="0"/>
                        </a:rPr>
                        <a:t>Mathématiques</a:t>
                      </a:r>
                      <a:r>
                        <a:rPr lang="fr-FR" sz="800" dirty="0">
                          <a:effectLst/>
                          <a:latin typeface="Arial" panose="020B0604020202020204" pitchFamily="34" charset="0"/>
                          <a:ea typeface="Times New Roman" panose="02020603050405020304" pitchFamily="18" charset="0"/>
                          <a:cs typeface="Times New Roman" panose="02020603050405020304" pitchFamily="18" charset="0"/>
                        </a:rPr>
                        <a:t> – sciences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fr-FR" sz="800">
                          <a:effectLst/>
                          <a:latin typeface="Arial" panose="020B0604020202020204" pitchFamily="34" charset="0"/>
                          <a:ea typeface="Times New Roman" panose="02020603050405020304" pitchFamily="18" charset="0"/>
                          <a:cs typeface="Times New Roman" panose="02020603050405020304" pitchFamily="18" charset="0"/>
                        </a:rPr>
                        <a:t>UG2</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Bef>
                          <a:spcPts val="600"/>
                        </a:spcBef>
                        <a:spcAft>
                          <a:spcPts val="0"/>
                        </a:spcAft>
                      </a:pPr>
                      <a:r>
                        <a:rPr lang="fr-FR" sz="800">
                          <a:effectLst/>
                          <a:latin typeface="Arial" panose="020B0604020202020204" pitchFamily="34" charset="0"/>
                          <a:ea typeface="Times New Roman" panose="02020603050405020304" pitchFamily="18" charset="0"/>
                          <a:cs typeface="Times New Roman" panose="02020603050405020304" pitchFamily="18" charset="0"/>
                        </a:rPr>
                        <a:t>Mathématiques et physique - chimie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ctr">
                        <a:lnSpc>
                          <a:spcPct val="115000"/>
                        </a:lnSpc>
                        <a:spcBef>
                          <a:spcPts val="600"/>
                        </a:spcBef>
                        <a:spcAft>
                          <a:spcPts val="0"/>
                        </a:spcAft>
                      </a:pPr>
                      <a:r>
                        <a:rPr lang="fr-FR" sz="800" b="1">
                          <a:effectLst/>
                          <a:latin typeface="Arial" panose="020B0604020202020204" pitchFamily="34" charset="0"/>
                          <a:ea typeface="Times New Roman" panose="02020603050405020304" pitchFamily="18" charset="0"/>
                          <a:cs typeface="Times New Roman" panose="02020603050405020304" pitchFamily="18" charset="0"/>
                        </a:rPr>
                        <a:t>UG2</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364160919"/>
                  </a:ext>
                </a:extLst>
              </a:tr>
              <a:tr h="314324">
                <a:tc>
                  <a:txBody>
                    <a:bodyPr/>
                    <a:lstStyle/>
                    <a:p>
                      <a:pPr algn="just">
                        <a:lnSpc>
                          <a:spcPct val="115000"/>
                        </a:lnSpc>
                        <a:spcBef>
                          <a:spcPts val="600"/>
                        </a:spcBef>
                        <a:spcAft>
                          <a:spcPts val="0"/>
                        </a:spcAft>
                      </a:pPr>
                      <a:r>
                        <a:rPr lang="fr-FR" sz="800">
                          <a:effectLst/>
                          <a:latin typeface="Arial" panose="020B0604020202020204" pitchFamily="34" charset="0"/>
                          <a:ea typeface="Times New Roman" panose="02020603050405020304" pitchFamily="18" charset="0"/>
                          <a:cs typeface="Times New Roman" panose="02020603050405020304" pitchFamily="18" charset="0"/>
                        </a:rPr>
                        <a:t>Éducation physique et sportive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fr-FR" sz="800">
                          <a:effectLst/>
                          <a:latin typeface="Arial" panose="020B0604020202020204" pitchFamily="34" charset="0"/>
                          <a:ea typeface="Times New Roman" panose="02020603050405020304" pitchFamily="18" charset="0"/>
                          <a:cs typeface="Times New Roman" panose="02020603050405020304" pitchFamily="18" charset="0"/>
                        </a:rPr>
                        <a:t>UG3</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Bef>
                          <a:spcPts val="600"/>
                        </a:spcBef>
                        <a:spcAft>
                          <a:spcPts val="0"/>
                        </a:spcAft>
                      </a:pPr>
                      <a:r>
                        <a:rPr lang="fr-FR" sz="800">
                          <a:effectLst/>
                          <a:latin typeface="Arial" panose="020B0604020202020204" pitchFamily="34" charset="0"/>
                          <a:ea typeface="Times New Roman" panose="02020603050405020304" pitchFamily="18" charset="0"/>
                          <a:cs typeface="Times New Roman" panose="02020603050405020304" pitchFamily="18" charset="0"/>
                        </a:rPr>
                        <a:t>Éducation physique et sportive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ctr">
                        <a:lnSpc>
                          <a:spcPct val="115000"/>
                        </a:lnSpc>
                        <a:spcBef>
                          <a:spcPts val="600"/>
                        </a:spcBef>
                        <a:spcAft>
                          <a:spcPts val="0"/>
                        </a:spcAft>
                      </a:pPr>
                      <a:r>
                        <a:rPr lang="fr-FR" sz="800" b="1">
                          <a:effectLst/>
                          <a:latin typeface="Arial" panose="020B0604020202020204" pitchFamily="34" charset="0"/>
                          <a:ea typeface="Times New Roman" panose="02020603050405020304" pitchFamily="18" charset="0"/>
                          <a:cs typeface="Times New Roman" panose="02020603050405020304" pitchFamily="18" charset="0"/>
                        </a:rPr>
                        <a:t>UG3</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98825328"/>
                  </a:ext>
                </a:extLst>
              </a:tr>
              <a:tr h="314324">
                <a:tc>
                  <a:txBody>
                    <a:bodyPr/>
                    <a:lstStyle/>
                    <a:p>
                      <a:pPr algn="just">
                        <a:lnSpc>
                          <a:spcPct val="115000"/>
                        </a:lnSpc>
                        <a:spcBef>
                          <a:spcPts val="600"/>
                        </a:spcBef>
                        <a:spcAft>
                          <a:spcPts val="0"/>
                        </a:spcAf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fr-FR" sz="800">
                          <a:effectLst/>
                          <a:latin typeface="Arial" panose="020B0604020202020204" pitchFamily="34"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Bef>
                          <a:spcPts val="600"/>
                        </a:spcBef>
                        <a:spcAft>
                          <a:spcPts val="0"/>
                        </a:spcAf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Prévention-santé-environnement</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ctr">
                        <a:lnSpc>
                          <a:spcPct val="115000"/>
                        </a:lnSpc>
                        <a:spcBef>
                          <a:spcPts val="600"/>
                        </a:spcBef>
                        <a:spcAft>
                          <a:spcPts val="0"/>
                        </a:spcAft>
                      </a:pPr>
                      <a:r>
                        <a:rPr lang="fr-FR" sz="800" b="1" dirty="0">
                          <a:effectLst/>
                          <a:latin typeface="Arial" panose="020B0604020202020204" pitchFamily="34" charset="0"/>
                          <a:ea typeface="Times New Roman" panose="02020603050405020304" pitchFamily="18" charset="0"/>
                          <a:cs typeface="Times New Roman" panose="02020603050405020304" pitchFamily="18" charset="0"/>
                        </a:rPr>
                        <a:t>UG4</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63" marR="66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825228276"/>
                  </a:ext>
                </a:extLst>
              </a:tr>
            </a:tbl>
          </a:graphicData>
        </a:graphic>
      </p:graphicFrame>
      <p:sp>
        <p:nvSpPr>
          <p:cNvPr id="11" name="Rectangle à coins arrondis 10"/>
          <p:cNvSpPr/>
          <p:nvPr/>
        </p:nvSpPr>
        <p:spPr>
          <a:xfrm>
            <a:off x="90805" y="2128357"/>
            <a:ext cx="4349750" cy="1323744"/>
          </a:xfrm>
          <a:prstGeom prst="roundRect">
            <a:avLst>
              <a:gd name="adj" fmla="val 8538"/>
            </a:avLst>
          </a:prstGeom>
          <a:solidFill>
            <a:srgbClr val="FF0000">
              <a:alpha val="11000"/>
            </a:srgbClr>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lIns="91281" tIns="45641" rIns="91281" bIns="45641" rtlCol="0" anchor="ctr"/>
          <a:lstStyle/>
          <a:p>
            <a:pPr algn="ctr"/>
            <a:endParaRPr lang="fr-FR" dirty="0"/>
          </a:p>
        </p:txBody>
      </p:sp>
      <p:sp>
        <p:nvSpPr>
          <p:cNvPr id="10" name="Rectangle à coins arrondis 9"/>
          <p:cNvSpPr/>
          <p:nvPr/>
        </p:nvSpPr>
        <p:spPr>
          <a:xfrm>
            <a:off x="4657725" y="2151319"/>
            <a:ext cx="4372521" cy="1233231"/>
          </a:xfrm>
          <a:prstGeom prst="roundRect">
            <a:avLst>
              <a:gd name="adj" fmla="val 7159"/>
            </a:avLst>
          </a:prstGeom>
          <a:solidFill>
            <a:schemeClr val="accent1">
              <a:alpha val="16000"/>
            </a:schemeClr>
          </a:solid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lIns="91281" tIns="45641" rIns="91281" bIns="45641" rtlCol="0" anchor="ctr"/>
          <a:lstStyle/>
          <a:p>
            <a:pPr algn="ctr"/>
            <a:endParaRPr lang="fr-FR" dirty="0"/>
          </a:p>
        </p:txBody>
      </p:sp>
      <p:sp>
        <p:nvSpPr>
          <p:cNvPr id="15" name="Flèche droite 14"/>
          <p:cNvSpPr/>
          <p:nvPr/>
        </p:nvSpPr>
        <p:spPr>
          <a:xfrm rot="6304413">
            <a:off x="4025574" y="1617050"/>
            <a:ext cx="549747" cy="365805"/>
          </a:xfrm>
          <a:prstGeom prst="rightArrow">
            <a:avLst>
              <a:gd name="adj1" fmla="val 29405"/>
              <a:gd name="adj2" fmla="val 50000"/>
            </a:avLst>
          </a:prstGeom>
          <a:solidFill>
            <a:srgbClr val="C00000"/>
          </a:solidFill>
          <a:ln>
            <a:noFill/>
          </a:ln>
          <a:effectLst>
            <a:outerShdw blurRad="149987" dist="250190" dir="8460000" algn="ctr">
              <a:schemeClr val="bg1">
                <a:alpha val="28000"/>
              </a:scheme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281" tIns="45641" rIns="91281" bIns="45641" rtlCol="0" anchor="ctr"/>
          <a:lstStyle/>
          <a:p>
            <a:pPr algn="ctr"/>
            <a:endParaRPr lang="fr-FR" dirty="0"/>
          </a:p>
        </p:txBody>
      </p:sp>
      <p:sp>
        <p:nvSpPr>
          <p:cNvPr id="16" name="Flèche droite 15"/>
          <p:cNvSpPr/>
          <p:nvPr/>
        </p:nvSpPr>
        <p:spPr>
          <a:xfrm rot="15295587" flipH="1">
            <a:off x="4506415" y="1617050"/>
            <a:ext cx="549747" cy="365805"/>
          </a:xfrm>
          <a:prstGeom prst="rightArrow">
            <a:avLst>
              <a:gd name="adj1" fmla="val 29405"/>
              <a:gd name="adj2" fmla="val 50000"/>
            </a:avLst>
          </a:prstGeom>
          <a:solidFill>
            <a:srgbClr val="C00000"/>
          </a:solidFill>
          <a:ln>
            <a:noFill/>
          </a:ln>
          <a:effectLst>
            <a:outerShdw blurRad="149987" dist="250190" dir="8460000" algn="ctr">
              <a:schemeClr val="bg1">
                <a:alpha val="28000"/>
              </a:scheme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281" tIns="45641" rIns="91281" bIns="45641" rtlCol="0" anchor="ctr"/>
          <a:lstStyle/>
          <a:p>
            <a:pPr algn="ctr"/>
            <a:endParaRPr lang="fr-FR" dirty="0"/>
          </a:p>
        </p:txBody>
      </p:sp>
    </p:spTree>
    <p:extLst>
      <p:ext uri="{BB962C8B-B14F-4D97-AF65-F5344CB8AC3E}">
        <p14:creationId xmlns:p14="http://schemas.microsoft.com/office/powerpoint/2010/main" xmlns="" val="398005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1143271582"/>
              </p:ext>
            </p:extLst>
          </p:nvPr>
        </p:nvGraphicFramePr>
        <p:xfrm>
          <a:off x="2009483" y="956566"/>
          <a:ext cx="6902704" cy="4087760"/>
        </p:xfrm>
        <a:graphic>
          <a:graphicData uri="http://schemas.openxmlformats.org/drawingml/2006/table">
            <a:tbl>
              <a:tblPr firstRow="1" firstCol="1" bandRow="1"/>
              <a:tblGrid>
                <a:gridCol w="3068169">
                  <a:extLst>
                    <a:ext uri="{9D8B030D-6E8A-4147-A177-3AD203B41FA5}">
                      <a16:colId xmlns:a16="http://schemas.microsoft.com/office/drawing/2014/main" xmlns="" val="2254350586"/>
                    </a:ext>
                  </a:extLst>
                </a:gridCol>
                <a:gridCol w="383409">
                  <a:extLst>
                    <a:ext uri="{9D8B030D-6E8A-4147-A177-3AD203B41FA5}">
                      <a16:colId xmlns:a16="http://schemas.microsoft.com/office/drawing/2014/main" xmlns="" val="4181444733"/>
                    </a:ext>
                  </a:extLst>
                </a:gridCol>
                <a:gridCol w="3068169">
                  <a:extLst>
                    <a:ext uri="{9D8B030D-6E8A-4147-A177-3AD203B41FA5}">
                      <a16:colId xmlns:a16="http://schemas.microsoft.com/office/drawing/2014/main" xmlns="" val="401198473"/>
                    </a:ext>
                  </a:extLst>
                </a:gridCol>
                <a:gridCol w="382957">
                  <a:extLst>
                    <a:ext uri="{9D8B030D-6E8A-4147-A177-3AD203B41FA5}">
                      <a16:colId xmlns:a16="http://schemas.microsoft.com/office/drawing/2014/main" xmlns="" val="2371018351"/>
                    </a:ext>
                  </a:extLst>
                </a:gridCol>
              </a:tblGrid>
              <a:tr h="356921">
                <a:tc gridSpan="2">
                  <a:txBody>
                    <a:bodyPr/>
                    <a:lstStyle/>
                    <a:p>
                      <a:pPr algn="ctr">
                        <a:lnSpc>
                          <a:spcPct val="115000"/>
                        </a:lnSpc>
                        <a:spcBef>
                          <a:spcPts val="300"/>
                        </a:spcBef>
                        <a:spcAft>
                          <a:spcPts val="300"/>
                        </a:spcAft>
                      </a:pPr>
                      <a:r>
                        <a:rPr lang="fr-FR" sz="700" b="1" dirty="0">
                          <a:effectLst/>
                          <a:latin typeface="Arial" panose="020B0604020202020204" pitchFamily="34" charset="0"/>
                          <a:ea typeface="Calibri" panose="020F0502020204030204" pitchFamily="34" charset="0"/>
                          <a:cs typeface="Times New Roman" panose="02020603050405020304" pitchFamily="18" charset="0"/>
                        </a:rPr>
                        <a:t>Baccalauréat professionnel Spécialité « réparation des carrosseries »</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300"/>
                        </a:spcBef>
                        <a:spcAft>
                          <a:spcPts val="300"/>
                        </a:spcAft>
                      </a:pPr>
                      <a:r>
                        <a:rPr lang="fr-FR" sz="700" b="1" dirty="0">
                          <a:effectLst/>
                          <a:latin typeface="Arial" panose="020B0604020202020204" pitchFamily="34" charset="0"/>
                          <a:ea typeface="Calibri" panose="020F0502020204030204" pitchFamily="34" charset="0"/>
                          <a:cs typeface="Times New Roman" panose="02020603050405020304" pitchFamily="18" charset="0"/>
                        </a:rPr>
                        <a:t>Défini par l’arrêté du 18 avril 2008 (dernière session d’examen 2025)</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gridSpan="2">
                  <a:txBody>
                    <a:bodyPr/>
                    <a:lstStyle/>
                    <a:p>
                      <a:pPr algn="ctr">
                        <a:lnSpc>
                          <a:spcPct val="115000"/>
                        </a:lnSpc>
                        <a:spcBef>
                          <a:spcPts val="300"/>
                        </a:spcBef>
                        <a:spcAft>
                          <a:spcPts val="300"/>
                        </a:spcAft>
                      </a:pPr>
                      <a:r>
                        <a:rPr lang="fr-FR" sz="700" b="1">
                          <a:effectLst/>
                          <a:latin typeface="Arial" panose="020B0604020202020204" pitchFamily="34" charset="0"/>
                          <a:ea typeface="Calibri" panose="020F0502020204030204" pitchFamily="34" charset="0"/>
                          <a:cs typeface="Times New Roman" panose="02020603050405020304" pitchFamily="18" charset="0"/>
                        </a:rPr>
                        <a:t>Baccalauréat professionnel Spécialité « carrossier peintre automobile »</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300"/>
                        </a:spcBef>
                        <a:spcAft>
                          <a:spcPts val="300"/>
                        </a:spcAft>
                      </a:pPr>
                      <a:r>
                        <a:rPr lang="fr-FR" sz="700" b="1">
                          <a:effectLst/>
                          <a:latin typeface="Arial" panose="020B0604020202020204" pitchFamily="34" charset="0"/>
                          <a:ea typeface="Calibri" panose="020F0502020204030204" pitchFamily="34" charset="0"/>
                          <a:cs typeface="Times New Roman" panose="02020603050405020304" pitchFamily="18" charset="0"/>
                        </a:rPr>
                        <a:t>Défini par le présent arrêté (première session d’examen 2026)</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extLst>
                  <a:ext uri="{0D108BD9-81ED-4DB2-BD59-A6C34878D82A}">
                    <a16:rowId xmlns:a16="http://schemas.microsoft.com/office/drawing/2014/main" xmlns="" val="4252380656"/>
                  </a:ext>
                </a:extLst>
              </a:tr>
              <a:tr h="157194">
                <a:tc>
                  <a:txBody>
                    <a:bodyPr/>
                    <a:lstStyle/>
                    <a:p>
                      <a:pPr algn="just">
                        <a:lnSpc>
                          <a:spcPct val="115000"/>
                        </a:lnSpc>
                        <a:spcBef>
                          <a:spcPts val="600"/>
                        </a:spcBef>
                        <a:spcAft>
                          <a:spcPts val="600"/>
                        </a:spcAft>
                      </a:pPr>
                      <a:r>
                        <a:rPr lang="fr-FR" sz="700" b="1" dirty="0">
                          <a:effectLst/>
                          <a:latin typeface="Arial" panose="020B0604020202020204" pitchFamily="34" charset="0"/>
                          <a:ea typeface="Calibri" panose="020F0502020204030204" pitchFamily="34" charset="0"/>
                          <a:cs typeface="Times New Roman" panose="02020603050405020304" pitchFamily="18" charset="0"/>
                        </a:rPr>
                        <a:t>E1 – Épreuve scientifique et technique</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300"/>
                        </a:spcAft>
                      </a:pPr>
                      <a:r>
                        <a:rPr lang="fr-FR" sz="700" b="1" dirty="0">
                          <a:effectLst/>
                          <a:latin typeface="Arial" panose="020B0604020202020204" pitchFamily="34"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fr-FR" sz="700" b="1">
                          <a:effectLst/>
                          <a:latin typeface="Arial" panose="020B0604020202020204" pitchFamily="34" charset="0"/>
                          <a:ea typeface="Calibri" panose="020F0502020204030204" pitchFamily="34" charset="0"/>
                          <a:cs typeface="Times New Roman" panose="02020603050405020304" pitchFamily="18" charset="0"/>
                        </a:rPr>
                        <a:t>E1 – Épreuve scientifique et technique</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ctr">
                        <a:lnSpc>
                          <a:spcPct val="115000"/>
                        </a:lnSpc>
                        <a:spcBef>
                          <a:spcPts val="600"/>
                        </a:spcBef>
                        <a:spcAft>
                          <a:spcPts val="300"/>
                        </a:spcAft>
                      </a:pPr>
                      <a:r>
                        <a:rPr lang="fr-FR" sz="700">
                          <a:effectLst/>
                          <a:latin typeface="Arial" panose="020B0604020202020204" pitchFamily="34" charset="0"/>
                          <a:ea typeface="Calibri" panose="020F0502020204030204" pitchFamily="34" charset="0"/>
                          <a:cs typeface="Times New Roman" panose="02020603050405020304" pitchFamily="18" charset="0"/>
                        </a:rPr>
                        <a:t> </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82486790"/>
                  </a:ext>
                </a:extLst>
              </a:tr>
              <a:tr h="242938">
                <a:tc>
                  <a:txBody>
                    <a:bodyPr/>
                    <a:lstStyle/>
                    <a:p>
                      <a:pPr algn="just">
                        <a:lnSpc>
                          <a:spcPct val="115000"/>
                        </a:lnSpc>
                        <a:spcAft>
                          <a:spcPts val="0"/>
                        </a:spcAft>
                      </a:pPr>
                      <a:r>
                        <a:rPr lang="fr-FR" sz="700" dirty="0" err="1">
                          <a:effectLst/>
                          <a:latin typeface="Arial" panose="020B0604020202020204" pitchFamily="34" charset="0"/>
                          <a:ea typeface="Calibri" panose="020F0502020204030204" pitchFamily="34" charset="0"/>
                          <a:cs typeface="Times New Roman" panose="02020603050405020304" pitchFamily="18" charset="0"/>
                        </a:rPr>
                        <a:t>Sous-épreuve</a:t>
                      </a:r>
                      <a:r>
                        <a:rPr lang="fr-FR" sz="700" dirty="0">
                          <a:effectLst/>
                          <a:latin typeface="Arial" panose="020B0604020202020204" pitchFamily="34" charset="0"/>
                          <a:ea typeface="Calibri" panose="020F0502020204030204" pitchFamily="34" charset="0"/>
                          <a:cs typeface="Times New Roman" panose="02020603050405020304" pitchFamily="18" charset="0"/>
                        </a:rPr>
                        <a:t> E12 mathématiques et sciences physiques </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300"/>
                        </a:spcAft>
                      </a:pPr>
                      <a:r>
                        <a:rPr lang="fr-FR" sz="700" dirty="0">
                          <a:effectLst/>
                          <a:latin typeface="Arial" panose="020B0604020202020204" pitchFamily="34" charset="0"/>
                          <a:ea typeface="Calibri" panose="020F0502020204030204" pitchFamily="34" charset="0"/>
                          <a:cs typeface="Times New Roman" panose="02020603050405020304" pitchFamily="18" charset="0"/>
                        </a:rPr>
                        <a:t>U12</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fr-FR" sz="700" dirty="0">
                          <a:effectLst/>
                          <a:latin typeface="Arial" panose="020B0604020202020204" pitchFamily="34" charset="0"/>
                          <a:ea typeface="Calibri" panose="020F0502020204030204" pitchFamily="34" charset="0"/>
                          <a:cs typeface="Times New Roman" panose="02020603050405020304" pitchFamily="18" charset="0"/>
                        </a:rPr>
                        <a:t>E11 – Sous-épreuve - mathématiques</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ctr">
                        <a:lnSpc>
                          <a:spcPct val="115000"/>
                        </a:lnSpc>
                        <a:spcBef>
                          <a:spcPts val="600"/>
                        </a:spcBef>
                        <a:spcAft>
                          <a:spcPts val="300"/>
                        </a:spcAft>
                      </a:pPr>
                      <a:r>
                        <a:rPr lang="fr-FR" sz="700">
                          <a:effectLst/>
                          <a:latin typeface="Arial" panose="020B0604020202020204" pitchFamily="34" charset="0"/>
                          <a:ea typeface="Calibri" panose="020F0502020204030204" pitchFamily="34" charset="0"/>
                          <a:cs typeface="Times New Roman" panose="02020603050405020304" pitchFamily="18" charset="0"/>
                        </a:rPr>
                        <a:t>U11</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41279244"/>
                  </a:ext>
                </a:extLst>
              </a:tr>
              <a:tr h="242938">
                <a:tc>
                  <a:txBody>
                    <a:bodyPr/>
                    <a:lstStyle/>
                    <a:p>
                      <a:pPr algn="just">
                        <a:lnSpc>
                          <a:spcPct val="115000"/>
                        </a:lnSpc>
                        <a:spcBef>
                          <a:spcPts val="600"/>
                        </a:spcBef>
                        <a:spcAft>
                          <a:spcPts val="300"/>
                        </a:spcAft>
                      </a:pPr>
                      <a:r>
                        <a:rPr lang="fr-FR" sz="700" i="1" dirty="0">
                          <a:effectLst/>
                          <a:latin typeface="Arial" panose="020B0604020202020204" pitchFamily="34" charset="0"/>
                          <a:ea typeface="Calibri" panose="020F0502020204030204" pitchFamily="34" charset="0"/>
                          <a:cs typeface="Times New Roman" panose="02020603050405020304" pitchFamily="18" charset="0"/>
                        </a:rPr>
                        <a:t>Sous-épreuve</a:t>
                      </a:r>
                      <a:r>
                        <a:rPr lang="fr-FR" sz="700" dirty="0">
                          <a:effectLst/>
                          <a:latin typeface="Arial" panose="020B0604020202020204" pitchFamily="34" charset="0"/>
                          <a:ea typeface="Calibri" panose="020F0502020204030204" pitchFamily="34" charset="0"/>
                          <a:cs typeface="Times New Roman" panose="02020603050405020304" pitchFamily="18" charset="0"/>
                        </a:rPr>
                        <a:t> </a:t>
                      </a:r>
                      <a:r>
                        <a:rPr lang="fr-FR" sz="700" i="1" dirty="0">
                          <a:effectLst/>
                          <a:latin typeface="Arial" panose="020B0604020202020204" pitchFamily="34" charset="0"/>
                          <a:ea typeface="Calibri" panose="020F0502020204030204" pitchFamily="34" charset="0"/>
                          <a:cs typeface="Times New Roman" panose="02020603050405020304" pitchFamily="18" charset="0"/>
                        </a:rPr>
                        <a:t>E13</a:t>
                      </a:r>
                      <a:r>
                        <a:rPr lang="fr-FR" sz="700" dirty="0">
                          <a:effectLst/>
                          <a:latin typeface="Arial" panose="020B0604020202020204" pitchFamily="34" charset="0"/>
                          <a:ea typeface="Calibri" panose="020F0502020204030204" pitchFamily="34" charset="0"/>
                          <a:cs typeface="Times New Roman" panose="02020603050405020304" pitchFamily="18" charset="0"/>
                        </a:rPr>
                        <a:t> travaux pratiques de sciences physiques </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700">
                          <a:effectLst/>
                          <a:latin typeface="Arial" panose="020B0604020202020204" pitchFamily="34" charset="0"/>
                          <a:ea typeface="Calibri" panose="020F0502020204030204" pitchFamily="34" charset="0"/>
                          <a:cs typeface="Times New Roman" panose="02020603050405020304" pitchFamily="18" charset="0"/>
                        </a:rPr>
                        <a:t>U13</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just">
                        <a:lnSpc>
                          <a:spcPct val="115000"/>
                        </a:lnSpc>
                        <a:spcBef>
                          <a:spcPts val="600"/>
                        </a:spcBef>
                        <a:spcAft>
                          <a:spcPts val="300"/>
                        </a:spcAft>
                      </a:pPr>
                      <a:r>
                        <a:rPr lang="fr-FR" sz="700" dirty="0">
                          <a:effectLst/>
                          <a:latin typeface="Arial" panose="020B0604020202020204" pitchFamily="34" charset="0"/>
                          <a:ea typeface="Calibri" panose="020F0502020204030204" pitchFamily="34" charset="0"/>
                          <a:cs typeface="Times New Roman" panose="02020603050405020304" pitchFamily="18" charset="0"/>
                        </a:rPr>
                        <a:t>E12 – Sous-épreuve – physique-chimie</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 algn="ctr">
                        <a:lnSpc>
                          <a:spcPct val="115000"/>
                        </a:lnSpc>
                        <a:spcBef>
                          <a:spcPts val="300"/>
                        </a:spcBef>
                        <a:spcAft>
                          <a:spcPts val="300"/>
                        </a:spcAft>
                      </a:pPr>
                      <a:r>
                        <a:rPr lang="fr-FR" sz="700">
                          <a:effectLst/>
                          <a:latin typeface="Arial" panose="020B0604020202020204" pitchFamily="34" charset="0"/>
                          <a:ea typeface="Calibri" panose="020F0502020204030204" pitchFamily="34" charset="0"/>
                          <a:cs typeface="Times New Roman" panose="02020603050405020304" pitchFamily="18" charset="0"/>
                        </a:rPr>
                        <a:t>U12</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1076333"/>
                  </a:ext>
                </a:extLst>
              </a:tr>
              <a:tr h="242938">
                <a:tc>
                  <a:txBody>
                    <a:bodyPr/>
                    <a:lstStyle/>
                    <a:p>
                      <a:pPr algn="just">
                        <a:lnSpc>
                          <a:spcPct val="115000"/>
                        </a:lnSpc>
                        <a:spcAft>
                          <a:spcPts val="0"/>
                        </a:spcAft>
                      </a:pPr>
                      <a:r>
                        <a:rPr lang="fr-FR" sz="700" b="1" dirty="0">
                          <a:effectLst/>
                          <a:latin typeface="Arial" panose="020B0604020202020204" pitchFamily="34" charset="0"/>
                          <a:ea typeface="Calibri" panose="020F0502020204030204" pitchFamily="34" charset="0"/>
                          <a:cs typeface="Times New Roman" panose="02020603050405020304" pitchFamily="18" charset="0"/>
                        </a:rPr>
                        <a:t>E2 – </a:t>
                      </a:r>
                      <a:r>
                        <a:rPr lang="fr-FR" sz="700" b="1" i="1" dirty="0">
                          <a:effectLst/>
                          <a:latin typeface="Arial" panose="020B0604020202020204" pitchFamily="34" charset="0"/>
                          <a:ea typeface="Calibri" panose="020F0502020204030204" pitchFamily="34" charset="0"/>
                          <a:cs typeface="Times New Roman" panose="02020603050405020304" pitchFamily="18" charset="0"/>
                        </a:rPr>
                        <a:t>Épreuve technologique </a:t>
                      </a:r>
                      <a:r>
                        <a:rPr lang="fr-FR" sz="700" dirty="0">
                          <a:effectLst/>
                          <a:latin typeface="Arial" panose="020B0604020202020204" pitchFamily="34" charset="0"/>
                          <a:ea typeface="Calibri" panose="020F0502020204030204" pitchFamily="34" charset="0"/>
                          <a:cs typeface="Times New Roman" panose="02020603050405020304" pitchFamily="18" charset="0"/>
                        </a:rPr>
                        <a:t>étude de cas - Expertise technique </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700" b="1">
                          <a:effectLst/>
                          <a:latin typeface="Arial" panose="020B0604020202020204" pitchFamily="34" charset="0"/>
                          <a:ea typeface="Calibri" panose="020F0502020204030204" pitchFamily="34" charset="0"/>
                          <a:cs typeface="Times New Roman" panose="02020603050405020304" pitchFamily="18" charset="0"/>
                        </a:rPr>
                        <a:t>U2</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3810" algn="just">
                        <a:lnSpc>
                          <a:spcPct val="115000"/>
                        </a:lnSpc>
                        <a:spcBef>
                          <a:spcPts val="600"/>
                        </a:spcBef>
                        <a:spcAft>
                          <a:spcPts val="600"/>
                        </a:spcAft>
                      </a:pPr>
                      <a:r>
                        <a:rPr lang="fr-FR" sz="700" b="1" dirty="0">
                          <a:effectLst/>
                          <a:latin typeface="Arial" panose="020B0604020202020204" pitchFamily="34" charset="0"/>
                          <a:ea typeface="Calibri" panose="020F0502020204030204" pitchFamily="34" charset="0"/>
                          <a:cs typeface="Times New Roman" panose="02020603050405020304" pitchFamily="18" charset="0"/>
                        </a:rPr>
                        <a:t>E2 – diagnostic et communication technique</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3810" algn="ctr">
                        <a:lnSpc>
                          <a:spcPct val="115000"/>
                        </a:lnSpc>
                        <a:spcBef>
                          <a:spcPts val="600"/>
                        </a:spcBef>
                        <a:spcAft>
                          <a:spcPts val="300"/>
                        </a:spcAft>
                      </a:pPr>
                      <a:r>
                        <a:rPr lang="fr-FR" sz="700" b="1">
                          <a:effectLst/>
                          <a:latin typeface="Arial" panose="020B0604020202020204" pitchFamily="34" charset="0"/>
                          <a:ea typeface="Calibri" panose="020F0502020204030204" pitchFamily="34" charset="0"/>
                          <a:cs typeface="Times New Roman" panose="02020603050405020304" pitchFamily="18" charset="0"/>
                        </a:rPr>
                        <a:t>U2</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08659288"/>
                  </a:ext>
                </a:extLst>
              </a:tr>
              <a:tr h="242938">
                <a:tc>
                  <a:txBody>
                    <a:bodyPr/>
                    <a:lstStyle/>
                    <a:p>
                      <a:pPr algn="just">
                        <a:lnSpc>
                          <a:spcPct val="115000"/>
                        </a:lnSpc>
                        <a:spcBef>
                          <a:spcPts val="300"/>
                        </a:spcBef>
                        <a:spcAft>
                          <a:spcPts val="600"/>
                        </a:spcAft>
                      </a:pPr>
                      <a:r>
                        <a:rPr lang="fr-FR" sz="700" i="1" dirty="0" err="1">
                          <a:effectLst/>
                          <a:latin typeface="Arial" panose="020B0604020202020204" pitchFamily="34" charset="0"/>
                          <a:ea typeface="Calibri" panose="020F0502020204030204" pitchFamily="34" charset="0"/>
                          <a:cs typeface="Times New Roman" panose="02020603050405020304" pitchFamily="18" charset="0"/>
                        </a:rPr>
                        <a:t>Sous-épreuve</a:t>
                      </a:r>
                      <a:r>
                        <a:rPr lang="fr-FR" sz="700" i="1" dirty="0">
                          <a:effectLst/>
                          <a:latin typeface="Arial" panose="020B0604020202020204" pitchFamily="34" charset="0"/>
                          <a:ea typeface="Calibri" panose="020F0502020204030204" pitchFamily="34" charset="0"/>
                          <a:cs typeface="Times New Roman" panose="02020603050405020304" pitchFamily="18" charset="0"/>
                        </a:rPr>
                        <a:t> E11 </a:t>
                      </a:r>
                      <a:r>
                        <a:rPr lang="fr-FR" sz="700" dirty="0">
                          <a:effectLst/>
                          <a:latin typeface="Arial" panose="020B0604020202020204" pitchFamily="34" charset="0"/>
                          <a:ea typeface="Calibri" panose="020F0502020204030204" pitchFamily="34" charset="0"/>
                          <a:cs typeface="Times New Roman" panose="02020603050405020304" pitchFamily="18" charset="0"/>
                        </a:rPr>
                        <a:t>analyse d’un système technique</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700" b="1" dirty="0">
                          <a:effectLst/>
                          <a:latin typeface="Arial" panose="020B0604020202020204" pitchFamily="34" charset="0"/>
                          <a:ea typeface="Calibri" panose="020F0502020204030204" pitchFamily="34" charset="0"/>
                          <a:cs typeface="Times New Roman" panose="02020603050405020304" pitchFamily="18" charset="0"/>
                        </a:rPr>
                        <a:t>U11</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xmlns="" val="378578728"/>
                  </a:ext>
                </a:extLst>
              </a:tr>
              <a:tr h="251522">
                <a:tc>
                  <a:txBody>
                    <a:bodyPr/>
                    <a:lstStyle/>
                    <a:p>
                      <a:pPr algn="just">
                        <a:lnSpc>
                          <a:spcPct val="115000"/>
                        </a:lnSpc>
                        <a:spcBef>
                          <a:spcPts val="600"/>
                        </a:spcBef>
                        <a:spcAft>
                          <a:spcPts val="600"/>
                        </a:spcAft>
                      </a:pPr>
                      <a:r>
                        <a:rPr lang="fr-FR" sz="700" b="1" dirty="0">
                          <a:effectLst/>
                          <a:latin typeface="Arial" panose="020B0604020202020204" pitchFamily="34" charset="0"/>
                          <a:ea typeface="Calibri" panose="020F0502020204030204" pitchFamily="34" charset="0"/>
                          <a:cs typeface="Times New Roman" panose="02020603050405020304" pitchFamily="18" charset="0"/>
                        </a:rPr>
                        <a:t>E3 – Épreuves pratiques prenant en compte la formation en milieu professionnel</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700" b="1" dirty="0">
                          <a:effectLst/>
                          <a:latin typeface="Arial" panose="020B0604020202020204" pitchFamily="34"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fr-FR" sz="700" b="1" dirty="0">
                          <a:effectLst/>
                          <a:latin typeface="Arial" panose="020B0604020202020204" pitchFamily="34"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ctr">
                        <a:lnSpc>
                          <a:spcPct val="115000"/>
                        </a:lnSpc>
                        <a:spcBef>
                          <a:spcPts val="600"/>
                        </a:spcBef>
                        <a:spcAft>
                          <a:spcPts val="300"/>
                        </a:spcAft>
                      </a:pPr>
                      <a:r>
                        <a:rPr lang="fr-FR" sz="700">
                          <a:effectLst/>
                          <a:latin typeface="Arial" panose="020B0604020202020204" pitchFamily="34" charset="0"/>
                          <a:ea typeface="Calibri" panose="020F0502020204030204" pitchFamily="34" charset="0"/>
                          <a:cs typeface="Times New Roman" panose="02020603050405020304" pitchFamily="18" charset="0"/>
                        </a:rPr>
                        <a:t> </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12989784"/>
                  </a:ext>
                </a:extLst>
              </a:tr>
              <a:tr h="242938">
                <a:tc>
                  <a:txBody>
                    <a:bodyPr/>
                    <a:lstStyle/>
                    <a:p>
                      <a:pPr algn="just">
                        <a:lnSpc>
                          <a:spcPct val="115000"/>
                        </a:lnSpc>
                        <a:spcBef>
                          <a:spcPts val="300"/>
                        </a:spcBef>
                        <a:spcAft>
                          <a:spcPts val="300"/>
                        </a:spcAft>
                      </a:pPr>
                      <a:r>
                        <a:rPr lang="fr-FR" sz="700" dirty="0">
                          <a:effectLst/>
                          <a:latin typeface="Arial" panose="020B0604020202020204" pitchFamily="34" charset="0"/>
                          <a:ea typeface="Calibri" panose="020F0502020204030204" pitchFamily="34" charset="0"/>
                          <a:cs typeface="Times New Roman" panose="02020603050405020304" pitchFamily="18" charset="0"/>
                        </a:rPr>
                        <a:t>E31 – réalisation d’interventions en entreprise </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700" dirty="0">
                          <a:effectLst/>
                          <a:latin typeface="Arial" panose="020B0604020202020204" pitchFamily="34" charset="0"/>
                          <a:ea typeface="Calibri" panose="020F0502020204030204" pitchFamily="34" charset="0"/>
                          <a:cs typeface="Times New Roman" panose="02020603050405020304" pitchFamily="18" charset="0"/>
                        </a:rPr>
                        <a:t>U31</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just">
                        <a:lnSpc>
                          <a:spcPct val="115000"/>
                        </a:lnSpc>
                        <a:spcBef>
                          <a:spcPts val="600"/>
                        </a:spcBef>
                        <a:spcAft>
                          <a:spcPts val="300"/>
                        </a:spcAft>
                      </a:pPr>
                      <a:r>
                        <a:rPr lang="fr-FR" sz="700" dirty="0">
                          <a:effectLst/>
                          <a:latin typeface="Arial" panose="020B0604020202020204" pitchFamily="34"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ctr">
                        <a:lnSpc>
                          <a:spcPct val="115000"/>
                        </a:lnSpc>
                        <a:spcBef>
                          <a:spcPts val="600"/>
                        </a:spcBef>
                        <a:spcAft>
                          <a:spcPts val="300"/>
                        </a:spcAft>
                      </a:pPr>
                      <a:r>
                        <a:rPr lang="fr-FR" sz="700">
                          <a:effectLst/>
                          <a:latin typeface="Arial" panose="020B0604020202020204" pitchFamily="34" charset="0"/>
                          <a:ea typeface="Calibri" panose="020F0502020204030204" pitchFamily="34" charset="0"/>
                          <a:cs typeface="Times New Roman" panose="02020603050405020304" pitchFamily="18" charset="0"/>
                        </a:rPr>
                        <a:t> </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55628447"/>
                  </a:ext>
                </a:extLst>
              </a:tr>
              <a:tr h="242938">
                <a:tc>
                  <a:txBody>
                    <a:bodyPr/>
                    <a:lstStyle/>
                    <a:p>
                      <a:pPr algn="just">
                        <a:lnSpc>
                          <a:spcPct val="115000"/>
                        </a:lnSpc>
                        <a:spcBef>
                          <a:spcPts val="600"/>
                        </a:spcBef>
                        <a:spcAft>
                          <a:spcPts val="300"/>
                        </a:spcAft>
                        <a:tabLst>
                          <a:tab pos="1326515" algn="ctr"/>
                        </a:tabLst>
                      </a:pPr>
                      <a:r>
                        <a:rPr lang="fr-FR" sz="700" dirty="0">
                          <a:effectLst/>
                          <a:latin typeface="Arial" panose="020B0604020202020204" pitchFamily="34" charset="0"/>
                          <a:ea typeface="Calibri" panose="020F0502020204030204" pitchFamily="34" charset="0"/>
                          <a:cs typeface="Times New Roman" panose="02020603050405020304" pitchFamily="18" charset="0"/>
                        </a:rPr>
                        <a:t>E32 – intervention de mesure, contrôle, remise en conformité́ des carrosseries. </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fr-FR" sz="700">
                          <a:effectLst/>
                          <a:latin typeface="Arial" panose="020B0604020202020204" pitchFamily="34" charset="0"/>
                          <a:ea typeface="Calibri" panose="020F0502020204030204" pitchFamily="34" charset="0"/>
                          <a:cs typeface="Times New Roman" panose="02020603050405020304" pitchFamily="18" charset="0"/>
                        </a:rPr>
                        <a:t>U32</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just">
                        <a:lnSpc>
                          <a:spcPct val="115000"/>
                        </a:lnSpc>
                        <a:spcBef>
                          <a:spcPts val="300"/>
                        </a:spcBef>
                        <a:spcAft>
                          <a:spcPts val="600"/>
                        </a:spcAft>
                      </a:pPr>
                      <a:r>
                        <a:rPr lang="fr-FR" sz="700" dirty="0">
                          <a:effectLst/>
                          <a:latin typeface="Arial" panose="020B0604020202020204" pitchFamily="34"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ctr">
                        <a:lnSpc>
                          <a:spcPct val="115000"/>
                        </a:lnSpc>
                        <a:spcBef>
                          <a:spcPts val="600"/>
                        </a:spcBef>
                        <a:spcAft>
                          <a:spcPts val="300"/>
                        </a:spcAft>
                      </a:pPr>
                      <a:r>
                        <a:rPr lang="fr-FR" sz="700">
                          <a:effectLst/>
                          <a:latin typeface="Arial" panose="020B0604020202020204" pitchFamily="34" charset="0"/>
                          <a:ea typeface="Calibri" panose="020F0502020204030204" pitchFamily="34" charset="0"/>
                          <a:cs typeface="Times New Roman" panose="02020603050405020304" pitchFamily="18" charset="0"/>
                        </a:rPr>
                        <a:t> </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51005849"/>
                  </a:ext>
                </a:extLst>
              </a:tr>
              <a:tr h="251522">
                <a:tc>
                  <a:txBody>
                    <a:bodyPr/>
                    <a:lstStyle/>
                    <a:p>
                      <a:pPr algn="just">
                        <a:lnSpc>
                          <a:spcPct val="115000"/>
                        </a:lnSpc>
                        <a:spcBef>
                          <a:spcPts val="600"/>
                        </a:spcBef>
                        <a:spcAft>
                          <a:spcPts val="300"/>
                        </a:spcAft>
                      </a:pPr>
                      <a:r>
                        <a:rPr lang="fr-FR" sz="700" dirty="0">
                          <a:effectLst/>
                          <a:latin typeface="Arial" panose="020B0604020202020204" pitchFamily="34" charset="0"/>
                          <a:ea typeface="Calibri" panose="020F0502020204030204" pitchFamily="34" charset="0"/>
                          <a:cs typeface="Times New Roman" panose="02020603050405020304" pitchFamily="18" charset="0"/>
                        </a:rPr>
                        <a:t>E33 – intervention de mise en conformité sur un système mettant en œuvre des énergies</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fr-FR" sz="700">
                          <a:effectLst/>
                          <a:latin typeface="Arial" panose="020B0604020202020204" pitchFamily="34" charset="0"/>
                          <a:ea typeface="Calibri" panose="020F0502020204030204" pitchFamily="34" charset="0"/>
                          <a:cs typeface="Times New Roman" panose="02020603050405020304" pitchFamily="18" charset="0"/>
                        </a:rPr>
                        <a:t>U33</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Bef>
                          <a:spcPts val="600"/>
                        </a:spcBef>
                        <a:spcAft>
                          <a:spcPts val="300"/>
                        </a:spcAft>
                      </a:pPr>
                      <a:r>
                        <a:rPr lang="fr-FR" sz="700" dirty="0">
                          <a:effectLst/>
                          <a:latin typeface="Arial" panose="020B0604020202020204" pitchFamily="34"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ctr">
                        <a:lnSpc>
                          <a:spcPct val="115000"/>
                        </a:lnSpc>
                        <a:spcBef>
                          <a:spcPts val="600"/>
                        </a:spcBef>
                        <a:spcAft>
                          <a:spcPts val="300"/>
                        </a:spcAft>
                      </a:pPr>
                      <a:r>
                        <a:rPr lang="fr-FR" sz="700">
                          <a:effectLst/>
                          <a:latin typeface="Arial" panose="020B0604020202020204" pitchFamily="34" charset="0"/>
                          <a:ea typeface="Calibri" panose="020F0502020204030204" pitchFamily="34" charset="0"/>
                          <a:cs typeface="Times New Roman" panose="02020603050405020304" pitchFamily="18" charset="0"/>
                        </a:rPr>
                        <a:t> </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385382426"/>
                  </a:ext>
                </a:extLst>
              </a:tr>
              <a:tr h="251522">
                <a:tc>
                  <a:txBody>
                    <a:bodyPr/>
                    <a:lstStyle/>
                    <a:p>
                      <a:pPr algn="just">
                        <a:lnSpc>
                          <a:spcPct val="115000"/>
                        </a:lnSpc>
                        <a:spcBef>
                          <a:spcPts val="600"/>
                        </a:spcBef>
                        <a:spcAft>
                          <a:spcPts val="300"/>
                        </a:spcAft>
                      </a:pPr>
                      <a:r>
                        <a:rPr lang="fr-FR" sz="700" dirty="0">
                          <a:effectLst/>
                          <a:latin typeface="Arial" panose="020B0604020202020204" pitchFamily="34"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fr-FR" sz="700">
                          <a:effectLst/>
                          <a:latin typeface="Arial" panose="020B0604020202020204" pitchFamily="34" charset="0"/>
                          <a:ea typeface="Calibri" panose="020F0502020204030204" pitchFamily="34" charset="0"/>
                          <a:cs typeface="Times New Roman" panose="02020603050405020304" pitchFamily="18" charset="0"/>
                        </a:rPr>
                        <a:t> </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Bef>
                          <a:spcPts val="600"/>
                        </a:spcBef>
                        <a:spcAft>
                          <a:spcPts val="300"/>
                        </a:spcAft>
                      </a:pPr>
                      <a:r>
                        <a:rPr lang="fr-FR" sz="700" b="1" dirty="0">
                          <a:effectLst/>
                          <a:latin typeface="Arial" panose="020B0604020202020204" pitchFamily="34" charset="0"/>
                          <a:ea typeface="Calibri" panose="020F0502020204030204" pitchFamily="34" charset="0"/>
                          <a:cs typeface="Times New Roman" panose="02020603050405020304" pitchFamily="18" charset="0"/>
                        </a:rPr>
                        <a:t>E3 – Épreuves pratiques prenant en compte la formation en milieu professionnel</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ctr">
                        <a:lnSpc>
                          <a:spcPct val="115000"/>
                        </a:lnSpc>
                        <a:spcBef>
                          <a:spcPts val="600"/>
                        </a:spcBef>
                        <a:spcAft>
                          <a:spcPts val="300"/>
                        </a:spcAft>
                      </a:pPr>
                      <a:r>
                        <a:rPr lang="fr-FR" sz="700">
                          <a:effectLst/>
                          <a:latin typeface="Arial" panose="020B0604020202020204" pitchFamily="34" charset="0"/>
                          <a:ea typeface="Calibri" panose="020F0502020204030204" pitchFamily="34" charset="0"/>
                          <a:cs typeface="Times New Roman" panose="02020603050405020304" pitchFamily="18" charset="0"/>
                        </a:rPr>
                        <a:t> </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43322506"/>
                  </a:ext>
                </a:extLst>
              </a:tr>
              <a:tr h="242938">
                <a:tc>
                  <a:txBody>
                    <a:bodyPr/>
                    <a:lstStyle/>
                    <a:p>
                      <a:pPr algn="just">
                        <a:lnSpc>
                          <a:spcPct val="115000"/>
                        </a:lnSpc>
                        <a:spcBef>
                          <a:spcPts val="600"/>
                        </a:spcBef>
                        <a:spcAft>
                          <a:spcPts val="300"/>
                        </a:spcAft>
                      </a:pPr>
                      <a:r>
                        <a:rPr lang="fr-FR" sz="700" dirty="0">
                          <a:effectLst/>
                          <a:latin typeface="Arial" panose="020B0604020202020204" pitchFamily="34"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fr-FR" sz="700">
                          <a:effectLst/>
                          <a:latin typeface="Arial" panose="020B0604020202020204" pitchFamily="34" charset="0"/>
                          <a:ea typeface="Calibri" panose="020F0502020204030204" pitchFamily="34" charset="0"/>
                          <a:cs typeface="Times New Roman" panose="02020603050405020304" pitchFamily="18" charset="0"/>
                        </a:rPr>
                        <a:t> </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Bef>
                          <a:spcPts val="600"/>
                        </a:spcBef>
                        <a:spcAft>
                          <a:spcPts val="300"/>
                        </a:spcAft>
                      </a:pPr>
                      <a:r>
                        <a:rPr lang="fr-FR" sz="700" dirty="0">
                          <a:effectLst/>
                          <a:latin typeface="Arial" panose="020B0604020202020204" pitchFamily="34" charset="0"/>
                          <a:ea typeface="Calibri" panose="020F0502020204030204" pitchFamily="34" charset="0"/>
                          <a:cs typeface="Times New Roman" panose="02020603050405020304" pitchFamily="18" charset="0"/>
                        </a:rPr>
                        <a:t>E31 – intervention et réparation sur élément</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ctr">
                        <a:lnSpc>
                          <a:spcPct val="115000"/>
                        </a:lnSpc>
                        <a:spcBef>
                          <a:spcPts val="600"/>
                        </a:spcBef>
                        <a:spcAft>
                          <a:spcPts val="300"/>
                        </a:spcAft>
                      </a:pPr>
                      <a:r>
                        <a:rPr lang="fr-FR" sz="700">
                          <a:effectLst/>
                          <a:latin typeface="Arial" panose="020B0604020202020204" pitchFamily="34" charset="0"/>
                          <a:ea typeface="Calibri" panose="020F0502020204030204" pitchFamily="34" charset="0"/>
                          <a:cs typeface="Times New Roman" panose="02020603050405020304" pitchFamily="18" charset="0"/>
                        </a:rPr>
                        <a:t>U31</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933583915"/>
                  </a:ext>
                </a:extLst>
              </a:tr>
              <a:tr h="242938">
                <a:tc>
                  <a:txBody>
                    <a:bodyPr/>
                    <a:lstStyle/>
                    <a:p>
                      <a:pPr algn="just">
                        <a:lnSpc>
                          <a:spcPct val="115000"/>
                        </a:lnSpc>
                        <a:spcBef>
                          <a:spcPts val="600"/>
                        </a:spcBef>
                        <a:spcAft>
                          <a:spcPts val="300"/>
                        </a:spcAft>
                      </a:pPr>
                      <a:r>
                        <a:rPr lang="fr-FR" sz="700" dirty="0">
                          <a:effectLst/>
                          <a:latin typeface="Arial" panose="020B0604020202020204" pitchFamily="34"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fr-FR" sz="700">
                          <a:effectLst/>
                          <a:latin typeface="Arial" panose="020B0604020202020204" pitchFamily="34" charset="0"/>
                          <a:ea typeface="Calibri" panose="020F0502020204030204" pitchFamily="34" charset="0"/>
                          <a:cs typeface="Times New Roman" panose="02020603050405020304" pitchFamily="18" charset="0"/>
                        </a:rPr>
                        <a:t> </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Bef>
                          <a:spcPts val="600"/>
                        </a:spcBef>
                        <a:spcAft>
                          <a:spcPts val="300"/>
                        </a:spcAft>
                      </a:pPr>
                      <a:r>
                        <a:rPr lang="fr-FR" sz="700" dirty="0">
                          <a:effectLst/>
                          <a:latin typeface="Arial" panose="020B0604020202020204" pitchFamily="34" charset="0"/>
                          <a:ea typeface="Calibri" panose="020F0502020204030204" pitchFamily="34" charset="0"/>
                          <a:cs typeface="Times New Roman" panose="02020603050405020304" pitchFamily="18" charset="0"/>
                        </a:rPr>
                        <a:t>E32 – préparation et application des peintures </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ctr">
                        <a:lnSpc>
                          <a:spcPct val="115000"/>
                        </a:lnSpc>
                        <a:spcBef>
                          <a:spcPts val="600"/>
                        </a:spcBef>
                        <a:spcAft>
                          <a:spcPts val="300"/>
                        </a:spcAft>
                      </a:pPr>
                      <a:r>
                        <a:rPr lang="fr-FR" sz="700">
                          <a:effectLst/>
                          <a:latin typeface="Arial" panose="020B0604020202020204" pitchFamily="34" charset="0"/>
                          <a:ea typeface="Calibri" panose="020F0502020204030204" pitchFamily="34" charset="0"/>
                          <a:cs typeface="Times New Roman" panose="02020603050405020304" pitchFamily="18" charset="0"/>
                        </a:rPr>
                        <a:t>U32</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808004036"/>
                  </a:ext>
                </a:extLst>
              </a:tr>
              <a:tr h="242938">
                <a:tc>
                  <a:txBody>
                    <a:bodyPr/>
                    <a:lstStyle/>
                    <a:p>
                      <a:pPr algn="just">
                        <a:lnSpc>
                          <a:spcPct val="115000"/>
                        </a:lnSpc>
                        <a:spcBef>
                          <a:spcPts val="600"/>
                        </a:spcBef>
                        <a:spcAft>
                          <a:spcPts val="300"/>
                        </a:spcAft>
                      </a:pPr>
                      <a:r>
                        <a:rPr lang="fr-FR" sz="700" dirty="0">
                          <a:effectLst/>
                          <a:latin typeface="Arial" panose="020B0604020202020204" pitchFamily="34"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fr-FR" sz="700" dirty="0">
                          <a:effectLst/>
                          <a:latin typeface="Arial" panose="020B0604020202020204" pitchFamily="34"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Bef>
                          <a:spcPts val="600"/>
                        </a:spcBef>
                        <a:spcAft>
                          <a:spcPts val="300"/>
                        </a:spcAft>
                      </a:pPr>
                      <a:r>
                        <a:rPr lang="fr-FR" sz="700" dirty="0">
                          <a:effectLst/>
                          <a:latin typeface="Arial" panose="020B0604020202020204" pitchFamily="34" charset="0"/>
                          <a:ea typeface="Calibri" panose="020F0502020204030204" pitchFamily="34" charset="0"/>
                          <a:cs typeface="Times New Roman" panose="02020603050405020304" pitchFamily="18" charset="0"/>
                        </a:rPr>
                        <a:t>E33 ­– intervention sur les inamovibles et les vitrages</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ctr">
                        <a:lnSpc>
                          <a:spcPct val="115000"/>
                        </a:lnSpc>
                        <a:spcBef>
                          <a:spcPts val="600"/>
                        </a:spcBef>
                        <a:spcAft>
                          <a:spcPts val="300"/>
                        </a:spcAft>
                      </a:pPr>
                      <a:r>
                        <a:rPr lang="fr-FR" sz="700">
                          <a:effectLst/>
                          <a:latin typeface="Arial" panose="020B0604020202020204" pitchFamily="34" charset="0"/>
                          <a:ea typeface="Calibri" panose="020F0502020204030204" pitchFamily="34" charset="0"/>
                          <a:cs typeface="Times New Roman" panose="02020603050405020304" pitchFamily="18" charset="0"/>
                        </a:rPr>
                        <a:t>U33</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61932712"/>
                  </a:ext>
                </a:extLst>
              </a:tr>
              <a:tr h="144335">
                <a:tc>
                  <a:txBody>
                    <a:bodyPr/>
                    <a:lstStyle/>
                    <a:p>
                      <a:pPr algn="just">
                        <a:lnSpc>
                          <a:spcPct val="115000"/>
                        </a:lnSpc>
                        <a:spcBef>
                          <a:spcPts val="600"/>
                        </a:spcBef>
                        <a:spcAft>
                          <a:spcPts val="600"/>
                        </a:spcAft>
                      </a:pPr>
                      <a:r>
                        <a:rPr lang="fr-FR" sz="700" dirty="0">
                          <a:effectLst/>
                          <a:latin typeface="Arial" panose="020B0604020202020204" pitchFamily="34" charset="0"/>
                          <a:ea typeface="Calibri" panose="020F0502020204030204" pitchFamily="34" charset="0"/>
                          <a:cs typeface="Times New Roman" panose="02020603050405020304" pitchFamily="18" charset="0"/>
                        </a:rPr>
                        <a:t>E34 – Sous-épreuve – économie-gestion</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fr-FR" sz="700" dirty="0">
                          <a:effectLst/>
                          <a:latin typeface="Arial" panose="020B0604020202020204" pitchFamily="34" charset="0"/>
                          <a:ea typeface="Calibri" panose="020F0502020204030204" pitchFamily="34" charset="0"/>
                          <a:cs typeface="Times New Roman" panose="02020603050405020304" pitchFamily="18" charset="0"/>
                        </a:rPr>
                        <a:t>U34</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Bef>
                          <a:spcPts val="600"/>
                        </a:spcBef>
                        <a:spcAft>
                          <a:spcPts val="600"/>
                        </a:spcAft>
                      </a:pPr>
                      <a:r>
                        <a:rPr lang="fr-FR" sz="700" dirty="0">
                          <a:effectLst/>
                          <a:latin typeface="Arial" panose="020B0604020202020204" pitchFamily="34" charset="0"/>
                          <a:ea typeface="Calibri" panose="020F0502020204030204" pitchFamily="34" charset="0"/>
                          <a:cs typeface="Times New Roman" panose="02020603050405020304" pitchFamily="18" charset="0"/>
                        </a:rPr>
                        <a:t>E34 – Sous-épreuve – économie-gestion</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ctr">
                        <a:lnSpc>
                          <a:spcPct val="115000"/>
                        </a:lnSpc>
                        <a:spcBef>
                          <a:spcPts val="600"/>
                        </a:spcBef>
                        <a:spcAft>
                          <a:spcPts val="300"/>
                        </a:spcAft>
                      </a:pPr>
                      <a:r>
                        <a:rPr lang="fr-FR" sz="700">
                          <a:effectLst/>
                          <a:latin typeface="Arial" panose="020B0604020202020204" pitchFamily="34" charset="0"/>
                          <a:ea typeface="Calibri" panose="020F0502020204030204" pitchFamily="34" charset="0"/>
                          <a:cs typeface="Times New Roman" panose="02020603050405020304" pitchFamily="18" charset="0"/>
                        </a:rPr>
                        <a:t>U34</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275789413"/>
                  </a:ext>
                </a:extLst>
              </a:tr>
              <a:tr h="242938">
                <a:tc>
                  <a:txBody>
                    <a:bodyPr/>
                    <a:lstStyle/>
                    <a:p>
                      <a:pPr algn="just">
                        <a:lnSpc>
                          <a:spcPct val="115000"/>
                        </a:lnSpc>
                        <a:spcBef>
                          <a:spcPts val="600"/>
                        </a:spcBef>
                        <a:spcAft>
                          <a:spcPts val="300"/>
                        </a:spcAft>
                      </a:pPr>
                      <a:r>
                        <a:rPr lang="fr-FR" sz="700" dirty="0">
                          <a:effectLst/>
                          <a:latin typeface="Arial" panose="020B0604020202020204" pitchFamily="34" charset="0"/>
                          <a:ea typeface="Calibri" panose="020F0502020204030204" pitchFamily="34" charset="0"/>
                          <a:cs typeface="Times New Roman" panose="02020603050405020304" pitchFamily="18" charset="0"/>
                        </a:rPr>
                        <a:t>E35 – Sous-épreuve - prévention, santé, environnement</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fr-FR" sz="700" dirty="0">
                          <a:effectLst/>
                          <a:latin typeface="Arial" panose="020B0604020202020204" pitchFamily="34" charset="0"/>
                          <a:ea typeface="Calibri" panose="020F0502020204030204" pitchFamily="34" charset="0"/>
                          <a:cs typeface="Times New Roman" panose="02020603050405020304" pitchFamily="18" charset="0"/>
                        </a:rPr>
                        <a:t>U35</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Bef>
                          <a:spcPts val="600"/>
                        </a:spcBef>
                        <a:spcAft>
                          <a:spcPts val="300"/>
                        </a:spcAft>
                      </a:pPr>
                      <a:r>
                        <a:rPr lang="fr-FR" sz="700" dirty="0">
                          <a:effectLst/>
                          <a:latin typeface="Arial" panose="020B0604020202020204" pitchFamily="34" charset="0"/>
                          <a:ea typeface="Calibri" panose="020F0502020204030204" pitchFamily="34" charset="0"/>
                          <a:cs typeface="Times New Roman" panose="02020603050405020304" pitchFamily="18" charset="0"/>
                        </a:rPr>
                        <a:t>E35 – Sous-épreuve - prévention, santé, environnement</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ctr">
                        <a:lnSpc>
                          <a:spcPct val="115000"/>
                        </a:lnSpc>
                        <a:spcBef>
                          <a:spcPts val="600"/>
                        </a:spcBef>
                        <a:spcAft>
                          <a:spcPts val="300"/>
                        </a:spcAft>
                      </a:pPr>
                      <a:r>
                        <a:rPr lang="fr-FR" sz="700">
                          <a:effectLst/>
                          <a:latin typeface="Arial" panose="020B0604020202020204" pitchFamily="34" charset="0"/>
                          <a:ea typeface="Calibri" panose="020F0502020204030204" pitchFamily="34" charset="0"/>
                          <a:cs typeface="Times New Roman" panose="02020603050405020304" pitchFamily="18" charset="0"/>
                        </a:rPr>
                        <a:t>U35</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88021607"/>
                  </a:ext>
                </a:extLst>
              </a:tr>
              <a:tr h="242938">
                <a:tc>
                  <a:txBody>
                    <a:bodyPr/>
                    <a:lstStyle/>
                    <a:p>
                      <a:pPr algn="just">
                        <a:lnSpc>
                          <a:spcPct val="115000"/>
                        </a:lnSpc>
                        <a:spcBef>
                          <a:spcPts val="600"/>
                        </a:spcBef>
                        <a:spcAft>
                          <a:spcPts val="600"/>
                        </a:spcAft>
                      </a:pPr>
                      <a:r>
                        <a:rPr lang="fr-FR" sz="700" b="1" dirty="0">
                          <a:effectLst/>
                          <a:latin typeface="Arial" panose="020B0604020202020204" pitchFamily="34" charset="0"/>
                          <a:ea typeface="Calibri" panose="020F0502020204030204" pitchFamily="34" charset="0"/>
                          <a:cs typeface="Times New Roman" panose="02020603050405020304" pitchFamily="18" charset="0"/>
                        </a:rPr>
                        <a:t>E4 – Épreuve de langue vivante</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fr-FR" sz="700" b="1" dirty="0">
                          <a:effectLst/>
                          <a:latin typeface="Arial" panose="020B0604020202020204" pitchFamily="34" charset="0"/>
                          <a:ea typeface="Calibri" panose="020F0502020204030204" pitchFamily="34" charset="0"/>
                          <a:cs typeface="Times New Roman" panose="02020603050405020304" pitchFamily="18" charset="0"/>
                        </a:rPr>
                        <a:t>U4</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just">
                        <a:lnSpc>
                          <a:spcPct val="115000"/>
                        </a:lnSpc>
                        <a:spcBef>
                          <a:spcPts val="600"/>
                        </a:spcBef>
                        <a:spcAft>
                          <a:spcPts val="600"/>
                        </a:spcAft>
                      </a:pPr>
                      <a:r>
                        <a:rPr lang="fr-FR" sz="700" b="1" dirty="0">
                          <a:effectLst/>
                          <a:latin typeface="Arial" panose="020B0604020202020204" pitchFamily="34" charset="0"/>
                          <a:ea typeface="Calibri" panose="020F0502020204030204" pitchFamily="34" charset="0"/>
                          <a:cs typeface="Times New Roman" panose="02020603050405020304" pitchFamily="18" charset="0"/>
                        </a:rPr>
                        <a:t>E4 – Épreuve de langue vivante</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 algn="ctr">
                        <a:lnSpc>
                          <a:spcPct val="115000"/>
                        </a:lnSpc>
                        <a:spcBef>
                          <a:spcPts val="600"/>
                        </a:spcBef>
                        <a:spcAft>
                          <a:spcPts val="300"/>
                        </a:spcAft>
                      </a:pPr>
                      <a:r>
                        <a:rPr lang="fr-FR" sz="700" b="1" dirty="0">
                          <a:effectLst/>
                          <a:latin typeface="Arial" panose="020B0604020202020204" pitchFamily="34" charset="0"/>
                          <a:ea typeface="Calibri" panose="020F0502020204030204" pitchFamily="34" charset="0"/>
                          <a:cs typeface="Times New Roman" panose="02020603050405020304" pitchFamily="18" charset="0"/>
                        </a:rPr>
                        <a:t>U4</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43" marR="30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818092722"/>
                  </a:ext>
                </a:extLst>
              </a:tr>
            </a:tbl>
          </a:graphicData>
        </a:graphic>
      </p:graphicFrame>
      <p:sp>
        <p:nvSpPr>
          <p:cNvPr id="7" name="ZoneTexte 6">
            <a:extLst>
              <a:ext uri="{FF2B5EF4-FFF2-40B4-BE49-F238E27FC236}">
                <a16:creationId xmlns:a16="http://schemas.microsoft.com/office/drawing/2014/main" xmlns="" id="{63FE7EAE-C43D-0949-8FAC-186D8B7B8A80}"/>
              </a:ext>
            </a:extLst>
          </p:cNvPr>
          <p:cNvSpPr txBox="1"/>
          <p:nvPr/>
        </p:nvSpPr>
        <p:spPr>
          <a:xfrm rot="20426418">
            <a:off x="144836" y="1041532"/>
            <a:ext cx="213535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b="1" dirty="0">
                <a:solidFill>
                  <a:srgbClr val="336699"/>
                </a:solidFill>
              </a:rPr>
              <a:t>Une rupture avec les anciennes épreuves</a:t>
            </a:r>
          </a:p>
        </p:txBody>
      </p:sp>
      <p:sp>
        <p:nvSpPr>
          <p:cNvPr id="10" name="Rectangle à coins arrondis 9"/>
          <p:cNvSpPr/>
          <p:nvPr/>
        </p:nvSpPr>
        <p:spPr>
          <a:xfrm>
            <a:off x="1893449" y="1916372"/>
            <a:ext cx="7134771" cy="531553"/>
          </a:xfrm>
          <a:prstGeom prst="roundRect">
            <a:avLst>
              <a:gd name="adj" fmla="val 26468"/>
            </a:avLst>
          </a:prstGeom>
          <a:solidFill>
            <a:schemeClr val="accent1">
              <a:alpha val="16000"/>
            </a:schemeClr>
          </a:solid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lIns="91281" tIns="45641" rIns="91281" bIns="45641" rtlCol="0" anchor="ctr"/>
          <a:lstStyle/>
          <a:p>
            <a:pPr algn="ctr"/>
            <a:endParaRPr lang="fr-FR" dirty="0"/>
          </a:p>
        </p:txBody>
      </p:sp>
      <p:sp>
        <p:nvSpPr>
          <p:cNvPr id="11" name="Rectangle à coins arrondis 10"/>
          <p:cNvSpPr/>
          <p:nvPr/>
        </p:nvSpPr>
        <p:spPr>
          <a:xfrm>
            <a:off x="1879600" y="2447925"/>
            <a:ext cx="7162800" cy="2022475"/>
          </a:xfrm>
          <a:prstGeom prst="roundRect">
            <a:avLst>
              <a:gd name="adj" fmla="val 8538"/>
            </a:avLst>
          </a:prstGeom>
          <a:solidFill>
            <a:srgbClr val="FF0000">
              <a:alpha val="11000"/>
            </a:srgbClr>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lIns="91281" tIns="45641" rIns="91281" bIns="45641" rtlCol="0" anchor="ctr"/>
          <a:lstStyle/>
          <a:p>
            <a:pPr algn="ctr"/>
            <a:endParaRPr lang="fr-FR" dirty="0"/>
          </a:p>
        </p:txBody>
      </p:sp>
      <p:sp>
        <p:nvSpPr>
          <p:cNvPr id="3" name="Rectangle 2"/>
          <p:cNvSpPr/>
          <p:nvPr/>
        </p:nvSpPr>
        <p:spPr>
          <a:xfrm>
            <a:off x="0" y="16649"/>
            <a:ext cx="3581400" cy="584775"/>
          </a:xfrm>
          <a:prstGeom prst="rect">
            <a:avLst/>
          </a:prstGeom>
        </p:spPr>
        <p:txBody>
          <a:bodyPr wrap="square">
            <a:spAutoFit/>
          </a:bodyPr>
          <a:lstStyle/>
          <a:p>
            <a:pPr marR="0" lvl="0" indent="0" fontAlgn="auto">
              <a:lnSpc>
                <a:spcPct val="100000"/>
              </a:lnSpc>
              <a:spcBef>
                <a:spcPts val="0"/>
              </a:spcBef>
              <a:spcAft>
                <a:spcPts val="0"/>
              </a:spcAft>
              <a:buClrTx/>
              <a:buSzTx/>
              <a:buFontTx/>
              <a:buNone/>
              <a:tabLst/>
              <a:defRPr/>
            </a:pPr>
            <a:r>
              <a:rPr lang="fr-FR" sz="1600" b="1" dirty="0"/>
              <a:t>Correspondance entre épreuves de l'ancien et du nouveau Bac Pro</a:t>
            </a:r>
          </a:p>
        </p:txBody>
      </p:sp>
      <p:sp>
        <p:nvSpPr>
          <p:cNvPr id="8" name="Flèche droite 7"/>
          <p:cNvSpPr/>
          <p:nvPr/>
        </p:nvSpPr>
        <p:spPr>
          <a:xfrm>
            <a:off x="973957" y="1966849"/>
            <a:ext cx="720000" cy="359999"/>
          </a:xfrm>
          <a:prstGeom prst="rightArrow">
            <a:avLst/>
          </a:prstGeom>
          <a:solidFill>
            <a:srgbClr val="C00000"/>
          </a:solidFill>
          <a:ln>
            <a:noFill/>
          </a:ln>
          <a:effectLst>
            <a:outerShdw blurRad="149987" dist="250190" dir="8460000" algn="ctr">
              <a:schemeClr val="bg1">
                <a:alpha val="28000"/>
              </a:scheme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281" tIns="45641" rIns="91281" bIns="45641" rtlCol="0" anchor="ctr"/>
          <a:lstStyle/>
          <a:p>
            <a:pPr algn="ctr"/>
            <a:endParaRPr lang="fr-FR" dirty="0">
              <a:solidFill>
                <a:srgbClr val="FF0000"/>
              </a:solidFill>
            </a:endParaRPr>
          </a:p>
        </p:txBody>
      </p:sp>
      <p:sp>
        <p:nvSpPr>
          <p:cNvPr id="9" name="Flèche droite 8"/>
          <p:cNvSpPr/>
          <p:nvPr/>
        </p:nvSpPr>
        <p:spPr>
          <a:xfrm>
            <a:off x="973957" y="3090121"/>
            <a:ext cx="720000" cy="359999"/>
          </a:xfrm>
          <a:prstGeom prst="rightArrow">
            <a:avLst/>
          </a:prstGeom>
          <a:solidFill>
            <a:srgbClr val="C00000"/>
          </a:solidFill>
          <a:ln>
            <a:noFill/>
          </a:ln>
          <a:effectLst>
            <a:outerShdw blurRad="149987" dist="250190" dir="8460000" algn="ctr">
              <a:schemeClr val="bg1">
                <a:alpha val="28000"/>
              </a:scheme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281" tIns="45641" rIns="91281" bIns="45641" rtlCol="0" anchor="ctr"/>
          <a:lstStyle/>
          <a:p>
            <a:pPr algn="ctr"/>
            <a:endParaRPr lang="fr-FR" dirty="0"/>
          </a:p>
        </p:txBody>
      </p:sp>
    </p:spTree>
    <p:extLst>
      <p:ext uri="{BB962C8B-B14F-4D97-AF65-F5344CB8AC3E}">
        <p14:creationId xmlns:p14="http://schemas.microsoft.com/office/powerpoint/2010/main" xmlns="" val="336318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5014" y="76200"/>
            <a:ext cx="2847975" cy="338554"/>
          </a:xfrm>
          <a:prstGeom prst="rect">
            <a:avLst/>
          </a:prstGeom>
        </p:spPr>
        <p:txBody>
          <a:bodyPr wrap="square">
            <a:spAutoFit/>
          </a:bodyPr>
          <a:lstStyle/>
          <a:p>
            <a:pPr marR="0" lvl="0" indent="0" algn="ctr" fontAlgn="auto">
              <a:lnSpc>
                <a:spcPct val="100000"/>
              </a:lnSpc>
              <a:spcBef>
                <a:spcPts val="0"/>
              </a:spcBef>
              <a:spcAft>
                <a:spcPts val="0"/>
              </a:spcAft>
              <a:buClrTx/>
              <a:buSzTx/>
              <a:buFontTx/>
              <a:buNone/>
              <a:tabLst/>
              <a:defRPr/>
            </a:pPr>
            <a:r>
              <a:rPr lang="fr-FR" sz="1600" b="1" dirty="0" smtClean="0"/>
              <a:t>Forme ponctuelle</a:t>
            </a:r>
            <a:endParaRPr lang="fr-FR" sz="1600" b="1" dirty="0"/>
          </a:p>
        </p:txBody>
      </p:sp>
      <p:cxnSp>
        <p:nvCxnSpPr>
          <p:cNvPr id="8" name="Connecteur droit 7"/>
          <p:cNvCxnSpPr/>
          <p:nvPr/>
        </p:nvCxnSpPr>
        <p:spPr>
          <a:xfrm flipV="1">
            <a:off x="1861967" y="1500589"/>
            <a:ext cx="556374" cy="587987"/>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Connecteur droit 15"/>
          <p:cNvCxnSpPr/>
          <p:nvPr/>
        </p:nvCxnSpPr>
        <p:spPr>
          <a:xfrm>
            <a:off x="2084992" y="3911627"/>
            <a:ext cx="333349" cy="418326"/>
          </a:xfrm>
          <a:prstGeom prst="line">
            <a:avLst/>
          </a:prstGeom>
        </p:spPr>
        <p:style>
          <a:lnRef idx="1">
            <a:schemeClr val="accent3"/>
          </a:lnRef>
          <a:fillRef idx="0">
            <a:schemeClr val="accent3"/>
          </a:fillRef>
          <a:effectRef idx="0">
            <a:schemeClr val="accent3"/>
          </a:effectRef>
          <a:fontRef idx="minor">
            <a:schemeClr val="tx1"/>
          </a:fontRef>
        </p:style>
      </p:cxnSp>
      <p:pic>
        <p:nvPicPr>
          <p:cNvPr id="6" name="Image 5"/>
          <p:cNvPicPr>
            <a:picLocks noChangeAspect="1"/>
          </p:cNvPicPr>
          <p:nvPr/>
        </p:nvPicPr>
        <p:blipFill>
          <a:blip r:embed="rId3"/>
          <a:stretch>
            <a:fillRect/>
          </a:stretch>
        </p:blipFill>
        <p:spPr>
          <a:xfrm rot="20268807">
            <a:off x="416123" y="2148742"/>
            <a:ext cx="1189010" cy="1593394"/>
          </a:xfrm>
          <a:prstGeom prst="rect">
            <a:avLst/>
          </a:prstGeom>
          <a:ln>
            <a:solidFill>
              <a:srgbClr val="FF0000"/>
            </a:solidFill>
          </a:ln>
        </p:spPr>
      </p:pic>
      <p:pic>
        <p:nvPicPr>
          <p:cNvPr id="9" name="Image 8"/>
          <p:cNvPicPr>
            <a:picLocks noChangeAspect="1"/>
          </p:cNvPicPr>
          <p:nvPr/>
        </p:nvPicPr>
        <p:blipFill>
          <a:blip r:embed="rId4"/>
          <a:stretch>
            <a:fillRect/>
          </a:stretch>
        </p:blipFill>
        <p:spPr>
          <a:xfrm rot="21221016">
            <a:off x="766621" y="2148742"/>
            <a:ext cx="1181643" cy="1593395"/>
          </a:xfrm>
          <a:prstGeom prst="rect">
            <a:avLst/>
          </a:prstGeom>
          <a:ln>
            <a:solidFill>
              <a:srgbClr val="FF0000"/>
            </a:solidFill>
          </a:ln>
        </p:spPr>
      </p:pic>
      <p:pic>
        <p:nvPicPr>
          <p:cNvPr id="2" name="Image 1"/>
          <p:cNvPicPr>
            <a:picLocks noChangeAspect="1"/>
          </p:cNvPicPr>
          <p:nvPr/>
        </p:nvPicPr>
        <p:blipFill>
          <a:blip r:embed="rId5"/>
          <a:stretch>
            <a:fillRect/>
          </a:stretch>
        </p:blipFill>
        <p:spPr>
          <a:xfrm rot="450830">
            <a:off x="1004656" y="2247333"/>
            <a:ext cx="1189010" cy="1593394"/>
          </a:xfrm>
          <a:prstGeom prst="rect">
            <a:avLst/>
          </a:prstGeom>
          <a:ln>
            <a:solidFill>
              <a:srgbClr val="FF0000"/>
            </a:solidFill>
          </a:ln>
        </p:spPr>
      </p:pic>
      <p:sp>
        <p:nvSpPr>
          <p:cNvPr id="50" name="ZoneTexte 49">
            <a:extLst>
              <a:ext uri="{FF2B5EF4-FFF2-40B4-BE49-F238E27FC236}">
                <a16:creationId xmlns:a16="http://schemas.microsoft.com/office/drawing/2014/main" xmlns="" id="{63FE7EAE-C43D-0949-8FAC-186D8B7B8A80}"/>
              </a:ext>
            </a:extLst>
          </p:cNvPr>
          <p:cNvSpPr txBox="1"/>
          <p:nvPr/>
        </p:nvSpPr>
        <p:spPr>
          <a:xfrm>
            <a:off x="964650" y="691206"/>
            <a:ext cx="213535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b="1" dirty="0" smtClean="0">
                <a:solidFill>
                  <a:srgbClr val="336699"/>
                </a:solidFill>
              </a:rPr>
              <a:t>Comment mettre en œuvre ?</a:t>
            </a:r>
            <a:endParaRPr lang="fr-FR" b="1" dirty="0">
              <a:solidFill>
                <a:srgbClr val="336699"/>
              </a:solidFill>
            </a:endParaRPr>
          </a:p>
        </p:txBody>
      </p:sp>
      <p:grpSp>
        <p:nvGrpSpPr>
          <p:cNvPr id="10" name="Groupe 16"/>
          <p:cNvGrpSpPr/>
          <p:nvPr/>
        </p:nvGrpSpPr>
        <p:grpSpPr>
          <a:xfrm>
            <a:off x="7503012" y="2284648"/>
            <a:ext cx="1416537" cy="2533305"/>
            <a:chOff x="7516459" y="2257754"/>
            <a:chExt cx="1416537" cy="2533305"/>
          </a:xfrm>
        </p:grpSpPr>
        <p:pic>
          <p:nvPicPr>
            <p:cNvPr id="7" name="Image 6"/>
            <p:cNvPicPr>
              <a:picLocks noChangeAspect="1"/>
            </p:cNvPicPr>
            <p:nvPr/>
          </p:nvPicPr>
          <p:blipFill>
            <a:blip r:embed="rId6"/>
            <a:stretch>
              <a:fillRect/>
            </a:stretch>
          </p:blipFill>
          <p:spPr>
            <a:xfrm>
              <a:off x="7516459" y="3443197"/>
              <a:ext cx="1416537" cy="1347862"/>
            </a:xfrm>
            <a:prstGeom prst="rect">
              <a:avLst/>
            </a:prstGeom>
          </p:spPr>
        </p:pic>
        <p:sp>
          <p:nvSpPr>
            <p:cNvPr id="5" name="Pensées 4"/>
            <p:cNvSpPr/>
            <p:nvPr/>
          </p:nvSpPr>
          <p:spPr>
            <a:xfrm>
              <a:off x="7836608" y="2257754"/>
              <a:ext cx="1096388" cy="1107989"/>
            </a:xfrm>
            <a:prstGeom prst="cloudCallout">
              <a:avLst/>
            </a:prstGeom>
            <a:ln>
              <a:solidFill>
                <a:srgbClr val="F1050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4" name="Image 3"/>
            <p:cNvPicPr>
              <a:picLocks noChangeAspect="1"/>
            </p:cNvPicPr>
            <p:nvPr/>
          </p:nvPicPr>
          <p:blipFill>
            <a:blip r:embed="rId7"/>
            <a:stretch>
              <a:fillRect/>
            </a:stretch>
          </p:blipFill>
          <p:spPr>
            <a:xfrm>
              <a:off x="8179676" y="2421224"/>
              <a:ext cx="466725" cy="781050"/>
            </a:xfrm>
            <a:prstGeom prst="rect">
              <a:avLst/>
            </a:prstGeom>
          </p:spPr>
        </p:pic>
      </p:grpSp>
      <p:pic>
        <p:nvPicPr>
          <p:cNvPr id="14" name="Image 13" descr="Capture ponctuel.PNG"/>
          <p:cNvPicPr>
            <a:picLocks noChangeAspect="1"/>
          </p:cNvPicPr>
          <p:nvPr/>
        </p:nvPicPr>
        <p:blipFill>
          <a:blip r:embed="rId8"/>
          <a:stretch>
            <a:fillRect/>
          </a:stretch>
        </p:blipFill>
        <p:spPr>
          <a:xfrm>
            <a:off x="2415138" y="1500589"/>
            <a:ext cx="5125250" cy="2815716"/>
          </a:xfrm>
          <a:prstGeom prst="rect">
            <a:avLst/>
          </a:prstGeom>
          <a:ln>
            <a:solidFill>
              <a:srgbClr val="92D050"/>
            </a:solidFill>
          </a:ln>
        </p:spPr>
      </p:pic>
      <p:sp>
        <p:nvSpPr>
          <p:cNvPr id="15" name="Rectangle 14"/>
          <p:cNvSpPr/>
          <p:nvPr/>
        </p:nvSpPr>
        <p:spPr>
          <a:xfrm>
            <a:off x="6393978" y="1835624"/>
            <a:ext cx="777922" cy="252952"/>
          </a:xfrm>
          <a:prstGeom prst="rect">
            <a:avLst/>
          </a:prstGeom>
          <a:noFill/>
          <a:ln w="19050">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n w="12700">
                <a:solidFill>
                  <a:schemeClr val="tx1"/>
                </a:solidFill>
              </a:ln>
              <a:noFill/>
            </a:endParaRPr>
          </a:p>
        </p:txBody>
      </p:sp>
      <p:sp>
        <p:nvSpPr>
          <p:cNvPr id="17" name="Rectangle 16"/>
          <p:cNvSpPr/>
          <p:nvPr/>
        </p:nvSpPr>
        <p:spPr>
          <a:xfrm>
            <a:off x="6212001" y="2090384"/>
            <a:ext cx="1304659" cy="214736"/>
          </a:xfrm>
          <a:prstGeom prst="rect">
            <a:avLst/>
          </a:prstGeom>
          <a:noFill/>
          <a:ln w="19050">
            <a:solidFill>
              <a:srgbClr val="00B050"/>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n w="12700">
                <a:solidFill>
                  <a:schemeClr val="tx1"/>
                </a:solidFill>
              </a:ln>
              <a:noFill/>
            </a:endParaRPr>
          </a:p>
        </p:txBody>
      </p:sp>
      <p:sp>
        <p:nvSpPr>
          <p:cNvPr id="18" name="Rectangle 17"/>
          <p:cNvSpPr/>
          <p:nvPr/>
        </p:nvSpPr>
        <p:spPr>
          <a:xfrm>
            <a:off x="2447679" y="2305120"/>
            <a:ext cx="1407814" cy="163470"/>
          </a:xfrm>
          <a:prstGeom prst="rect">
            <a:avLst/>
          </a:prstGeom>
          <a:noFill/>
          <a:ln w="19050">
            <a:solidFill>
              <a:srgbClr val="00B050"/>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n w="12700">
                <a:solidFill>
                  <a:schemeClr val="tx1"/>
                </a:solidFill>
              </a:ln>
              <a:noFill/>
            </a:endParaRPr>
          </a:p>
        </p:txBody>
      </p:sp>
      <p:sp>
        <p:nvSpPr>
          <p:cNvPr id="19" name="Rectangle 18"/>
          <p:cNvSpPr/>
          <p:nvPr/>
        </p:nvSpPr>
        <p:spPr>
          <a:xfrm>
            <a:off x="2600079" y="2502710"/>
            <a:ext cx="2627014" cy="608980"/>
          </a:xfrm>
          <a:prstGeom prst="rect">
            <a:avLst/>
          </a:prstGeom>
          <a:noFill/>
          <a:ln w="19050">
            <a:solidFill>
              <a:schemeClr val="accent6">
                <a:lumMod val="75000"/>
              </a:schemeClr>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n w="12700">
                <a:solidFill>
                  <a:schemeClr val="tx1"/>
                </a:solidFill>
              </a:ln>
              <a:noFill/>
            </a:endParaRPr>
          </a:p>
        </p:txBody>
      </p:sp>
      <p:sp>
        <p:nvSpPr>
          <p:cNvPr id="20" name="Rectangle 19"/>
          <p:cNvSpPr/>
          <p:nvPr/>
        </p:nvSpPr>
        <p:spPr>
          <a:xfrm>
            <a:off x="2494218" y="3569037"/>
            <a:ext cx="5008794" cy="608980"/>
          </a:xfrm>
          <a:prstGeom prst="rect">
            <a:avLst/>
          </a:prstGeom>
          <a:noFill/>
          <a:ln w="19050">
            <a:solidFill>
              <a:srgbClr val="FF0000"/>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n w="12700">
                <a:solidFill>
                  <a:schemeClr val="tx1"/>
                </a:solidFill>
              </a:ln>
              <a:noFill/>
            </a:endParaRPr>
          </a:p>
        </p:txBody>
      </p:sp>
    </p:spTree>
    <p:extLst>
      <p:ext uri="{BB962C8B-B14F-4D97-AF65-F5344CB8AC3E}">
        <p14:creationId xmlns:p14="http://schemas.microsoft.com/office/powerpoint/2010/main" xmlns="" val="312934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 xmlns:a16="http://schemas.microsoft.com/office/drawing/2014/main" id="{63FE7EAE-C43D-0949-8FAC-186D8B7B8A80}"/>
              </a:ext>
            </a:extLst>
          </p:cNvPr>
          <p:cNvSpPr txBox="1"/>
          <p:nvPr/>
        </p:nvSpPr>
        <p:spPr>
          <a:xfrm>
            <a:off x="326693" y="102227"/>
            <a:ext cx="2280496" cy="338554"/>
          </a:xfrm>
          <a:prstGeom prst="rect">
            <a:avLst/>
          </a:prstGeom>
          <a:noFill/>
        </p:spPr>
        <p:txBody>
          <a:bodyPr wrap="none" rtlCol="0">
            <a:spAutoFit/>
          </a:bodyPr>
          <a:lstStyle/>
          <a:p>
            <a:r>
              <a:rPr lang="fr-FR" sz="1600" b="1" dirty="0"/>
              <a:t>Définition des épreuves</a:t>
            </a:r>
          </a:p>
        </p:txBody>
      </p:sp>
      <p:grpSp>
        <p:nvGrpSpPr>
          <p:cNvPr id="3" name="Groupe 3"/>
          <p:cNvGrpSpPr/>
          <p:nvPr/>
        </p:nvGrpSpPr>
        <p:grpSpPr>
          <a:xfrm>
            <a:off x="2419097" y="844007"/>
            <a:ext cx="4554394" cy="322396"/>
            <a:chOff x="2978591" y="1387389"/>
            <a:chExt cx="5174824" cy="322396"/>
          </a:xfrm>
        </p:grpSpPr>
        <p:sp>
          <p:nvSpPr>
            <p:cNvPr id="8" name="Organigramme : Alternative 7">
              <a:extLst>
                <a:ext uri="{FF2B5EF4-FFF2-40B4-BE49-F238E27FC236}">
                  <a16:creationId xmlns="" xmlns:a16="http://schemas.microsoft.com/office/drawing/2014/main" id="{1338EEFD-1B77-6A7E-B365-0C276D3F4A98}"/>
                </a:ext>
              </a:extLst>
            </p:cNvPr>
            <p:cNvSpPr/>
            <p:nvPr/>
          </p:nvSpPr>
          <p:spPr>
            <a:xfrm>
              <a:off x="2978591" y="1424903"/>
              <a:ext cx="5174824" cy="281657"/>
            </a:xfrm>
            <a:prstGeom prst="flowChartAlternateProcess">
              <a:avLst/>
            </a:prstGeom>
            <a:solidFill>
              <a:srgbClr val="C5E0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 xmlns:a16="http://schemas.microsoft.com/office/drawing/2014/main" id="{B467B4D7-22F7-8C77-BC76-46FD52763D23}"/>
                </a:ext>
              </a:extLst>
            </p:cNvPr>
            <p:cNvSpPr txBox="1"/>
            <p:nvPr/>
          </p:nvSpPr>
          <p:spPr>
            <a:xfrm>
              <a:off x="2978591" y="1387389"/>
              <a:ext cx="5173134" cy="322396"/>
            </a:xfrm>
            <a:prstGeom prst="rect">
              <a:avLst/>
            </a:prstGeom>
            <a:noFill/>
          </p:spPr>
          <p:txBody>
            <a:bodyPr wrap="square" rtlCol="0">
              <a:spAutoFit/>
            </a:bodyPr>
            <a:lstStyle/>
            <a:p>
              <a:pPr algn="ctr">
                <a:lnSpc>
                  <a:spcPct val="115000"/>
                </a:lnSpc>
                <a:spcBef>
                  <a:spcPts val="300"/>
                </a:spcBef>
                <a:tabLst>
                  <a:tab pos="18415" algn="l"/>
                </a:tabLst>
              </a:pPr>
              <a:r>
                <a:rPr lang="fr-F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E31: Intervention et réparation sur un élément</a:t>
              </a:r>
              <a:endParaRPr lang="fr-FR" dirty="0"/>
            </a:p>
          </p:txBody>
        </p:sp>
      </p:grpSp>
      <p:graphicFrame>
        <p:nvGraphicFramePr>
          <p:cNvPr id="7" name="Tableau 6"/>
          <p:cNvGraphicFramePr>
            <a:graphicFrameLocks noGrp="1"/>
          </p:cNvGraphicFramePr>
          <p:nvPr>
            <p:extLst>
              <p:ext uri="{D42A27DB-BD31-4B8C-83A1-F6EECF244321}">
                <p14:modId xmlns="" xmlns:p14="http://schemas.microsoft.com/office/powerpoint/2010/main" val="3977137706"/>
              </p:ext>
            </p:extLst>
          </p:nvPr>
        </p:nvGraphicFramePr>
        <p:xfrm>
          <a:off x="3290959" y="2429584"/>
          <a:ext cx="5629701" cy="2603592"/>
        </p:xfrm>
        <a:graphic>
          <a:graphicData uri="http://schemas.openxmlformats.org/drawingml/2006/table">
            <a:tbl>
              <a:tblPr firstRow="1" firstCol="1" bandRow="1"/>
              <a:tblGrid>
                <a:gridCol w="2292947">
                  <a:extLst>
                    <a:ext uri="{9D8B030D-6E8A-4147-A177-3AD203B41FA5}">
                      <a16:colId xmlns="" xmlns:a16="http://schemas.microsoft.com/office/drawing/2014/main" val="346977861"/>
                    </a:ext>
                  </a:extLst>
                </a:gridCol>
                <a:gridCol w="3336754">
                  <a:extLst>
                    <a:ext uri="{9D8B030D-6E8A-4147-A177-3AD203B41FA5}">
                      <a16:colId xmlns="" xmlns:a16="http://schemas.microsoft.com/office/drawing/2014/main" val="1599111090"/>
                    </a:ext>
                  </a:extLst>
                </a:gridCol>
              </a:tblGrid>
              <a:tr h="115148">
                <a:tc>
                  <a:txBody>
                    <a:bodyPr/>
                    <a:lstStyle/>
                    <a:p>
                      <a:pPr algn="ctr">
                        <a:lnSpc>
                          <a:spcPct val="115000"/>
                        </a:lnSpc>
                        <a:spcBef>
                          <a:spcPts val="300"/>
                        </a:spcBef>
                        <a:spcAft>
                          <a:spcPts val="0"/>
                        </a:spcAft>
                        <a:tabLst>
                          <a:tab pos="180340" algn="l"/>
                        </a:tabLst>
                      </a:pPr>
                      <a:r>
                        <a:rPr lang="fr-FR" sz="900" b="1" i="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COMP</a:t>
                      </a:r>
                      <a:r>
                        <a:rPr lang="fr-FR" sz="9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É</a:t>
                      </a:r>
                      <a:r>
                        <a:rPr lang="fr-FR" sz="900" b="1" i="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TENCES ÉVALUÉES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206" marR="57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Bef>
                          <a:spcPts val="300"/>
                        </a:spcBef>
                        <a:spcAft>
                          <a:spcPts val="0"/>
                        </a:spcAft>
                        <a:tabLst>
                          <a:tab pos="219710" algn="l"/>
                        </a:tabLst>
                      </a:pPr>
                      <a:r>
                        <a:rPr lang="fr-FR" sz="900" b="1" i="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PRINCIPALES ACTIVIT</a:t>
                      </a:r>
                      <a:r>
                        <a:rPr lang="fr-FR" sz="9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ÉS ET TACHES ASSOCI</a:t>
                      </a:r>
                      <a:r>
                        <a:rPr lang="fr-FR" sz="900" b="1" i="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ÉES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206" marR="57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96850871"/>
                  </a:ext>
                </a:extLst>
              </a:tr>
              <a:tr h="115148">
                <a:tc rowSpan="8">
                  <a:txBody>
                    <a:bodyPr/>
                    <a:lstStyle/>
                    <a:p>
                      <a:pPr marL="6350" algn="just">
                        <a:lnSpc>
                          <a:spcPct val="115000"/>
                        </a:lnSpc>
                        <a:spcBef>
                          <a:spcPts val="300"/>
                        </a:spcBef>
                        <a:spcAft>
                          <a:spcPts val="300"/>
                        </a:spcAft>
                        <a:tabLst>
                          <a:tab pos="6350" algn="l"/>
                        </a:tabLst>
                      </a:pPr>
                      <a:r>
                        <a:rPr lang="fr-FR" sz="1100" b="1" dirty="0">
                          <a:effectLst/>
                          <a:latin typeface="Calibri" panose="020F0502020204030204" pitchFamily="34" charset="0"/>
                          <a:ea typeface="Calibri" panose="020F0502020204030204" pitchFamily="34" charset="0"/>
                          <a:cs typeface="Calibri" panose="020F0502020204030204" pitchFamily="34" charset="0"/>
                        </a:rPr>
                        <a:t>C1.1 Collecter les informations nécessaires à l’intervention</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350" algn="just">
                        <a:lnSpc>
                          <a:spcPct val="115000"/>
                        </a:lnSpc>
                        <a:spcBef>
                          <a:spcPts val="300"/>
                        </a:spcBef>
                        <a:spcAft>
                          <a:spcPts val="300"/>
                        </a:spcAft>
                        <a:tabLst>
                          <a:tab pos="6350" algn="l"/>
                        </a:tabLst>
                      </a:pPr>
                      <a:r>
                        <a:rPr lang="fr-FR" sz="1100" b="1" dirty="0">
                          <a:effectLst/>
                          <a:latin typeface="Calibri" panose="020F0502020204030204" pitchFamily="34" charset="0"/>
                          <a:ea typeface="Calibri" panose="020F0502020204030204" pitchFamily="34" charset="0"/>
                          <a:cs typeface="Calibri" panose="020F0502020204030204" pitchFamily="34" charset="0"/>
                        </a:rPr>
                        <a:t>C1.2 Appliquer la méthodologie de réparation</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350" algn="just">
                        <a:lnSpc>
                          <a:spcPct val="115000"/>
                        </a:lnSpc>
                        <a:spcBef>
                          <a:spcPts val="300"/>
                        </a:spcBef>
                        <a:spcAft>
                          <a:spcPts val="300"/>
                        </a:spcAft>
                        <a:tabLst>
                          <a:tab pos="6350" algn="l"/>
                        </a:tabLst>
                      </a:pPr>
                      <a:r>
                        <a:rPr lang="fr-FR" sz="1100" b="1" dirty="0">
                          <a:effectLst/>
                          <a:latin typeface="Calibri" panose="020F0502020204030204" pitchFamily="34" charset="0"/>
                          <a:ea typeface="Calibri" panose="020F0502020204030204" pitchFamily="34" charset="0"/>
                          <a:cs typeface="Calibri" panose="020F0502020204030204" pitchFamily="34" charset="0"/>
                        </a:rPr>
                        <a:t>C1.3 Remettre en conformité</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350" algn="just">
                        <a:lnSpc>
                          <a:spcPct val="115000"/>
                        </a:lnSpc>
                        <a:spcBef>
                          <a:spcPts val="300"/>
                        </a:spcBef>
                        <a:spcAft>
                          <a:spcPts val="300"/>
                        </a:spcAft>
                        <a:tabLst>
                          <a:tab pos="6350" algn="l"/>
                        </a:tabLst>
                      </a:pPr>
                      <a:r>
                        <a:rPr lang="fr-FR" sz="1100" b="1" dirty="0">
                          <a:effectLst/>
                          <a:latin typeface="Calibri" panose="020F0502020204030204" pitchFamily="34" charset="0"/>
                          <a:ea typeface="Calibri" panose="020F0502020204030204" pitchFamily="34" charset="0"/>
                          <a:cs typeface="Calibri" panose="020F0502020204030204" pitchFamily="34" charset="0"/>
                        </a:rPr>
                        <a:t>C1.4 Contrôler la qualité de son intervention</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206" marR="57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15000"/>
                        </a:lnSpc>
                        <a:spcBef>
                          <a:spcPts val="300"/>
                        </a:spcBef>
                        <a:spcAft>
                          <a:spcPts val="0"/>
                        </a:spcAft>
                        <a:tabLst>
                          <a:tab pos="219710" algn="l"/>
                        </a:tabLst>
                      </a:pPr>
                      <a:r>
                        <a:rPr lang="fr-FR"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A1.1 Dépose et repose d’éléments amovibles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206" marR="57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 xmlns:a16="http://schemas.microsoft.com/office/drawing/2014/main" val="2123814848"/>
                  </a:ext>
                </a:extLst>
              </a:tr>
              <a:tr h="570816">
                <a:tc vMerge="1">
                  <a:txBody>
                    <a:bodyPr/>
                    <a:lstStyle/>
                    <a:p>
                      <a:endParaRPr lang="fr-FR"/>
                    </a:p>
                  </a:txBody>
                  <a:tcPr/>
                </a:tc>
                <a:tc>
                  <a:txBody>
                    <a:bodyPr/>
                    <a:lstStyle/>
                    <a:p>
                      <a:pPr algn="just">
                        <a:lnSpc>
                          <a:spcPct val="100000"/>
                        </a:lnSpc>
                        <a:spcBef>
                          <a:spcPts val="300"/>
                        </a:spcBef>
                        <a:spcAft>
                          <a:spcPts val="0"/>
                        </a:spcAft>
                        <a:tabLst>
                          <a:tab pos="219710" algn="l"/>
                        </a:tabLst>
                      </a:pPr>
                      <a:r>
                        <a:rPr lang="fr-FR" sz="900" dirty="0">
                          <a:effectLst/>
                          <a:latin typeface="Calibri" panose="020F0502020204030204" pitchFamily="34" charset="0"/>
                          <a:ea typeface="Times New Roman" panose="02020603050405020304" pitchFamily="18" charset="0"/>
                          <a:cs typeface="Calibri" panose="020F0502020204030204" pitchFamily="34" charset="0"/>
                        </a:rPr>
                        <a:t>T1.1.1 Déposer des éléments amovibles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spcBef>
                          <a:spcPts val="300"/>
                        </a:spcBef>
                        <a:spcAft>
                          <a:spcPts val="0"/>
                        </a:spcAft>
                        <a:tabLst>
                          <a:tab pos="219710" algn="l"/>
                        </a:tabLst>
                      </a:pPr>
                      <a:r>
                        <a:rPr lang="fr-FR" sz="900" dirty="0">
                          <a:effectLst/>
                          <a:latin typeface="Calibri" panose="020F0502020204030204" pitchFamily="34" charset="0"/>
                          <a:ea typeface="Times New Roman" panose="02020603050405020304" pitchFamily="18" charset="0"/>
                          <a:cs typeface="Calibri" panose="020F0502020204030204" pitchFamily="34" charset="0"/>
                        </a:rPr>
                        <a:t>T1.1.2 Stocker un élément entre la dépose et la repose</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spcBef>
                          <a:spcPts val="300"/>
                        </a:spcBef>
                        <a:spcAft>
                          <a:spcPts val="0"/>
                        </a:spcAft>
                        <a:tabLst>
                          <a:tab pos="219710" algn="l"/>
                        </a:tabLst>
                      </a:pPr>
                      <a:r>
                        <a:rPr lang="fr-FR" sz="900" dirty="0">
                          <a:effectLst/>
                          <a:latin typeface="Calibri" panose="020F0502020204030204" pitchFamily="34" charset="0"/>
                          <a:ea typeface="Times New Roman" panose="02020603050405020304" pitchFamily="18" charset="0"/>
                          <a:cs typeface="Calibri" panose="020F0502020204030204" pitchFamily="34" charset="0"/>
                        </a:rPr>
                        <a:t>T1.1.3 Poser et régler des éléments amovibles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spcBef>
                          <a:spcPts val="300"/>
                        </a:spcBef>
                        <a:spcAft>
                          <a:spcPts val="0"/>
                        </a:spcAft>
                        <a:tabLst>
                          <a:tab pos="219710" algn="l"/>
                        </a:tabLst>
                      </a:pPr>
                      <a:r>
                        <a:rPr lang="fr-FR" sz="900" dirty="0">
                          <a:effectLst/>
                          <a:latin typeface="Calibri" panose="020F0502020204030204" pitchFamily="34" charset="0"/>
                          <a:ea typeface="Times New Roman" panose="02020603050405020304" pitchFamily="18" charset="0"/>
                          <a:cs typeface="Calibri" panose="020F0502020204030204" pitchFamily="34" charset="0"/>
                        </a:rPr>
                        <a:t>T1.1.4 Respecter des procédures de mise en sécurité</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206" marR="57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386031335"/>
                  </a:ext>
                </a:extLst>
              </a:tr>
              <a:tr h="115148">
                <a:tc vMerge="1">
                  <a:txBody>
                    <a:bodyPr/>
                    <a:lstStyle/>
                    <a:p>
                      <a:endParaRPr lang="fr-FR"/>
                    </a:p>
                  </a:txBody>
                  <a:tcPr/>
                </a:tc>
                <a:tc>
                  <a:txBody>
                    <a:bodyPr/>
                    <a:lstStyle/>
                    <a:p>
                      <a:pPr algn="just">
                        <a:lnSpc>
                          <a:spcPct val="115000"/>
                        </a:lnSpc>
                        <a:spcBef>
                          <a:spcPts val="300"/>
                        </a:spcBef>
                        <a:spcAft>
                          <a:spcPts val="0"/>
                        </a:spcAft>
                        <a:tabLst>
                          <a:tab pos="219710" algn="l"/>
                        </a:tabLst>
                      </a:pPr>
                      <a:r>
                        <a:rPr lang="fr-FR"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A1.2 Remise en forme d’éléments de carrosserie</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206" marR="57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 xmlns:a16="http://schemas.microsoft.com/office/drawing/2014/main" val="2410081966"/>
                  </a:ext>
                </a:extLst>
              </a:tr>
              <a:tr h="267038">
                <a:tc vMerge="1">
                  <a:txBody>
                    <a:bodyPr/>
                    <a:lstStyle/>
                    <a:p>
                      <a:endParaRPr lang="fr-FR"/>
                    </a:p>
                  </a:txBody>
                  <a:tcPr/>
                </a:tc>
                <a:tc>
                  <a:txBody>
                    <a:bodyPr/>
                    <a:lstStyle/>
                    <a:p>
                      <a:pPr algn="just">
                        <a:lnSpc>
                          <a:spcPct val="100000"/>
                        </a:lnSpc>
                        <a:spcBef>
                          <a:spcPts val="300"/>
                        </a:spcBef>
                        <a:spcAft>
                          <a:spcPts val="0"/>
                        </a:spcAft>
                        <a:tabLst>
                          <a:tab pos="219710" algn="l"/>
                        </a:tabLst>
                      </a:pPr>
                      <a:r>
                        <a:rPr lang="fr-FR" sz="900" dirty="0">
                          <a:effectLst/>
                          <a:latin typeface="Calibri" panose="020F0502020204030204" pitchFamily="34" charset="0"/>
                          <a:ea typeface="Times New Roman" panose="02020603050405020304" pitchFamily="18" charset="0"/>
                          <a:cs typeface="Calibri" panose="020F0502020204030204" pitchFamily="34" charset="0"/>
                        </a:rPr>
                        <a:t>T1.2.1 </a:t>
                      </a:r>
                      <a:r>
                        <a:rPr lang="fr-FR"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Redresser un élément en fonction de la nature de la tôle</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300"/>
                        </a:spcBef>
                        <a:spcAft>
                          <a:spcPts val="0"/>
                        </a:spcAft>
                        <a:buClrTx/>
                        <a:buSzTx/>
                        <a:buFontTx/>
                        <a:buNone/>
                        <a:tabLst>
                          <a:tab pos="219710" algn="l"/>
                        </a:tabLst>
                        <a:defRPr/>
                      </a:pPr>
                      <a:r>
                        <a:rPr lang="fr-FR" sz="900" dirty="0">
                          <a:effectLst/>
                          <a:latin typeface="Calibri" panose="020F0502020204030204" pitchFamily="34" charset="0"/>
                          <a:ea typeface="Times New Roman" panose="02020603050405020304" pitchFamily="18" charset="0"/>
                          <a:cs typeface="Calibri" panose="020F0502020204030204" pitchFamily="34" charset="0"/>
                        </a:rPr>
                        <a:t>T1.2.2 Contrôler l’état de planéité de la surface</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206" marR="57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357268144"/>
                  </a:ext>
                </a:extLst>
              </a:tr>
              <a:tr h="115148">
                <a:tc vMerge="1">
                  <a:txBody>
                    <a:bodyPr/>
                    <a:lstStyle/>
                    <a:p>
                      <a:endParaRPr lang="fr-FR"/>
                    </a:p>
                  </a:txBody>
                  <a:tcPr/>
                </a:tc>
                <a:tc>
                  <a:txBody>
                    <a:bodyPr/>
                    <a:lstStyle/>
                    <a:p>
                      <a:pPr algn="just">
                        <a:lnSpc>
                          <a:spcPct val="115000"/>
                        </a:lnSpc>
                        <a:spcBef>
                          <a:spcPts val="300"/>
                        </a:spcBef>
                        <a:spcAft>
                          <a:spcPts val="0"/>
                        </a:spcAft>
                        <a:tabLst>
                          <a:tab pos="219710" algn="l"/>
                        </a:tabLst>
                      </a:pPr>
                      <a:r>
                        <a:rPr lang="fr-FR"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A1.3 Réparation des matériaux composites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206" marR="57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 xmlns:a16="http://schemas.microsoft.com/office/drawing/2014/main" val="2874481596"/>
                  </a:ext>
                </a:extLst>
              </a:tr>
              <a:tr h="326139">
                <a:tc vMerge="1">
                  <a:txBody>
                    <a:bodyPr/>
                    <a:lstStyle/>
                    <a:p>
                      <a:endParaRPr lang="fr-FR"/>
                    </a:p>
                  </a:txBody>
                  <a:tcPr/>
                </a:tc>
                <a:tc>
                  <a:txBody>
                    <a:bodyPr/>
                    <a:lstStyle/>
                    <a:p>
                      <a:pPr algn="just">
                        <a:lnSpc>
                          <a:spcPct val="100000"/>
                        </a:lnSpc>
                        <a:spcBef>
                          <a:spcPts val="300"/>
                        </a:spcBef>
                        <a:spcAft>
                          <a:spcPts val="0"/>
                        </a:spcAft>
                      </a:pPr>
                      <a:r>
                        <a:rPr lang="fr-FR" sz="900" dirty="0">
                          <a:effectLst/>
                          <a:latin typeface="Calibri" panose="020F0502020204030204" pitchFamily="34" charset="0"/>
                          <a:ea typeface="Times New Roman" panose="02020603050405020304" pitchFamily="18" charset="0"/>
                          <a:cs typeface="Calibri" panose="020F0502020204030204" pitchFamily="34" charset="0"/>
                        </a:rPr>
                        <a:t>T1.3.1 Réparer un élément </a:t>
                      </a:r>
                      <a:r>
                        <a:rPr lang="fr-FR" sz="900" dirty="0" smtClean="0">
                          <a:effectLst/>
                          <a:latin typeface="Calibri" panose="020F0502020204030204" pitchFamily="34" charset="0"/>
                          <a:ea typeface="Times New Roman" panose="02020603050405020304" pitchFamily="18" charset="0"/>
                          <a:cs typeface="Calibri" panose="020F0502020204030204" pitchFamily="34" charset="0"/>
                        </a:rPr>
                        <a:t>thermoplastique</a:t>
                      </a:r>
                    </a:p>
                    <a:p>
                      <a:pPr algn="just">
                        <a:lnSpc>
                          <a:spcPct val="100000"/>
                        </a:lnSpc>
                        <a:spcBef>
                          <a:spcPts val="300"/>
                        </a:spcBef>
                        <a:spcAft>
                          <a:spcPts val="0"/>
                        </a:spcAft>
                      </a:pPr>
                      <a:r>
                        <a:rPr lang="fr-FR" sz="900" dirty="0" smtClean="0">
                          <a:effectLst/>
                          <a:latin typeface="Calibri" panose="020F0502020204030204" pitchFamily="34" charset="0"/>
                          <a:ea typeface="Times New Roman" panose="02020603050405020304" pitchFamily="18" charset="0"/>
                          <a:cs typeface="Calibri" panose="020F0502020204030204" pitchFamily="34" charset="0"/>
                        </a:rPr>
                        <a:t>T1.3.2 </a:t>
                      </a:r>
                      <a:r>
                        <a:rPr lang="fr-FR" sz="900" dirty="0">
                          <a:effectLst/>
                          <a:latin typeface="Calibri" panose="020F0502020204030204" pitchFamily="34" charset="0"/>
                          <a:ea typeface="Times New Roman" panose="02020603050405020304" pitchFamily="18" charset="0"/>
                          <a:cs typeface="Calibri" panose="020F0502020204030204" pitchFamily="34" charset="0"/>
                        </a:rPr>
                        <a:t>Réparer un élément thermodurcissable</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206" marR="57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1773413794"/>
                  </a:ext>
                </a:extLst>
              </a:tr>
              <a:tr h="237487">
                <a:tc vMerge="1">
                  <a:txBody>
                    <a:bodyPr/>
                    <a:lstStyle/>
                    <a:p>
                      <a:endParaRPr lang="fr-FR"/>
                    </a:p>
                  </a:txBody>
                  <a:tcPr/>
                </a:tc>
                <a:tc>
                  <a:txBody>
                    <a:bodyPr/>
                    <a:lstStyle/>
                    <a:p>
                      <a:pPr algn="just">
                        <a:lnSpc>
                          <a:spcPct val="115000"/>
                        </a:lnSpc>
                        <a:spcBef>
                          <a:spcPts val="300"/>
                        </a:spcBef>
                        <a:spcAft>
                          <a:spcPts val="0"/>
                        </a:spcAft>
                        <a:tabLst>
                          <a:tab pos="180340" algn="l"/>
                        </a:tabLst>
                      </a:pPr>
                      <a:r>
                        <a:rPr lang="fr-FR"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A1.4 Dépose et repose des éléments mécaniques de collisions et électroniques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206" marR="57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 xmlns:a16="http://schemas.microsoft.com/office/drawing/2014/main" val="2626072916"/>
                  </a:ext>
                </a:extLst>
              </a:tr>
              <a:tr h="355689">
                <a:tc vMerge="1">
                  <a:txBody>
                    <a:bodyPr/>
                    <a:lstStyle/>
                    <a:p>
                      <a:endParaRPr lang="fr-FR"/>
                    </a:p>
                  </a:txBody>
                  <a:tcPr/>
                </a:tc>
                <a:tc>
                  <a:txBody>
                    <a:bodyPr/>
                    <a:lstStyle/>
                    <a:p>
                      <a:pPr algn="just">
                        <a:lnSpc>
                          <a:spcPct val="100000"/>
                        </a:lnSpc>
                        <a:spcBef>
                          <a:spcPts val="300"/>
                        </a:spcBef>
                        <a:spcAft>
                          <a:spcPts val="0"/>
                        </a:spcAft>
                      </a:pPr>
                      <a:r>
                        <a:rPr lang="fr-FR" sz="900" dirty="0">
                          <a:effectLst/>
                          <a:latin typeface="Calibri" panose="020F0502020204030204" pitchFamily="34" charset="0"/>
                          <a:ea typeface="Times New Roman" panose="02020603050405020304" pitchFamily="18" charset="0"/>
                          <a:cs typeface="Calibri" panose="020F0502020204030204" pitchFamily="34" charset="0"/>
                        </a:rPr>
                        <a:t>T1.4.1 Intervenir sur un système de climatisation</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spcBef>
                          <a:spcPts val="300"/>
                        </a:spcBef>
                        <a:spcAft>
                          <a:spcPts val="0"/>
                        </a:spcAft>
                      </a:pPr>
                      <a:r>
                        <a:rPr lang="fr-FR" sz="900" dirty="0">
                          <a:effectLst/>
                          <a:latin typeface="Calibri" panose="020F0502020204030204" pitchFamily="34" charset="0"/>
                          <a:ea typeface="Times New Roman" panose="02020603050405020304" pitchFamily="18" charset="0"/>
                          <a:cs typeface="Calibri" panose="020F0502020204030204" pitchFamily="34" charset="0"/>
                        </a:rPr>
                        <a:t>T1.4.2 Intervenir sur les aides à la conduite automobile</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206" marR="57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635353600"/>
                  </a:ext>
                </a:extLst>
              </a:tr>
            </a:tbl>
          </a:graphicData>
        </a:graphic>
      </p:graphicFrame>
      <p:sp>
        <p:nvSpPr>
          <p:cNvPr id="2" name="ZoneTexte 1"/>
          <p:cNvSpPr txBox="1"/>
          <p:nvPr/>
        </p:nvSpPr>
        <p:spPr>
          <a:xfrm>
            <a:off x="94308" y="2410476"/>
            <a:ext cx="2819489" cy="2092881"/>
          </a:xfrm>
          <a:prstGeom prst="rect">
            <a:avLst/>
          </a:prstGeom>
          <a:noFill/>
        </p:spPr>
        <p:txBody>
          <a:bodyPr wrap="square" rtlCol="0">
            <a:spAutoFit/>
          </a:bodyPr>
          <a:lstStyle/>
          <a:p>
            <a:pPr algn="ctr"/>
            <a:r>
              <a:rPr lang="fr-FR" sz="1400" dirty="0"/>
              <a:t>L’épreuve a pour objectif l’évaluation de tout ou partie des compétences du pôle 1 </a:t>
            </a:r>
          </a:p>
          <a:p>
            <a:pPr algn="ctr"/>
            <a:endParaRPr lang="fr-FR" sz="1400" dirty="0"/>
          </a:p>
          <a:p>
            <a:pPr algn="ctr"/>
            <a:r>
              <a:rPr lang="fr-FR" sz="1400" i="1" dirty="0"/>
              <a:t>Elle se déroule en centre de formation et/ou en </a:t>
            </a:r>
            <a:r>
              <a:rPr lang="fr-FR" sz="1400" i="1" dirty="0" smtClean="0"/>
              <a:t>entreprise (CCF).</a:t>
            </a:r>
            <a:endParaRPr lang="fr-FR" sz="1400" i="1" dirty="0"/>
          </a:p>
          <a:p>
            <a:endParaRPr lang="fr-FR" sz="1400" dirty="0"/>
          </a:p>
          <a:p>
            <a:pPr algn="ctr"/>
            <a:r>
              <a:rPr lang="fr-FR" sz="1600" b="1" dirty="0" smtClean="0"/>
              <a:t>Elle se déroule en centre de formation (Ponctuel).</a:t>
            </a:r>
            <a:endParaRPr lang="fr-FR" sz="1600" b="1" dirty="0"/>
          </a:p>
        </p:txBody>
      </p:sp>
      <p:pic>
        <p:nvPicPr>
          <p:cNvPr id="32" name="Image 31" descr="U31.PNG"/>
          <p:cNvPicPr>
            <a:picLocks noChangeAspect="1"/>
          </p:cNvPicPr>
          <p:nvPr/>
        </p:nvPicPr>
        <p:blipFill>
          <a:blip r:embed="rId3"/>
          <a:srcRect t="58004" b="3664"/>
          <a:stretch>
            <a:fillRect/>
          </a:stretch>
        </p:blipFill>
        <p:spPr>
          <a:xfrm>
            <a:off x="1400175" y="1371600"/>
            <a:ext cx="6696075" cy="928048"/>
          </a:xfrm>
          <a:prstGeom prst="rect">
            <a:avLst/>
          </a:prstGeom>
          <a:ln>
            <a:solidFill>
              <a:srgbClr val="00B050"/>
            </a:solidFill>
          </a:ln>
        </p:spPr>
      </p:pic>
      <p:grpSp>
        <p:nvGrpSpPr>
          <p:cNvPr id="33" name="Groupe 3"/>
          <p:cNvGrpSpPr/>
          <p:nvPr/>
        </p:nvGrpSpPr>
        <p:grpSpPr>
          <a:xfrm>
            <a:off x="-530557" y="4560507"/>
            <a:ext cx="4359392" cy="319171"/>
            <a:chOff x="2978591" y="1387389"/>
            <a:chExt cx="5173134" cy="319171"/>
          </a:xfrm>
        </p:grpSpPr>
        <p:sp>
          <p:nvSpPr>
            <p:cNvPr id="34" name="Organigramme : Alternative 33">
              <a:extLst>
                <a:ext uri="{FF2B5EF4-FFF2-40B4-BE49-F238E27FC236}">
                  <a16:creationId xmlns="" xmlns:a16="http://schemas.microsoft.com/office/drawing/2014/main" id="{1338EEFD-1B77-6A7E-B365-0C276D3F4A98}"/>
                </a:ext>
              </a:extLst>
            </p:cNvPr>
            <p:cNvSpPr/>
            <p:nvPr/>
          </p:nvSpPr>
          <p:spPr>
            <a:xfrm>
              <a:off x="3660608" y="1424903"/>
              <a:ext cx="3798720" cy="281657"/>
            </a:xfrm>
            <a:prstGeom prst="flowChartAlternateProcess">
              <a:avLst/>
            </a:prstGeom>
            <a:solidFill>
              <a:srgbClr val="C5E0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 xmlns:a16="http://schemas.microsoft.com/office/drawing/2014/main" id="{B467B4D7-22F7-8C77-BC76-46FD52763D23}"/>
                </a:ext>
              </a:extLst>
            </p:cNvPr>
            <p:cNvSpPr txBox="1"/>
            <p:nvPr/>
          </p:nvSpPr>
          <p:spPr>
            <a:xfrm>
              <a:off x="2978591" y="1387389"/>
              <a:ext cx="5173134" cy="308867"/>
            </a:xfrm>
            <a:prstGeom prst="rect">
              <a:avLst/>
            </a:prstGeom>
            <a:noFill/>
          </p:spPr>
          <p:txBody>
            <a:bodyPr wrap="square" rtlCol="0">
              <a:spAutoFit/>
            </a:bodyPr>
            <a:lstStyle/>
            <a:p>
              <a:pPr algn="ctr">
                <a:lnSpc>
                  <a:spcPct val="115000"/>
                </a:lnSpc>
                <a:spcBef>
                  <a:spcPts val="300"/>
                </a:spcBef>
                <a:tabLst>
                  <a:tab pos="18415" algn="l"/>
                </a:tabLst>
              </a:pPr>
              <a:r>
                <a:rPr lang="fr-FR" sz="1300" b="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Pas d’épreuve en entreprise pour les ponctuels</a:t>
              </a:r>
              <a:endParaRPr lang="fr-FR" dirty="0"/>
            </a:p>
          </p:txBody>
        </p:sp>
      </p:grpSp>
      <p:grpSp>
        <p:nvGrpSpPr>
          <p:cNvPr id="5" name="Groupe 14">
            <a:extLst>
              <a:ext uri="{FF2B5EF4-FFF2-40B4-BE49-F238E27FC236}">
                <a16:creationId xmlns="" xmlns:a16="http://schemas.microsoft.com/office/drawing/2014/main" id="{FE346EB2-997E-3C52-9645-8F5159C572D3}"/>
              </a:ext>
            </a:extLst>
          </p:cNvPr>
          <p:cNvGrpSpPr/>
          <p:nvPr/>
        </p:nvGrpSpPr>
        <p:grpSpPr>
          <a:xfrm rot="19631226">
            <a:off x="200494" y="1077320"/>
            <a:ext cx="1282221" cy="769441"/>
            <a:chOff x="5432361" y="1124439"/>
            <a:chExt cx="1720341" cy="1192406"/>
          </a:xfrm>
        </p:grpSpPr>
        <p:sp>
          <p:nvSpPr>
            <p:cNvPr id="16" name="Organigramme : Alternative 15">
              <a:extLst>
                <a:ext uri="{FF2B5EF4-FFF2-40B4-BE49-F238E27FC236}">
                  <a16:creationId xmlns="" xmlns:a16="http://schemas.microsoft.com/office/drawing/2014/main" id="{4B16107F-E76F-3C37-C296-7B904E3F2A84}"/>
                </a:ext>
              </a:extLst>
            </p:cNvPr>
            <p:cNvSpPr/>
            <p:nvPr/>
          </p:nvSpPr>
          <p:spPr>
            <a:xfrm>
              <a:off x="5432361" y="1138518"/>
              <a:ext cx="1720341" cy="1141474"/>
            </a:xfrm>
            <a:prstGeom prst="flowChartAlternateProcess">
              <a:avLst/>
            </a:prstGeom>
            <a:solidFill>
              <a:srgbClr val="C5E0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 xmlns:a16="http://schemas.microsoft.com/office/drawing/2014/main" id="{DCC7AED3-FAE4-2F33-EFD5-94BE5C64AB59}"/>
                </a:ext>
              </a:extLst>
            </p:cNvPr>
            <p:cNvSpPr txBox="1"/>
            <p:nvPr/>
          </p:nvSpPr>
          <p:spPr>
            <a:xfrm>
              <a:off x="5494415" y="1124439"/>
              <a:ext cx="1576317" cy="1192406"/>
            </a:xfrm>
            <a:prstGeom prst="rect">
              <a:avLst/>
            </a:prstGeom>
            <a:noFill/>
          </p:spPr>
          <p:txBody>
            <a:bodyPr wrap="square" rtlCol="0">
              <a:spAutoFit/>
            </a:bodyPr>
            <a:lstStyle/>
            <a:p>
              <a:pPr algn="ctr"/>
              <a:r>
                <a:rPr lang="fr-FR" sz="1300" b="1" dirty="0"/>
                <a:t>Ponctuelle pratique</a:t>
              </a:r>
            </a:p>
            <a:p>
              <a:pPr algn="ctr"/>
              <a:r>
                <a:rPr lang="fr-FR" sz="1300" b="1" dirty="0"/>
                <a:t>Durée 4 h 00</a:t>
              </a:r>
              <a:r>
                <a:rPr lang="fr-FR" dirty="0"/>
                <a:t> </a:t>
              </a:r>
            </a:p>
          </p:txBody>
        </p:sp>
      </p:grpSp>
    </p:spTree>
    <p:extLst>
      <p:ext uri="{BB962C8B-B14F-4D97-AF65-F5344CB8AC3E}">
        <p14:creationId xmlns="" xmlns:p14="http://schemas.microsoft.com/office/powerpoint/2010/main" val="201604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4B2C6109FE78734FA1BFBA370D2D27D9" ma:contentTypeVersion="2" ma:contentTypeDescription="Crée un document." ma:contentTypeScope="" ma:versionID="bb27ba1bbeb667412e9bb2d93099311f">
  <xsd:schema xmlns:xsd="http://www.w3.org/2001/XMLSchema" xmlns:xs="http://www.w3.org/2001/XMLSchema" xmlns:p="http://schemas.microsoft.com/office/2006/metadata/properties" xmlns:ns2="d9b8819f-644e-4e2e-bf09-8a76532e681c" targetNamespace="http://schemas.microsoft.com/office/2006/metadata/properties" ma:root="true" ma:fieldsID="974c2ac12628b5015b2945173a957d44" ns2:_="">
    <xsd:import namespace="d9b8819f-644e-4e2e-bf09-8a76532e681c"/>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8819f-644e-4e2e-bf09-8a76532e681c"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d9b8819f-644e-4e2e-bf09-8a76532e681c" xsi:nil="true"/>
  </documentManagement>
</p:properties>
</file>

<file path=customXml/itemProps1.xml><?xml version="1.0" encoding="utf-8"?>
<ds:datastoreItem xmlns:ds="http://schemas.openxmlformats.org/officeDocument/2006/customXml" ds:itemID="{1D6BD7C5-AE49-4865-8DE9-44AE75ECC29A}">
  <ds:schemaRefs>
    <ds:schemaRef ds:uri="http://schemas.microsoft.com/sharepoint/v3/contenttype/forms"/>
  </ds:schemaRefs>
</ds:datastoreItem>
</file>

<file path=customXml/itemProps2.xml><?xml version="1.0" encoding="utf-8"?>
<ds:datastoreItem xmlns:ds="http://schemas.openxmlformats.org/officeDocument/2006/customXml" ds:itemID="{D28F9CF5-CB29-41B4-B267-475D20FB8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8819f-644e-4e2e-bf09-8a76532e6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2790E1-966A-497A-ABBD-24ECAA34A18E}">
  <ds:schemaRefs>
    <ds:schemaRef ds:uri="d9b8819f-644e-4e2e-bf09-8a76532e681c"/>
    <ds:schemaRef ds:uri="http://purl.org/dc/terms/"/>
    <ds:schemaRef ds:uri="http://schemas.microsoft.com/office/2006/documentManagement/types"/>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9397</TotalTime>
  <Words>3799</Words>
  <Application>Microsoft Office PowerPoint</Application>
  <PresentationFormat>Affichage à l'écran (16:9)</PresentationFormat>
  <Paragraphs>1040</Paragraphs>
  <Slides>18</Slides>
  <Notes>18</Notes>
  <HiddenSlides>0</HiddenSlides>
  <MMClips>0</MMClips>
  <ScaleCrop>false</ScaleCrop>
  <HeadingPairs>
    <vt:vector size="4" baseType="variant">
      <vt:variant>
        <vt:lpstr>Thème</vt:lpstr>
      </vt:variant>
      <vt:variant>
        <vt:i4>4</vt:i4>
      </vt:variant>
      <vt:variant>
        <vt:lpstr>Titres des diapositives</vt:lpstr>
      </vt:variant>
      <vt:variant>
        <vt:i4>18</vt:i4>
      </vt:variant>
    </vt:vector>
  </HeadingPairs>
  <TitlesOfParts>
    <vt:vector size="22" baseType="lpstr">
      <vt:lpstr>page de presentation et de partie</vt:lpstr>
      <vt:lpstr>2_page de presentation et de partie</vt:lpstr>
      <vt:lpstr>1_page de presentation et de partie</vt:lpstr>
      <vt:lpstr>3_page de presentation et de partie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Matrice IGAENR 2018</dc:title>
  <dc:creator>Administrateur MEN</dc:creator>
  <cp:lastModifiedBy>pr1</cp:lastModifiedBy>
  <cp:revision>419</cp:revision>
  <cp:lastPrinted>2015-02-04T16:19:06Z</cp:lastPrinted>
  <dcterms:created xsi:type="dcterms:W3CDTF">2015-02-04T10:43:31Z</dcterms:created>
  <dcterms:modified xsi:type="dcterms:W3CDTF">2023-04-18T08:52:53Z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0x010100873AB55E0CC5DA459F57F5A42893F46A005A087D358B12CA4E82A8A8BA9B8A8CF200D3544DBFAD4F664AA25DF68E6D1F0A9E00689F2856DFEDCE40890FDCED81A7DFC9004B2C6109FE78734FA1BFBA370D2D27D9</vt:lpwstr>
  </property>
</Properties>
</file>