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86" r:id="rId5"/>
    <p:sldMasterId id="2147483683" r:id="rId6"/>
    <p:sldMasterId id="2147483689" r:id="rId7"/>
  </p:sldMasterIdLst>
  <p:notesMasterIdLst>
    <p:notesMasterId r:id="rId24"/>
  </p:notesMasterIdLst>
  <p:handoutMasterIdLst>
    <p:handoutMasterId r:id="rId25"/>
  </p:handoutMasterIdLst>
  <p:sldIdLst>
    <p:sldId id="279" r:id="rId8"/>
    <p:sldId id="280" r:id="rId9"/>
    <p:sldId id="282" r:id="rId10"/>
    <p:sldId id="283" r:id="rId11"/>
    <p:sldId id="284" r:id="rId12"/>
    <p:sldId id="285" r:id="rId13"/>
    <p:sldId id="286" r:id="rId14"/>
    <p:sldId id="287" r:id="rId15"/>
    <p:sldId id="288" r:id="rId16"/>
    <p:sldId id="290" r:id="rId17"/>
    <p:sldId id="293" r:id="rId18"/>
    <p:sldId id="294" r:id="rId19"/>
    <p:sldId id="295" r:id="rId20"/>
    <p:sldId id="296" r:id="rId21"/>
    <p:sldId id="299" r:id="rId22"/>
    <p:sldId id="301" r:id="rId23"/>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E599"/>
    <a:srgbClr val="FFFFFF"/>
    <a:srgbClr val="BDD6EE"/>
    <a:srgbClr val="F4B083"/>
    <a:srgbClr val="C5E0B3"/>
    <a:srgbClr val="070A0F"/>
    <a:srgbClr val="3D7CC9"/>
    <a:srgbClr val="1A86D0"/>
    <a:srgbClr val="1FA1E5"/>
    <a:srgbClr val="9B008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55" autoAdjust="0"/>
    <p:restoredTop sz="86839" autoAdjust="0"/>
  </p:normalViewPr>
  <p:slideViewPr>
    <p:cSldViewPr snapToGrid="0" snapToObjects="1">
      <p:cViewPr varScale="1">
        <p:scale>
          <a:sx n="81" d="100"/>
          <a:sy n="81" d="100"/>
        </p:scale>
        <p:origin x="600"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e COSTA" userId="a9990527-e5a0-4976-9254-72d533a89fe6" providerId="ADAL" clId="{80B87F51-E2E2-3D4E-B165-5A03A9E2E435}"/>
    <pc:docChg chg="undo custSel modSld modMainMaster">
      <pc:chgData name="Pascale COSTA" userId="a9990527-e5a0-4976-9254-72d533a89fe6" providerId="ADAL" clId="{80B87F51-E2E2-3D4E-B165-5A03A9E2E435}" dt="2022-12-06T20:44:36.150" v="68" actId="20577"/>
      <pc:docMkLst>
        <pc:docMk/>
      </pc:docMkLst>
      <pc:sldChg chg="modSp mod">
        <pc:chgData name="Pascale COSTA" userId="a9990527-e5a0-4976-9254-72d533a89fe6" providerId="ADAL" clId="{80B87F51-E2E2-3D4E-B165-5A03A9E2E435}" dt="2022-12-06T20:44:30.488" v="66" actId="20577"/>
        <pc:sldMkLst>
          <pc:docMk/>
          <pc:sldMk cId="1502800288" sldId="279"/>
        </pc:sldMkLst>
        <pc:spChg chg="mod">
          <ac:chgData name="Pascale COSTA" userId="a9990527-e5a0-4976-9254-72d533a89fe6" providerId="ADAL" clId="{80B87F51-E2E2-3D4E-B165-5A03A9E2E435}" dt="2022-12-06T20:44:30.488" v="66" actId="20577"/>
          <ac:spMkLst>
            <pc:docMk/>
            <pc:sldMk cId="1502800288" sldId="279"/>
            <ac:spMk id="4" creationId="{E2E4DD65-9DC7-08D9-E68E-C8C6E5C50FC8}"/>
          </ac:spMkLst>
        </pc:spChg>
        <pc:spChg chg="mod">
          <ac:chgData name="Pascale COSTA" userId="a9990527-e5a0-4976-9254-72d533a89fe6" providerId="ADAL" clId="{80B87F51-E2E2-3D4E-B165-5A03A9E2E435}" dt="2022-12-06T20:44:24.974" v="64" actId="20577"/>
          <ac:spMkLst>
            <pc:docMk/>
            <pc:sldMk cId="1502800288" sldId="279"/>
            <ac:spMk id="6" creationId="{96083F75-F606-1622-FE07-58CC2F1F7D90}"/>
          </ac:spMkLst>
        </pc:spChg>
      </pc:sldChg>
      <pc:sldChg chg="modSp mod">
        <pc:chgData name="Pascale COSTA" userId="a9990527-e5a0-4976-9254-72d533a89fe6" providerId="ADAL" clId="{80B87F51-E2E2-3D4E-B165-5A03A9E2E435}" dt="2022-12-06T20:44:36.150" v="68" actId="20577"/>
        <pc:sldMkLst>
          <pc:docMk/>
          <pc:sldMk cId="2330742906" sldId="280"/>
        </pc:sldMkLst>
        <pc:spChg chg="mod">
          <ac:chgData name="Pascale COSTA" userId="a9990527-e5a0-4976-9254-72d533a89fe6" providerId="ADAL" clId="{80B87F51-E2E2-3D4E-B165-5A03A9E2E435}" dt="2022-12-06T20:44:36.150" v="68" actId="20577"/>
          <ac:spMkLst>
            <pc:docMk/>
            <pc:sldMk cId="2330742906" sldId="280"/>
            <ac:spMk id="2" creationId="{63FE7EAE-C43D-0949-8FAC-186D8B7B8A80}"/>
          </ac:spMkLst>
        </pc:spChg>
      </pc:sldChg>
      <pc:sldMasterChg chg="delSp modSp mod">
        <pc:chgData name="Pascale COSTA" userId="a9990527-e5a0-4976-9254-72d533a89fe6" providerId="ADAL" clId="{80B87F51-E2E2-3D4E-B165-5A03A9E2E435}" dt="2022-12-06T20:41:38.134" v="11" actId="20577"/>
        <pc:sldMasterMkLst>
          <pc:docMk/>
          <pc:sldMasterMk cId="3069642489" sldId="2147483659"/>
        </pc:sldMasterMkLst>
        <pc:spChg chg="mod">
          <ac:chgData name="Pascale COSTA" userId="a9990527-e5a0-4976-9254-72d533a89fe6" providerId="ADAL" clId="{80B87F51-E2E2-3D4E-B165-5A03A9E2E435}" dt="2022-12-06T20:41:38.134" v="11" actId="20577"/>
          <ac:spMkLst>
            <pc:docMk/>
            <pc:sldMasterMk cId="3069642489" sldId="2147483659"/>
            <ac:spMk id="7" creationId="{38E75FC0-218F-6543-AEDF-85999A11CED2}"/>
          </ac:spMkLst>
        </pc:spChg>
        <pc:spChg chg="mod">
          <ac:chgData name="Pascale COSTA" userId="a9990527-e5a0-4976-9254-72d533a89fe6" providerId="ADAL" clId="{80B87F51-E2E2-3D4E-B165-5A03A9E2E435}" dt="2022-12-06T20:41:07.102" v="3" actId="20577"/>
          <ac:spMkLst>
            <pc:docMk/>
            <pc:sldMasterMk cId="3069642489" sldId="2147483659"/>
            <ac:spMk id="43" creationId="{6A65DC45-55D0-B545-9B2B-7F51A723A414}"/>
          </ac:spMkLst>
        </pc:spChg>
        <pc:grpChg chg="del">
          <ac:chgData name="Pascale COSTA" userId="a9990527-e5a0-4976-9254-72d533a89fe6" providerId="ADAL" clId="{80B87F51-E2E2-3D4E-B165-5A03A9E2E435}" dt="2022-12-06T20:40:56.484" v="1" actId="478"/>
          <ac:grpSpMkLst>
            <pc:docMk/>
            <pc:sldMasterMk cId="3069642489" sldId="2147483659"/>
            <ac:grpSpMk id="4" creationId="{35C3E59C-FA07-6F43-910E-2CBD9EECEE74}"/>
          </ac:grpSpMkLst>
        </pc:grpChg>
        <pc:picChg chg="del">
          <ac:chgData name="Pascale COSTA" userId="a9990527-e5a0-4976-9254-72d533a89fe6" providerId="ADAL" clId="{80B87F51-E2E2-3D4E-B165-5A03A9E2E435}" dt="2022-12-06T20:40:53.174" v="0" actId="478"/>
          <ac:picMkLst>
            <pc:docMk/>
            <pc:sldMasterMk cId="3069642489" sldId="2147483659"/>
            <ac:picMk id="16" creationId="{484E5FE3-8DF9-8676-D639-906F5BFBCE8A}"/>
          </ac:picMkLst>
        </pc:picChg>
      </pc:sldMasterChg>
      <pc:sldMasterChg chg="delSp modSp mod">
        <pc:chgData name="Pascale COSTA" userId="a9990527-e5a0-4976-9254-72d533a89fe6" providerId="ADAL" clId="{80B87F51-E2E2-3D4E-B165-5A03A9E2E435}" dt="2022-12-06T20:43:29.716" v="56" actId="20577"/>
        <pc:sldMasterMkLst>
          <pc:docMk/>
          <pc:sldMasterMk cId="2655624957" sldId="2147483686"/>
        </pc:sldMasterMkLst>
        <pc:spChg chg="mod">
          <ac:chgData name="Pascale COSTA" userId="a9990527-e5a0-4976-9254-72d533a89fe6" providerId="ADAL" clId="{80B87F51-E2E2-3D4E-B165-5A03A9E2E435}" dt="2022-12-06T20:43:29.716" v="56" actId="20577"/>
          <ac:spMkLst>
            <pc:docMk/>
            <pc:sldMasterMk cId="2655624957" sldId="2147483686"/>
            <ac:spMk id="9" creationId="{C812CA52-75E2-8C45-8063-24057FEDA026}"/>
          </ac:spMkLst>
        </pc:spChg>
        <pc:spChg chg="mod">
          <ac:chgData name="Pascale COSTA" userId="a9990527-e5a0-4976-9254-72d533a89fe6" providerId="ADAL" clId="{80B87F51-E2E2-3D4E-B165-5A03A9E2E435}" dt="2022-12-06T20:42:13.368" v="21" actId="20577"/>
          <ac:spMkLst>
            <pc:docMk/>
            <pc:sldMasterMk cId="2655624957" sldId="2147483686"/>
            <ac:spMk id="10" creationId="{32627B64-766E-F047-97D6-D5A544058ED3}"/>
          </ac:spMkLst>
        </pc:spChg>
        <pc:spChg chg="mod">
          <ac:chgData name="Pascale COSTA" userId="a9990527-e5a0-4976-9254-72d533a89fe6" providerId="ADAL" clId="{80B87F51-E2E2-3D4E-B165-5A03A9E2E435}" dt="2022-12-06T20:43:00.458" v="27" actId="14100"/>
          <ac:spMkLst>
            <pc:docMk/>
            <pc:sldMasterMk cId="2655624957" sldId="2147483686"/>
            <ac:spMk id="11" creationId="{A6B122F1-A62C-814C-9DE9-B24714E450C9}"/>
          </ac:spMkLst>
        </pc:spChg>
        <pc:spChg chg="mod">
          <ac:chgData name="Pascale COSTA" userId="a9990527-e5a0-4976-9254-72d533a89fe6" providerId="ADAL" clId="{80B87F51-E2E2-3D4E-B165-5A03A9E2E435}" dt="2022-12-06T20:42:59.915" v="26" actId="1076"/>
          <ac:spMkLst>
            <pc:docMk/>
            <pc:sldMasterMk cId="2655624957" sldId="2147483686"/>
            <ac:spMk id="34" creationId="{10B26597-ED97-C945-B14D-9C763707C59F}"/>
          </ac:spMkLst>
        </pc:spChg>
        <pc:grpChg chg="del">
          <ac:chgData name="Pascale COSTA" userId="a9990527-e5a0-4976-9254-72d533a89fe6" providerId="ADAL" clId="{80B87F51-E2E2-3D4E-B165-5A03A9E2E435}" dt="2022-12-06T20:42:38.717" v="22" actId="478"/>
          <ac:grpSpMkLst>
            <pc:docMk/>
            <pc:sldMasterMk cId="2655624957" sldId="2147483686"/>
            <ac:grpSpMk id="4" creationId="{35C3E59C-FA07-6F43-910E-2CBD9EECEE74}"/>
          </ac:grpSpMkLst>
        </pc:grpChg>
        <pc:picChg chg="del">
          <ac:chgData name="Pascale COSTA" userId="a9990527-e5a0-4976-9254-72d533a89fe6" providerId="ADAL" clId="{80B87F51-E2E2-3D4E-B165-5A03A9E2E435}" dt="2022-12-06T20:42:43.075" v="23" actId="478"/>
          <ac:picMkLst>
            <pc:docMk/>
            <pc:sldMasterMk cId="2655624957" sldId="2147483686"/>
            <ac:picMk id="2" creationId="{5F9DADEE-3CE6-BDEA-50E4-A880D69C926D}"/>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18/04/2023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18/04/2023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cycle de formation est organisé en séquences, les séquences proposées dans le guide.</a:t>
            </a:r>
          </a:p>
          <a:p>
            <a:r>
              <a:rPr lang="fr-FR" dirty="0" smtClean="0"/>
              <a:t>Elles conduisent à des appréciations</a:t>
            </a:r>
            <a:r>
              <a:rPr lang="fr-FR" baseline="0" dirty="0" smtClean="0"/>
              <a:t> du niveau d’acquisition de compétences qui produisent, des bulletins scolaires (parfois abondées de notes dite de technologie).</a:t>
            </a:r>
          </a:p>
          <a:p>
            <a:r>
              <a:rPr lang="fr-FR" baseline="0" dirty="0" smtClean="0"/>
              <a:t>L’ensemble du suivi des compétences permettent de renseigner le LSU de fin de cycle. Attestant d’un niveau de compétences par pour chaque bloc. Pour rappel, le LSU est utilisé par le jury de délibération mais également dans le cadre d’une poursuite d’étude.</a:t>
            </a:r>
          </a:p>
          <a:p>
            <a:endParaRPr lang="fr-FR" baseline="0" dirty="0" smtClean="0"/>
          </a:p>
          <a:p>
            <a:r>
              <a:rPr lang="fr-FR" baseline="0" dirty="0" smtClean="0"/>
              <a:t>L’objet de la présentation est de faire un point sur les différents outils existant sur le territoire nationale, mais également porter à votre réflexion vos différentes possibilités, différentes modalités ou la manière de faire à l’élève un retour sur son niveau, le plus régulièrement possible à un instant T.</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373240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Les écrits restent les paroles</a:t>
            </a:r>
            <a:r>
              <a:rPr lang="fr-FR" baseline="0" dirty="0" smtClean="0"/>
              <a:t> s’envolent -&gt; trace écrite.</a:t>
            </a:r>
          </a:p>
          <a:p>
            <a:r>
              <a:rPr lang="fr-FR" baseline="0" dirty="0" smtClean="0"/>
              <a:t>L’oral n’est pas un acte cognitif.</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12</a:t>
            </a:fld>
            <a:endParaRPr lang="fr-FR"/>
          </a:p>
        </p:txBody>
      </p:sp>
    </p:spTree>
    <p:extLst>
      <p:ext uri="{BB962C8B-B14F-4D97-AF65-F5344CB8AC3E}">
        <p14:creationId xmlns:p14="http://schemas.microsoft.com/office/powerpoint/2010/main" val="265719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Correction du geste = Pour l’élève, </a:t>
            </a:r>
            <a:r>
              <a:rPr lang="fr-FR" baseline="0" dirty="0" smtClean="0"/>
              <a:t>prise de conscience en directe du travail pour réussir. (Souvent, c’est ici que les paroles s’envolent)</a:t>
            </a:r>
          </a:p>
          <a:p>
            <a:r>
              <a:rPr lang="fr-FR" baseline="0" dirty="0" smtClean="0"/>
              <a:t>Bilan = pour le prof, rappeler la « loi », le bon geste, les connaissances pour fournir un produit conforme. Individuellement ou en groupe, sur tableau blanc avec prise de notes par les élèves…</a:t>
            </a:r>
          </a:p>
          <a:p>
            <a:r>
              <a:rPr lang="fr-FR" baseline="0" dirty="0" smtClean="0"/>
              <a:t>Axes de projections = contrat individualisé prof/élève. Ce que le prof va attendre de l’élève. Pour l’élève, ce que je dois faire pour réussir.</a:t>
            </a:r>
          </a:p>
          <a:p>
            <a:endParaRPr lang="fr-FR"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fr-FR" baseline="0" dirty="0" smtClean="0"/>
              <a:t>INSISTER : On a tous été élèves, il faut que nous IEN et vous enseignants.</a:t>
            </a:r>
          </a:p>
          <a:p>
            <a:endParaRPr lang="fr-FR" baseline="0" dirty="0" smtClean="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13</a:t>
            </a:fld>
            <a:endParaRPr lang="fr-FR"/>
          </a:p>
        </p:txBody>
      </p:sp>
    </p:spTree>
    <p:extLst>
      <p:ext uri="{BB962C8B-B14F-4D97-AF65-F5344CB8AC3E}">
        <p14:creationId xmlns:p14="http://schemas.microsoft.com/office/powerpoint/2010/main" val="318075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Exemple d’appréciation sur l’utilisation d’un pistolet dans l’écrit projection = Veiller à aller du positif vers le « à améliorer » (distance, angle, vitesse, régularité).</a:t>
            </a:r>
          </a:p>
          <a:p>
            <a:r>
              <a:rPr lang="fr-FR" baseline="0" dirty="0" smtClean="0"/>
              <a:t>Noter que l’écrit projection s’apparente à une appréciation (détaillée) du niveau atteint par l’élève à un instant T du parcours de formation.</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14</a:t>
            </a:fld>
            <a:endParaRPr lang="fr-FR"/>
          </a:p>
        </p:txBody>
      </p:sp>
    </p:spTree>
    <p:extLst>
      <p:ext uri="{BB962C8B-B14F-4D97-AF65-F5344CB8AC3E}">
        <p14:creationId xmlns:p14="http://schemas.microsoft.com/office/powerpoint/2010/main" val="2053536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Affiner</a:t>
            </a:r>
            <a:r>
              <a:rPr lang="fr-FR" baseline="0" dirty="0" smtClean="0"/>
              <a:t> la communication écrite. Des aides pour enrichir la communication écrite.</a:t>
            </a:r>
          </a:p>
          <a:p>
            <a:r>
              <a:rPr lang="fr-FR" baseline="0" dirty="0" smtClean="0"/>
              <a:t>ACSOE est un site de formation et coach en entreprise.</a:t>
            </a:r>
          </a:p>
          <a:p>
            <a:r>
              <a:rPr lang="fr-FR" baseline="0" dirty="0" smtClean="0"/>
              <a:t>UNAMUR est une société Belge de formation de doctorant.</a:t>
            </a: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15</a:t>
            </a:fld>
            <a:endParaRPr lang="fr-FR"/>
          </a:p>
        </p:txBody>
      </p:sp>
    </p:spTree>
    <p:extLst>
      <p:ext uri="{BB962C8B-B14F-4D97-AF65-F5344CB8AC3E}">
        <p14:creationId xmlns:p14="http://schemas.microsoft.com/office/powerpoint/2010/main" val="229641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368386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4085620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Depuis</a:t>
            </a:r>
            <a:r>
              <a:rPr lang="fr-FR" baseline="0" dirty="0" smtClean="0"/>
              <a:t> la mise en place du suivi des compétences, vous êtes nombreux à avoir développé des outils. Ces outils qui ont du sens se trouvent limités en exploitation au sein d’une équipe pédagogique et à fortiori au sein d’un établissement.</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6</a:t>
            </a:fld>
            <a:endParaRPr lang="fr-FR"/>
          </a:p>
        </p:txBody>
      </p:sp>
    </p:spTree>
    <p:extLst>
      <p:ext uri="{BB962C8B-B14F-4D97-AF65-F5344CB8AC3E}">
        <p14:creationId xmlns:p14="http://schemas.microsoft.com/office/powerpoint/2010/main" val="3752680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7</a:t>
            </a:fld>
            <a:endParaRPr lang="fr-FR"/>
          </a:p>
        </p:txBody>
      </p:sp>
    </p:spTree>
    <p:extLst>
      <p:ext uri="{BB962C8B-B14F-4D97-AF65-F5344CB8AC3E}">
        <p14:creationId xmlns:p14="http://schemas.microsoft.com/office/powerpoint/2010/main" val="398401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2139344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305514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3413222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11</a:t>
            </a:fld>
            <a:endParaRPr lang="fr-FR"/>
          </a:p>
        </p:txBody>
      </p:sp>
    </p:spTree>
    <p:extLst>
      <p:ext uri="{BB962C8B-B14F-4D97-AF65-F5344CB8AC3E}">
        <p14:creationId xmlns:p14="http://schemas.microsoft.com/office/powerpoint/2010/main" val="3697716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7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292037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69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378999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emf"/><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5.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B122F1-A62C-814C-9DE9-B24714E450C9}"/>
              </a:ext>
            </a:extLst>
          </p:cNvPr>
          <p:cNvSpPr/>
          <p:nvPr userDrawn="1"/>
        </p:nvSpPr>
        <p:spPr>
          <a:xfrm>
            <a:off x="782595" y="914400"/>
            <a:ext cx="7588470" cy="34689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Texte 6">
            <a:extLst>
              <a:ext uri="{FF2B5EF4-FFF2-40B4-BE49-F238E27FC236}">
                <a16:creationId xmlns:a16="http://schemas.microsoft.com/office/drawing/2014/main" id="{38E75FC0-218F-6543-AEDF-85999A11CED2}"/>
              </a:ext>
            </a:extLst>
          </p:cNvPr>
          <p:cNvSpPr txBox="1"/>
          <p:nvPr userDrawn="1"/>
        </p:nvSpPr>
        <p:spPr>
          <a:xfrm>
            <a:off x="1892227" y="1356069"/>
            <a:ext cx="5359544" cy="1384995"/>
          </a:xfrm>
          <a:prstGeom prst="rect">
            <a:avLst/>
          </a:prstGeom>
          <a:noFill/>
        </p:spPr>
        <p:txBody>
          <a:bodyPr wrap="none" rtlCol="0">
            <a:spAutoFit/>
          </a:bodyPr>
          <a:lstStyle/>
          <a:p>
            <a:pPr algn="ctr"/>
            <a:r>
              <a:rPr lang="fr-FR" sz="2800" b="1" kern="1200" dirty="0">
                <a:solidFill>
                  <a:schemeClr val="tx2">
                    <a:lumMod val="50000"/>
                  </a:schemeClr>
                </a:solidFill>
                <a:effectLst/>
                <a:latin typeface="+mn-lt"/>
                <a:ea typeface="+mn-ea"/>
                <a:cs typeface="+mn-cs"/>
              </a:rPr>
              <a:t>RÉNOVATION DES RÉFÉRENTIELS </a:t>
            </a:r>
          </a:p>
          <a:p>
            <a:pPr algn="ctr"/>
            <a:r>
              <a:rPr lang="fr-FR" sz="2800" b="1" kern="1200" dirty="0">
                <a:solidFill>
                  <a:schemeClr val="tx2">
                    <a:lumMod val="50000"/>
                  </a:schemeClr>
                </a:solidFill>
                <a:effectLst/>
                <a:latin typeface="+mn-lt"/>
                <a:ea typeface="+mn-ea"/>
                <a:cs typeface="+mn-cs"/>
              </a:rPr>
              <a:t>DE LA FILIÈRE CARROSSERIE</a:t>
            </a:r>
          </a:p>
          <a:p>
            <a:endParaRPr lang="fr-FR" sz="2800" dirty="0"/>
          </a:p>
        </p:txBody>
      </p:sp>
      <p:sp>
        <p:nvSpPr>
          <p:cNvPr id="41" name="ZoneTexte 40">
            <a:extLst>
              <a:ext uri="{FF2B5EF4-FFF2-40B4-BE49-F238E27FC236}">
                <a16:creationId xmlns:a16="http://schemas.microsoft.com/office/drawing/2014/main" id="{03000E6B-5526-0B42-9BA5-4326BEFA07FF}"/>
              </a:ext>
            </a:extLst>
          </p:cNvPr>
          <p:cNvSpPr txBox="1"/>
          <p:nvPr userDrawn="1"/>
        </p:nvSpPr>
        <p:spPr>
          <a:xfrm>
            <a:off x="782595" y="2683201"/>
            <a:ext cx="7587967" cy="973142"/>
          </a:xfrm>
          <a:prstGeom prst="rect">
            <a:avLst/>
          </a:prstGeom>
          <a:solidFill>
            <a:schemeClr val="bg1">
              <a:lumMod val="65000"/>
            </a:schemeClr>
          </a:solidFill>
        </p:spPr>
        <p:txBody>
          <a:bodyPr wrap="square" rtlCol="0">
            <a:spAutoFit/>
          </a:bodyPr>
          <a:lstStyle/>
          <a:p>
            <a:endParaRPr lang="fr-FR" dirty="0"/>
          </a:p>
        </p:txBody>
      </p:sp>
      <p:sp>
        <p:nvSpPr>
          <p:cNvPr id="43" name="ZoneTexte 42">
            <a:extLst>
              <a:ext uri="{FF2B5EF4-FFF2-40B4-BE49-F238E27FC236}">
                <a16:creationId xmlns:a16="http://schemas.microsoft.com/office/drawing/2014/main" id="{6A65DC45-55D0-B545-9B2B-7F51A723A414}"/>
              </a:ext>
            </a:extLst>
          </p:cNvPr>
          <p:cNvSpPr txBox="1"/>
          <p:nvPr userDrawn="1"/>
        </p:nvSpPr>
        <p:spPr>
          <a:xfrm>
            <a:off x="987250" y="2988315"/>
            <a:ext cx="2933577" cy="375767"/>
          </a:xfrm>
          <a:prstGeom prst="rect">
            <a:avLst/>
          </a:prstGeom>
          <a:noFill/>
        </p:spPr>
        <p:txBody>
          <a:bodyPr wrap="square" rtlCol="0">
            <a:spAutoFit/>
          </a:bodyPr>
          <a:lstStyle/>
          <a:p>
            <a:pPr algn="ctr"/>
            <a:r>
              <a:rPr lang="fr-FR" b="1" dirty="0">
                <a:solidFill>
                  <a:schemeClr val="tx2">
                    <a:lumMod val="75000"/>
                  </a:schemeClr>
                </a:solidFill>
              </a:rPr>
              <a:t>2 février 2023</a:t>
            </a:r>
          </a:p>
        </p:txBody>
      </p:sp>
      <p:pic>
        <p:nvPicPr>
          <p:cNvPr id="8" name="Image 7">
            <a:extLst>
              <a:ext uri="{FF2B5EF4-FFF2-40B4-BE49-F238E27FC236}">
                <a16:creationId xmlns:a16="http://schemas.microsoft.com/office/drawing/2014/main" id="{24387902-D5AD-BF65-471D-BD175FFA0B59}"/>
              </a:ext>
            </a:extLst>
          </p:cNvPr>
          <p:cNvPicPr>
            <a:picLocks noChangeAspect="1"/>
          </p:cNvPicPr>
          <p:nvPr userDrawn="1"/>
        </p:nvPicPr>
        <p:blipFill>
          <a:blip r:embed="rId4"/>
          <a:stretch>
            <a:fillRect/>
          </a:stretch>
        </p:blipFill>
        <p:spPr>
          <a:xfrm>
            <a:off x="84656" y="79239"/>
            <a:ext cx="902594" cy="819278"/>
          </a:xfrm>
          <a:prstGeom prst="rect">
            <a:avLst/>
          </a:prstGeom>
        </p:spPr>
      </p:pic>
      <p:pic>
        <p:nvPicPr>
          <p:cNvPr id="9" name="Image 8">
            <a:extLst>
              <a:ext uri="{FF2B5EF4-FFF2-40B4-BE49-F238E27FC236}">
                <a16:creationId xmlns:a16="http://schemas.microsoft.com/office/drawing/2014/main" id="{94FD1816-CF54-0C65-B3A0-11F45CF851DD}"/>
              </a:ext>
            </a:extLst>
          </p:cNvPr>
          <p:cNvPicPr>
            <a:picLocks noChangeAspect="1"/>
          </p:cNvPicPr>
          <p:nvPr userDrawn="1"/>
        </p:nvPicPr>
        <p:blipFill>
          <a:blip r:embed="rId5"/>
          <a:stretch>
            <a:fillRect/>
          </a:stretch>
        </p:blipFill>
        <p:spPr>
          <a:xfrm>
            <a:off x="6262407" y="2831085"/>
            <a:ext cx="858701" cy="648615"/>
          </a:xfrm>
          <a:prstGeom prst="rect">
            <a:avLst/>
          </a:prstGeom>
          <a:effectLst>
            <a:softEdge rad="38100"/>
          </a:effectLst>
        </p:spPr>
      </p:pic>
      <p:pic>
        <p:nvPicPr>
          <p:cNvPr id="10" name="Image 9" descr="Une image contenant texte&#10;&#10;Description générée automatiquement">
            <a:extLst>
              <a:ext uri="{FF2B5EF4-FFF2-40B4-BE49-F238E27FC236}">
                <a16:creationId xmlns:a16="http://schemas.microsoft.com/office/drawing/2014/main" id="{46CA61C5-E760-1018-6254-A8DFF0B7AA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01350" y="2831085"/>
            <a:ext cx="858700" cy="656019"/>
          </a:xfrm>
          <a:prstGeom prst="rect">
            <a:avLst/>
          </a:prstGeom>
          <a:effectLst>
            <a:softEdge rad="38100"/>
          </a:effectLst>
        </p:spPr>
      </p:pic>
      <p:pic>
        <p:nvPicPr>
          <p:cNvPr id="17" name="Image 16" descr="Une image contenant rouge&#10;&#10;Description générée automatiquement">
            <a:extLst>
              <a:ext uri="{FF2B5EF4-FFF2-40B4-BE49-F238E27FC236}">
                <a16:creationId xmlns:a16="http://schemas.microsoft.com/office/drawing/2014/main" id="{298638E1-BC35-C66C-D600-888A2AB2860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4959282" y="2850761"/>
            <a:ext cx="1003893" cy="633936"/>
          </a:xfrm>
          <a:prstGeom prst="rect">
            <a:avLst/>
          </a:prstGeom>
          <a:effectLst>
            <a:softEdge rad="25400"/>
          </a:effectLst>
        </p:spPr>
      </p:pic>
      <p:pic>
        <p:nvPicPr>
          <p:cNvPr id="22" name="Image 21">
            <a:extLst>
              <a:ext uri="{FF2B5EF4-FFF2-40B4-BE49-F238E27FC236}">
                <a16:creationId xmlns:a16="http://schemas.microsoft.com/office/drawing/2014/main" id="{A4B19B6A-172B-D462-A3B1-F5858B5087FC}"/>
              </a:ext>
            </a:extLst>
          </p:cNvPr>
          <p:cNvPicPr>
            <a:picLocks noChangeAspect="1"/>
          </p:cNvPicPr>
          <p:nvPr userDrawn="1"/>
        </p:nvPicPr>
        <p:blipFill>
          <a:blip r:embed="rId8"/>
          <a:stretch>
            <a:fillRect/>
          </a:stretch>
        </p:blipFill>
        <p:spPr>
          <a:xfrm>
            <a:off x="7420340" y="2850761"/>
            <a:ext cx="621174" cy="628939"/>
          </a:xfrm>
          <a:prstGeom prst="rect">
            <a:avLst/>
          </a:prstGeom>
          <a:effectLst>
            <a:softEdge rad="25400"/>
          </a:effectLst>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2"/>
            <a:ext cx="9144000" cy="768299"/>
          </a:xfrm>
          <a:prstGeom prst="rect">
            <a:avLst/>
          </a:prstGeom>
          <a:solidFill>
            <a:schemeClr val="tx2">
              <a:lumMod val="40000"/>
              <a:lumOff val="60000"/>
            </a:schemeClr>
          </a:solidFill>
          <a:ln w="6350">
            <a:solidFill>
              <a:schemeClr val="tx2">
                <a:lumMod val="40000"/>
                <a:lumOff val="6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lgn="ctr"/>
            <a:endParaRPr lang="fr-FR" sz="800" b="1" kern="1200" dirty="0">
              <a:solidFill>
                <a:schemeClr val="bg1"/>
              </a:solidFill>
              <a:effectLst/>
              <a:latin typeface="Calibri" panose="020F0502020204030204" pitchFamily="34" charset="0"/>
              <a:ea typeface="+mn-ea"/>
              <a:cs typeface="Arial" panose="020B0604020202020204" pitchFamily="34" charset="0"/>
            </a:endParaRPr>
          </a:p>
          <a:p>
            <a:pPr algn="l"/>
            <a:r>
              <a:rPr lang="fr-FR" sz="1200" b="1" kern="1200" dirty="0">
                <a:solidFill>
                  <a:schemeClr val="bg1"/>
                </a:solidFill>
                <a:effectLst/>
                <a:latin typeface="+mn-lt"/>
                <a:ea typeface="+mn-ea"/>
                <a:cs typeface="+mn-cs"/>
              </a:rPr>
              <a:t>2 février 2023</a:t>
            </a:r>
            <a:endParaRPr lang="fr-FR" sz="12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9471"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400" b="1" kern="1200" dirty="0">
                <a:solidFill>
                  <a:schemeClr val="tx1"/>
                </a:solidFill>
                <a:effectLst/>
                <a:latin typeface="+mn-lt"/>
                <a:ea typeface="+mn-ea"/>
                <a:cs typeface="+mn-cs"/>
              </a:rPr>
              <a:t>RÉNOVATION DES RÉFÉRENTIELS </a:t>
            </a:r>
          </a:p>
          <a:p>
            <a:pPr algn="ctr"/>
            <a:r>
              <a:rPr lang="fr-FR" sz="1400" b="1" kern="1200" dirty="0">
                <a:solidFill>
                  <a:schemeClr val="tx1"/>
                </a:solidFill>
                <a:effectLst/>
                <a:latin typeface="+mn-lt"/>
                <a:ea typeface="+mn-ea"/>
                <a:cs typeface="+mn-cs"/>
              </a:rPr>
              <a:t>DE LA FILIÈRE CARROSSERIE</a:t>
            </a: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82091" y="117715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 name="ZoneTexte 33">
            <a:extLst>
              <a:ext uri="{FF2B5EF4-FFF2-40B4-BE49-F238E27FC236}">
                <a16:creationId xmlns:a16="http://schemas.microsoft.com/office/drawing/2014/main" id="{10B26597-ED97-C945-B14D-9C763707C59F}"/>
              </a:ext>
            </a:extLst>
          </p:cNvPr>
          <p:cNvSpPr txBox="1"/>
          <p:nvPr userDrawn="1"/>
        </p:nvSpPr>
        <p:spPr>
          <a:xfrm>
            <a:off x="692762" y="3188784"/>
            <a:ext cx="7876508" cy="973142"/>
          </a:xfrm>
          <a:prstGeom prst="rect">
            <a:avLst/>
          </a:prstGeom>
          <a:solidFill>
            <a:schemeClr val="bg1"/>
          </a:solidFill>
        </p:spPr>
        <p:txBody>
          <a:bodyPr wrap="square" rtlCol="0">
            <a:spAutoFit/>
          </a:bodyPr>
          <a:lstStyle/>
          <a:p>
            <a:endParaRPr lang="fr-FR" dirty="0"/>
          </a:p>
        </p:txBody>
      </p:sp>
      <p:pic>
        <p:nvPicPr>
          <p:cNvPr id="3" name="Image 2">
            <a:extLst>
              <a:ext uri="{FF2B5EF4-FFF2-40B4-BE49-F238E27FC236}">
                <a16:creationId xmlns:a16="http://schemas.microsoft.com/office/drawing/2014/main" id="{08B498B4-EB9A-778E-7250-3EBACA76D8AC}"/>
              </a:ext>
            </a:extLst>
          </p:cNvPr>
          <p:cNvPicPr>
            <a:picLocks noChangeAspect="1"/>
          </p:cNvPicPr>
          <p:nvPr userDrawn="1"/>
        </p:nvPicPr>
        <p:blipFill>
          <a:blip r:embed="rId4"/>
          <a:stretch>
            <a:fillRect/>
          </a:stretch>
        </p:blipFill>
        <p:spPr>
          <a:xfrm>
            <a:off x="6652342" y="47507"/>
            <a:ext cx="858701" cy="648615"/>
          </a:xfrm>
          <a:prstGeom prst="rect">
            <a:avLst/>
          </a:prstGeom>
          <a:effectLst>
            <a:softEdge rad="38100"/>
          </a:effectLst>
        </p:spPr>
      </p:pic>
      <p:pic>
        <p:nvPicPr>
          <p:cNvPr id="5" name="Image 4" descr="Une image contenant texte&#10;&#10;Description générée automatiquement">
            <a:extLst>
              <a:ext uri="{FF2B5EF4-FFF2-40B4-BE49-F238E27FC236}">
                <a16:creationId xmlns:a16="http://schemas.microsoft.com/office/drawing/2014/main" id="{BF14DB85-00D8-E1D5-C48F-59D6C3E5417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212022" y="40103"/>
            <a:ext cx="858700" cy="656019"/>
          </a:xfrm>
          <a:prstGeom prst="rect">
            <a:avLst/>
          </a:prstGeom>
          <a:effectLst>
            <a:softEdge rad="38100"/>
          </a:effectLst>
        </p:spPr>
      </p:pic>
      <p:pic>
        <p:nvPicPr>
          <p:cNvPr id="6" name="Image 5" descr="Une image contenant rouge&#10;&#10;Description générée automatiquement">
            <a:extLst>
              <a:ext uri="{FF2B5EF4-FFF2-40B4-BE49-F238E27FC236}">
                <a16:creationId xmlns:a16="http://schemas.microsoft.com/office/drawing/2014/main" id="{1E90CC2B-BF8C-6954-12B7-B53F91FA381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349217" y="67183"/>
            <a:ext cx="1003893" cy="633936"/>
          </a:xfrm>
          <a:prstGeom prst="rect">
            <a:avLst/>
          </a:prstGeom>
          <a:effectLst>
            <a:softEdge rad="25400"/>
          </a:effectLst>
        </p:spPr>
      </p:pic>
      <p:pic>
        <p:nvPicPr>
          <p:cNvPr id="7" name="Image 6">
            <a:extLst>
              <a:ext uri="{FF2B5EF4-FFF2-40B4-BE49-F238E27FC236}">
                <a16:creationId xmlns:a16="http://schemas.microsoft.com/office/drawing/2014/main" id="{F7D4D1C5-80D7-A03C-0D43-38D2EA54E681}"/>
              </a:ext>
            </a:extLst>
          </p:cNvPr>
          <p:cNvPicPr>
            <a:picLocks noChangeAspect="1"/>
          </p:cNvPicPr>
          <p:nvPr userDrawn="1"/>
        </p:nvPicPr>
        <p:blipFill>
          <a:blip r:embed="rId7"/>
          <a:stretch>
            <a:fillRect/>
          </a:stretch>
        </p:blipFill>
        <p:spPr>
          <a:xfrm>
            <a:off x="7810275" y="67183"/>
            <a:ext cx="621174" cy="628939"/>
          </a:xfrm>
          <a:prstGeom prst="rect">
            <a:avLst/>
          </a:prstGeom>
          <a:effectLst>
            <a:softEdge rad="25400"/>
          </a:effectLst>
        </p:spPr>
      </p:pic>
    </p:spTree>
    <p:extLst>
      <p:ext uri="{BB962C8B-B14F-4D97-AF65-F5344CB8AC3E}">
        <p14:creationId xmlns:p14="http://schemas.microsoft.com/office/powerpoint/2010/main" val="265562495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2595"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90465" y="134903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pic>
        <p:nvPicPr>
          <p:cNvPr id="2" name="Image 1">
            <a:extLst>
              <a:ext uri="{FF2B5EF4-FFF2-40B4-BE49-F238E27FC236}">
                <a16:creationId xmlns:a16="http://schemas.microsoft.com/office/drawing/2014/main" id="{848EEF36-7CEB-C443-45DA-AEE262FD8A19}"/>
              </a:ext>
            </a:extLst>
          </p:cNvPr>
          <p:cNvPicPr>
            <a:picLocks noChangeAspect="1"/>
          </p:cNvPicPr>
          <p:nvPr userDrawn="1"/>
        </p:nvPicPr>
        <p:blipFill>
          <a:blip r:embed="rId4"/>
          <a:stretch>
            <a:fillRect/>
          </a:stretch>
        </p:blipFill>
        <p:spPr>
          <a:xfrm>
            <a:off x="6659272" y="50807"/>
            <a:ext cx="858701" cy="648615"/>
          </a:xfrm>
          <a:prstGeom prst="rect">
            <a:avLst/>
          </a:prstGeom>
          <a:effectLst>
            <a:softEdge rad="38100"/>
          </a:effectLst>
        </p:spPr>
      </p:pic>
      <p:pic>
        <p:nvPicPr>
          <p:cNvPr id="3" name="Image 2" descr="Une image contenant texte&#10;&#10;Description générée automatiquement">
            <a:extLst>
              <a:ext uri="{FF2B5EF4-FFF2-40B4-BE49-F238E27FC236}">
                <a16:creationId xmlns:a16="http://schemas.microsoft.com/office/drawing/2014/main" id="{2D050C0C-21B8-3689-CDD6-358BF52F6EC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98215" y="50807"/>
            <a:ext cx="858700" cy="656019"/>
          </a:xfrm>
          <a:prstGeom prst="rect">
            <a:avLst/>
          </a:prstGeom>
          <a:effectLst>
            <a:softEdge rad="38100"/>
          </a:effectLst>
        </p:spPr>
      </p:pic>
      <p:pic>
        <p:nvPicPr>
          <p:cNvPr id="4" name="Image 3" descr="Une image contenant rouge&#10;&#10;Description générée automatiquement">
            <a:extLst>
              <a:ext uri="{FF2B5EF4-FFF2-40B4-BE49-F238E27FC236}">
                <a16:creationId xmlns:a16="http://schemas.microsoft.com/office/drawing/2014/main" id="{D5756090-F9B9-DFA9-2323-FBC6B3ADDD5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356147" y="70483"/>
            <a:ext cx="1003893" cy="633936"/>
          </a:xfrm>
          <a:prstGeom prst="rect">
            <a:avLst/>
          </a:prstGeom>
          <a:effectLst>
            <a:softEdge rad="25400"/>
          </a:effectLst>
        </p:spPr>
      </p:pic>
      <p:pic>
        <p:nvPicPr>
          <p:cNvPr id="5" name="Image 4">
            <a:extLst>
              <a:ext uri="{FF2B5EF4-FFF2-40B4-BE49-F238E27FC236}">
                <a16:creationId xmlns:a16="http://schemas.microsoft.com/office/drawing/2014/main" id="{4D8A1D8E-8F04-AED6-7931-F60C3B1F28DD}"/>
              </a:ext>
            </a:extLst>
          </p:cNvPr>
          <p:cNvPicPr>
            <a:picLocks noChangeAspect="1"/>
          </p:cNvPicPr>
          <p:nvPr userDrawn="1"/>
        </p:nvPicPr>
        <p:blipFill>
          <a:blip r:embed="rId7"/>
          <a:stretch>
            <a:fillRect/>
          </a:stretch>
        </p:blipFill>
        <p:spPr>
          <a:xfrm>
            <a:off x="7817205" y="70483"/>
            <a:ext cx="621174" cy="628939"/>
          </a:xfrm>
          <a:prstGeom prst="rect">
            <a:avLst/>
          </a:prstGeom>
          <a:effectLst>
            <a:softEdge rad="25400"/>
          </a:effectLst>
        </p:spPr>
      </p:pic>
    </p:spTree>
    <p:extLst>
      <p:ext uri="{BB962C8B-B14F-4D97-AF65-F5344CB8AC3E}">
        <p14:creationId xmlns:p14="http://schemas.microsoft.com/office/powerpoint/2010/main" val="2279856783"/>
      </p:ext>
    </p:extLst>
  </p:cSld>
  <p:clrMap bg1="lt1" tx1="dk1" bg2="lt2" tx2="dk2" accent1="accent1" accent2="accent2" accent3="accent3" accent4="accent4" accent5="accent5" accent6="accent6" hlink="hlink" folHlink="folHlink"/>
  <p:sldLayoutIdLst>
    <p:sldLayoutId id="2147483684" r:id="rId1"/>
    <p:sldLayoutId id="214748368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1" y="0"/>
            <a:ext cx="3485719"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2" name="Image 1">
            <a:extLst>
              <a:ext uri="{FF2B5EF4-FFF2-40B4-BE49-F238E27FC236}">
                <a16:creationId xmlns:a16="http://schemas.microsoft.com/office/drawing/2014/main" id="{CAB5BCC7-243F-1585-89D5-0EDB474CCA8C}"/>
              </a:ext>
            </a:extLst>
          </p:cNvPr>
          <p:cNvPicPr>
            <a:picLocks noChangeAspect="1"/>
          </p:cNvPicPr>
          <p:nvPr userDrawn="1"/>
        </p:nvPicPr>
        <p:blipFill>
          <a:blip r:embed="rId4"/>
          <a:stretch>
            <a:fillRect/>
          </a:stretch>
        </p:blipFill>
        <p:spPr>
          <a:xfrm>
            <a:off x="6655835" y="32467"/>
            <a:ext cx="858701" cy="648615"/>
          </a:xfrm>
          <a:prstGeom prst="rect">
            <a:avLst/>
          </a:prstGeom>
          <a:effectLst>
            <a:softEdge rad="38100"/>
          </a:effectLst>
        </p:spPr>
      </p:pic>
      <p:pic>
        <p:nvPicPr>
          <p:cNvPr id="3" name="Image 2" descr="Une image contenant texte&#10;&#10;Description générée automatiquement">
            <a:extLst>
              <a:ext uri="{FF2B5EF4-FFF2-40B4-BE49-F238E27FC236}">
                <a16:creationId xmlns:a16="http://schemas.microsoft.com/office/drawing/2014/main" id="{E83715EA-5694-75DD-2F2A-12B32428620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194778" y="32467"/>
            <a:ext cx="858700" cy="656019"/>
          </a:xfrm>
          <a:prstGeom prst="rect">
            <a:avLst/>
          </a:prstGeom>
          <a:effectLst>
            <a:softEdge rad="38100"/>
          </a:effectLst>
        </p:spPr>
      </p:pic>
      <p:pic>
        <p:nvPicPr>
          <p:cNvPr id="4" name="Image 3" descr="Une image contenant rouge&#10;&#10;Description générée automatiquement">
            <a:extLst>
              <a:ext uri="{FF2B5EF4-FFF2-40B4-BE49-F238E27FC236}">
                <a16:creationId xmlns:a16="http://schemas.microsoft.com/office/drawing/2014/main" id="{EBAC0554-2A0D-310D-A4D4-4BB4D5FE8E4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352710" y="52143"/>
            <a:ext cx="1003893" cy="633936"/>
          </a:xfrm>
          <a:prstGeom prst="rect">
            <a:avLst/>
          </a:prstGeom>
          <a:effectLst>
            <a:softEdge rad="25400"/>
          </a:effectLst>
        </p:spPr>
      </p:pic>
      <p:pic>
        <p:nvPicPr>
          <p:cNvPr id="5" name="Image 4">
            <a:extLst>
              <a:ext uri="{FF2B5EF4-FFF2-40B4-BE49-F238E27FC236}">
                <a16:creationId xmlns:a16="http://schemas.microsoft.com/office/drawing/2014/main" id="{470F66F8-AF74-50A6-4C3D-E0EB5B5693E2}"/>
              </a:ext>
            </a:extLst>
          </p:cNvPr>
          <p:cNvPicPr>
            <a:picLocks noChangeAspect="1"/>
          </p:cNvPicPr>
          <p:nvPr userDrawn="1"/>
        </p:nvPicPr>
        <p:blipFill>
          <a:blip r:embed="rId7"/>
          <a:stretch>
            <a:fillRect/>
          </a:stretch>
        </p:blipFill>
        <p:spPr>
          <a:xfrm>
            <a:off x="7813768" y="52143"/>
            <a:ext cx="621174" cy="628939"/>
          </a:xfrm>
          <a:prstGeom prst="rect">
            <a:avLst/>
          </a:prstGeom>
          <a:effectLst>
            <a:softEdge rad="25400"/>
          </a:effectLst>
        </p:spPr>
      </p:pic>
    </p:spTree>
    <p:extLst>
      <p:ext uri="{BB962C8B-B14F-4D97-AF65-F5344CB8AC3E}">
        <p14:creationId xmlns:p14="http://schemas.microsoft.com/office/powerpoint/2010/main" val="3702903786"/>
      </p:ext>
    </p:extLst>
  </p:cSld>
  <p:clrMap bg1="lt1" tx1="dk1" bg2="lt2" tx2="dk2" accent1="accent1" accent2="accent2" accent3="accent3" accent4="accent4" accent5="accent5" accent6="accent6" hlink="hlink" folHlink="folHlink"/>
  <p:sldLayoutIdLst>
    <p:sldLayoutId id="2147483690" r:id="rId1"/>
    <p:sldLayoutId id="2147483691"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2221619" y="2489753"/>
            <a:ext cx="5027787" cy="646331"/>
          </a:xfrm>
          <a:prstGeom prst="rect">
            <a:avLst/>
          </a:prstGeom>
          <a:noFill/>
        </p:spPr>
        <p:txBody>
          <a:bodyPr wrap="none" rtlCol="0">
            <a:spAutoFit/>
          </a:bodyPr>
          <a:lstStyle/>
          <a:p>
            <a:r>
              <a:rPr lang="fr-FR" sz="3600" b="1" dirty="0" smtClean="0">
                <a:solidFill>
                  <a:schemeClr val="bg1"/>
                </a:solidFill>
              </a:rPr>
              <a:t>SUIVI DES COMPÉTENCES</a:t>
            </a:r>
            <a:endParaRPr lang="fr-FR" sz="3600" b="1" dirty="0">
              <a:solidFill>
                <a:schemeClr val="bg1"/>
              </a:solidFill>
            </a:endParaRPr>
          </a:p>
        </p:txBody>
      </p:sp>
      <p:sp>
        <p:nvSpPr>
          <p:cNvPr id="6" name="ZoneTexte 5">
            <a:extLst>
              <a:ext uri="{FF2B5EF4-FFF2-40B4-BE49-F238E27FC236}">
                <a16:creationId xmlns:a16="http://schemas.microsoft.com/office/drawing/2014/main" id="{96083F75-F606-1622-FE07-58CC2F1F7D90}"/>
              </a:ext>
            </a:extLst>
          </p:cNvPr>
          <p:cNvSpPr txBox="1"/>
          <p:nvPr/>
        </p:nvSpPr>
        <p:spPr>
          <a:xfrm>
            <a:off x="-536265" y="-55064"/>
            <a:ext cx="4578874" cy="646331"/>
          </a:xfrm>
          <a:prstGeom prst="rect">
            <a:avLst/>
          </a:prstGeom>
          <a:noFill/>
        </p:spPr>
        <p:txBody>
          <a:bodyPr wrap="square">
            <a:spAutoFit/>
          </a:bodyPr>
          <a:lstStyle/>
          <a:p>
            <a:pPr algn="ctr"/>
            <a:r>
              <a:rPr lang="fr-FR" sz="1800" b="1" kern="1200" dirty="0">
                <a:solidFill>
                  <a:schemeClr val="tx1"/>
                </a:solidFill>
                <a:effectLst/>
                <a:latin typeface="+mn-lt"/>
                <a:ea typeface="+mn-ea"/>
                <a:cs typeface="+mn-cs"/>
              </a:rPr>
              <a:t>RÉNOVATION DES RÉFÉRENTIELS </a:t>
            </a:r>
          </a:p>
          <a:p>
            <a:pPr algn="ctr"/>
            <a:r>
              <a:rPr lang="fr-FR" sz="1800" b="1" kern="1200" dirty="0">
                <a:solidFill>
                  <a:schemeClr val="tx1"/>
                </a:solidFill>
                <a:effectLst/>
                <a:latin typeface="+mn-lt"/>
                <a:ea typeface="+mn-ea"/>
                <a:cs typeface="+mn-cs"/>
              </a:rPr>
              <a:t>DE LA FILIÈRE CARROSSERIE</a:t>
            </a:r>
          </a:p>
        </p:txBody>
      </p:sp>
      <p:cxnSp>
        <p:nvCxnSpPr>
          <p:cNvPr id="7" name="Connecteur droit 6"/>
          <p:cNvCxnSpPr/>
          <p:nvPr/>
        </p:nvCxnSpPr>
        <p:spPr>
          <a:xfrm>
            <a:off x="0" y="4867275"/>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2400" y="4867275"/>
            <a:ext cx="923925" cy="246221"/>
          </a:xfrm>
          <a:prstGeom prst="rect">
            <a:avLst/>
          </a:prstGeom>
          <a:noFill/>
        </p:spPr>
        <p:txBody>
          <a:bodyPr wrap="square" rtlCol="0">
            <a:spAutoFit/>
          </a:bodyPr>
          <a:lstStyle/>
          <a:p>
            <a:r>
              <a:rPr lang="fr-FR" sz="1000" dirty="0" smtClean="0">
                <a:solidFill>
                  <a:schemeClr val="bg1">
                    <a:lumMod val="50000"/>
                  </a:schemeClr>
                </a:solidFill>
              </a:rPr>
              <a:t>P. Le Guen</a:t>
            </a:r>
            <a:endParaRPr lang="fr-FR" sz="1000" dirty="0">
              <a:solidFill>
                <a:schemeClr val="bg1">
                  <a:lumMod val="50000"/>
                </a:schemeClr>
              </a:solidFill>
            </a:endParaRPr>
          </a:p>
        </p:txBody>
      </p:sp>
    </p:spTree>
    <p:extLst>
      <p:ext uri="{BB962C8B-B14F-4D97-AF65-F5344CB8AC3E}">
        <p14:creationId xmlns:p14="http://schemas.microsoft.com/office/powerpoint/2010/main" val="15028002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olidFill>
                  <a:schemeClr val="tx1"/>
                </a:solidFill>
              </a:rPr>
              <a:t>Les outils de suivi</a:t>
            </a:r>
          </a:p>
        </p:txBody>
      </p:sp>
      <p:sp>
        <p:nvSpPr>
          <p:cNvPr id="3" name="ZoneTexte 2"/>
          <p:cNvSpPr txBox="1"/>
          <p:nvPr/>
        </p:nvSpPr>
        <p:spPr>
          <a:xfrm>
            <a:off x="2442217" y="1291830"/>
            <a:ext cx="6701784" cy="3577903"/>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ü"/>
            </a:pPr>
            <a:r>
              <a:rPr lang="fr-FR" dirty="0" smtClean="0"/>
              <a:t>Positionner l’élève </a:t>
            </a:r>
            <a:r>
              <a:rPr lang="fr-FR" dirty="0"/>
              <a:t>dans son parcours de </a:t>
            </a:r>
            <a:r>
              <a:rPr lang="fr-FR" dirty="0" smtClean="0"/>
              <a:t>formation</a:t>
            </a:r>
          </a:p>
          <a:p>
            <a:pPr>
              <a:lnSpc>
                <a:spcPct val="150000"/>
              </a:lnSpc>
              <a:buClr>
                <a:schemeClr val="accent1"/>
              </a:buClr>
            </a:pPr>
            <a:endParaRPr lang="fr-FR" sz="500" dirty="0"/>
          </a:p>
          <a:p>
            <a:pPr marL="285750" indent="-285750">
              <a:lnSpc>
                <a:spcPct val="150000"/>
              </a:lnSpc>
              <a:buClr>
                <a:schemeClr val="accent1"/>
              </a:buClr>
              <a:buFont typeface="Wingdings" panose="05000000000000000000" pitchFamily="2" charset="2"/>
              <a:buChar char="ü"/>
            </a:pPr>
            <a:r>
              <a:rPr lang="fr-FR" dirty="0" smtClean="0"/>
              <a:t>Assurer </a:t>
            </a:r>
            <a:r>
              <a:rPr lang="fr-FR" dirty="0"/>
              <a:t>une traçabilité et une </a:t>
            </a:r>
            <a:r>
              <a:rPr lang="fr-FR" dirty="0" smtClean="0"/>
              <a:t>transférabilité</a:t>
            </a:r>
          </a:p>
          <a:p>
            <a:pPr>
              <a:lnSpc>
                <a:spcPct val="150000"/>
              </a:lnSpc>
              <a:buClr>
                <a:schemeClr val="accent1"/>
              </a:buClr>
            </a:pPr>
            <a:endParaRPr lang="fr-FR" sz="500" dirty="0"/>
          </a:p>
          <a:p>
            <a:pPr marL="285750" indent="-285750">
              <a:lnSpc>
                <a:spcPct val="150000"/>
              </a:lnSpc>
              <a:buClr>
                <a:schemeClr val="accent1"/>
              </a:buClr>
              <a:buFont typeface="Wingdings" panose="05000000000000000000" pitchFamily="2" charset="2"/>
              <a:buChar char="ü"/>
            </a:pPr>
            <a:r>
              <a:rPr lang="fr-FR" dirty="0" smtClean="0"/>
              <a:t>Assurer </a:t>
            </a:r>
            <a:r>
              <a:rPr lang="fr-FR" dirty="0"/>
              <a:t>la protection des </a:t>
            </a:r>
            <a:r>
              <a:rPr lang="fr-FR" dirty="0" smtClean="0"/>
              <a:t>données</a:t>
            </a:r>
          </a:p>
          <a:p>
            <a:pPr>
              <a:lnSpc>
                <a:spcPct val="150000"/>
              </a:lnSpc>
              <a:buClr>
                <a:schemeClr val="accent1"/>
              </a:buClr>
            </a:pPr>
            <a:endParaRPr lang="fr-FR" sz="500" dirty="0"/>
          </a:p>
          <a:p>
            <a:pPr marL="285750" indent="-285750">
              <a:lnSpc>
                <a:spcPct val="150000"/>
              </a:lnSpc>
              <a:buClr>
                <a:schemeClr val="accent1"/>
              </a:buClr>
              <a:buFont typeface="Wingdings" panose="05000000000000000000" pitchFamily="2" charset="2"/>
              <a:buChar char="ü"/>
            </a:pPr>
            <a:r>
              <a:rPr lang="fr-FR" dirty="0"/>
              <a:t>Aider l’enseignant dans le suivi de l’évaluation des </a:t>
            </a:r>
            <a:r>
              <a:rPr lang="fr-FR" dirty="0" smtClean="0"/>
              <a:t>compétences</a:t>
            </a:r>
          </a:p>
          <a:p>
            <a:pPr marL="285750" indent="-285750">
              <a:lnSpc>
                <a:spcPct val="150000"/>
              </a:lnSpc>
              <a:buClr>
                <a:schemeClr val="accent1"/>
              </a:buClr>
              <a:buFont typeface="Wingdings" panose="05000000000000000000" pitchFamily="2" charset="2"/>
              <a:buChar char="ü"/>
            </a:pPr>
            <a:endParaRPr lang="fr-FR" sz="500" dirty="0" smtClean="0"/>
          </a:p>
          <a:p>
            <a:pPr marL="285750" indent="-285750">
              <a:lnSpc>
                <a:spcPct val="150000"/>
              </a:lnSpc>
              <a:buClr>
                <a:schemeClr val="accent1"/>
              </a:buClr>
              <a:buFont typeface="Wingdings" panose="05000000000000000000" pitchFamily="2" charset="2"/>
              <a:buChar char="ü"/>
            </a:pPr>
            <a:r>
              <a:rPr lang="fr-FR" dirty="0" smtClean="0"/>
              <a:t>Choisir un outil utilisable par l’ensemble de la communauté éducative</a:t>
            </a:r>
          </a:p>
          <a:p>
            <a:pPr>
              <a:lnSpc>
                <a:spcPct val="150000"/>
              </a:lnSpc>
              <a:buClr>
                <a:schemeClr val="accent1"/>
              </a:buClr>
            </a:pPr>
            <a:endParaRPr lang="fr-FR" sz="500" dirty="0"/>
          </a:p>
          <a:p>
            <a:pPr marL="285750" indent="-285750">
              <a:lnSpc>
                <a:spcPct val="150000"/>
              </a:lnSpc>
              <a:buClr>
                <a:schemeClr val="accent1"/>
              </a:buClr>
              <a:buFont typeface="Wingdings" panose="05000000000000000000" pitchFamily="2" charset="2"/>
              <a:buChar char="ü"/>
            </a:pPr>
            <a:r>
              <a:rPr lang="fr-FR" dirty="0" smtClean="0"/>
              <a:t>Rendre </a:t>
            </a:r>
            <a:r>
              <a:rPr lang="fr-FR" dirty="0"/>
              <a:t>compte </a:t>
            </a:r>
            <a:r>
              <a:rPr lang="fr-FR" dirty="0" smtClean="0"/>
              <a:t>des acquis</a:t>
            </a:r>
            <a:endParaRPr lang="fr-FR" dirty="0"/>
          </a:p>
        </p:txBody>
      </p:sp>
      <p:grpSp>
        <p:nvGrpSpPr>
          <p:cNvPr id="16" name="Groupe 15"/>
          <p:cNvGrpSpPr/>
          <p:nvPr/>
        </p:nvGrpSpPr>
        <p:grpSpPr>
          <a:xfrm>
            <a:off x="144780" y="1387907"/>
            <a:ext cx="2268906" cy="3385751"/>
            <a:chOff x="144780" y="1375719"/>
            <a:chExt cx="2268906" cy="3385751"/>
          </a:xfrm>
        </p:grpSpPr>
        <p:sp>
          <p:nvSpPr>
            <p:cNvPr id="17" name="Rectangle 16"/>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8" name="Rectangle 17"/>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Titre 1"/>
          <p:cNvSpPr txBox="1">
            <a:spLocks/>
          </p:cNvSpPr>
          <p:nvPr/>
        </p:nvSpPr>
        <p:spPr>
          <a:xfrm>
            <a:off x="438860" y="1395608"/>
            <a:ext cx="1946296" cy="381573"/>
          </a:xfrm>
          <a:prstGeom prst="rect">
            <a:avLst/>
          </a:prstGeom>
        </p:spPr>
        <p:txBody>
          <a:bodyPr/>
          <a:lst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a:lstStyle>
          <a:p>
            <a:r>
              <a:rPr lang="fr-FR" sz="1800" b="1" dirty="0" smtClean="0">
                <a:solidFill>
                  <a:schemeClr val="bg1"/>
                </a:solidFill>
                <a:latin typeface="+mn-lt"/>
              </a:rPr>
              <a:t>Les règles de choix</a:t>
            </a:r>
            <a:endParaRPr lang="fr-FR" sz="1800" b="1" dirty="0">
              <a:solidFill>
                <a:schemeClr val="bg1"/>
              </a:solidFill>
              <a:latin typeface="+mn-lt"/>
            </a:endParaRPr>
          </a:p>
        </p:txBody>
      </p:sp>
    </p:spTree>
    <p:extLst>
      <p:ext uri="{BB962C8B-B14F-4D97-AF65-F5344CB8AC3E}">
        <p14:creationId xmlns:p14="http://schemas.microsoft.com/office/powerpoint/2010/main" val="23769627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olidFill>
                  <a:schemeClr val="tx1"/>
                </a:solidFill>
              </a:rPr>
              <a:t>Rendre compte des acquis - Modalités</a:t>
            </a:r>
          </a:p>
        </p:txBody>
      </p:sp>
      <p:sp>
        <p:nvSpPr>
          <p:cNvPr id="16" name="ZoneTexte 15"/>
          <p:cNvSpPr txBox="1"/>
          <p:nvPr/>
        </p:nvSpPr>
        <p:spPr>
          <a:xfrm>
            <a:off x="527791" y="3284300"/>
            <a:ext cx="8616209" cy="903700"/>
          </a:xfrm>
          <a:prstGeom prst="rect">
            <a:avLst/>
          </a:prstGeom>
          <a:noFill/>
        </p:spPr>
        <p:txBody>
          <a:bodyPr wrap="square" lIns="36000" tIns="36000" rIns="36000" bIns="36000" rtlCol="0">
            <a:spAutoFit/>
          </a:bodyPr>
          <a:lstStyle/>
          <a:p>
            <a:pPr>
              <a:buClr>
                <a:schemeClr val="accent1"/>
              </a:buClr>
            </a:pPr>
            <a:r>
              <a:rPr lang="fr-FR" dirty="0" smtClean="0"/>
              <a:t>Si la consignation numérique des compétences développées offre de multiples avantages</a:t>
            </a:r>
          </a:p>
          <a:p>
            <a:pPr>
              <a:buClr>
                <a:schemeClr val="accent1"/>
              </a:buClr>
            </a:pPr>
            <a:endParaRPr lang="fr-FR" dirty="0" smtClean="0"/>
          </a:p>
          <a:p>
            <a:pPr>
              <a:buClr>
                <a:schemeClr val="accent1"/>
              </a:buClr>
            </a:pPr>
            <a:r>
              <a:rPr lang="fr-FR" dirty="0" smtClean="0"/>
              <a:t>La communication avec l’élève sur son niveau est un acte pédagogique dans l’apprentissage</a:t>
            </a:r>
            <a:endParaRPr lang="fr-FR" dirty="0"/>
          </a:p>
        </p:txBody>
      </p:sp>
      <p:grpSp>
        <p:nvGrpSpPr>
          <p:cNvPr id="3" name="Groupe 2"/>
          <p:cNvGrpSpPr/>
          <p:nvPr/>
        </p:nvGrpSpPr>
        <p:grpSpPr>
          <a:xfrm>
            <a:off x="844346" y="1458454"/>
            <a:ext cx="7841241" cy="1274044"/>
            <a:chOff x="844346" y="1458454"/>
            <a:chExt cx="7841241" cy="1274044"/>
          </a:xfrm>
        </p:grpSpPr>
        <p:grpSp>
          <p:nvGrpSpPr>
            <p:cNvPr id="24" name="Groupe 23"/>
            <p:cNvGrpSpPr/>
            <p:nvPr/>
          </p:nvGrpSpPr>
          <p:grpSpPr>
            <a:xfrm>
              <a:off x="6263663" y="1458454"/>
              <a:ext cx="2421924" cy="1274044"/>
              <a:chOff x="6096349" y="1453949"/>
              <a:chExt cx="2421924" cy="1274044"/>
            </a:xfrm>
          </p:grpSpPr>
          <p:grpSp>
            <p:nvGrpSpPr>
              <p:cNvPr id="9" name="Groupe 8"/>
              <p:cNvGrpSpPr/>
              <p:nvPr/>
            </p:nvGrpSpPr>
            <p:grpSpPr>
              <a:xfrm>
                <a:off x="6096349" y="1478137"/>
                <a:ext cx="2421924" cy="1249856"/>
                <a:chOff x="3216577" y="1442270"/>
                <a:chExt cx="2421924" cy="1249856"/>
              </a:xfrm>
            </p:grpSpPr>
            <p:sp>
              <p:nvSpPr>
                <p:cNvPr id="10" name="ZoneTexte 9"/>
                <p:cNvSpPr txBox="1"/>
                <p:nvPr/>
              </p:nvSpPr>
              <p:spPr>
                <a:xfrm>
                  <a:off x="3769127" y="1442270"/>
                  <a:ext cx="1316824" cy="369332"/>
                </a:xfrm>
                <a:prstGeom prst="rect">
                  <a:avLst/>
                </a:prstGeom>
                <a:noFill/>
              </p:spPr>
              <p:txBody>
                <a:bodyPr wrap="square" rtlCol="0">
                  <a:spAutoFit/>
                </a:bodyPr>
                <a:lstStyle/>
                <a:p>
                  <a:pPr algn="ctr"/>
                  <a:r>
                    <a:rPr lang="fr-FR" b="1" dirty="0" smtClean="0"/>
                    <a:t>Consigner</a:t>
                  </a:r>
                  <a:endParaRPr lang="fr-FR" b="1" dirty="0"/>
                </a:p>
              </p:txBody>
            </p:sp>
            <p:sp>
              <p:nvSpPr>
                <p:cNvPr id="13" name="ZoneTexte 12"/>
                <p:cNvSpPr txBox="1"/>
                <p:nvPr/>
              </p:nvSpPr>
              <p:spPr>
                <a:xfrm>
                  <a:off x="3216577" y="1768796"/>
                  <a:ext cx="2421924" cy="923330"/>
                </a:xfrm>
                <a:prstGeom prst="rect">
                  <a:avLst/>
                </a:prstGeom>
                <a:noFill/>
              </p:spPr>
              <p:txBody>
                <a:bodyPr wrap="square" rtlCol="0">
                  <a:spAutoFit/>
                </a:bodyPr>
                <a:lstStyle/>
                <a:p>
                  <a:pPr algn="ctr"/>
                  <a:r>
                    <a:rPr lang="fr-FR" dirty="0" smtClean="0"/>
                    <a:t>Dans l’outil les niveaux successivement développé</a:t>
                  </a:r>
                  <a:endParaRPr lang="fr-FR" dirty="0"/>
                </a:p>
              </p:txBody>
            </p:sp>
          </p:grpSp>
          <p:sp>
            <p:nvSpPr>
              <p:cNvPr id="20" name="Rectangle à coins arrondis 19"/>
              <p:cNvSpPr/>
              <p:nvPr/>
            </p:nvSpPr>
            <p:spPr>
              <a:xfrm>
                <a:off x="6096349" y="1453949"/>
                <a:ext cx="2421924" cy="1254361"/>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grpSp>
        <p:grpSp>
          <p:nvGrpSpPr>
            <p:cNvPr id="28" name="Groupe 27"/>
            <p:cNvGrpSpPr/>
            <p:nvPr/>
          </p:nvGrpSpPr>
          <p:grpSpPr>
            <a:xfrm>
              <a:off x="3565464" y="1458454"/>
              <a:ext cx="2421924" cy="1254361"/>
              <a:chOff x="3565464" y="1458454"/>
              <a:chExt cx="2421924" cy="1254361"/>
            </a:xfrm>
          </p:grpSpPr>
          <p:grpSp>
            <p:nvGrpSpPr>
              <p:cNvPr id="7" name="Groupe 6"/>
              <p:cNvGrpSpPr/>
              <p:nvPr/>
            </p:nvGrpSpPr>
            <p:grpSpPr>
              <a:xfrm>
                <a:off x="3732778" y="1498826"/>
                <a:ext cx="2087297" cy="972857"/>
                <a:chOff x="6208555" y="1458454"/>
                <a:chExt cx="2087297" cy="972857"/>
              </a:xfrm>
            </p:grpSpPr>
            <p:sp>
              <p:nvSpPr>
                <p:cNvPr id="11" name="ZoneTexte 10"/>
                <p:cNvSpPr txBox="1"/>
                <p:nvPr/>
              </p:nvSpPr>
              <p:spPr>
                <a:xfrm>
                  <a:off x="6375869" y="1458454"/>
                  <a:ext cx="1682379" cy="369332"/>
                </a:xfrm>
                <a:prstGeom prst="rect">
                  <a:avLst/>
                </a:prstGeom>
                <a:noFill/>
              </p:spPr>
              <p:txBody>
                <a:bodyPr wrap="square" rtlCol="0">
                  <a:spAutoFit/>
                </a:bodyPr>
                <a:lstStyle/>
                <a:p>
                  <a:pPr algn="ctr"/>
                  <a:r>
                    <a:rPr lang="fr-FR" b="1" dirty="0" smtClean="0"/>
                    <a:t>Communiquer</a:t>
                  </a:r>
                  <a:endParaRPr lang="fr-FR" b="1" dirty="0"/>
                </a:p>
              </p:txBody>
            </p:sp>
            <p:sp>
              <p:nvSpPr>
                <p:cNvPr id="14" name="ZoneTexte 13"/>
                <p:cNvSpPr txBox="1"/>
                <p:nvPr/>
              </p:nvSpPr>
              <p:spPr>
                <a:xfrm>
                  <a:off x="6208555" y="1784980"/>
                  <a:ext cx="2087297" cy="646331"/>
                </a:xfrm>
                <a:prstGeom prst="rect">
                  <a:avLst/>
                </a:prstGeom>
                <a:noFill/>
              </p:spPr>
              <p:txBody>
                <a:bodyPr wrap="square" rtlCol="0">
                  <a:spAutoFit/>
                </a:bodyPr>
                <a:lstStyle/>
                <a:p>
                  <a:pPr algn="ctr"/>
                  <a:r>
                    <a:rPr lang="fr-FR" dirty="0" smtClean="0"/>
                    <a:t>Avec l’élève à l’écrit ou à l’oral</a:t>
                  </a:r>
                  <a:endParaRPr lang="fr-FR" dirty="0"/>
                </a:p>
              </p:txBody>
            </p:sp>
          </p:grpSp>
          <p:sp>
            <p:nvSpPr>
              <p:cNvPr id="22" name="Rectangle à coins arrondis 21"/>
              <p:cNvSpPr/>
              <p:nvPr/>
            </p:nvSpPr>
            <p:spPr>
              <a:xfrm>
                <a:off x="3565464" y="1458454"/>
                <a:ext cx="2421924" cy="1254361"/>
              </a:xfrm>
              <a:prstGeom prst="roundRect">
                <a:avLst/>
              </a:prstGeom>
              <a:noFill/>
              <a:ln w="38100"/>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grpSp>
        <p:grpSp>
          <p:nvGrpSpPr>
            <p:cNvPr id="26" name="Groupe 25"/>
            <p:cNvGrpSpPr/>
            <p:nvPr/>
          </p:nvGrpSpPr>
          <p:grpSpPr>
            <a:xfrm>
              <a:off x="844346" y="1458454"/>
              <a:ext cx="2421924" cy="1254361"/>
              <a:chOff x="568071" y="1453949"/>
              <a:chExt cx="2421924" cy="1254361"/>
            </a:xfrm>
          </p:grpSpPr>
          <p:grpSp>
            <p:nvGrpSpPr>
              <p:cNvPr id="15" name="Groupe 14"/>
              <p:cNvGrpSpPr/>
              <p:nvPr/>
            </p:nvGrpSpPr>
            <p:grpSpPr>
              <a:xfrm>
                <a:off x="735384" y="1458454"/>
                <a:ext cx="2087297" cy="1249856"/>
                <a:chOff x="559226" y="1458454"/>
                <a:chExt cx="2087297" cy="1249856"/>
              </a:xfrm>
            </p:grpSpPr>
            <p:sp>
              <p:nvSpPr>
                <p:cNvPr id="6" name="ZoneTexte 5"/>
                <p:cNvSpPr txBox="1"/>
                <p:nvPr/>
              </p:nvSpPr>
              <p:spPr>
                <a:xfrm>
                  <a:off x="944463" y="1458454"/>
                  <a:ext cx="1316824" cy="369332"/>
                </a:xfrm>
                <a:prstGeom prst="rect">
                  <a:avLst/>
                </a:prstGeom>
                <a:noFill/>
              </p:spPr>
              <p:txBody>
                <a:bodyPr wrap="square" rtlCol="0">
                  <a:spAutoFit/>
                </a:bodyPr>
                <a:lstStyle/>
                <a:p>
                  <a:pPr algn="ctr"/>
                  <a:r>
                    <a:rPr lang="fr-FR" b="1" dirty="0"/>
                    <a:t>É</a:t>
                  </a:r>
                  <a:r>
                    <a:rPr lang="fr-FR" b="1" dirty="0" smtClean="0"/>
                    <a:t>valuer</a:t>
                  </a:r>
                  <a:endParaRPr lang="fr-FR" b="1" dirty="0"/>
                </a:p>
              </p:txBody>
            </p:sp>
            <p:sp>
              <p:nvSpPr>
                <p:cNvPr id="12" name="ZoneTexte 11"/>
                <p:cNvSpPr txBox="1"/>
                <p:nvPr/>
              </p:nvSpPr>
              <p:spPr>
                <a:xfrm>
                  <a:off x="559226" y="1784980"/>
                  <a:ext cx="2087297" cy="923330"/>
                </a:xfrm>
                <a:prstGeom prst="rect">
                  <a:avLst/>
                </a:prstGeom>
                <a:noFill/>
              </p:spPr>
              <p:txBody>
                <a:bodyPr wrap="square" rtlCol="0">
                  <a:spAutoFit/>
                </a:bodyPr>
                <a:lstStyle/>
                <a:p>
                  <a:pPr algn="ctr"/>
                  <a:r>
                    <a:rPr lang="fr-FR" dirty="0" smtClean="0"/>
                    <a:t>Les compétences développées lors des séances</a:t>
                  </a:r>
                  <a:endParaRPr lang="fr-FR" dirty="0"/>
                </a:p>
              </p:txBody>
            </p:sp>
          </p:grpSp>
          <p:sp>
            <p:nvSpPr>
              <p:cNvPr id="23" name="Rectangle à coins arrondis 22"/>
              <p:cNvSpPr/>
              <p:nvPr/>
            </p:nvSpPr>
            <p:spPr>
              <a:xfrm>
                <a:off x="568071" y="1453949"/>
                <a:ext cx="2421924" cy="1254361"/>
              </a:xfrm>
              <a:prstGeom prst="round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grpSp>
      </p:grpSp>
      <p:grpSp>
        <p:nvGrpSpPr>
          <p:cNvPr id="25" name="Groupe 24"/>
          <p:cNvGrpSpPr/>
          <p:nvPr/>
        </p:nvGrpSpPr>
        <p:grpSpPr>
          <a:xfrm>
            <a:off x="144780" y="1387907"/>
            <a:ext cx="334237" cy="3385751"/>
            <a:chOff x="144780" y="1387907"/>
            <a:chExt cx="334237" cy="3385751"/>
          </a:xfrm>
        </p:grpSpPr>
        <p:sp>
          <p:nvSpPr>
            <p:cNvPr id="29" name="Rectangle 28"/>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30" name="Rectangle 29"/>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4974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olidFill>
                  <a:schemeClr val="tx1"/>
                </a:solidFill>
              </a:rPr>
              <a:t>Rendre compte des acquis – De l’oral à l’écrit</a:t>
            </a:r>
          </a:p>
        </p:txBody>
      </p:sp>
      <p:grpSp>
        <p:nvGrpSpPr>
          <p:cNvPr id="7" name="Groupe 6"/>
          <p:cNvGrpSpPr/>
          <p:nvPr/>
        </p:nvGrpSpPr>
        <p:grpSpPr>
          <a:xfrm>
            <a:off x="144780" y="1387907"/>
            <a:ext cx="334237" cy="3385751"/>
            <a:chOff x="144780" y="1387907"/>
            <a:chExt cx="334237" cy="3385751"/>
          </a:xfrm>
        </p:grpSpPr>
        <p:sp>
          <p:nvSpPr>
            <p:cNvPr id="17" name="Rectangle 16"/>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8" name="Rectangle 17"/>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608997" y="1387907"/>
            <a:ext cx="8352123" cy="369332"/>
          </a:xfrm>
          <a:prstGeom prst="rect">
            <a:avLst/>
          </a:prstGeom>
          <a:solidFill>
            <a:schemeClr val="accent1">
              <a:lumMod val="60000"/>
              <a:lumOff val="40000"/>
            </a:schemeClr>
          </a:solidFill>
        </p:spPr>
        <p:txBody>
          <a:bodyPr wrap="square" rtlCol="0">
            <a:spAutoFit/>
          </a:bodyPr>
          <a:lstStyle/>
          <a:p>
            <a:r>
              <a:rPr lang="fr-FR" b="1" dirty="0" smtClean="0">
                <a:solidFill>
                  <a:schemeClr val="bg1"/>
                </a:solidFill>
              </a:rPr>
              <a:t>Rendre compte individuellement</a:t>
            </a:r>
            <a:endParaRPr lang="fr-FR" b="1" dirty="0">
              <a:solidFill>
                <a:schemeClr val="bg1"/>
              </a:solidFill>
            </a:endParaRPr>
          </a:p>
        </p:txBody>
      </p:sp>
      <p:cxnSp>
        <p:nvCxnSpPr>
          <p:cNvPr id="24" name="Connecteur droit 23"/>
          <p:cNvCxnSpPr/>
          <p:nvPr/>
        </p:nvCxnSpPr>
        <p:spPr>
          <a:xfrm>
            <a:off x="1614118" y="1953124"/>
            <a:ext cx="0" cy="244045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991558" y="1953124"/>
            <a:ext cx="0" cy="2440456"/>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392852" y="1953124"/>
            <a:ext cx="0" cy="2440456"/>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9" name="Groupe 8"/>
          <p:cNvGrpSpPr/>
          <p:nvPr/>
        </p:nvGrpSpPr>
        <p:grpSpPr>
          <a:xfrm>
            <a:off x="1740852" y="1953122"/>
            <a:ext cx="6903433" cy="682462"/>
            <a:chOff x="1740852" y="1953122"/>
            <a:chExt cx="6903433" cy="682462"/>
          </a:xfrm>
        </p:grpSpPr>
        <p:sp>
          <p:nvSpPr>
            <p:cNvPr id="19" name="ZoneTexte 18"/>
            <p:cNvSpPr txBox="1"/>
            <p:nvPr/>
          </p:nvSpPr>
          <p:spPr>
            <a:xfrm>
              <a:off x="1740852" y="2091622"/>
              <a:ext cx="2003116" cy="369332"/>
            </a:xfrm>
            <a:prstGeom prst="rect">
              <a:avLst/>
            </a:prstGeom>
            <a:noFill/>
          </p:spPr>
          <p:txBody>
            <a:bodyPr wrap="square" rtlCol="0">
              <a:spAutoFit/>
            </a:bodyPr>
            <a:lstStyle/>
            <a:p>
              <a:pPr algn="ctr"/>
              <a:r>
                <a:rPr lang="fr-FR" dirty="0" smtClean="0"/>
                <a:t>Durant la séance</a:t>
              </a:r>
              <a:endParaRPr lang="fr-FR" dirty="0"/>
            </a:p>
          </p:txBody>
        </p:sp>
        <p:sp>
          <p:nvSpPr>
            <p:cNvPr id="20" name="ZoneTexte 19"/>
            <p:cNvSpPr txBox="1"/>
            <p:nvPr/>
          </p:nvSpPr>
          <p:spPr>
            <a:xfrm>
              <a:off x="4164894" y="1953122"/>
              <a:ext cx="2003116" cy="646331"/>
            </a:xfrm>
            <a:prstGeom prst="rect">
              <a:avLst/>
            </a:prstGeom>
            <a:noFill/>
          </p:spPr>
          <p:txBody>
            <a:bodyPr wrap="square" rtlCol="0">
              <a:spAutoFit/>
            </a:bodyPr>
            <a:lstStyle/>
            <a:p>
              <a:pPr algn="ctr"/>
              <a:r>
                <a:rPr lang="fr-FR" dirty="0" smtClean="0"/>
                <a:t>A la fin de chaque séance</a:t>
              </a:r>
              <a:endParaRPr lang="fr-FR" dirty="0"/>
            </a:p>
          </p:txBody>
        </p:sp>
        <p:sp>
          <p:nvSpPr>
            <p:cNvPr id="22" name="ZoneTexte 21"/>
            <p:cNvSpPr txBox="1"/>
            <p:nvPr/>
          </p:nvSpPr>
          <p:spPr>
            <a:xfrm>
              <a:off x="6588936" y="1953124"/>
              <a:ext cx="2003116" cy="646331"/>
            </a:xfrm>
            <a:prstGeom prst="rect">
              <a:avLst/>
            </a:prstGeom>
            <a:noFill/>
          </p:spPr>
          <p:txBody>
            <a:bodyPr wrap="square" rtlCol="0">
              <a:spAutoFit/>
            </a:bodyPr>
            <a:lstStyle/>
            <a:p>
              <a:pPr algn="ctr"/>
              <a:r>
                <a:rPr lang="fr-FR" dirty="0" smtClean="0"/>
                <a:t>A la fin de chaque séquence</a:t>
              </a:r>
              <a:endParaRPr lang="fr-FR" dirty="0"/>
            </a:p>
          </p:txBody>
        </p:sp>
        <p:cxnSp>
          <p:nvCxnSpPr>
            <p:cNvPr id="27" name="Connecteur droit 26"/>
            <p:cNvCxnSpPr/>
            <p:nvPr/>
          </p:nvCxnSpPr>
          <p:spPr>
            <a:xfrm flipH="1">
              <a:off x="1740853" y="2635584"/>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flipH="1">
              <a:off x="4112661" y="2631335"/>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flipH="1">
              <a:off x="6536703" y="2631335"/>
              <a:ext cx="2107582" cy="0"/>
            </a:xfrm>
            <a:prstGeom prst="line">
              <a:avLst/>
            </a:prstGeom>
            <a:ln/>
          </p:spPr>
          <p:style>
            <a:lnRef idx="1">
              <a:schemeClr val="accent1"/>
            </a:lnRef>
            <a:fillRef idx="0">
              <a:schemeClr val="accent1"/>
            </a:fillRef>
            <a:effectRef idx="0">
              <a:schemeClr val="accent1"/>
            </a:effectRef>
            <a:fontRef idx="minor">
              <a:schemeClr val="tx1"/>
            </a:fontRef>
          </p:style>
        </p:cxnSp>
      </p:grpSp>
      <p:cxnSp>
        <p:nvCxnSpPr>
          <p:cNvPr id="37" name="Connecteur droit 36"/>
          <p:cNvCxnSpPr/>
          <p:nvPr/>
        </p:nvCxnSpPr>
        <p:spPr>
          <a:xfrm flipH="1">
            <a:off x="1703524" y="3614437"/>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4075332" y="3610188"/>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6499374" y="3610188"/>
            <a:ext cx="2107582" cy="0"/>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6" name="Groupe 5"/>
          <p:cNvGrpSpPr/>
          <p:nvPr/>
        </p:nvGrpSpPr>
        <p:grpSpPr>
          <a:xfrm>
            <a:off x="594521" y="2746208"/>
            <a:ext cx="7980308" cy="766593"/>
            <a:chOff x="594521" y="2775944"/>
            <a:chExt cx="7980308" cy="766593"/>
          </a:xfrm>
        </p:grpSpPr>
        <p:sp>
          <p:nvSpPr>
            <p:cNvPr id="14" name="ZoneTexte 13"/>
            <p:cNvSpPr txBox="1"/>
            <p:nvPr/>
          </p:nvSpPr>
          <p:spPr>
            <a:xfrm>
              <a:off x="594521" y="2994059"/>
              <a:ext cx="985196" cy="369332"/>
            </a:xfrm>
            <a:prstGeom prst="rect">
              <a:avLst/>
            </a:prstGeom>
            <a:noFill/>
          </p:spPr>
          <p:txBody>
            <a:bodyPr wrap="square" rtlCol="0">
              <a:spAutoFit/>
            </a:bodyPr>
            <a:lstStyle/>
            <a:p>
              <a:r>
                <a:rPr lang="fr-FR" dirty="0" smtClean="0"/>
                <a:t>À l’oral</a:t>
              </a:r>
              <a:endParaRPr lang="fr-FR" dirty="0"/>
            </a:p>
          </p:txBody>
        </p:sp>
        <p:sp>
          <p:nvSpPr>
            <p:cNvPr id="40" name="ZoneTexte 39"/>
            <p:cNvSpPr txBox="1"/>
            <p:nvPr/>
          </p:nvSpPr>
          <p:spPr>
            <a:xfrm>
              <a:off x="1753051" y="2803873"/>
              <a:ext cx="1968671" cy="738664"/>
            </a:xfrm>
            <a:prstGeom prst="rect">
              <a:avLst/>
            </a:prstGeom>
            <a:noFill/>
          </p:spPr>
          <p:txBody>
            <a:bodyPr wrap="square" rtlCol="0">
              <a:spAutoFit/>
            </a:bodyPr>
            <a:lstStyle/>
            <a:p>
              <a:pPr algn="ctr"/>
              <a:r>
                <a:rPr lang="fr-FR" sz="1400" b="1" dirty="0" smtClean="0"/>
                <a:t>Correction</a:t>
              </a:r>
              <a:r>
                <a:rPr lang="fr-FR" sz="1400" dirty="0" smtClean="0"/>
                <a:t>, compétence par compétence en atelier</a:t>
              </a:r>
              <a:endParaRPr lang="fr-FR" sz="1400" dirty="0"/>
            </a:p>
          </p:txBody>
        </p:sp>
        <p:sp>
          <p:nvSpPr>
            <p:cNvPr id="41" name="ZoneTexte 40"/>
            <p:cNvSpPr txBox="1"/>
            <p:nvPr/>
          </p:nvSpPr>
          <p:spPr>
            <a:xfrm>
              <a:off x="4191198" y="2881588"/>
              <a:ext cx="1968671" cy="523220"/>
            </a:xfrm>
            <a:prstGeom prst="rect">
              <a:avLst/>
            </a:prstGeom>
            <a:noFill/>
          </p:spPr>
          <p:txBody>
            <a:bodyPr wrap="square" rtlCol="0">
              <a:spAutoFit/>
            </a:bodyPr>
            <a:lstStyle/>
            <a:p>
              <a:pPr algn="ctr"/>
              <a:r>
                <a:rPr lang="fr-FR" sz="1400" b="1" dirty="0" smtClean="0"/>
                <a:t>Bilan</a:t>
              </a:r>
              <a:r>
                <a:rPr lang="fr-FR" sz="1400" dirty="0" smtClean="0"/>
                <a:t> des compétences développées</a:t>
              </a:r>
              <a:endParaRPr lang="fr-FR" sz="1400" dirty="0"/>
            </a:p>
          </p:txBody>
        </p:sp>
        <p:sp>
          <p:nvSpPr>
            <p:cNvPr id="42" name="ZoneTexte 41"/>
            <p:cNvSpPr txBox="1"/>
            <p:nvPr/>
          </p:nvSpPr>
          <p:spPr>
            <a:xfrm>
              <a:off x="6606158" y="2775944"/>
              <a:ext cx="1968671" cy="738664"/>
            </a:xfrm>
            <a:prstGeom prst="rect">
              <a:avLst/>
            </a:prstGeom>
            <a:noFill/>
          </p:spPr>
          <p:txBody>
            <a:bodyPr wrap="square" rtlCol="0">
              <a:spAutoFit/>
            </a:bodyPr>
            <a:lstStyle/>
            <a:p>
              <a:pPr algn="ctr"/>
              <a:r>
                <a:rPr lang="fr-FR" sz="1400" b="1" dirty="0" smtClean="0"/>
                <a:t>Axes </a:t>
              </a:r>
              <a:r>
                <a:rPr lang="fr-FR" sz="1400" dirty="0" smtClean="0"/>
                <a:t>à renforcer en lien avec les critères d’évaluation</a:t>
              </a:r>
              <a:endParaRPr lang="fr-FR" sz="1400" dirty="0"/>
            </a:p>
          </p:txBody>
        </p:sp>
      </p:grpSp>
      <p:grpSp>
        <p:nvGrpSpPr>
          <p:cNvPr id="8" name="Groupe 7"/>
          <p:cNvGrpSpPr/>
          <p:nvPr/>
        </p:nvGrpSpPr>
        <p:grpSpPr>
          <a:xfrm>
            <a:off x="594519" y="3861699"/>
            <a:ext cx="7976943" cy="369332"/>
            <a:chOff x="594519" y="4047549"/>
            <a:chExt cx="7976943" cy="369332"/>
          </a:xfrm>
        </p:grpSpPr>
        <p:sp>
          <p:nvSpPr>
            <p:cNvPr id="21" name="ZoneTexte 20"/>
            <p:cNvSpPr txBox="1"/>
            <p:nvPr/>
          </p:nvSpPr>
          <p:spPr>
            <a:xfrm>
              <a:off x="594519" y="4047549"/>
              <a:ext cx="985197" cy="369332"/>
            </a:xfrm>
            <a:prstGeom prst="rect">
              <a:avLst/>
            </a:prstGeom>
            <a:noFill/>
          </p:spPr>
          <p:txBody>
            <a:bodyPr wrap="square" rtlCol="0">
              <a:spAutoFit/>
            </a:bodyPr>
            <a:lstStyle/>
            <a:p>
              <a:r>
                <a:rPr lang="fr-FR" dirty="0"/>
                <a:t>À </a:t>
              </a:r>
              <a:r>
                <a:rPr lang="fr-FR" dirty="0" smtClean="0"/>
                <a:t>l’écrit</a:t>
              </a:r>
              <a:endParaRPr lang="fr-FR" dirty="0"/>
            </a:p>
          </p:txBody>
        </p:sp>
        <p:sp>
          <p:nvSpPr>
            <p:cNvPr id="43" name="ZoneTexte 42"/>
            <p:cNvSpPr txBox="1"/>
            <p:nvPr/>
          </p:nvSpPr>
          <p:spPr>
            <a:xfrm>
              <a:off x="1753051" y="4078326"/>
              <a:ext cx="1968671" cy="307777"/>
            </a:xfrm>
            <a:prstGeom prst="rect">
              <a:avLst/>
            </a:prstGeom>
            <a:noFill/>
          </p:spPr>
          <p:txBody>
            <a:bodyPr wrap="square" rtlCol="0">
              <a:spAutoFit/>
            </a:bodyPr>
            <a:lstStyle/>
            <a:p>
              <a:pPr algn="ctr"/>
              <a:r>
                <a:rPr lang="fr-FR" sz="1400" dirty="0" smtClean="0"/>
                <a:t>Annotation</a:t>
              </a:r>
              <a:endParaRPr lang="fr-FR" sz="1400" dirty="0"/>
            </a:p>
          </p:txBody>
        </p:sp>
        <p:sp>
          <p:nvSpPr>
            <p:cNvPr id="44" name="ZoneTexte 43"/>
            <p:cNvSpPr txBox="1"/>
            <p:nvPr/>
          </p:nvSpPr>
          <p:spPr>
            <a:xfrm>
              <a:off x="4144787" y="4079844"/>
              <a:ext cx="1968671" cy="307777"/>
            </a:xfrm>
            <a:prstGeom prst="rect">
              <a:avLst/>
            </a:prstGeom>
            <a:noFill/>
          </p:spPr>
          <p:txBody>
            <a:bodyPr wrap="square" rtlCol="0">
              <a:spAutoFit/>
            </a:bodyPr>
            <a:lstStyle/>
            <a:p>
              <a:pPr algn="ctr"/>
              <a:r>
                <a:rPr lang="fr-FR" sz="1400" dirty="0" smtClean="0"/>
                <a:t>Description</a:t>
              </a:r>
              <a:endParaRPr lang="fr-FR" sz="1400" dirty="0"/>
            </a:p>
          </p:txBody>
        </p:sp>
        <p:sp>
          <p:nvSpPr>
            <p:cNvPr id="45" name="ZoneTexte 44"/>
            <p:cNvSpPr txBox="1"/>
            <p:nvPr/>
          </p:nvSpPr>
          <p:spPr>
            <a:xfrm>
              <a:off x="6602791" y="4084778"/>
              <a:ext cx="1968671" cy="307777"/>
            </a:xfrm>
            <a:prstGeom prst="rect">
              <a:avLst/>
            </a:prstGeom>
            <a:noFill/>
          </p:spPr>
          <p:txBody>
            <a:bodyPr wrap="square" rtlCol="0">
              <a:spAutoFit/>
            </a:bodyPr>
            <a:lstStyle/>
            <a:p>
              <a:pPr algn="ctr"/>
              <a:r>
                <a:rPr lang="fr-FR" sz="1400" dirty="0" smtClean="0"/>
                <a:t>Projection</a:t>
              </a:r>
              <a:endParaRPr lang="fr-FR" sz="1400" dirty="0"/>
            </a:p>
          </p:txBody>
        </p:sp>
      </p:grpSp>
      <p:cxnSp>
        <p:nvCxnSpPr>
          <p:cNvPr id="33" name="Connecteur droit 32"/>
          <p:cNvCxnSpPr/>
          <p:nvPr/>
        </p:nvCxnSpPr>
        <p:spPr>
          <a:xfrm flipH="1">
            <a:off x="614747" y="3610188"/>
            <a:ext cx="864648" cy="1"/>
          </a:xfrm>
          <a:prstGeom prst="line">
            <a:avLst/>
          </a:prstGeom>
          <a:ln/>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1614117" y="4605124"/>
            <a:ext cx="6992839" cy="307777"/>
          </a:xfrm>
          <a:prstGeom prst="rect">
            <a:avLst/>
          </a:prstGeom>
          <a:noFill/>
        </p:spPr>
        <p:txBody>
          <a:bodyPr wrap="square" rtlCol="0">
            <a:spAutoFit/>
          </a:bodyPr>
          <a:lstStyle/>
          <a:p>
            <a:pPr algn="ctr"/>
            <a:r>
              <a:rPr lang="fr-FR" sz="1400" dirty="0" smtClean="0"/>
              <a:t>« Les paroles s’envolent, les écrits restent » - Comment renforcer la trace écrite…</a:t>
            </a:r>
            <a:endParaRPr lang="fr-FR" sz="1400" dirty="0"/>
          </a:p>
        </p:txBody>
      </p:sp>
      <p:sp>
        <p:nvSpPr>
          <p:cNvPr id="48" name="ZoneTexte 47"/>
          <p:cNvSpPr txBox="1"/>
          <p:nvPr/>
        </p:nvSpPr>
        <p:spPr>
          <a:xfrm>
            <a:off x="1614118" y="4349950"/>
            <a:ext cx="6992838" cy="307777"/>
          </a:xfrm>
          <a:prstGeom prst="rect">
            <a:avLst/>
          </a:prstGeom>
          <a:noFill/>
        </p:spPr>
        <p:txBody>
          <a:bodyPr wrap="square" rtlCol="0">
            <a:spAutoFit/>
          </a:bodyPr>
          <a:lstStyle/>
          <a:p>
            <a:pPr algn="ctr"/>
            <a:r>
              <a:rPr lang="fr-FR" sz="1400" dirty="0" smtClean="0"/>
              <a:t>Suffit-il d’écouter pour apprendre… et de parler pour enseigner?</a:t>
            </a:r>
            <a:endParaRPr lang="fr-FR" sz="1400" dirty="0"/>
          </a:p>
        </p:txBody>
      </p:sp>
    </p:spTree>
    <p:extLst>
      <p:ext uri="{BB962C8B-B14F-4D97-AF65-F5344CB8AC3E}">
        <p14:creationId xmlns:p14="http://schemas.microsoft.com/office/powerpoint/2010/main" val="322732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olidFill>
                  <a:schemeClr val="tx1"/>
                </a:solidFill>
              </a:rPr>
              <a:t>Rendre compte des acquis – Un repère pour l’élève</a:t>
            </a:r>
          </a:p>
        </p:txBody>
      </p:sp>
      <p:grpSp>
        <p:nvGrpSpPr>
          <p:cNvPr id="7" name="Groupe 6"/>
          <p:cNvGrpSpPr/>
          <p:nvPr/>
        </p:nvGrpSpPr>
        <p:grpSpPr>
          <a:xfrm>
            <a:off x="144780" y="1387907"/>
            <a:ext cx="334237" cy="3385751"/>
            <a:chOff x="144780" y="1387907"/>
            <a:chExt cx="334237" cy="3385751"/>
          </a:xfrm>
        </p:grpSpPr>
        <p:sp>
          <p:nvSpPr>
            <p:cNvPr id="17" name="Rectangle 16"/>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8" name="Rectangle 17"/>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4" name="ZoneTexte 13"/>
          <p:cNvSpPr txBox="1"/>
          <p:nvPr/>
        </p:nvSpPr>
        <p:spPr>
          <a:xfrm>
            <a:off x="594520" y="2327051"/>
            <a:ext cx="982137" cy="369332"/>
          </a:xfrm>
          <a:prstGeom prst="rect">
            <a:avLst/>
          </a:prstGeom>
          <a:noFill/>
        </p:spPr>
        <p:txBody>
          <a:bodyPr wrap="square" rtlCol="0">
            <a:spAutoFit/>
          </a:bodyPr>
          <a:lstStyle/>
          <a:p>
            <a:r>
              <a:rPr lang="fr-FR" dirty="0"/>
              <a:t>À </a:t>
            </a:r>
            <a:r>
              <a:rPr lang="fr-FR" dirty="0" smtClean="0"/>
              <a:t>l’oral</a:t>
            </a:r>
            <a:endParaRPr lang="fr-FR" dirty="0"/>
          </a:p>
        </p:txBody>
      </p:sp>
      <p:sp>
        <p:nvSpPr>
          <p:cNvPr id="16" name="ZoneTexte 15"/>
          <p:cNvSpPr txBox="1"/>
          <p:nvPr/>
        </p:nvSpPr>
        <p:spPr>
          <a:xfrm>
            <a:off x="608997" y="1387907"/>
            <a:ext cx="8352123" cy="369332"/>
          </a:xfrm>
          <a:prstGeom prst="rect">
            <a:avLst/>
          </a:prstGeom>
          <a:solidFill>
            <a:schemeClr val="accent1">
              <a:lumMod val="60000"/>
              <a:lumOff val="40000"/>
            </a:schemeClr>
          </a:solidFill>
        </p:spPr>
        <p:txBody>
          <a:bodyPr wrap="square" rtlCol="0">
            <a:spAutoFit/>
          </a:bodyPr>
          <a:lstStyle/>
          <a:p>
            <a:r>
              <a:rPr lang="fr-FR" b="1" dirty="0" smtClean="0">
                <a:solidFill>
                  <a:schemeClr val="bg1"/>
                </a:solidFill>
              </a:rPr>
              <a:t>Rendre compte individuellement</a:t>
            </a:r>
            <a:endParaRPr lang="fr-FR" b="1" dirty="0">
              <a:solidFill>
                <a:schemeClr val="bg1"/>
              </a:solidFill>
            </a:endParaRPr>
          </a:p>
        </p:txBody>
      </p:sp>
      <p:sp>
        <p:nvSpPr>
          <p:cNvPr id="21" name="ZoneTexte 20"/>
          <p:cNvSpPr txBox="1"/>
          <p:nvPr/>
        </p:nvSpPr>
        <p:spPr>
          <a:xfrm>
            <a:off x="594519" y="2915489"/>
            <a:ext cx="1005303" cy="369332"/>
          </a:xfrm>
          <a:prstGeom prst="rect">
            <a:avLst/>
          </a:prstGeom>
          <a:noFill/>
        </p:spPr>
        <p:txBody>
          <a:bodyPr wrap="square" rtlCol="0">
            <a:spAutoFit/>
          </a:bodyPr>
          <a:lstStyle/>
          <a:p>
            <a:r>
              <a:rPr lang="fr-FR" dirty="0"/>
              <a:t>À </a:t>
            </a:r>
            <a:r>
              <a:rPr lang="fr-FR" dirty="0" smtClean="0"/>
              <a:t>l’écrit</a:t>
            </a:r>
            <a:endParaRPr lang="fr-FR" dirty="0"/>
          </a:p>
        </p:txBody>
      </p:sp>
      <p:cxnSp>
        <p:nvCxnSpPr>
          <p:cNvPr id="24" name="Connecteur droit 23"/>
          <p:cNvCxnSpPr/>
          <p:nvPr/>
        </p:nvCxnSpPr>
        <p:spPr>
          <a:xfrm>
            <a:off x="1614118" y="2144853"/>
            <a:ext cx="0" cy="282053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991558" y="2144853"/>
            <a:ext cx="0" cy="282053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392852" y="2144853"/>
            <a:ext cx="0" cy="2820534"/>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7" name="Connecteur droit 36"/>
          <p:cNvCxnSpPr/>
          <p:nvPr/>
        </p:nvCxnSpPr>
        <p:spPr>
          <a:xfrm flipH="1">
            <a:off x="1753051" y="2910036"/>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4124859" y="2905787"/>
            <a:ext cx="2107582"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6548901" y="2905787"/>
            <a:ext cx="210758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1822506" y="2065161"/>
            <a:ext cx="1968671" cy="738664"/>
          </a:xfrm>
          <a:prstGeom prst="rect">
            <a:avLst/>
          </a:prstGeom>
          <a:noFill/>
        </p:spPr>
        <p:txBody>
          <a:bodyPr wrap="square" rtlCol="0">
            <a:spAutoFit/>
          </a:bodyPr>
          <a:lstStyle/>
          <a:p>
            <a:pPr algn="ctr"/>
            <a:r>
              <a:rPr lang="fr-FR" sz="1400" b="1" dirty="0" smtClean="0">
                <a:solidFill>
                  <a:schemeClr val="accent2">
                    <a:lumMod val="75000"/>
                  </a:schemeClr>
                </a:solidFill>
              </a:rPr>
              <a:t>Correction</a:t>
            </a:r>
            <a:r>
              <a:rPr lang="fr-FR" sz="1400" dirty="0" smtClean="0">
                <a:solidFill>
                  <a:schemeClr val="accent2">
                    <a:lumMod val="75000"/>
                  </a:schemeClr>
                </a:solidFill>
              </a:rPr>
              <a:t> du geste, positionnement de l’outil…</a:t>
            </a:r>
            <a:endParaRPr lang="fr-FR" sz="1400" dirty="0">
              <a:solidFill>
                <a:schemeClr val="accent2">
                  <a:lumMod val="75000"/>
                </a:schemeClr>
              </a:solidFill>
            </a:endParaRPr>
          </a:p>
        </p:txBody>
      </p:sp>
      <p:sp>
        <p:nvSpPr>
          <p:cNvPr id="41" name="ZoneTexte 40"/>
          <p:cNvSpPr txBox="1"/>
          <p:nvPr/>
        </p:nvSpPr>
        <p:spPr>
          <a:xfrm>
            <a:off x="4204864" y="2065161"/>
            <a:ext cx="1968671" cy="738664"/>
          </a:xfrm>
          <a:prstGeom prst="rect">
            <a:avLst/>
          </a:prstGeom>
          <a:noFill/>
        </p:spPr>
        <p:txBody>
          <a:bodyPr wrap="square" rtlCol="0">
            <a:spAutoFit/>
          </a:bodyPr>
          <a:lstStyle/>
          <a:p>
            <a:pPr algn="ctr"/>
            <a:r>
              <a:rPr lang="fr-FR" sz="1400" b="1" dirty="0" smtClean="0">
                <a:solidFill>
                  <a:schemeClr val="accent2">
                    <a:lumMod val="75000"/>
                  </a:schemeClr>
                </a:solidFill>
              </a:rPr>
              <a:t>Bilan</a:t>
            </a:r>
            <a:r>
              <a:rPr lang="fr-FR" sz="1400" dirty="0">
                <a:solidFill>
                  <a:schemeClr val="accent2">
                    <a:lumMod val="75000"/>
                  </a:schemeClr>
                </a:solidFill>
              </a:rPr>
              <a:t> </a:t>
            </a:r>
            <a:r>
              <a:rPr lang="fr-FR" sz="1400" dirty="0" smtClean="0">
                <a:solidFill>
                  <a:schemeClr val="accent2">
                    <a:lumMod val="75000"/>
                  </a:schemeClr>
                </a:solidFill>
              </a:rPr>
              <a:t>sur la prise en main de l’outil, sur le suivi des méthodes…</a:t>
            </a:r>
            <a:endParaRPr lang="fr-FR" sz="1400" dirty="0">
              <a:solidFill>
                <a:schemeClr val="accent2">
                  <a:lumMod val="75000"/>
                </a:schemeClr>
              </a:solidFill>
            </a:endParaRPr>
          </a:p>
        </p:txBody>
      </p:sp>
      <p:sp>
        <p:nvSpPr>
          <p:cNvPr id="42" name="ZoneTexte 41"/>
          <p:cNvSpPr txBox="1"/>
          <p:nvPr/>
        </p:nvSpPr>
        <p:spPr>
          <a:xfrm>
            <a:off x="6606158" y="2065161"/>
            <a:ext cx="1968671" cy="738664"/>
          </a:xfrm>
          <a:prstGeom prst="rect">
            <a:avLst/>
          </a:prstGeom>
          <a:noFill/>
        </p:spPr>
        <p:txBody>
          <a:bodyPr wrap="square" rtlCol="0">
            <a:spAutoFit/>
          </a:bodyPr>
          <a:lstStyle/>
          <a:p>
            <a:pPr algn="ctr"/>
            <a:r>
              <a:rPr lang="fr-FR" sz="1400" b="1" dirty="0" smtClean="0">
                <a:solidFill>
                  <a:schemeClr val="accent2">
                    <a:lumMod val="75000"/>
                  </a:schemeClr>
                </a:solidFill>
              </a:rPr>
              <a:t>Axes </a:t>
            </a:r>
            <a:r>
              <a:rPr lang="fr-FR" sz="1400" dirty="0" smtClean="0">
                <a:solidFill>
                  <a:schemeClr val="accent2">
                    <a:lumMod val="75000"/>
                  </a:schemeClr>
                </a:solidFill>
              </a:rPr>
              <a:t>à renforcer en lien avec les critères d’évaluation</a:t>
            </a:r>
            <a:endParaRPr lang="fr-FR" sz="1400" dirty="0">
              <a:solidFill>
                <a:schemeClr val="accent2">
                  <a:lumMod val="75000"/>
                </a:schemeClr>
              </a:solidFill>
            </a:endParaRPr>
          </a:p>
        </p:txBody>
      </p:sp>
      <p:sp>
        <p:nvSpPr>
          <p:cNvPr id="43" name="ZoneTexte 42"/>
          <p:cNvSpPr txBox="1"/>
          <p:nvPr/>
        </p:nvSpPr>
        <p:spPr>
          <a:xfrm>
            <a:off x="1810558" y="2952718"/>
            <a:ext cx="1968671" cy="307777"/>
          </a:xfrm>
          <a:prstGeom prst="rect">
            <a:avLst/>
          </a:prstGeom>
          <a:noFill/>
        </p:spPr>
        <p:txBody>
          <a:bodyPr wrap="square" rtlCol="0">
            <a:spAutoFit/>
          </a:bodyPr>
          <a:lstStyle/>
          <a:p>
            <a:pPr algn="ctr"/>
            <a:r>
              <a:rPr lang="fr-FR" sz="1400" dirty="0" smtClean="0"/>
              <a:t>Annotation sur le TP</a:t>
            </a:r>
            <a:endParaRPr lang="fr-FR" sz="1400" dirty="0"/>
          </a:p>
        </p:txBody>
      </p:sp>
      <p:sp>
        <p:nvSpPr>
          <p:cNvPr id="44" name="ZoneTexte 43"/>
          <p:cNvSpPr txBox="1"/>
          <p:nvPr/>
        </p:nvSpPr>
        <p:spPr>
          <a:xfrm>
            <a:off x="4144787" y="2947784"/>
            <a:ext cx="1968671" cy="307777"/>
          </a:xfrm>
          <a:prstGeom prst="rect">
            <a:avLst/>
          </a:prstGeom>
          <a:noFill/>
        </p:spPr>
        <p:txBody>
          <a:bodyPr wrap="square" rtlCol="0">
            <a:spAutoFit/>
          </a:bodyPr>
          <a:lstStyle/>
          <a:p>
            <a:pPr algn="ctr"/>
            <a:r>
              <a:rPr lang="fr-FR" sz="1400" dirty="0" smtClean="0"/>
              <a:t>Description</a:t>
            </a:r>
            <a:endParaRPr lang="fr-FR" sz="1400" dirty="0"/>
          </a:p>
        </p:txBody>
      </p:sp>
      <p:sp>
        <p:nvSpPr>
          <p:cNvPr id="45" name="ZoneTexte 44"/>
          <p:cNvSpPr txBox="1"/>
          <p:nvPr/>
        </p:nvSpPr>
        <p:spPr>
          <a:xfrm>
            <a:off x="6602791" y="2952718"/>
            <a:ext cx="1968671" cy="307777"/>
          </a:xfrm>
          <a:prstGeom prst="rect">
            <a:avLst/>
          </a:prstGeom>
          <a:noFill/>
        </p:spPr>
        <p:txBody>
          <a:bodyPr wrap="square" rtlCol="0">
            <a:spAutoFit/>
          </a:bodyPr>
          <a:lstStyle/>
          <a:p>
            <a:pPr algn="ctr"/>
            <a:r>
              <a:rPr lang="fr-FR" sz="1400" dirty="0" smtClean="0"/>
              <a:t>Projection</a:t>
            </a:r>
            <a:endParaRPr lang="fr-FR" sz="1400" dirty="0"/>
          </a:p>
        </p:txBody>
      </p:sp>
      <p:sp>
        <p:nvSpPr>
          <p:cNvPr id="3" name="ZoneTexte 2"/>
          <p:cNvSpPr txBox="1"/>
          <p:nvPr/>
        </p:nvSpPr>
        <p:spPr>
          <a:xfrm>
            <a:off x="608997" y="1778509"/>
            <a:ext cx="6476605" cy="307777"/>
          </a:xfrm>
          <a:prstGeom prst="rect">
            <a:avLst/>
          </a:prstGeom>
          <a:noFill/>
        </p:spPr>
        <p:txBody>
          <a:bodyPr wrap="square" rtlCol="0">
            <a:spAutoFit/>
          </a:bodyPr>
          <a:lstStyle/>
          <a:p>
            <a:r>
              <a:rPr lang="fr-FR" sz="1400" dirty="0">
                <a:solidFill>
                  <a:schemeClr val="accent2">
                    <a:lumMod val="75000"/>
                  </a:schemeClr>
                </a:solidFill>
              </a:rPr>
              <a:t>C3.1.4 Appliquer une méthode de collage/rivetage sur un élément de </a:t>
            </a:r>
            <a:r>
              <a:rPr lang="fr-FR" sz="1400" dirty="0" smtClean="0">
                <a:solidFill>
                  <a:schemeClr val="accent2">
                    <a:lumMod val="75000"/>
                  </a:schemeClr>
                </a:solidFill>
              </a:rPr>
              <a:t>carrosserie</a:t>
            </a:r>
            <a:endParaRPr lang="fr-FR" sz="1400" dirty="0">
              <a:solidFill>
                <a:schemeClr val="accent2">
                  <a:lumMod val="75000"/>
                </a:schemeClr>
              </a:solidFill>
            </a:endParaRPr>
          </a:p>
        </p:txBody>
      </p:sp>
      <p:sp>
        <p:nvSpPr>
          <p:cNvPr id="6" name="ZoneTexte 5"/>
          <p:cNvSpPr txBox="1"/>
          <p:nvPr/>
        </p:nvSpPr>
        <p:spPr>
          <a:xfrm>
            <a:off x="7911548" y="1403296"/>
            <a:ext cx="1049572" cy="338554"/>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600" dirty="0" smtClean="0"/>
              <a:t>EXEMPLE</a:t>
            </a:r>
            <a:endParaRPr lang="fr-FR" sz="1600" dirty="0"/>
          </a:p>
        </p:txBody>
      </p:sp>
      <p:sp>
        <p:nvSpPr>
          <p:cNvPr id="8" name="ZoneTexte 7"/>
          <p:cNvSpPr txBox="1"/>
          <p:nvPr/>
        </p:nvSpPr>
        <p:spPr>
          <a:xfrm>
            <a:off x="1632643" y="4377798"/>
            <a:ext cx="2344754" cy="523220"/>
          </a:xfrm>
          <a:prstGeom prst="rect">
            <a:avLst/>
          </a:prstGeom>
          <a:noFill/>
        </p:spPr>
        <p:txBody>
          <a:bodyPr wrap="square" rtlCol="0">
            <a:spAutoFit/>
          </a:bodyPr>
          <a:lstStyle/>
          <a:p>
            <a:pPr algn="ctr"/>
            <a:r>
              <a:rPr lang="fr-FR" sz="1400" i="1" dirty="0" smtClean="0"/>
              <a:t>L’élève prend conscience du bon geste à mettre en œuvre</a:t>
            </a:r>
            <a:endParaRPr lang="fr-FR" sz="1400" i="1" dirty="0"/>
          </a:p>
        </p:txBody>
      </p:sp>
      <p:sp>
        <p:nvSpPr>
          <p:cNvPr id="33" name="ZoneTexte 32"/>
          <p:cNvSpPr txBox="1"/>
          <p:nvPr/>
        </p:nvSpPr>
        <p:spPr>
          <a:xfrm>
            <a:off x="4019828" y="4317753"/>
            <a:ext cx="2344754" cy="738664"/>
          </a:xfrm>
          <a:prstGeom prst="rect">
            <a:avLst/>
          </a:prstGeom>
          <a:noFill/>
        </p:spPr>
        <p:txBody>
          <a:bodyPr wrap="square" rtlCol="0">
            <a:spAutoFit/>
          </a:bodyPr>
          <a:lstStyle/>
          <a:p>
            <a:pPr algn="ctr"/>
            <a:r>
              <a:rPr lang="fr-FR" sz="1400" i="1" dirty="0" smtClean="0"/>
              <a:t>Le professeur énonce les conditions de la réussite de la compétence</a:t>
            </a:r>
            <a:endParaRPr lang="fr-FR" sz="1400" i="1" dirty="0"/>
          </a:p>
        </p:txBody>
      </p:sp>
      <p:sp>
        <p:nvSpPr>
          <p:cNvPr id="34" name="ZoneTexte 33"/>
          <p:cNvSpPr txBox="1"/>
          <p:nvPr/>
        </p:nvSpPr>
        <p:spPr>
          <a:xfrm>
            <a:off x="6453616" y="4377798"/>
            <a:ext cx="2344754" cy="523220"/>
          </a:xfrm>
          <a:prstGeom prst="rect">
            <a:avLst/>
          </a:prstGeom>
          <a:noFill/>
        </p:spPr>
        <p:txBody>
          <a:bodyPr wrap="square" rtlCol="0">
            <a:spAutoFit/>
          </a:bodyPr>
          <a:lstStyle/>
          <a:p>
            <a:pPr algn="ctr"/>
            <a:r>
              <a:rPr lang="fr-FR" sz="1400" i="1" dirty="0" smtClean="0"/>
              <a:t>Individualisation des progrès à développer et à encourager</a:t>
            </a:r>
            <a:endParaRPr lang="fr-FR" sz="1400" i="1" dirty="0"/>
          </a:p>
        </p:txBody>
      </p:sp>
      <p:sp>
        <p:nvSpPr>
          <p:cNvPr id="46" name="ZoneTexte 45"/>
          <p:cNvSpPr txBox="1"/>
          <p:nvPr/>
        </p:nvSpPr>
        <p:spPr>
          <a:xfrm>
            <a:off x="516479" y="4470079"/>
            <a:ext cx="1083344" cy="415498"/>
          </a:xfrm>
          <a:prstGeom prst="rect">
            <a:avLst/>
          </a:prstGeom>
          <a:noFill/>
        </p:spPr>
        <p:txBody>
          <a:bodyPr wrap="square" rtlCol="0">
            <a:spAutoFit/>
          </a:bodyPr>
          <a:lstStyle/>
          <a:p>
            <a:r>
              <a:rPr lang="fr-FR" sz="1050" i="1" dirty="0" smtClean="0"/>
              <a:t>Dans l’apprentissage</a:t>
            </a:r>
            <a:endParaRPr lang="fr-FR" sz="1050" i="1" dirty="0"/>
          </a:p>
        </p:txBody>
      </p:sp>
      <p:cxnSp>
        <p:nvCxnSpPr>
          <p:cNvPr id="27" name="Connecteur droit 26"/>
          <p:cNvCxnSpPr/>
          <p:nvPr/>
        </p:nvCxnSpPr>
        <p:spPr>
          <a:xfrm flipH="1">
            <a:off x="1753050" y="3284821"/>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Connecteur droit 34"/>
          <p:cNvCxnSpPr/>
          <p:nvPr/>
        </p:nvCxnSpPr>
        <p:spPr>
          <a:xfrm flipH="1">
            <a:off x="4124859" y="3284821"/>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Connecteur droit 35"/>
          <p:cNvCxnSpPr/>
          <p:nvPr/>
        </p:nvCxnSpPr>
        <p:spPr>
          <a:xfrm flipH="1">
            <a:off x="6548901" y="3284821"/>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ZoneTexte 28"/>
          <p:cNvSpPr txBox="1"/>
          <p:nvPr/>
        </p:nvSpPr>
        <p:spPr>
          <a:xfrm>
            <a:off x="1611162" y="3534826"/>
            <a:ext cx="2391357" cy="523220"/>
          </a:xfrm>
          <a:prstGeom prst="rect">
            <a:avLst/>
          </a:prstGeom>
          <a:noFill/>
        </p:spPr>
        <p:txBody>
          <a:bodyPr wrap="square" rtlCol="0">
            <a:spAutoFit/>
          </a:bodyPr>
          <a:lstStyle/>
          <a:p>
            <a:pPr algn="ctr"/>
            <a:r>
              <a:rPr lang="fr-FR" sz="1400" b="1" dirty="0" smtClean="0"/>
              <a:t>Ecrire </a:t>
            </a:r>
            <a:r>
              <a:rPr lang="fr-FR" sz="1400" dirty="0" smtClean="0"/>
              <a:t>sur le TP les points de vigilance ou à corriger</a:t>
            </a:r>
            <a:endParaRPr lang="fr-FR" sz="1400" dirty="0"/>
          </a:p>
        </p:txBody>
      </p:sp>
      <p:sp>
        <p:nvSpPr>
          <p:cNvPr id="30" name="ZoneTexte 29"/>
          <p:cNvSpPr txBox="1"/>
          <p:nvPr/>
        </p:nvSpPr>
        <p:spPr>
          <a:xfrm>
            <a:off x="3982971" y="3319383"/>
            <a:ext cx="2391357" cy="954107"/>
          </a:xfrm>
          <a:prstGeom prst="rect">
            <a:avLst/>
          </a:prstGeom>
          <a:noFill/>
        </p:spPr>
        <p:txBody>
          <a:bodyPr wrap="square" rtlCol="0">
            <a:spAutoFit/>
          </a:bodyPr>
          <a:lstStyle/>
          <a:p>
            <a:pPr algn="ctr"/>
            <a:r>
              <a:rPr lang="fr-FR" sz="1400" dirty="0" smtClean="0"/>
              <a:t>En fin d’activité, </a:t>
            </a:r>
            <a:r>
              <a:rPr lang="fr-FR" sz="1400" b="1" dirty="0" smtClean="0"/>
              <a:t>synthétiser, individuellement ou en groupe, </a:t>
            </a:r>
            <a:r>
              <a:rPr lang="fr-FR" sz="1400" dirty="0" smtClean="0"/>
              <a:t>les erreurs causant l’absence de conformité</a:t>
            </a:r>
          </a:p>
        </p:txBody>
      </p:sp>
      <p:sp>
        <p:nvSpPr>
          <p:cNvPr id="31" name="ZoneTexte 30"/>
          <p:cNvSpPr txBox="1"/>
          <p:nvPr/>
        </p:nvSpPr>
        <p:spPr>
          <a:xfrm>
            <a:off x="6407013" y="3504090"/>
            <a:ext cx="2391357" cy="523220"/>
          </a:xfrm>
          <a:prstGeom prst="rect">
            <a:avLst/>
          </a:prstGeom>
          <a:noFill/>
        </p:spPr>
        <p:txBody>
          <a:bodyPr wrap="square" rtlCol="0">
            <a:spAutoFit/>
          </a:bodyPr>
          <a:lstStyle/>
          <a:p>
            <a:pPr algn="ctr"/>
            <a:r>
              <a:rPr lang="fr-FR" sz="1400" dirty="0" smtClean="0"/>
              <a:t>Commenter par </a:t>
            </a:r>
            <a:r>
              <a:rPr lang="fr-FR" sz="1400" b="1" dirty="0" smtClean="0"/>
              <a:t>écrit</a:t>
            </a:r>
            <a:r>
              <a:rPr lang="fr-FR" sz="1400" dirty="0" smtClean="0"/>
              <a:t> les objectifs à renforcer</a:t>
            </a:r>
          </a:p>
        </p:txBody>
      </p:sp>
      <p:cxnSp>
        <p:nvCxnSpPr>
          <p:cNvPr id="47" name="Connecteur droit 46"/>
          <p:cNvCxnSpPr/>
          <p:nvPr/>
        </p:nvCxnSpPr>
        <p:spPr>
          <a:xfrm flipH="1">
            <a:off x="1753051" y="4273490"/>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Connecteur droit 47"/>
          <p:cNvCxnSpPr/>
          <p:nvPr/>
        </p:nvCxnSpPr>
        <p:spPr>
          <a:xfrm flipH="1">
            <a:off x="4124860" y="4273490"/>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Connecteur droit 48"/>
          <p:cNvCxnSpPr/>
          <p:nvPr/>
        </p:nvCxnSpPr>
        <p:spPr>
          <a:xfrm flipH="1">
            <a:off x="6548902" y="4273490"/>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24921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8" grpId="0"/>
      <p:bldP spid="33" grpId="0"/>
      <p:bldP spid="34"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olidFill>
                  <a:schemeClr val="tx1"/>
                </a:solidFill>
              </a:rPr>
              <a:t>Rendre compte des acquis – Formulation</a:t>
            </a:r>
          </a:p>
        </p:txBody>
      </p:sp>
      <p:grpSp>
        <p:nvGrpSpPr>
          <p:cNvPr id="7" name="Groupe 6"/>
          <p:cNvGrpSpPr/>
          <p:nvPr/>
        </p:nvGrpSpPr>
        <p:grpSpPr>
          <a:xfrm>
            <a:off x="144780" y="1387907"/>
            <a:ext cx="334237" cy="3385751"/>
            <a:chOff x="144780" y="1387907"/>
            <a:chExt cx="334237" cy="3385751"/>
          </a:xfrm>
        </p:grpSpPr>
        <p:sp>
          <p:nvSpPr>
            <p:cNvPr id="17" name="Rectangle 16"/>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8" name="Rectangle 17"/>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608997" y="1387907"/>
            <a:ext cx="8352123" cy="369332"/>
          </a:xfrm>
          <a:prstGeom prst="rect">
            <a:avLst/>
          </a:prstGeom>
          <a:solidFill>
            <a:schemeClr val="accent1">
              <a:lumMod val="60000"/>
              <a:lumOff val="40000"/>
            </a:schemeClr>
          </a:solidFill>
        </p:spPr>
        <p:txBody>
          <a:bodyPr wrap="square" rtlCol="0">
            <a:spAutoFit/>
          </a:bodyPr>
          <a:lstStyle/>
          <a:p>
            <a:r>
              <a:rPr lang="fr-FR" b="1" dirty="0" smtClean="0">
                <a:solidFill>
                  <a:schemeClr val="bg1"/>
                </a:solidFill>
              </a:rPr>
              <a:t>Rendre compte individuellement</a:t>
            </a:r>
            <a:endParaRPr lang="fr-FR" b="1" dirty="0">
              <a:solidFill>
                <a:schemeClr val="bg1"/>
              </a:solidFill>
            </a:endParaRPr>
          </a:p>
        </p:txBody>
      </p:sp>
      <p:sp>
        <p:nvSpPr>
          <p:cNvPr id="21" name="ZoneTexte 20"/>
          <p:cNvSpPr txBox="1"/>
          <p:nvPr/>
        </p:nvSpPr>
        <p:spPr>
          <a:xfrm>
            <a:off x="594519" y="1770630"/>
            <a:ext cx="1002483" cy="369332"/>
          </a:xfrm>
          <a:prstGeom prst="rect">
            <a:avLst/>
          </a:prstGeom>
          <a:noFill/>
        </p:spPr>
        <p:txBody>
          <a:bodyPr wrap="square" rtlCol="0">
            <a:spAutoFit/>
          </a:bodyPr>
          <a:lstStyle/>
          <a:p>
            <a:r>
              <a:rPr lang="fr-FR" dirty="0"/>
              <a:t>À </a:t>
            </a:r>
            <a:r>
              <a:rPr lang="fr-FR" dirty="0" smtClean="0"/>
              <a:t>l’écrit</a:t>
            </a:r>
            <a:endParaRPr lang="fr-FR" dirty="0"/>
          </a:p>
        </p:txBody>
      </p:sp>
      <p:cxnSp>
        <p:nvCxnSpPr>
          <p:cNvPr id="24" name="Connecteur droit 23"/>
          <p:cNvCxnSpPr/>
          <p:nvPr/>
        </p:nvCxnSpPr>
        <p:spPr>
          <a:xfrm>
            <a:off x="1614118" y="1780578"/>
            <a:ext cx="0" cy="313339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3991558" y="1780578"/>
            <a:ext cx="0" cy="313339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6392852" y="1780578"/>
            <a:ext cx="14161" cy="3133393"/>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7" name="Connecteur droit 26"/>
          <p:cNvCxnSpPr/>
          <p:nvPr/>
        </p:nvCxnSpPr>
        <p:spPr>
          <a:xfrm flipH="1">
            <a:off x="1753050" y="2139962"/>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Connecteur droit 34"/>
          <p:cNvCxnSpPr/>
          <p:nvPr/>
        </p:nvCxnSpPr>
        <p:spPr>
          <a:xfrm flipH="1">
            <a:off x="4124859" y="2139962"/>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Connecteur droit 35"/>
          <p:cNvCxnSpPr/>
          <p:nvPr/>
        </p:nvCxnSpPr>
        <p:spPr>
          <a:xfrm flipH="1">
            <a:off x="6548901" y="2139962"/>
            <a:ext cx="228635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3" name="ZoneTexte 42"/>
          <p:cNvSpPr txBox="1"/>
          <p:nvPr/>
        </p:nvSpPr>
        <p:spPr>
          <a:xfrm>
            <a:off x="1810558" y="1807859"/>
            <a:ext cx="1968671" cy="307777"/>
          </a:xfrm>
          <a:prstGeom prst="rect">
            <a:avLst/>
          </a:prstGeom>
          <a:noFill/>
        </p:spPr>
        <p:txBody>
          <a:bodyPr wrap="square" rtlCol="0">
            <a:spAutoFit/>
          </a:bodyPr>
          <a:lstStyle/>
          <a:p>
            <a:pPr algn="ctr"/>
            <a:r>
              <a:rPr lang="fr-FR" sz="1400" dirty="0" smtClean="0"/>
              <a:t>Annotation sur le TP</a:t>
            </a:r>
            <a:endParaRPr lang="fr-FR" sz="1400" dirty="0"/>
          </a:p>
        </p:txBody>
      </p:sp>
      <p:sp>
        <p:nvSpPr>
          <p:cNvPr id="44" name="ZoneTexte 43"/>
          <p:cNvSpPr txBox="1"/>
          <p:nvPr/>
        </p:nvSpPr>
        <p:spPr>
          <a:xfrm>
            <a:off x="4144787" y="1802925"/>
            <a:ext cx="1968671" cy="307777"/>
          </a:xfrm>
          <a:prstGeom prst="rect">
            <a:avLst/>
          </a:prstGeom>
          <a:noFill/>
        </p:spPr>
        <p:txBody>
          <a:bodyPr wrap="square" rtlCol="0">
            <a:spAutoFit/>
          </a:bodyPr>
          <a:lstStyle/>
          <a:p>
            <a:pPr algn="ctr"/>
            <a:r>
              <a:rPr lang="fr-FR" sz="1400" dirty="0" smtClean="0"/>
              <a:t>Description</a:t>
            </a:r>
            <a:endParaRPr lang="fr-FR" sz="1400" dirty="0"/>
          </a:p>
        </p:txBody>
      </p:sp>
      <p:sp>
        <p:nvSpPr>
          <p:cNvPr id="45" name="ZoneTexte 44"/>
          <p:cNvSpPr txBox="1"/>
          <p:nvPr/>
        </p:nvSpPr>
        <p:spPr>
          <a:xfrm>
            <a:off x="6641211" y="1807859"/>
            <a:ext cx="1968671" cy="307777"/>
          </a:xfrm>
          <a:prstGeom prst="rect">
            <a:avLst/>
          </a:prstGeom>
          <a:noFill/>
        </p:spPr>
        <p:txBody>
          <a:bodyPr wrap="square" rtlCol="0">
            <a:spAutoFit/>
          </a:bodyPr>
          <a:lstStyle/>
          <a:p>
            <a:pPr algn="ctr"/>
            <a:r>
              <a:rPr lang="fr-FR" sz="1400" dirty="0" smtClean="0"/>
              <a:t>Projection</a:t>
            </a:r>
            <a:endParaRPr lang="fr-FR" sz="1400" dirty="0"/>
          </a:p>
        </p:txBody>
      </p:sp>
      <p:sp>
        <p:nvSpPr>
          <p:cNvPr id="29" name="ZoneTexte 28"/>
          <p:cNvSpPr txBox="1"/>
          <p:nvPr/>
        </p:nvSpPr>
        <p:spPr>
          <a:xfrm>
            <a:off x="1672196" y="2166450"/>
            <a:ext cx="2295265" cy="461665"/>
          </a:xfrm>
          <a:prstGeom prst="rect">
            <a:avLst/>
          </a:prstGeom>
          <a:noFill/>
        </p:spPr>
        <p:txBody>
          <a:bodyPr wrap="square" rtlCol="0">
            <a:spAutoFit/>
          </a:bodyPr>
          <a:lstStyle/>
          <a:p>
            <a:pPr algn="ctr"/>
            <a:r>
              <a:rPr lang="fr-FR" sz="1200" b="1" dirty="0" smtClean="0"/>
              <a:t>Ecrire </a:t>
            </a:r>
            <a:r>
              <a:rPr lang="fr-FR" sz="1200" dirty="0" smtClean="0"/>
              <a:t>sur le TP les points de vigilance ou à corriger</a:t>
            </a:r>
            <a:endParaRPr lang="fr-FR" sz="1200" dirty="0"/>
          </a:p>
        </p:txBody>
      </p:sp>
      <p:sp>
        <p:nvSpPr>
          <p:cNvPr id="30" name="ZoneTexte 29"/>
          <p:cNvSpPr txBox="1"/>
          <p:nvPr/>
        </p:nvSpPr>
        <p:spPr>
          <a:xfrm>
            <a:off x="4025538" y="2151062"/>
            <a:ext cx="2343215" cy="461665"/>
          </a:xfrm>
          <a:prstGeom prst="rect">
            <a:avLst/>
          </a:prstGeom>
          <a:noFill/>
        </p:spPr>
        <p:txBody>
          <a:bodyPr wrap="square" rtlCol="0">
            <a:spAutoFit/>
          </a:bodyPr>
          <a:lstStyle/>
          <a:p>
            <a:pPr algn="ctr"/>
            <a:r>
              <a:rPr lang="fr-FR" sz="1200" b="1" dirty="0"/>
              <a:t>S</a:t>
            </a:r>
            <a:r>
              <a:rPr lang="fr-FR" sz="1200" b="1" dirty="0" smtClean="0"/>
              <a:t>ynthétiser, </a:t>
            </a:r>
            <a:r>
              <a:rPr lang="fr-FR" sz="1200" dirty="0" smtClean="0"/>
              <a:t>les erreurs causant l’absence de conformité</a:t>
            </a:r>
          </a:p>
        </p:txBody>
      </p:sp>
      <p:sp>
        <p:nvSpPr>
          <p:cNvPr id="31" name="ZoneTexte 30"/>
          <p:cNvSpPr txBox="1"/>
          <p:nvPr/>
        </p:nvSpPr>
        <p:spPr>
          <a:xfrm>
            <a:off x="6426830" y="2169929"/>
            <a:ext cx="2534290" cy="461665"/>
          </a:xfrm>
          <a:prstGeom prst="rect">
            <a:avLst/>
          </a:prstGeom>
          <a:noFill/>
        </p:spPr>
        <p:txBody>
          <a:bodyPr wrap="square" rtlCol="0">
            <a:spAutoFit/>
          </a:bodyPr>
          <a:lstStyle/>
          <a:p>
            <a:pPr algn="ctr"/>
            <a:r>
              <a:rPr lang="fr-FR" sz="1200" dirty="0" smtClean="0"/>
              <a:t>Commenter par </a:t>
            </a:r>
            <a:r>
              <a:rPr lang="fr-FR" sz="1200" b="1" dirty="0" smtClean="0"/>
              <a:t>écrit</a:t>
            </a:r>
            <a:r>
              <a:rPr lang="fr-FR" sz="1200" dirty="0" smtClean="0"/>
              <a:t> les objectifs à renforcer</a:t>
            </a:r>
          </a:p>
        </p:txBody>
      </p:sp>
      <p:cxnSp>
        <p:nvCxnSpPr>
          <p:cNvPr id="47" name="Connecteur droit 46"/>
          <p:cNvCxnSpPr/>
          <p:nvPr/>
        </p:nvCxnSpPr>
        <p:spPr>
          <a:xfrm flipH="1">
            <a:off x="1753050" y="2647641"/>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8" name="Connecteur droit 47"/>
          <p:cNvCxnSpPr/>
          <p:nvPr/>
        </p:nvCxnSpPr>
        <p:spPr>
          <a:xfrm flipH="1">
            <a:off x="4124859" y="2647641"/>
            <a:ext cx="210758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9" name="Connecteur droit 48"/>
          <p:cNvCxnSpPr/>
          <p:nvPr/>
        </p:nvCxnSpPr>
        <p:spPr>
          <a:xfrm flipH="1">
            <a:off x="6548901" y="2647641"/>
            <a:ext cx="228635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 name="ZoneTexte 8"/>
          <p:cNvSpPr txBox="1"/>
          <p:nvPr/>
        </p:nvSpPr>
        <p:spPr>
          <a:xfrm>
            <a:off x="1638215" y="2694633"/>
            <a:ext cx="2341049" cy="2277547"/>
          </a:xfrm>
          <a:prstGeom prst="rect">
            <a:avLst/>
          </a:prstGeom>
          <a:noFill/>
        </p:spPr>
        <p:txBody>
          <a:bodyPr wrap="square" rtlCol="0">
            <a:spAutoFit/>
          </a:bodyPr>
          <a:lstStyle/>
          <a:p>
            <a:pPr marL="193675" indent="-193675">
              <a:spcBef>
                <a:spcPts val="600"/>
              </a:spcBef>
              <a:buSzPct val="60000"/>
              <a:buFont typeface="Courier New" panose="02070309020205020404" pitchFamily="49" charset="0"/>
              <a:buChar char="o"/>
            </a:pPr>
            <a:r>
              <a:rPr lang="fr-FR" sz="1600" dirty="0" smtClean="0"/>
              <a:t>Soigner…</a:t>
            </a:r>
          </a:p>
          <a:p>
            <a:pPr marL="193675" indent="-193675">
              <a:spcBef>
                <a:spcPts val="600"/>
              </a:spcBef>
              <a:buSzPct val="60000"/>
              <a:buFont typeface="Courier New" panose="02070309020205020404" pitchFamily="49" charset="0"/>
              <a:buChar char="o"/>
            </a:pPr>
            <a:r>
              <a:rPr lang="fr-FR" sz="1600" dirty="0" smtClean="0"/>
              <a:t>Positionner…</a:t>
            </a:r>
          </a:p>
          <a:p>
            <a:pPr marL="193675" indent="-193675">
              <a:spcBef>
                <a:spcPts val="600"/>
              </a:spcBef>
              <a:buSzPct val="60000"/>
              <a:buFont typeface="Courier New" panose="02070309020205020404" pitchFamily="49" charset="0"/>
              <a:buChar char="o"/>
            </a:pPr>
            <a:r>
              <a:rPr lang="fr-FR" sz="1600" dirty="0" smtClean="0"/>
              <a:t>Augmenter… lorsque…</a:t>
            </a:r>
          </a:p>
          <a:p>
            <a:pPr marL="193675" indent="-193675">
              <a:spcBef>
                <a:spcPts val="600"/>
              </a:spcBef>
              <a:buSzPct val="60000"/>
              <a:buFont typeface="Courier New" panose="02070309020205020404" pitchFamily="49" charset="0"/>
              <a:buChar char="o"/>
            </a:pPr>
            <a:r>
              <a:rPr lang="fr-FR" sz="1600" dirty="0" smtClean="0"/>
              <a:t>Nettoyer…</a:t>
            </a:r>
          </a:p>
          <a:p>
            <a:pPr marL="193675" indent="-193675">
              <a:spcBef>
                <a:spcPts val="600"/>
              </a:spcBef>
              <a:buSzPct val="60000"/>
              <a:buFont typeface="Courier New" panose="02070309020205020404" pitchFamily="49" charset="0"/>
              <a:buChar char="o"/>
            </a:pPr>
            <a:r>
              <a:rPr lang="fr-FR" sz="1600" dirty="0" smtClean="0"/>
              <a:t>Contrôler…</a:t>
            </a:r>
          </a:p>
          <a:p>
            <a:pPr marL="193675" indent="-193675">
              <a:spcBef>
                <a:spcPts val="600"/>
              </a:spcBef>
              <a:buSzPct val="60000"/>
              <a:buFont typeface="Courier New" panose="02070309020205020404" pitchFamily="49" charset="0"/>
              <a:buChar char="o"/>
            </a:pPr>
            <a:r>
              <a:rPr lang="fr-FR" sz="1600" dirty="0" smtClean="0"/>
              <a:t>Localiser…</a:t>
            </a:r>
          </a:p>
          <a:p>
            <a:pPr marL="193675" indent="-193675">
              <a:spcBef>
                <a:spcPts val="600"/>
              </a:spcBef>
              <a:buSzPct val="60000"/>
              <a:buFont typeface="Courier New" panose="02070309020205020404" pitchFamily="49" charset="0"/>
              <a:buChar char="o"/>
            </a:pPr>
            <a:r>
              <a:rPr lang="fr-FR" sz="1600" dirty="0" smtClean="0"/>
              <a:t>Respecter…</a:t>
            </a:r>
            <a:endParaRPr lang="fr-FR" sz="1600" dirty="0"/>
          </a:p>
        </p:txBody>
      </p:sp>
      <p:sp>
        <p:nvSpPr>
          <p:cNvPr id="50" name="ZoneTexte 49"/>
          <p:cNvSpPr txBox="1"/>
          <p:nvPr/>
        </p:nvSpPr>
        <p:spPr>
          <a:xfrm>
            <a:off x="599586" y="3379335"/>
            <a:ext cx="1002483" cy="584775"/>
          </a:xfrm>
          <a:prstGeom prst="rect">
            <a:avLst/>
          </a:prstGeom>
          <a:noFill/>
        </p:spPr>
        <p:txBody>
          <a:bodyPr wrap="square" rtlCol="0">
            <a:spAutoFit/>
          </a:bodyPr>
          <a:lstStyle/>
          <a:p>
            <a:r>
              <a:rPr lang="fr-FR" sz="1600" dirty="0" smtClean="0"/>
              <a:t>Verbes d’action</a:t>
            </a:r>
            <a:endParaRPr lang="fr-FR" sz="1600" dirty="0"/>
          </a:p>
        </p:txBody>
      </p:sp>
      <p:sp>
        <p:nvSpPr>
          <p:cNvPr id="55" name="ZoneTexte 54"/>
          <p:cNvSpPr txBox="1"/>
          <p:nvPr/>
        </p:nvSpPr>
        <p:spPr>
          <a:xfrm>
            <a:off x="4049636" y="2824336"/>
            <a:ext cx="2319117" cy="1969770"/>
          </a:xfrm>
          <a:prstGeom prst="rect">
            <a:avLst/>
          </a:prstGeom>
          <a:noFill/>
        </p:spPr>
        <p:txBody>
          <a:bodyPr wrap="square" rtlCol="0">
            <a:spAutoFit/>
          </a:bodyPr>
          <a:lstStyle/>
          <a:p>
            <a:pPr marL="193675" indent="-193675">
              <a:spcBef>
                <a:spcPts val="600"/>
              </a:spcBef>
              <a:buSzPct val="60000"/>
              <a:buFont typeface="Courier New" panose="02070309020205020404" pitchFamily="49" charset="0"/>
              <a:buChar char="o"/>
            </a:pPr>
            <a:r>
              <a:rPr lang="fr-FR" sz="1600" dirty="0" smtClean="0"/>
              <a:t>Mesurer l’épaisseur de la tôle pour régler correctement l’outil…</a:t>
            </a:r>
          </a:p>
          <a:p>
            <a:pPr marL="193675" indent="-193675">
              <a:spcBef>
                <a:spcPts val="600"/>
              </a:spcBef>
              <a:buSzPct val="60000"/>
              <a:buFont typeface="Courier New" panose="02070309020205020404" pitchFamily="49" charset="0"/>
              <a:buChar char="o"/>
            </a:pPr>
            <a:r>
              <a:rPr lang="fr-FR" sz="1600" dirty="0" smtClean="0"/>
              <a:t>Respecter pas à pas la procédure…</a:t>
            </a:r>
          </a:p>
          <a:p>
            <a:pPr marL="193675" indent="-193675">
              <a:spcBef>
                <a:spcPts val="600"/>
              </a:spcBef>
              <a:buSzPct val="60000"/>
              <a:buFont typeface="Courier New" panose="02070309020205020404" pitchFamily="49" charset="0"/>
              <a:buChar char="o"/>
            </a:pPr>
            <a:r>
              <a:rPr lang="fr-FR" sz="1600" dirty="0" smtClean="0"/>
              <a:t>L’état de surface doit être…</a:t>
            </a:r>
          </a:p>
        </p:txBody>
      </p:sp>
      <p:grpSp>
        <p:nvGrpSpPr>
          <p:cNvPr id="8" name="Groupe 7"/>
          <p:cNvGrpSpPr/>
          <p:nvPr/>
        </p:nvGrpSpPr>
        <p:grpSpPr>
          <a:xfrm>
            <a:off x="6429099" y="2700223"/>
            <a:ext cx="2579850" cy="2271957"/>
            <a:chOff x="6429099" y="2700223"/>
            <a:chExt cx="2579850" cy="2271957"/>
          </a:xfrm>
        </p:grpSpPr>
        <p:sp>
          <p:nvSpPr>
            <p:cNvPr id="56" name="ZoneTexte 55"/>
            <p:cNvSpPr txBox="1"/>
            <p:nvPr/>
          </p:nvSpPr>
          <p:spPr>
            <a:xfrm>
              <a:off x="6429099" y="2700223"/>
              <a:ext cx="2579850" cy="1554272"/>
            </a:xfrm>
            <a:prstGeom prst="rect">
              <a:avLst/>
            </a:prstGeom>
            <a:noFill/>
          </p:spPr>
          <p:txBody>
            <a:bodyPr wrap="square" tIns="0" bIns="0" rtlCol="0">
              <a:spAutoFit/>
            </a:bodyPr>
            <a:lstStyle/>
            <a:p>
              <a:pPr>
                <a:spcBef>
                  <a:spcPts val="600"/>
                </a:spcBef>
              </a:pPr>
              <a:r>
                <a:rPr lang="fr-FR" sz="1600" dirty="0" smtClean="0"/>
                <a:t>L’</a:t>
              </a:r>
              <a:r>
                <a:rPr lang="fr-FR" sz="1600" b="1" dirty="0" smtClean="0"/>
                <a:t>angle</a:t>
              </a:r>
              <a:r>
                <a:rPr lang="fr-FR" sz="1600" dirty="0" smtClean="0"/>
                <a:t> de l’outil et la </a:t>
              </a:r>
              <a:r>
                <a:rPr lang="fr-FR" sz="1600" b="1" dirty="0" smtClean="0"/>
                <a:t>vitesse</a:t>
              </a:r>
              <a:r>
                <a:rPr lang="fr-FR" sz="1600" dirty="0" smtClean="0"/>
                <a:t> d’application sont </a:t>
              </a:r>
              <a:r>
                <a:rPr lang="fr-FR" sz="1600" u="sng" dirty="0" smtClean="0"/>
                <a:t>très satisfaisant</a:t>
              </a:r>
              <a:r>
                <a:rPr lang="fr-FR" sz="1600" dirty="0" smtClean="0"/>
                <a:t>.</a:t>
              </a:r>
            </a:p>
            <a:p>
              <a:pPr>
                <a:spcBef>
                  <a:spcPts val="600"/>
                </a:spcBef>
              </a:pPr>
              <a:r>
                <a:rPr lang="fr-FR" sz="1600" u="sng" dirty="0" smtClean="0"/>
                <a:t>Soigner</a:t>
              </a:r>
              <a:r>
                <a:rPr lang="fr-FR" sz="1600" dirty="0" smtClean="0"/>
                <a:t> la </a:t>
              </a:r>
              <a:r>
                <a:rPr lang="fr-FR" sz="1600" b="1" dirty="0" smtClean="0"/>
                <a:t>régularité</a:t>
              </a:r>
              <a:r>
                <a:rPr lang="fr-FR" sz="1600" dirty="0" smtClean="0"/>
                <a:t> sur la longueur d’application pour éviter les surépaisseurs</a:t>
              </a:r>
            </a:p>
          </p:txBody>
        </p:sp>
        <p:pic>
          <p:nvPicPr>
            <p:cNvPr id="1026" name="Picture 2" descr="Joints d'étanchéité &amp; fixation de panneaux | KENT"/>
            <p:cNvPicPr>
              <a:picLocks noChangeAspect="1" noChangeArrowheads="1"/>
            </p:cNvPicPr>
            <p:nvPr/>
          </p:nvPicPr>
          <p:blipFill rotWithShape="1">
            <a:blip r:embed="rId3">
              <a:extLst>
                <a:ext uri="{28A0092B-C50C-407E-A947-70E740481C1C}">
                  <a14:useLocalDpi xmlns:a14="http://schemas.microsoft.com/office/drawing/2010/main" val="0"/>
                </a:ext>
              </a:extLst>
            </a:blip>
            <a:srcRect l="13376" t="58167" r="33907" b="16734"/>
            <a:stretch/>
          </p:blipFill>
          <p:spPr bwMode="auto">
            <a:xfrm>
              <a:off x="6580136" y="4263545"/>
              <a:ext cx="2232467" cy="7086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285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olidFill>
                  <a:schemeClr val="tx1"/>
                </a:solidFill>
              </a:rPr>
              <a:t>Rendre compte des acquis</a:t>
            </a:r>
          </a:p>
        </p:txBody>
      </p:sp>
      <p:grpSp>
        <p:nvGrpSpPr>
          <p:cNvPr id="7" name="Groupe 6"/>
          <p:cNvGrpSpPr/>
          <p:nvPr/>
        </p:nvGrpSpPr>
        <p:grpSpPr>
          <a:xfrm>
            <a:off x="144780" y="1387907"/>
            <a:ext cx="334237" cy="3385751"/>
            <a:chOff x="144780" y="1387907"/>
            <a:chExt cx="334237" cy="3385751"/>
          </a:xfrm>
        </p:grpSpPr>
        <p:sp>
          <p:nvSpPr>
            <p:cNvPr id="17" name="Rectangle 16"/>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8" name="Rectangle 17"/>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6" name="ZoneTexte 15"/>
          <p:cNvSpPr txBox="1"/>
          <p:nvPr/>
        </p:nvSpPr>
        <p:spPr>
          <a:xfrm>
            <a:off x="608997" y="1387907"/>
            <a:ext cx="8352123" cy="369332"/>
          </a:xfrm>
          <a:prstGeom prst="rect">
            <a:avLst/>
          </a:prstGeom>
          <a:solidFill>
            <a:schemeClr val="accent1">
              <a:lumMod val="60000"/>
              <a:lumOff val="40000"/>
            </a:schemeClr>
          </a:solidFill>
        </p:spPr>
        <p:txBody>
          <a:bodyPr wrap="square" rtlCol="0">
            <a:spAutoFit/>
          </a:bodyPr>
          <a:lstStyle/>
          <a:p>
            <a:r>
              <a:rPr lang="fr-FR" b="1" dirty="0" smtClean="0">
                <a:solidFill>
                  <a:schemeClr val="bg1"/>
                </a:solidFill>
              </a:rPr>
              <a:t>Des aides pour enrichir la communication écrite</a:t>
            </a:r>
            <a:endParaRPr lang="fr-FR" b="1" dirty="0">
              <a:solidFill>
                <a:schemeClr val="bg1"/>
              </a:solidFill>
            </a:endParaRPr>
          </a:p>
        </p:txBody>
      </p:sp>
      <p:grpSp>
        <p:nvGrpSpPr>
          <p:cNvPr id="10" name="Groupe 9"/>
          <p:cNvGrpSpPr/>
          <p:nvPr/>
        </p:nvGrpSpPr>
        <p:grpSpPr>
          <a:xfrm>
            <a:off x="535585" y="1785625"/>
            <a:ext cx="8318762" cy="1319148"/>
            <a:chOff x="535585" y="1785625"/>
            <a:chExt cx="8318762" cy="1319148"/>
          </a:xfrm>
        </p:grpSpPr>
        <p:sp>
          <p:nvSpPr>
            <p:cNvPr id="50" name="ZoneTexte 49"/>
            <p:cNvSpPr txBox="1"/>
            <p:nvPr/>
          </p:nvSpPr>
          <p:spPr>
            <a:xfrm>
              <a:off x="535585" y="1990312"/>
              <a:ext cx="4684115" cy="738664"/>
            </a:xfrm>
            <a:prstGeom prst="rect">
              <a:avLst/>
            </a:prstGeom>
            <a:noFill/>
          </p:spPr>
          <p:txBody>
            <a:bodyPr wrap="square" rtlCol="0">
              <a:spAutoFit/>
            </a:bodyPr>
            <a:lstStyle/>
            <a:p>
              <a:r>
                <a:rPr lang="fr-FR" sz="1400" u="sng" dirty="0" smtClean="0"/>
                <a:t>Verbes d’action:</a:t>
              </a:r>
            </a:p>
            <a:p>
              <a:r>
                <a:rPr lang="fr-FR" sz="1400" dirty="0" smtClean="0"/>
                <a:t>Sur moteur de recherche:		- Liste verbes d’action</a:t>
              </a:r>
            </a:p>
            <a:p>
              <a:r>
                <a:rPr lang="fr-FR" sz="1400" dirty="0" smtClean="0"/>
                <a:t>						- Verbes d’action</a:t>
              </a:r>
              <a:endParaRPr lang="fr-FR" sz="1400" dirty="0"/>
            </a:p>
          </p:txBody>
        </p:sp>
        <p:pic>
          <p:nvPicPr>
            <p:cNvPr id="6" name="Image 5"/>
            <p:cNvPicPr>
              <a:picLocks noChangeAspect="1"/>
            </p:cNvPicPr>
            <p:nvPr/>
          </p:nvPicPr>
          <p:blipFill rotWithShape="1">
            <a:blip r:embed="rId3"/>
            <a:srcRect l="12226" t="25781" r="42240" b="58917"/>
            <a:stretch/>
          </p:blipFill>
          <p:spPr>
            <a:xfrm>
              <a:off x="5331142" y="1785625"/>
              <a:ext cx="3523205" cy="665644"/>
            </a:xfrm>
            <a:prstGeom prst="rect">
              <a:avLst/>
            </a:prstGeom>
          </p:spPr>
        </p:pic>
        <p:pic>
          <p:nvPicPr>
            <p:cNvPr id="32" name="Image 31"/>
            <p:cNvPicPr>
              <a:picLocks noChangeAspect="1"/>
            </p:cNvPicPr>
            <p:nvPr/>
          </p:nvPicPr>
          <p:blipFill rotWithShape="1">
            <a:blip r:embed="rId3"/>
            <a:srcRect l="12226" t="60154" r="42240" b="25000"/>
            <a:stretch/>
          </p:blipFill>
          <p:spPr>
            <a:xfrm>
              <a:off x="5331142" y="2479656"/>
              <a:ext cx="3410209" cy="625117"/>
            </a:xfrm>
            <a:prstGeom prst="rect">
              <a:avLst/>
            </a:prstGeom>
          </p:spPr>
        </p:pic>
      </p:grpSp>
      <p:grpSp>
        <p:nvGrpSpPr>
          <p:cNvPr id="11" name="Groupe 10"/>
          <p:cNvGrpSpPr/>
          <p:nvPr/>
        </p:nvGrpSpPr>
        <p:grpSpPr>
          <a:xfrm>
            <a:off x="535584" y="3352011"/>
            <a:ext cx="8318762" cy="1264530"/>
            <a:chOff x="535584" y="3352011"/>
            <a:chExt cx="8318762" cy="1264530"/>
          </a:xfrm>
        </p:grpSpPr>
        <p:sp>
          <p:nvSpPr>
            <p:cNvPr id="33" name="ZoneTexte 32"/>
            <p:cNvSpPr txBox="1"/>
            <p:nvPr/>
          </p:nvSpPr>
          <p:spPr>
            <a:xfrm>
              <a:off x="535584" y="3564524"/>
              <a:ext cx="4684115" cy="738664"/>
            </a:xfrm>
            <a:prstGeom prst="rect">
              <a:avLst/>
            </a:prstGeom>
            <a:noFill/>
          </p:spPr>
          <p:txBody>
            <a:bodyPr wrap="square" rtlCol="0">
              <a:spAutoFit/>
            </a:bodyPr>
            <a:lstStyle/>
            <a:p>
              <a:r>
                <a:rPr lang="fr-FR" sz="1400" u="sng" dirty="0" smtClean="0"/>
                <a:t>Le Centre National de Ressources Textuelles et Lexicales</a:t>
              </a:r>
            </a:p>
            <a:p>
              <a:endParaRPr lang="fr-FR" sz="1400" dirty="0" smtClean="0"/>
            </a:p>
            <a:p>
              <a:r>
                <a:rPr lang="fr-FR" sz="1400" dirty="0"/>
                <a:t>	</a:t>
              </a:r>
              <a:r>
                <a:rPr lang="fr-FR" sz="1400" dirty="0" smtClean="0"/>
                <a:t>					- CNRTL</a:t>
              </a:r>
              <a:endParaRPr lang="fr-FR" sz="1400" dirty="0"/>
            </a:p>
          </p:txBody>
        </p:sp>
        <p:pic>
          <p:nvPicPr>
            <p:cNvPr id="8" name="Image 7"/>
            <p:cNvPicPr>
              <a:picLocks noChangeAspect="1"/>
            </p:cNvPicPr>
            <p:nvPr/>
          </p:nvPicPr>
          <p:blipFill rotWithShape="1">
            <a:blip r:embed="rId4"/>
            <a:srcRect t="13455" r="1474" b="23649"/>
            <a:stretch/>
          </p:blipFill>
          <p:spPr>
            <a:xfrm>
              <a:off x="5331141" y="3352011"/>
              <a:ext cx="3523205" cy="1264530"/>
            </a:xfrm>
            <a:prstGeom prst="rect">
              <a:avLst/>
            </a:prstGeom>
          </p:spPr>
        </p:pic>
      </p:grpSp>
    </p:spTree>
    <p:extLst>
      <p:ext uri="{BB962C8B-B14F-4D97-AF65-F5344CB8AC3E}">
        <p14:creationId xmlns:p14="http://schemas.microsoft.com/office/powerpoint/2010/main" val="197915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2221619" y="2489753"/>
            <a:ext cx="5027787" cy="646331"/>
          </a:xfrm>
          <a:prstGeom prst="rect">
            <a:avLst/>
          </a:prstGeom>
          <a:noFill/>
        </p:spPr>
        <p:txBody>
          <a:bodyPr wrap="none" rtlCol="0">
            <a:spAutoFit/>
          </a:bodyPr>
          <a:lstStyle/>
          <a:p>
            <a:r>
              <a:rPr lang="fr-FR" sz="3600" b="1" dirty="0" smtClean="0">
                <a:solidFill>
                  <a:schemeClr val="bg1"/>
                </a:solidFill>
              </a:rPr>
              <a:t>SUIVI DES COMPÉTENCES</a:t>
            </a:r>
            <a:endParaRPr lang="fr-FR" sz="3600" b="1" dirty="0">
              <a:solidFill>
                <a:schemeClr val="bg1"/>
              </a:solidFill>
            </a:endParaRPr>
          </a:p>
        </p:txBody>
      </p:sp>
      <p:sp>
        <p:nvSpPr>
          <p:cNvPr id="6" name="ZoneTexte 5">
            <a:extLst>
              <a:ext uri="{FF2B5EF4-FFF2-40B4-BE49-F238E27FC236}">
                <a16:creationId xmlns:a16="http://schemas.microsoft.com/office/drawing/2014/main" id="{96083F75-F606-1622-FE07-58CC2F1F7D90}"/>
              </a:ext>
            </a:extLst>
          </p:cNvPr>
          <p:cNvSpPr txBox="1"/>
          <p:nvPr/>
        </p:nvSpPr>
        <p:spPr>
          <a:xfrm>
            <a:off x="-536265" y="-55064"/>
            <a:ext cx="4578874" cy="646331"/>
          </a:xfrm>
          <a:prstGeom prst="rect">
            <a:avLst/>
          </a:prstGeom>
          <a:noFill/>
        </p:spPr>
        <p:txBody>
          <a:bodyPr wrap="square">
            <a:spAutoFit/>
          </a:bodyPr>
          <a:lstStyle/>
          <a:p>
            <a:pPr algn="ctr"/>
            <a:r>
              <a:rPr lang="fr-FR" sz="1800" b="1" kern="1200" dirty="0">
                <a:solidFill>
                  <a:schemeClr val="tx1"/>
                </a:solidFill>
                <a:effectLst/>
                <a:latin typeface="+mn-lt"/>
                <a:ea typeface="+mn-ea"/>
                <a:cs typeface="+mn-cs"/>
              </a:rPr>
              <a:t>RÉNOVATION DES RÉFÉRENTIELS </a:t>
            </a:r>
          </a:p>
          <a:p>
            <a:pPr algn="ctr"/>
            <a:r>
              <a:rPr lang="fr-FR" sz="1800" b="1" kern="1200" dirty="0">
                <a:solidFill>
                  <a:schemeClr val="tx1"/>
                </a:solidFill>
                <a:effectLst/>
                <a:latin typeface="+mn-lt"/>
                <a:ea typeface="+mn-ea"/>
                <a:cs typeface="+mn-cs"/>
              </a:rPr>
              <a:t>DE LA FILIÈRE CARROSSERIE</a:t>
            </a:r>
          </a:p>
        </p:txBody>
      </p:sp>
      <p:cxnSp>
        <p:nvCxnSpPr>
          <p:cNvPr id="7" name="Connecteur droit 6"/>
          <p:cNvCxnSpPr/>
          <p:nvPr/>
        </p:nvCxnSpPr>
        <p:spPr>
          <a:xfrm>
            <a:off x="0" y="4867275"/>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2400" y="4867275"/>
            <a:ext cx="923925" cy="246221"/>
          </a:xfrm>
          <a:prstGeom prst="rect">
            <a:avLst/>
          </a:prstGeom>
          <a:noFill/>
        </p:spPr>
        <p:txBody>
          <a:bodyPr wrap="square" rtlCol="0">
            <a:spAutoFit/>
          </a:bodyPr>
          <a:lstStyle/>
          <a:p>
            <a:r>
              <a:rPr lang="fr-FR" sz="1000" dirty="0" smtClean="0">
                <a:solidFill>
                  <a:schemeClr val="bg1">
                    <a:lumMod val="50000"/>
                  </a:schemeClr>
                </a:solidFill>
              </a:rPr>
              <a:t>P. Le Guen</a:t>
            </a:r>
            <a:endParaRPr lang="fr-FR" sz="1000" dirty="0">
              <a:solidFill>
                <a:schemeClr val="bg1">
                  <a:lumMod val="50000"/>
                </a:schemeClr>
              </a:solidFill>
            </a:endParaRPr>
          </a:p>
        </p:txBody>
      </p:sp>
    </p:spTree>
    <p:extLst>
      <p:ext uri="{BB962C8B-B14F-4D97-AF65-F5344CB8AC3E}">
        <p14:creationId xmlns:p14="http://schemas.microsoft.com/office/powerpoint/2010/main" val="2654622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3" name="ZoneTexte 2"/>
          <p:cNvSpPr txBox="1"/>
          <p:nvPr/>
        </p:nvSpPr>
        <p:spPr>
          <a:xfrm>
            <a:off x="144780" y="891540"/>
            <a:ext cx="8816340" cy="369332"/>
          </a:xfrm>
          <a:prstGeom prst="rect">
            <a:avLst/>
          </a:prstGeom>
          <a:solidFill>
            <a:schemeClr val="bg1">
              <a:lumMod val="85000"/>
            </a:schemeClr>
          </a:solidFill>
        </p:spPr>
        <p:txBody>
          <a:bodyPr wrap="square" rtlCol="0">
            <a:spAutoFit/>
          </a:bodyPr>
          <a:lstStyle/>
          <a:p>
            <a:r>
              <a:rPr lang="fr-FR" dirty="0" smtClean="0"/>
              <a:t>De quoi parle t’on ?</a:t>
            </a:r>
          </a:p>
        </p:txBody>
      </p:sp>
      <p:sp>
        <p:nvSpPr>
          <p:cNvPr id="5" name="ZoneTexte 4"/>
          <p:cNvSpPr txBox="1"/>
          <p:nvPr/>
        </p:nvSpPr>
        <p:spPr>
          <a:xfrm>
            <a:off x="230262" y="1799808"/>
            <a:ext cx="5903838" cy="2554545"/>
          </a:xfrm>
          <a:prstGeom prst="rect">
            <a:avLst/>
          </a:prstGeom>
          <a:solidFill>
            <a:schemeClr val="bg1">
              <a:lumMod val="95000"/>
            </a:schemeClr>
          </a:solidFill>
          <a:ln>
            <a:solidFill>
              <a:schemeClr val="bg1">
                <a:lumMod val="85000"/>
              </a:schemeClr>
            </a:solidFill>
          </a:ln>
        </p:spPr>
        <p:txBody>
          <a:bodyPr wrap="square" rtlCol="0">
            <a:spAutoFit/>
          </a:bodyPr>
          <a:lstStyle/>
          <a:p>
            <a:pPr marL="342900" indent="-342900">
              <a:lnSpc>
                <a:spcPct val="200000"/>
              </a:lnSpc>
              <a:buSzPct val="80000"/>
              <a:buFont typeface="Wingdings" panose="05000000000000000000" pitchFamily="2" charset="2"/>
              <a:buChar char="Ø"/>
            </a:pPr>
            <a:r>
              <a:rPr lang="fr-FR" sz="2000" dirty="0" smtClean="0"/>
              <a:t>Suivi et évaluation des apprentissages des élèves</a:t>
            </a:r>
          </a:p>
          <a:p>
            <a:pPr marL="342900" indent="-342900">
              <a:lnSpc>
                <a:spcPct val="200000"/>
              </a:lnSpc>
              <a:buSzPct val="80000"/>
              <a:buFont typeface="Wingdings" panose="05000000000000000000" pitchFamily="2" charset="2"/>
              <a:buChar char="Ø"/>
            </a:pPr>
            <a:r>
              <a:rPr lang="fr-FR" sz="2000" dirty="0" smtClean="0"/>
              <a:t>Modalités d’évaluation des acquis scolaires</a:t>
            </a:r>
          </a:p>
          <a:p>
            <a:pPr marL="342900" indent="-342900">
              <a:lnSpc>
                <a:spcPct val="200000"/>
              </a:lnSpc>
              <a:buSzPct val="80000"/>
              <a:buFont typeface="Wingdings" panose="05000000000000000000" pitchFamily="2" charset="2"/>
              <a:buChar char="Ø"/>
            </a:pPr>
            <a:r>
              <a:rPr lang="fr-FR" sz="2000" dirty="0" smtClean="0"/>
              <a:t>Tableau de suivi des acquisitions des compétences</a:t>
            </a:r>
          </a:p>
          <a:p>
            <a:pPr marL="342900" indent="-342900">
              <a:lnSpc>
                <a:spcPct val="200000"/>
              </a:lnSpc>
              <a:buSzPct val="80000"/>
              <a:buFont typeface="Wingdings" panose="05000000000000000000" pitchFamily="2" charset="2"/>
              <a:buChar char="Ø"/>
            </a:pPr>
            <a:r>
              <a:rPr lang="fr-FR" sz="2000" dirty="0" smtClean="0"/>
              <a:t>Contrôles, évaluations et suivi</a:t>
            </a:r>
          </a:p>
        </p:txBody>
      </p:sp>
      <p:sp>
        <p:nvSpPr>
          <p:cNvPr id="6" name="ZoneTexte 5"/>
          <p:cNvSpPr txBox="1"/>
          <p:nvPr/>
        </p:nvSpPr>
        <p:spPr>
          <a:xfrm>
            <a:off x="6195060" y="2877025"/>
            <a:ext cx="2766060" cy="400110"/>
          </a:xfrm>
          <a:prstGeom prst="rect">
            <a:avLst/>
          </a:prstGeom>
          <a:solidFill>
            <a:schemeClr val="bg1">
              <a:lumMod val="95000"/>
            </a:schemeClr>
          </a:solidFill>
          <a:ln>
            <a:solidFill>
              <a:schemeClr val="bg1">
                <a:lumMod val="85000"/>
              </a:schemeClr>
            </a:solidFill>
          </a:ln>
        </p:spPr>
        <p:txBody>
          <a:bodyPr wrap="square" rtlCol="0">
            <a:spAutoFit/>
          </a:bodyPr>
          <a:lstStyle/>
          <a:p>
            <a:pPr algn="ctr"/>
            <a:r>
              <a:rPr lang="fr-FR" sz="2000" dirty="0" smtClean="0"/>
              <a:t>Suivi des compétences</a:t>
            </a:r>
            <a:endParaRPr lang="fr-FR" sz="2000" dirty="0"/>
          </a:p>
        </p:txBody>
      </p:sp>
      <p:cxnSp>
        <p:nvCxnSpPr>
          <p:cNvPr id="7" name="Connecteur droit 6"/>
          <p:cNvCxnSpPr/>
          <p:nvPr/>
        </p:nvCxnSpPr>
        <p:spPr>
          <a:xfrm>
            <a:off x="0" y="4867275"/>
            <a:ext cx="9144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152400" y="4867275"/>
            <a:ext cx="923925" cy="246221"/>
          </a:xfrm>
          <a:prstGeom prst="rect">
            <a:avLst/>
          </a:prstGeom>
          <a:noFill/>
        </p:spPr>
        <p:txBody>
          <a:bodyPr wrap="square" rtlCol="0">
            <a:spAutoFit/>
          </a:bodyPr>
          <a:lstStyle/>
          <a:p>
            <a:r>
              <a:rPr lang="fr-FR" sz="1000" dirty="0" smtClean="0">
                <a:solidFill>
                  <a:schemeClr val="bg1">
                    <a:lumMod val="50000"/>
                  </a:schemeClr>
                </a:solidFill>
              </a:rPr>
              <a:t>P. Le Guen</a:t>
            </a:r>
            <a:endParaRPr lang="fr-FR" sz="1000" dirty="0">
              <a:solidFill>
                <a:schemeClr val="bg1">
                  <a:lumMod val="50000"/>
                </a:schemeClr>
              </a:solidFill>
            </a:endParaRPr>
          </a:p>
        </p:txBody>
      </p:sp>
    </p:spTree>
    <p:extLst>
      <p:ext uri="{BB962C8B-B14F-4D97-AF65-F5344CB8AC3E}">
        <p14:creationId xmlns:p14="http://schemas.microsoft.com/office/powerpoint/2010/main" val="23307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p:spPr>
        <p:txBody>
          <a:bodyPr wrap="square" rtlCol="0">
            <a:spAutoFit/>
          </a:bodyPr>
          <a:lstStyle/>
          <a:p>
            <a:r>
              <a:rPr lang="fr-FR" dirty="0" smtClean="0"/>
              <a:t>La situation de formation</a:t>
            </a:r>
          </a:p>
        </p:txBody>
      </p:sp>
      <p:sp>
        <p:nvSpPr>
          <p:cNvPr id="7" name="ZoneTexte 6"/>
          <p:cNvSpPr txBox="1"/>
          <p:nvPr/>
        </p:nvSpPr>
        <p:spPr>
          <a:xfrm>
            <a:off x="2929051" y="1253001"/>
            <a:ext cx="2436826" cy="261610"/>
          </a:xfrm>
          <a:prstGeom prst="rect">
            <a:avLst/>
          </a:prstGeom>
          <a:noFill/>
        </p:spPr>
        <p:txBody>
          <a:bodyPr wrap="square" rtlCol="0">
            <a:spAutoFit/>
          </a:bodyPr>
          <a:lstStyle/>
          <a:p>
            <a:r>
              <a:rPr lang="fr-FR" sz="1100" i="1" dirty="0" smtClean="0"/>
              <a:t>Exemple en Baccalauréat Professionnel</a:t>
            </a:r>
            <a:endParaRPr lang="fr-FR" sz="1100" i="1" dirty="0"/>
          </a:p>
        </p:txBody>
      </p:sp>
      <p:sp>
        <p:nvSpPr>
          <p:cNvPr id="8" name="ZoneTexte 7"/>
          <p:cNvSpPr txBox="1"/>
          <p:nvPr/>
        </p:nvSpPr>
        <p:spPr>
          <a:xfrm>
            <a:off x="708661" y="1553984"/>
            <a:ext cx="1800000" cy="338554"/>
          </a:xfrm>
          <a:prstGeom prst="rect">
            <a:avLst/>
          </a:prstGeom>
          <a:noFill/>
        </p:spPr>
        <p:txBody>
          <a:bodyPr wrap="square" rtlCol="0">
            <a:spAutoFit/>
          </a:bodyPr>
          <a:lstStyle/>
          <a:p>
            <a:pPr algn="ctr"/>
            <a:r>
              <a:rPr lang="fr-FR" sz="1600" dirty="0" smtClean="0"/>
              <a:t>Seconde</a:t>
            </a:r>
            <a:endParaRPr lang="fr-FR" sz="1600" dirty="0"/>
          </a:p>
        </p:txBody>
      </p:sp>
      <p:sp>
        <p:nvSpPr>
          <p:cNvPr id="9" name="ZoneTexte 8"/>
          <p:cNvSpPr txBox="1"/>
          <p:nvPr/>
        </p:nvSpPr>
        <p:spPr>
          <a:xfrm>
            <a:off x="3247464" y="1553984"/>
            <a:ext cx="1800000" cy="338554"/>
          </a:xfrm>
          <a:prstGeom prst="rect">
            <a:avLst/>
          </a:prstGeom>
          <a:noFill/>
        </p:spPr>
        <p:txBody>
          <a:bodyPr wrap="square" rtlCol="0">
            <a:spAutoFit/>
          </a:bodyPr>
          <a:lstStyle/>
          <a:p>
            <a:pPr algn="ctr"/>
            <a:r>
              <a:rPr lang="fr-FR" sz="1600" dirty="0" smtClean="0"/>
              <a:t>Première</a:t>
            </a:r>
            <a:endParaRPr lang="fr-FR" sz="1600" dirty="0"/>
          </a:p>
        </p:txBody>
      </p:sp>
      <p:sp>
        <p:nvSpPr>
          <p:cNvPr id="10" name="ZoneTexte 9"/>
          <p:cNvSpPr txBox="1"/>
          <p:nvPr/>
        </p:nvSpPr>
        <p:spPr>
          <a:xfrm>
            <a:off x="5713321" y="1553984"/>
            <a:ext cx="1800000" cy="338554"/>
          </a:xfrm>
          <a:prstGeom prst="rect">
            <a:avLst/>
          </a:prstGeom>
          <a:noFill/>
        </p:spPr>
        <p:txBody>
          <a:bodyPr wrap="square" rtlCol="0">
            <a:spAutoFit/>
          </a:bodyPr>
          <a:lstStyle/>
          <a:p>
            <a:pPr algn="ctr"/>
            <a:r>
              <a:rPr lang="fr-FR" sz="1600" dirty="0" smtClean="0"/>
              <a:t>Terminale</a:t>
            </a:r>
            <a:endParaRPr lang="fr-FR" sz="1600" dirty="0"/>
          </a:p>
        </p:txBody>
      </p:sp>
      <p:sp>
        <p:nvSpPr>
          <p:cNvPr id="62" name="Rectangle à coins arrondis 61"/>
          <p:cNvSpPr/>
          <p:nvPr/>
        </p:nvSpPr>
        <p:spPr>
          <a:xfrm>
            <a:off x="1608661" y="4206723"/>
            <a:ext cx="2156292" cy="531991"/>
          </a:xfrm>
          <a:prstGeom prst="round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dirty="0" smtClean="0">
                <a:solidFill>
                  <a:schemeClr val="tx1"/>
                </a:solidFill>
              </a:rPr>
              <a:t>LES OUTILS</a:t>
            </a:r>
            <a:endParaRPr lang="fr-FR" dirty="0">
              <a:solidFill>
                <a:schemeClr val="tx1"/>
              </a:solidFill>
            </a:endParaRPr>
          </a:p>
        </p:txBody>
      </p:sp>
      <p:sp>
        <p:nvSpPr>
          <p:cNvPr id="63" name="Rectangle à coins arrondis 62"/>
          <p:cNvSpPr/>
          <p:nvPr/>
        </p:nvSpPr>
        <p:spPr>
          <a:xfrm>
            <a:off x="4889752" y="4206723"/>
            <a:ext cx="2156292" cy="531991"/>
          </a:xfrm>
          <a:prstGeom prst="roundRect">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smtClean="0">
                <a:solidFill>
                  <a:schemeClr val="tx1"/>
                </a:solidFill>
              </a:rPr>
              <a:t>LES MODALITÉS</a:t>
            </a:r>
            <a:endParaRPr lang="fr-FR" dirty="0">
              <a:solidFill>
                <a:schemeClr val="tx1"/>
              </a:solidFill>
            </a:endParaRPr>
          </a:p>
        </p:txBody>
      </p:sp>
      <p:grpSp>
        <p:nvGrpSpPr>
          <p:cNvPr id="3" name="Groupe 2"/>
          <p:cNvGrpSpPr/>
          <p:nvPr/>
        </p:nvGrpSpPr>
        <p:grpSpPr>
          <a:xfrm>
            <a:off x="629407" y="1861201"/>
            <a:ext cx="8326832" cy="2010550"/>
            <a:chOff x="629407" y="1861201"/>
            <a:chExt cx="8326832" cy="2010550"/>
          </a:xfrm>
        </p:grpSpPr>
        <p:sp>
          <p:nvSpPr>
            <p:cNvPr id="11" name="ZoneTexte 10"/>
            <p:cNvSpPr txBox="1"/>
            <p:nvPr/>
          </p:nvSpPr>
          <p:spPr>
            <a:xfrm>
              <a:off x="767204" y="3533197"/>
              <a:ext cx="6804660" cy="338554"/>
            </a:xfrm>
            <a:prstGeom prst="rect">
              <a:avLst/>
            </a:prstGeom>
            <a:noFill/>
            <a:ln>
              <a:solidFill>
                <a:schemeClr val="bg1">
                  <a:lumMod val="50000"/>
                </a:schemeClr>
              </a:solidFill>
            </a:ln>
          </p:spPr>
          <p:txBody>
            <a:bodyPr wrap="square" rtlCol="0">
              <a:spAutoFit/>
            </a:bodyPr>
            <a:lstStyle/>
            <a:p>
              <a:pPr algn="ctr"/>
              <a:r>
                <a:rPr lang="fr-FR" sz="1600" i="1" dirty="0" smtClean="0"/>
                <a:t>Bulletins Trimestriel ou Semestriel</a:t>
              </a:r>
              <a:endParaRPr lang="fr-FR" sz="1600" i="1" dirty="0"/>
            </a:p>
          </p:txBody>
        </p:sp>
        <p:cxnSp>
          <p:nvCxnSpPr>
            <p:cNvPr id="13" name="Connecteur droit avec flèche 12"/>
            <p:cNvCxnSpPr/>
            <p:nvPr/>
          </p:nvCxnSpPr>
          <p:spPr>
            <a:xfrm>
              <a:off x="1063965"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a:off x="1655021"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a:off x="2283165"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p:nvPr/>
          </p:nvCxnSpPr>
          <p:spPr>
            <a:xfrm>
              <a:off x="3887681"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4515825"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p:nvPr/>
          </p:nvCxnSpPr>
          <p:spPr>
            <a:xfrm>
              <a:off x="6364181"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a:off x="6992325" y="3163053"/>
              <a:ext cx="0" cy="327660"/>
            </a:xfrm>
            <a:prstGeom prst="straightConnector1">
              <a:avLst/>
            </a:prstGeom>
            <a:ln w="19050">
              <a:solidFill>
                <a:schemeClr val="bg1">
                  <a:lumMod val="50000"/>
                </a:schemeClr>
              </a:solidFill>
              <a:prstDash val="solid"/>
              <a:headEnd type="none" w="sm" len="sm"/>
              <a:tailEnd type="triangle" w="sm" len="sm"/>
            </a:ln>
            <a:effectLst/>
          </p:spPr>
          <p:style>
            <a:lnRef idx="2">
              <a:schemeClr val="accent1"/>
            </a:lnRef>
            <a:fillRef idx="0">
              <a:schemeClr val="accent1"/>
            </a:fillRef>
            <a:effectRef idx="1">
              <a:schemeClr val="accent1"/>
            </a:effectRef>
            <a:fontRef idx="minor">
              <a:schemeClr val="tx1"/>
            </a:fontRef>
          </p:style>
        </p:cxnSp>
        <p:grpSp>
          <p:nvGrpSpPr>
            <p:cNvPr id="25" name="Groupe 24"/>
            <p:cNvGrpSpPr/>
            <p:nvPr/>
          </p:nvGrpSpPr>
          <p:grpSpPr>
            <a:xfrm>
              <a:off x="8083799" y="1886879"/>
              <a:ext cx="872440" cy="1204615"/>
              <a:chOff x="7896045" y="1399582"/>
              <a:chExt cx="872440" cy="1204615"/>
            </a:xfrm>
          </p:grpSpPr>
          <p:grpSp>
            <p:nvGrpSpPr>
              <p:cNvPr id="20" name="Groupe 19"/>
              <p:cNvGrpSpPr/>
              <p:nvPr/>
            </p:nvGrpSpPr>
            <p:grpSpPr>
              <a:xfrm>
                <a:off x="7896045" y="1399582"/>
                <a:ext cx="872440" cy="1204615"/>
                <a:chOff x="2108307" y="1392161"/>
                <a:chExt cx="2484647" cy="3661590"/>
              </a:xfrm>
              <a:solidFill>
                <a:schemeClr val="bg1"/>
              </a:solidFill>
            </p:grpSpPr>
            <p:sp>
              <p:nvSpPr>
                <p:cNvPr id="21" name="Rectangle 20"/>
                <p:cNvSpPr/>
                <p:nvPr/>
              </p:nvSpPr>
              <p:spPr>
                <a:xfrm>
                  <a:off x="2108307" y="1670931"/>
                  <a:ext cx="2347782" cy="3382820"/>
                </a:xfrm>
                <a:prstGeom prst="rect">
                  <a:avLst/>
                </a:prstGeom>
                <a:grp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2" name="Triangle isocèle 21"/>
                <p:cNvSpPr/>
                <p:nvPr/>
              </p:nvSpPr>
              <p:spPr>
                <a:xfrm rot="13613144">
                  <a:off x="4192599" y="1731899"/>
                  <a:ext cx="238399" cy="161426"/>
                </a:xfrm>
                <a:prstGeom prst="triangle">
                  <a:avLst/>
                </a:prstGeom>
                <a:grp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3" name="Triangle isocèle 22"/>
                <p:cNvSpPr/>
                <p:nvPr/>
              </p:nvSpPr>
              <p:spPr>
                <a:xfrm rot="2737621">
                  <a:off x="4243690" y="1546097"/>
                  <a:ext cx="503199" cy="195328"/>
                </a:xfrm>
                <a:prstGeom prst="triangle">
                  <a:avLst/>
                </a:prstGeom>
                <a:grp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grpSp>
          <p:sp>
            <p:nvSpPr>
              <p:cNvPr id="24" name="ZoneTexte 23"/>
              <p:cNvSpPr txBox="1"/>
              <p:nvPr/>
            </p:nvSpPr>
            <p:spPr>
              <a:xfrm>
                <a:off x="7900720" y="1527180"/>
                <a:ext cx="821208" cy="984885"/>
              </a:xfrm>
              <a:prstGeom prst="rect">
                <a:avLst/>
              </a:prstGeom>
              <a:noFill/>
            </p:spPr>
            <p:txBody>
              <a:bodyPr wrap="square" rtlCol="0">
                <a:spAutoFit/>
              </a:bodyPr>
              <a:lstStyle/>
              <a:p>
                <a:pPr algn="ctr"/>
                <a:r>
                  <a:rPr lang="fr-FR" sz="1400" dirty="0" smtClean="0"/>
                  <a:t>Livret Scolaire du Lycée</a:t>
                </a:r>
              </a:p>
              <a:p>
                <a:pPr algn="ctr"/>
                <a:endParaRPr lang="fr-FR" sz="800" dirty="0" smtClean="0"/>
              </a:p>
              <a:p>
                <a:pPr algn="ctr"/>
                <a:r>
                  <a:rPr lang="fr-FR" sz="800" dirty="0" smtClean="0"/>
                  <a:t>***</a:t>
                </a:r>
                <a:endParaRPr lang="fr-FR" sz="800" dirty="0"/>
              </a:p>
            </p:txBody>
          </p:sp>
        </p:grpSp>
        <p:sp>
          <p:nvSpPr>
            <p:cNvPr id="27" name="ZoneTexte 26"/>
            <p:cNvSpPr txBox="1"/>
            <p:nvPr/>
          </p:nvSpPr>
          <p:spPr>
            <a:xfrm>
              <a:off x="767204" y="2752940"/>
              <a:ext cx="6804660" cy="338554"/>
            </a:xfrm>
            <a:prstGeom prst="rect">
              <a:avLst/>
            </a:prstGeom>
            <a:noFill/>
            <a:ln>
              <a:solidFill>
                <a:schemeClr val="bg1">
                  <a:lumMod val="50000"/>
                </a:schemeClr>
              </a:solidFill>
            </a:ln>
          </p:spPr>
          <p:txBody>
            <a:bodyPr wrap="square" rtlCol="0">
              <a:spAutoFit/>
            </a:bodyPr>
            <a:lstStyle/>
            <a:p>
              <a:pPr algn="ctr"/>
              <a:r>
                <a:rPr lang="fr-FR" sz="1600" i="1" dirty="0" smtClean="0"/>
                <a:t>Suivi des compétences</a:t>
              </a:r>
              <a:endParaRPr lang="fr-FR" sz="1600" i="1" dirty="0"/>
            </a:p>
          </p:txBody>
        </p:sp>
        <p:cxnSp>
          <p:nvCxnSpPr>
            <p:cNvPr id="28" name="Connecteur droit avec flèche 27"/>
            <p:cNvCxnSpPr/>
            <p:nvPr/>
          </p:nvCxnSpPr>
          <p:spPr>
            <a:xfrm flipV="1">
              <a:off x="90217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1" name="Connecteur droit avec flèche 30"/>
            <p:cNvCxnSpPr/>
            <p:nvPr/>
          </p:nvCxnSpPr>
          <p:spPr>
            <a:xfrm flipV="1">
              <a:off x="114154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2" name="Connecteur droit avec flèche 31"/>
            <p:cNvCxnSpPr/>
            <p:nvPr/>
          </p:nvCxnSpPr>
          <p:spPr>
            <a:xfrm flipV="1">
              <a:off x="1380923"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3" name="Connecteur droit avec flèche 32"/>
            <p:cNvCxnSpPr/>
            <p:nvPr/>
          </p:nvCxnSpPr>
          <p:spPr>
            <a:xfrm flipV="1">
              <a:off x="1620299"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4" name="Connecteur droit avec flèche 33"/>
            <p:cNvCxnSpPr/>
            <p:nvPr/>
          </p:nvCxnSpPr>
          <p:spPr>
            <a:xfrm flipV="1">
              <a:off x="1859675"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5" name="Connecteur droit avec flèche 34"/>
            <p:cNvCxnSpPr/>
            <p:nvPr/>
          </p:nvCxnSpPr>
          <p:spPr>
            <a:xfrm flipV="1">
              <a:off x="209905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6" name="Connecteur droit avec flèche 35"/>
            <p:cNvCxnSpPr/>
            <p:nvPr/>
          </p:nvCxnSpPr>
          <p:spPr>
            <a:xfrm flipV="1">
              <a:off x="233842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7" name="Connecteur droit avec flèche 36"/>
            <p:cNvCxnSpPr/>
            <p:nvPr/>
          </p:nvCxnSpPr>
          <p:spPr>
            <a:xfrm flipV="1">
              <a:off x="2577803"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8" name="Connecteur droit avec flèche 37"/>
            <p:cNvCxnSpPr/>
            <p:nvPr/>
          </p:nvCxnSpPr>
          <p:spPr>
            <a:xfrm flipV="1">
              <a:off x="2817179"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39" name="Connecteur droit avec flèche 38"/>
            <p:cNvCxnSpPr/>
            <p:nvPr/>
          </p:nvCxnSpPr>
          <p:spPr>
            <a:xfrm flipV="1">
              <a:off x="3056555"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0" name="Connecteur droit avec flèche 39"/>
            <p:cNvCxnSpPr/>
            <p:nvPr/>
          </p:nvCxnSpPr>
          <p:spPr>
            <a:xfrm flipV="1">
              <a:off x="329593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1" name="Connecteur droit avec flèche 40"/>
            <p:cNvCxnSpPr/>
            <p:nvPr/>
          </p:nvCxnSpPr>
          <p:spPr>
            <a:xfrm flipV="1">
              <a:off x="353530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2" name="Connecteur droit avec flèche 41"/>
            <p:cNvCxnSpPr/>
            <p:nvPr/>
          </p:nvCxnSpPr>
          <p:spPr>
            <a:xfrm flipV="1">
              <a:off x="3774683"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3" name="Connecteur droit avec flèche 42"/>
            <p:cNvCxnSpPr/>
            <p:nvPr/>
          </p:nvCxnSpPr>
          <p:spPr>
            <a:xfrm flipV="1">
              <a:off x="4014059"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4" name="Connecteur droit avec flèche 43"/>
            <p:cNvCxnSpPr/>
            <p:nvPr/>
          </p:nvCxnSpPr>
          <p:spPr>
            <a:xfrm flipV="1">
              <a:off x="4253435"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5" name="Connecteur droit avec flèche 44"/>
            <p:cNvCxnSpPr/>
            <p:nvPr/>
          </p:nvCxnSpPr>
          <p:spPr>
            <a:xfrm flipV="1">
              <a:off x="449281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6" name="Connecteur droit avec flèche 45"/>
            <p:cNvCxnSpPr/>
            <p:nvPr/>
          </p:nvCxnSpPr>
          <p:spPr>
            <a:xfrm flipV="1">
              <a:off x="473218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7" name="Connecteur droit avec flèche 46"/>
            <p:cNvCxnSpPr/>
            <p:nvPr/>
          </p:nvCxnSpPr>
          <p:spPr>
            <a:xfrm flipV="1">
              <a:off x="4971563"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8" name="Connecteur droit avec flèche 47"/>
            <p:cNvCxnSpPr/>
            <p:nvPr/>
          </p:nvCxnSpPr>
          <p:spPr>
            <a:xfrm flipV="1">
              <a:off x="5210939"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49" name="Connecteur droit avec flèche 48"/>
            <p:cNvCxnSpPr/>
            <p:nvPr/>
          </p:nvCxnSpPr>
          <p:spPr>
            <a:xfrm flipV="1">
              <a:off x="5450315"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0" name="Connecteur droit avec flèche 49"/>
            <p:cNvCxnSpPr/>
            <p:nvPr/>
          </p:nvCxnSpPr>
          <p:spPr>
            <a:xfrm flipV="1">
              <a:off x="568969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1" name="Connecteur droit avec flèche 50"/>
            <p:cNvCxnSpPr/>
            <p:nvPr/>
          </p:nvCxnSpPr>
          <p:spPr>
            <a:xfrm flipV="1">
              <a:off x="592906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p:nvPr/>
          </p:nvCxnSpPr>
          <p:spPr>
            <a:xfrm flipV="1">
              <a:off x="6168443"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3" name="Connecteur droit avec flèche 52"/>
            <p:cNvCxnSpPr/>
            <p:nvPr/>
          </p:nvCxnSpPr>
          <p:spPr>
            <a:xfrm flipV="1">
              <a:off x="6407819"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4" name="Connecteur droit avec flèche 53"/>
            <p:cNvCxnSpPr/>
            <p:nvPr/>
          </p:nvCxnSpPr>
          <p:spPr>
            <a:xfrm flipV="1">
              <a:off x="6647195"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5" name="Connecteur droit avec flèche 54"/>
            <p:cNvCxnSpPr/>
            <p:nvPr/>
          </p:nvCxnSpPr>
          <p:spPr>
            <a:xfrm flipV="1">
              <a:off x="6886571"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6" name="Connecteur droit avec flèche 55"/>
            <p:cNvCxnSpPr/>
            <p:nvPr/>
          </p:nvCxnSpPr>
          <p:spPr>
            <a:xfrm flipV="1">
              <a:off x="712594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cxnSp>
          <p:nvCxnSpPr>
            <p:cNvPr id="57" name="Connecteur droit avec flèche 56"/>
            <p:cNvCxnSpPr/>
            <p:nvPr/>
          </p:nvCxnSpPr>
          <p:spPr>
            <a:xfrm flipV="1">
              <a:off x="7365317" y="2365178"/>
              <a:ext cx="1" cy="327660"/>
            </a:xfrm>
            <a:prstGeom prst="straightConnector1">
              <a:avLst/>
            </a:prstGeom>
            <a:ln w="19050">
              <a:solidFill>
                <a:schemeClr val="bg1">
                  <a:lumMod val="50000"/>
                </a:schemeClr>
              </a:solidFill>
              <a:prstDash val="solid"/>
              <a:headEnd type="triangle" w="sm" len="sm"/>
              <a:tailEnd type="none" w="sm" len="sm"/>
            </a:ln>
            <a:effectLst/>
          </p:spPr>
          <p:style>
            <a:lnRef idx="2">
              <a:schemeClr val="accent1"/>
            </a:lnRef>
            <a:fillRef idx="0">
              <a:schemeClr val="accent1"/>
            </a:fillRef>
            <a:effectRef idx="1">
              <a:schemeClr val="accent1"/>
            </a:effectRef>
            <a:fontRef idx="minor">
              <a:schemeClr val="tx1"/>
            </a:fontRef>
          </p:style>
        </p:cxnSp>
        <p:sp>
          <p:nvSpPr>
            <p:cNvPr id="59" name="Flèche droite 58"/>
            <p:cNvSpPr/>
            <p:nvPr/>
          </p:nvSpPr>
          <p:spPr>
            <a:xfrm>
              <a:off x="629407" y="1861201"/>
              <a:ext cx="7334250" cy="474399"/>
            </a:xfrm>
            <a:prstGeom prst="rightArrow">
              <a:avLst>
                <a:gd name="adj1" fmla="val 74094"/>
                <a:gd name="adj2" fmla="val 52008"/>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PLAN DE FORMATION</a:t>
              </a:r>
              <a:endParaRPr lang="fr-FR" dirty="0"/>
            </a:p>
          </p:txBody>
        </p:sp>
        <p:sp>
          <p:nvSpPr>
            <p:cNvPr id="12" name="Flèche droite 11"/>
            <p:cNvSpPr/>
            <p:nvPr/>
          </p:nvSpPr>
          <p:spPr>
            <a:xfrm>
              <a:off x="7663147" y="2835301"/>
              <a:ext cx="329369" cy="173832"/>
            </a:xfrm>
            <a:prstGeom prst="rightArrow">
              <a:avLst>
                <a:gd name="adj1" fmla="val 60959"/>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grpSp>
        <p:nvGrpSpPr>
          <p:cNvPr id="60" name="Groupe 59"/>
          <p:cNvGrpSpPr/>
          <p:nvPr/>
        </p:nvGrpSpPr>
        <p:grpSpPr>
          <a:xfrm>
            <a:off x="144780" y="1387907"/>
            <a:ext cx="334237" cy="3385751"/>
            <a:chOff x="144780" y="1387907"/>
            <a:chExt cx="334237" cy="3385751"/>
          </a:xfrm>
        </p:grpSpPr>
        <p:sp>
          <p:nvSpPr>
            <p:cNvPr id="61" name="Rectangle 60"/>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64" name="Rectangle 63"/>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598710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60" name="ZoneTexte 59"/>
          <p:cNvSpPr txBox="1"/>
          <p:nvPr/>
        </p:nvSpPr>
        <p:spPr>
          <a:xfrm>
            <a:off x="716150" y="1408152"/>
            <a:ext cx="1800000" cy="338554"/>
          </a:xfrm>
          <a:prstGeom prst="rect">
            <a:avLst/>
          </a:prstGeom>
          <a:noFill/>
        </p:spPr>
        <p:txBody>
          <a:bodyPr wrap="square" rtlCol="0">
            <a:spAutoFit/>
          </a:bodyPr>
          <a:lstStyle/>
          <a:p>
            <a:r>
              <a:rPr lang="fr-FR" sz="1600" u="sng" dirty="0" smtClean="0"/>
              <a:t>Objectifs</a:t>
            </a:r>
            <a:endParaRPr lang="fr-FR" sz="1600" u="sng" dirty="0"/>
          </a:p>
        </p:txBody>
      </p:sp>
      <p:sp>
        <p:nvSpPr>
          <p:cNvPr id="3" name="ZoneTexte 2"/>
          <p:cNvSpPr txBox="1"/>
          <p:nvPr/>
        </p:nvSpPr>
        <p:spPr>
          <a:xfrm>
            <a:off x="716150" y="1746706"/>
            <a:ext cx="7099794" cy="2750112"/>
          </a:xfrm>
          <a:prstGeom prst="rect">
            <a:avLst/>
          </a:prstGeom>
          <a:noFill/>
        </p:spPr>
        <p:txBody>
          <a:bodyPr wrap="square" rtlCol="0">
            <a:spAutoFit/>
          </a:bodyPr>
          <a:lstStyle/>
          <a:p>
            <a:pPr marL="285750" indent="-285750">
              <a:lnSpc>
                <a:spcPct val="250000"/>
              </a:lnSpc>
              <a:buClr>
                <a:schemeClr val="accent1"/>
              </a:buClr>
              <a:buFont typeface="Wingdings" panose="05000000000000000000" pitchFamily="2" charset="2"/>
              <a:buChar char="ü"/>
            </a:pPr>
            <a:r>
              <a:rPr lang="fr-FR" dirty="0"/>
              <a:t>Suivre l’évolution de l’acquisition de toutes les compétences  </a:t>
            </a:r>
          </a:p>
          <a:p>
            <a:pPr marL="285750" indent="-285750">
              <a:lnSpc>
                <a:spcPct val="250000"/>
              </a:lnSpc>
              <a:buClr>
                <a:schemeClr val="accent1"/>
              </a:buClr>
              <a:buFont typeface="Wingdings" panose="05000000000000000000" pitchFamily="2" charset="2"/>
              <a:buChar char="ü"/>
            </a:pPr>
            <a:r>
              <a:rPr lang="fr-FR" dirty="0"/>
              <a:t>Définir des situations d’évaluations avec des indicateurs détaillés</a:t>
            </a:r>
          </a:p>
          <a:p>
            <a:pPr marL="285750" indent="-285750">
              <a:lnSpc>
                <a:spcPct val="250000"/>
              </a:lnSpc>
              <a:buClr>
                <a:schemeClr val="accent1"/>
              </a:buClr>
              <a:buFont typeface="Wingdings" panose="05000000000000000000" pitchFamily="2" charset="2"/>
              <a:buChar char="ü"/>
            </a:pPr>
            <a:r>
              <a:rPr lang="fr-FR" dirty="0"/>
              <a:t>Faire des bilans intermédiaires individuels et par groupe classe</a:t>
            </a:r>
          </a:p>
          <a:p>
            <a:pPr marL="285750" indent="-285750">
              <a:lnSpc>
                <a:spcPct val="250000"/>
              </a:lnSpc>
              <a:buClr>
                <a:schemeClr val="accent1"/>
              </a:buClr>
              <a:buFont typeface="Wingdings" panose="05000000000000000000" pitchFamily="2" charset="2"/>
              <a:buChar char="ü"/>
            </a:pPr>
            <a:r>
              <a:rPr lang="fr-FR" dirty="0"/>
              <a:t>Déterminer un état d’acquisition de chaque </a:t>
            </a:r>
            <a:r>
              <a:rPr lang="fr-FR" dirty="0" smtClean="0"/>
              <a:t>compétence</a:t>
            </a:r>
            <a:endParaRPr lang="fr-FR" dirty="0"/>
          </a:p>
        </p:txBody>
      </p:sp>
      <p:sp>
        <p:nvSpPr>
          <p:cNvPr id="61" name="ZoneTexte 60"/>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olidFill>
                  <a:schemeClr val="tx1"/>
                </a:solidFill>
              </a:rPr>
              <a:t>Les outils de suivi</a:t>
            </a:r>
          </a:p>
        </p:txBody>
      </p:sp>
      <p:grpSp>
        <p:nvGrpSpPr>
          <p:cNvPr id="9" name="Groupe 8"/>
          <p:cNvGrpSpPr/>
          <p:nvPr/>
        </p:nvGrpSpPr>
        <p:grpSpPr>
          <a:xfrm>
            <a:off x="144780" y="1387907"/>
            <a:ext cx="334237" cy="3385751"/>
            <a:chOff x="144780" y="1387907"/>
            <a:chExt cx="334237" cy="3385751"/>
          </a:xfrm>
        </p:grpSpPr>
        <p:sp>
          <p:nvSpPr>
            <p:cNvPr id="10" name="Rectangle 9"/>
            <p:cNvSpPr/>
            <p:nvPr/>
          </p:nvSpPr>
          <p:spPr>
            <a:xfrm>
              <a:off x="144780" y="1387907"/>
              <a:ext cx="334237"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1" name="Rectangle 10"/>
            <p:cNvSpPr/>
            <p:nvPr/>
          </p:nvSpPr>
          <p:spPr>
            <a:xfrm>
              <a:off x="222062" y="1473928"/>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359120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5" name="ZoneTexte 4"/>
          <p:cNvSpPr txBox="1"/>
          <p:nvPr/>
        </p:nvSpPr>
        <p:spPr>
          <a:xfrm>
            <a:off x="144780" y="891540"/>
            <a:ext cx="8816340" cy="369332"/>
          </a:xfrm>
          <a:prstGeom prst="rect">
            <a:avLst/>
          </a:prstGeom>
          <a:solidFill>
            <a:schemeClr val="bg1">
              <a:lumMod val="8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olidFill>
                  <a:schemeClr val="tx1"/>
                </a:solidFill>
              </a:rPr>
              <a:t>Exemples d’outil de suivi</a:t>
            </a:r>
          </a:p>
        </p:txBody>
      </p:sp>
      <p:sp>
        <p:nvSpPr>
          <p:cNvPr id="3" name="ZoneTexte 2"/>
          <p:cNvSpPr txBox="1"/>
          <p:nvPr/>
        </p:nvSpPr>
        <p:spPr>
          <a:xfrm>
            <a:off x="2693774" y="1480253"/>
            <a:ext cx="6193206" cy="2862322"/>
          </a:xfrm>
          <a:prstGeom prst="rect">
            <a:avLst/>
          </a:prstGeom>
          <a:noFill/>
        </p:spPr>
        <p:txBody>
          <a:bodyPr wrap="square" rtlCol="0">
            <a:spAutoFit/>
          </a:bodyPr>
          <a:lstStyle/>
          <a:p>
            <a:pPr marL="285750" indent="-285750">
              <a:lnSpc>
                <a:spcPct val="250000"/>
              </a:lnSpc>
              <a:buClr>
                <a:schemeClr val="accent1"/>
              </a:buClr>
              <a:buFont typeface="Wingdings" panose="05000000000000000000" pitchFamily="2" charset="2"/>
              <a:buChar char="ü"/>
            </a:pPr>
            <a:r>
              <a:rPr lang="fr-FR" dirty="0" smtClean="0"/>
              <a:t>Tableur « Feuille de calcul »</a:t>
            </a:r>
          </a:p>
          <a:p>
            <a:pPr marL="285750" indent="-285750">
              <a:lnSpc>
                <a:spcPct val="250000"/>
              </a:lnSpc>
              <a:buClr>
                <a:schemeClr val="accent1"/>
              </a:buClr>
              <a:buFont typeface="Wingdings" panose="05000000000000000000" pitchFamily="2" charset="2"/>
              <a:buChar char="ü"/>
            </a:pPr>
            <a:r>
              <a:rPr lang="fr-FR" dirty="0" smtClean="0"/>
              <a:t>Outil « libre » à adapter :  Sacoche</a:t>
            </a:r>
          </a:p>
          <a:p>
            <a:pPr marL="285750" indent="-285750">
              <a:lnSpc>
                <a:spcPct val="250000"/>
              </a:lnSpc>
              <a:buClr>
                <a:schemeClr val="accent1"/>
              </a:buClr>
              <a:buFont typeface="Wingdings" panose="05000000000000000000" pitchFamily="2" charset="2"/>
              <a:buChar char="ü"/>
            </a:pPr>
            <a:r>
              <a:rPr lang="fr-FR" dirty="0" smtClean="0"/>
              <a:t>Outil </a:t>
            </a:r>
            <a:r>
              <a:rPr lang="fr-FR" dirty="0"/>
              <a:t>associé </a:t>
            </a:r>
            <a:r>
              <a:rPr lang="fr-FR" dirty="0" smtClean="0"/>
              <a:t>au </a:t>
            </a:r>
            <a:r>
              <a:rPr lang="fr-FR" dirty="0"/>
              <a:t>logiciel d’emploi du </a:t>
            </a:r>
            <a:r>
              <a:rPr lang="fr-FR" dirty="0" smtClean="0"/>
              <a:t>temps : </a:t>
            </a:r>
            <a:r>
              <a:rPr lang="fr-FR" dirty="0" err="1"/>
              <a:t>Pronote</a:t>
            </a:r>
            <a:endParaRPr lang="fr-FR" dirty="0"/>
          </a:p>
          <a:p>
            <a:pPr marL="285750" indent="-285750">
              <a:lnSpc>
                <a:spcPct val="250000"/>
              </a:lnSpc>
              <a:buClr>
                <a:schemeClr val="accent1"/>
              </a:buClr>
              <a:buFont typeface="Wingdings" panose="05000000000000000000" pitchFamily="2" charset="2"/>
              <a:buChar char="ü"/>
            </a:pPr>
            <a:r>
              <a:rPr lang="fr-FR" dirty="0"/>
              <a:t>Outil « </a:t>
            </a:r>
            <a:r>
              <a:rPr lang="fr-FR" dirty="0" err="1"/>
              <a:t>pré-programmé</a:t>
            </a:r>
            <a:r>
              <a:rPr lang="fr-FR" dirty="0"/>
              <a:t> » </a:t>
            </a:r>
            <a:r>
              <a:rPr lang="fr-FR" dirty="0" smtClean="0"/>
              <a:t>: </a:t>
            </a:r>
            <a:r>
              <a:rPr lang="fr-FR" dirty="0"/>
              <a:t>CPRO</a:t>
            </a:r>
          </a:p>
        </p:txBody>
      </p:sp>
      <p:grpSp>
        <p:nvGrpSpPr>
          <p:cNvPr id="8" name="Groupe 7"/>
          <p:cNvGrpSpPr/>
          <p:nvPr/>
        </p:nvGrpSpPr>
        <p:grpSpPr>
          <a:xfrm>
            <a:off x="144780" y="1375719"/>
            <a:ext cx="2268906" cy="3385751"/>
            <a:chOff x="144780" y="1375719"/>
            <a:chExt cx="2268906" cy="3385751"/>
          </a:xfrm>
        </p:grpSpPr>
        <p:sp>
          <p:nvSpPr>
            <p:cNvPr id="9" name="Rectangle 8"/>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10" name="Rectangle 9"/>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113029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137151" y="882007"/>
            <a:ext cx="2268906" cy="3385751"/>
            <a:chOff x="144780" y="1375719"/>
            <a:chExt cx="2268906" cy="3385751"/>
          </a:xfrm>
        </p:grpSpPr>
        <p:sp>
          <p:nvSpPr>
            <p:cNvPr id="15" name="Rectangle 14"/>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b="1" dirty="0" smtClean="0">
                  <a:solidFill>
                    <a:schemeClr val="bg1"/>
                  </a:solidFill>
                </a:rPr>
                <a:t>Tableur</a:t>
              </a:r>
            </a:p>
            <a:p>
              <a:r>
                <a:rPr lang="fr-FR" b="1" dirty="0" smtClean="0">
                  <a:solidFill>
                    <a:schemeClr val="bg1"/>
                  </a:solidFill>
                </a:rPr>
                <a:t>« Feuille de calcul »</a:t>
              </a:r>
              <a:endParaRPr lang="fr-FR" b="1" dirty="0">
                <a:solidFill>
                  <a:schemeClr val="bg1"/>
                </a:solidFill>
              </a:endParaRPr>
            </a:p>
          </p:txBody>
        </p:sp>
        <p:sp>
          <p:nvSpPr>
            <p:cNvPr id="16" name="Rectangle 15"/>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27092"/>
          <a:stretch/>
        </p:blipFill>
        <p:spPr bwMode="auto">
          <a:xfrm>
            <a:off x="1811597" y="907364"/>
            <a:ext cx="2714888" cy="170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ZoneTexte 10"/>
          <p:cNvSpPr txBox="1"/>
          <p:nvPr/>
        </p:nvSpPr>
        <p:spPr>
          <a:xfrm>
            <a:off x="4637903" y="1405436"/>
            <a:ext cx="4506098" cy="2862322"/>
          </a:xfrm>
          <a:prstGeom prst="rect">
            <a:avLst/>
          </a:prstGeom>
          <a:noFill/>
        </p:spPr>
        <p:txBody>
          <a:bodyPr wrap="square" rtlCol="0">
            <a:spAutoFit/>
          </a:bodyPr>
          <a:lstStyle/>
          <a:p>
            <a:pPr marL="285750" indent="-285750">
              <a:lnSpc>
                <a:spcPct val="250000"/>
              </a:lnSpc>
              <a:buClr>
                <a:schemeClr val="accent1"/>
              </a:buClr>
              <a:buFont typeface="Wingdings" panose="05000000000000000000" pitchFamily="2" charset="2"/>
              <a:buChar char="ü"/>
            </a:pPr>
            <a:r>
              <a:rPr lang="fr-FR" dirty="0" smtClean="0"/>
              <a:t>Limité en partage entres enseignants</a:t>
            </a:r>
          </a:p>
          <a:p>
            <a:pPr marL="285750" indent="-285750">
              <a:lnSpc>
                <a:spcPct val="250000"/>
              </a:lnSpc>
              <a:buClr>
                <a:schemeClr val="accent1"/>
              </a:buClr>
              <a:buFont typeface="Wingdings" panose="05000000000000000000" pitchFamily="2" charset="2"/>
              <a:buChar char="ü"/>
            </a:pPr>
            <a:r>
              <a:rPr lang="fr-FR" dirty="0" smtClean="0"/>
              <a:t>Peu ou pas de visibilité pour l’apprenant</a:t>
            </a:r>
          </a:p>
          <a:p>
            <a:pPr marL="285750" indent="-285750">
              <a:lnSpc>
                <a:spcPct val="250000"/>
              </a:lnSpc>
              <a:buClr>
                <a:schemeClr val="accent1"/>
              </a:buClr>
              <a:buFont typeface="Wingdings" panose="05000000000000000000" pitchFamily="2" charset="2"/>
              <a:buChar char="ü"/>
            </a:pPr>
            <a:r>
              <a:rPr lang="fr-FR" dirty="0" smtClean="0"/>
              <a:t>Pas de connexion avec le LSL Pro</a:t>
            </a:r>
          </a:p>
          <a:p>
            <a:pPr marL="285750" indent="-285750">
              <a:lnSpc>
                <a:spcPct val="250000"/>
              </a:lnSpc>
              <a:buClr>
                <a:schemeClr val="accent1"/>
              </a:buClr>
              <a:buFont typeface="Wingdings" panose="05000000000000000000" pitchFamily="2" charset="2"/>
              <a:buChar char="ü"/>
            </a:pPr>
            <a:r>
              <a:rPr lang="fr-FR" dirty="0" smtClean="0"/>
              <a:t>Standardisation au sein d’un établissement</a:t>
            </a:r>
            <a:endParaRPr lang="fr-FR" dirty="0"/>
          </a:p>
        </p:txBody>
      </p:sp>
    </p:spTree>
    <p:extLst>
      <p:ext uri="{BB962C8B-B14F-4D97-AF65-F5344CB8AC3E}">
        <p14:creationId xmlns:p14="http://schemas.microsoft.com/office/powerpoint/2010/main" val="477083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11" name="ZoneTexte 10"/>
          <p:cNvSpPr txBox="1"/>
          <p:nvPr/>
        </p:nvSpPr>
        <p:spPr>
          <a:xfrm>
            <a:off x="4251111" y="945004"/>
            <a:ext cx="4892889" cy="3631763"/>
          </a:xfrm>
          <a:prstGeom prst="rect">
            <a:avLst/>
          </a:prstGeom>
          <a:noFill/>
        </p:spPr>
        <p:txBody>
          <a:bodyPr wrap="square" rtlCol="0">
            <a:spAutoFit/>
          </a:bodyPr>
          <a:lstStyle/>
          <a:p>
            <a:pPr marL="285750" indent="-285750">
              <a:spcBef>
                <a:spcPts val="1200"/>
              </a:spcBef>
              <a:buClr>
                <a:schemeClr val="accent1"/>
              </a:buClr>
              <a:buFont typeface="Wingdings" panose="05000000000000000000" pitchFamily="2" charset="2"/>
              <a:buChar char="ü"/>
            </a:pPr>
            <a:r>
              <a:rPr lang="fr-FR" dirty="0"/>
              <a:t>Conçu par un professeur de mathématiques dans un collège en Gironde en 2009</a:t>
            </a:r>
          </a:p>
          <a:p>
            <a:pPr marL="285750" indent="-285750">
              <a:spcBef>
                <a:spcPts val="1200"/>
              </a:spcBef>
              <a:buClr>
                <a:schemeClr val="accent1"/>
              </a:buClr>
              <a:buFont typeface="Wingdings" panose="05000000000000000000" pitchFamily="2" charset="2"/>
              <a:buChar char="ü"/>
            </a:pPr>
            <a:r>
              <a:rPr lang="fr-FR" dirty="0" smtClean="0"/>
              <a:t>Diffusé </a:t>
            </a:r>
            <a:r>
              <a:rPr lang="fr-FR" dirty="0"/>
              <a:t>gratuitement</a:t>
            </a:r>
          </a:p>
          <a:p>
            <a:pPr marL="285750" indent="-285750">
              <a:spcBef>
                <a:spcPts val="1200"/>
              </a:spcBef>
              <a:buClr>
                <a:schemeClr val="accent1"/>
              </a:buClr>
              <a:buFont typeface="Wingdings" panose="05000000000000000000" pitchFamily="2" charset="2"/>
              <a:buChar char="ü"/>
            </a:pPr>
            <a:r>
              <a:rPr lang="fr-FR" dirty="0"/>
              <a:t>Utilisable en ligne, ou téléchargeable et installable sur </a:t>
            </a:r>
            <a:r>
              <a:rPr lang="fr-FR" dirty="0" smtClean="0"/>
              <a:t>réseau</a:t>
            </a:r>
          </a:p>
          <a:p>
            <a:pPr marL="285750" indent="-285750">
              <a:spcBef>
                <a:spcPts val="1200"/>
              </a:spcBef>
              <a:buClr>
                <a:schemeClr val="accent1"/>
              </a:buClr>
              <a:buFont typeface="Wingdings" panose="05000000000000000000" pitchFamily="2" charset="2"/>
              <a:buChar char="ü"/>
            </a:pPr>
            <a:r>
              <a:rPr lang="fr-FR" dirty="0" smtClean="0"/>
              <a:t>Suivi individuel ou en groupe</a:t>
            </a:r>
          </a:p>
          <a:p>
            <a:pPr marL="285750" indent="-285750">
              <a:spcBef>
                <a:spcPts val="1200"/>
              </a:spcBef>
              <a:buClr>
                <a:schemeClr val="accent1"/>
              </a:buClr>
              <a:buFont typeface="Wingdings" panose="05000000000000000000" pitchFamily="2" charset="2"/>
              <a:buChar char="ü"/>
            </a:pPr>
            <a:r>
              <a:rPr lang="fr-FR" dirty="0" smtClean="0"/>
              <a:t>Possibilité de définir des indicateurs de performance</a:t>
            </a:r>
          </a:p>
          <a:p>
            <a:pPr marL="285750" indent="-285750">
              <a:spcBef>
                <a:spcPts val="1200"/>
              </a:spcBef>
              <a:buClr>
                <a:schemeClr val="accent1"/>
              </a:buClr>
              <a:buFont typeface="Wingdings" panose="05000000000000000000" pitchFamily="2" charset="2"/>
              <a:buChar char="ü"/>
            </a:pPr>
            <a:r>
              <a:rPr lang="fr-FR" dirty="0" smtClean="0"/>
              <a:t>Connectivité limitée avec les autres outils de l’établissement</a:t>
            </a:r>
            <a:endParaRPr lang="fr-FR" dirty="0"/>
          </a:p>
        </p:txBody>
      </p:sp>
      <p:grpSp>
        <p:nvGrpSpPr>
          <p:cNvPr id="16" name="Groupe 15"/>
          <p:cNvGrpSpPr/>
          <p:nvPr/>
        </p:nvGrpSpPr>
        <p:grpSpPr>
          <a:xfrm>
            <a:off x="111679" y="882006"/>
            <a:ext cx="2268906" cy="3385751"/>
            <a:chOff x="144780" y="1375719"/>
            <a:chExt cx="2268906" cy="3385751"/>
          </a:xfrm>
        </p:grpSpPr>
        <p:sp>
          <p:nvSpPr>
            <p:cNvPr id="17" name="Rectangle 16"/>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b="1" dirty="0" smtClean="0">
                  <a:solidFill>
                    <a:schemeClr val="bg1"/>
                  </a:solidFill>
                </a:rPr>
                <a:t>Outil libre</a:t>
              </a:r>
            </a:p>
            <a:p>
              <a:r>
                <a:rPr lang="fr-FR" b="1" dirty="0" smtClean="0">
                  <a:solidFill>
                    <a:schemeClr val="bg1"/>
                  </a:solidFill>
                </a:rPr>
                <a:t>« Sacoche »</a:t>
              </a:r>
              <a:endParaRPr lang="fr-FR" b="1" dirty="0">
                <a:solidFill>
                  <a:schemeClr val="bg1"/>
                </a:solidFill>
              </a:endParaRPr>
            </a:p>
          </p:txBody>
        </p:sp>
        <p:sp>
          <p:nvSpPr>
            <p:cNvPr id="18" name="Rectangle 17"/>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688" y="3480564"/>
            <a:ext cx="2108887" cy="700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2" name="Groupe 11"/>
          <p:cNvGrpSpPr/>
          <p:nvPr/>
        </p:nvGrpSpPr>
        <p:grpSpPr>
          <a:xfrm>
            <a:off x="1210012" y="919309"/>
            <a:ext cx="2960280" cy="1665157"/>
            <a:chOff x="1210012" y="1249476"/>
            <a:chExt cx="2960280" cy="1665157"/>
          </a:xfrm>
        </p:grpSpPr>
        <p:pic>
          <p:nvPicPr>
            <p:cNvPr id="1026" name="Picture 2" descr="https://sacoche.sesamath.net/_img/copie-ecran/interface_evaluation_saisi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0012" y="1249476"/>
              <a:ext cx="2960280" cy="16651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52625" y="1938338"/>
              <a:ext cx="2178844" cy="109537"/>
            </a:xfrm>
            <a:prstGeom prst="rect">
              <a:avLst/>
            </a:prstGeom>
            <a:solidFill>
              <a:schemeClr val="accent4">
                <a:lumMod val="40000"/>
                <a:lumOff val="60000"/>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4249163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11" name="ZoneTexte 10"/>
          <p:cNvSpPr txBox="1"/>
          <p:nvPr/>
        </p:nvSpPr>
        <p:spPr>
          <a:xfrm>
            <a:off x="3809380" y="1087943"/>
            <a:ext cx="5334620" cy="3354765"/>
          </a:xfrm>
          <a:prstGeom prst="rect">
            <a:avLst/>
          </a:prstGeom>
          <a:noFill/>
        </p:spPr>
        <p:txBody>
          <a:bodyPr wrap="square" rtlCol="0">
            <a:spAutoFit/>
          </a:bodyPr>
          <a:lstStyle/>
          <a:p>
            <a:pPr marL="285750" indent="-285750">
              <a:lnSpc>
                <a:spcPct val="150000"/>
              </a:lnSpc>
              <a:spcBef>
                <a:spcPts val="1200"/>
              </a:spcBef>
              <a:buClr>
                <a:schemeClr val="accent1"/>
              </a:buClr>
              <a:buFont typeface="Wingdings" panose="05000000000000000000" pitchFamily="2" charset="2"/>
              <a:buChar char="ü"/>
            </a:pPr>
            <a:r>
              <a:rPr lang="fr-FR" dirty="0" smtClean="0"/>
              <a:t>Multi-interface: vie scolaire, emploi du temps, stage</a:t>
            </a:r>
            <a:endParaRPr lang="fr-FR" sz="1400" i="1" dirty="0"/>
          </a:p>
          <a:p>
            <a:pPr marL="285750" indent="-285750">
              <a:lnSpc>
                <a:spcPct val="150000"/>
              </a:lnSpc>
              <a:spcBef>
                <a:spcPts val="1200"/>
              </a:spcBef>
              <a:buClr>
                <a:schemeClr val="accent1"/>
              </a:buClr>
              <a:buFont typeface="Wingdings" panose="05000000000000000000" pitchFamily="2" charset="2"/>
              <a:buChar char="ü"/>
            </a:pPr>
            <a:r>
              <a:rPr lang="fr-FR" dirty="0" smtClean="0"/>
              <a:t>Accès Enseignants, Élèves, Familles</a:t>
            </a:r>
            <a:endParaRPr lang="fr-FR" dirty="0"/>
          </a:p>
          <a:p>
            <a:pPr marL="285750" indent="-285750">
              <a:lnSpc>
                <a:spcPct val="150000"/>
              </a:lnSpc>
              <a:spcBef>
                <a:spcPts val="1200"/>
              </a:spcBef>
              <a:buClr>
                <a:schemeClr val="accent1"/>
              </a:buClr>
              <a:buFont typeface="Wingdings" panose="05000000000000000000" pitchFamily="2" charset="2"/>
              <a:buChar char="ü"/>
            </a:pPr>
            <a:r>
              <a:rPr lang="fr-FR" dirty="0" smtClean="0"/>
              <a:t>Compatible LSL Pro </a:t>
            </a:r>
            <a:r>
              <a:rPr lang="fr-FR" sz="1400" dirty="0" smtClean="0"/>
              <a:t>(mis à jour novembre 2022)</a:t>
            </a:r>
          </a:p>
          <a:p>
            <a:pPr marL="285750" indent="-285750">
              <a:lnSpc>
                <a:spcPct val="150000"/>
              </a:lnSpc>
              <a:spcBef>
                <a:spcPts val="1200"/>
              </a:spcBef>
              <a:buClr>
                <a:schemeClr val="accent1"/>
              </a:buClr>
              <a:buFont typeface="Wingdings" panose="05000000000000000000" pitchFamily="2" charset="2"/>
              <a:buChar char="ü"/>
            </a:pPr>
            <a:r>
              <a:rPr lang="fr-FR" dirty="0" smtClean="0"/>
              <a:t>Ajout des nouveaux référentiels mutualisés</a:t>
            </a:r>
            <a:endParaRPr lang="fr-FR" dirty="0"/>
          </a:p>
          <a:p>
            <a:pPr marL="285750" indent="-285750">
              <a:lnSpc>
                <a:spcPct val="150000"/>
              </a:lnSpc>
              <a:spcBef>
                <a:spcPts val="1200"/>
              </a:spcBef>
              <a:buClr>
                <a:schemeClr val="accent1"/>
              </a:buClr>
              <a:buFont typeface="Wingdings" panose="05000000000000000000" pitchFamily="2" charset="2"/>
              <a:buChar char="ü"/>
            </a:pPr>
            <a:r>
              <a:rPr lang="fr-FR" dirty="0" smtClean="0"/>
              <a:t>Possibilités de créer des paliers de compétences</a:t>
            </a:r>
          </a:p>
          <a:p>
            <a:pPr marL="285750" indent="-285750">
              <a:lnSpc>
                <a:spcPct val="150000"/>
              </a:lnSpc>
              <a:spcBef>
                <a:spcPts val="1200"/>
              </a:spcBef>
              <a:buClr>
                <a:schemeClr val="accent1"/>
              </a:buClr>
              <a:buFont typeface="Wingdings" panose="05000000000000000000" pitchFamily="2" charset="2"/>
              <a:buChar char="ü"/>
            </a:pPr>
            <a:r>
              <a:rPr lang="fr-FR" dirty="0"/>
              <a:t>P</a:t>
            </a:r>
            <a:r>
              <a:rPr lang="fr-FR" dirty="0" smtClean="0"/>
              <a:t>ayant</a:t>
            </a:r>
          </a:p>
        </p:txBody>
      </p:sp>
      <p:grpSp>
        <p:nvGrpSpPr>
          <p:cNvPr id="16" name="Groupe 15"/>
          <p:cNvGrpSpPr/>
          <p:nvPr/>
        </p:nvGrpSpPr>
        <p:grpSpPr>
          <a:xfrm>
            <a:off x="111679" y="882006"/>
            <a:ext cx="2268906" cy="3385751"/>
            <a:chOff x="144780" y="1375719"/>
            <a:chExt cx="2268906" cy="3385751"/>
          </a:xfrm>
        </p:grpSpPr>
        <p:sp>
          <p:nvSpPr>
            <p:cNvPr id="17" name="Rectangle 16"/>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b="1" dirty="0" err="1" smtClean="0">
                  <a:solidFill>
                    <a:schemeClr val="bg1"/>
                  </a:solidFill>
                </a:rPr>
                <a:t>Pronote</a:t>
              </a:r>
              <a:endParaRPr lang="fr-FR" b="1" dirty="0">
                <a:solidFill>
                  <a:schemeClr val="bg1"/>
                </a:solidFill>
              </a:endParaRPr>
            </a:p>
          </p:txBody>
        </p:sp>
        <p:sp>
          <p:nvSpPr>
            <p:cNvPr id="18" name="Rectangle 17"/>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2"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558" y="3505935"/>
            <a:ext cx="2087991" cy="687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 5"/>
          <p:cNvPicPr>
            <a:picLocks noChangeAspect="1"/>
          </p:cNvPicPr>
          <p:nvPr/>
        </p:nvPicPr>
        <p:blipFill rotWithShape="1">
          <a:blip r:embed="rId4">
            <a:extLst>
              <a:ext uri="{28A0092B-C50C-407E-A947-70E740481C1C}">
                <a14:useLocalDpi xmlns:a14="http://schemas.microsoft.com/office/drawing/2010/main" val="0"/>
              </a:ext>
            </a:extLst>
          </a:blip>
          <a:srcRect t="2222"/>
          <a:stretch/>
        </p:blipFill>
        <p:spPr>
          <a:xfrm>
            <a:off x="1129193" y="961152"/>
            <a:ext cx="2680187" cy="1762111"/>
          </a:xfrm>
          <a:prstGeom prst="rect">
            <a:avLst/>
          </a:prstGeom>
        </p:spPr>
      </p:pic>
    </p:spTree>
    <p:extLst>
      <p:ext uri="{BB962C8B-B14F-4D97-AF65-F5344CB8AC3E}">
        <p14:creationId xmlns:p14="http://schemas.microsoft.com/office/powerpoint/2010/main" val="2647748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479017" y="94593"/>
            <a:ext cx="2605457" cy="369332"/>
          </a:xfrm>
          <a:prstGeom prst="rect">
            <a:avLst/>
          </a:prstGeom>
          <a:noFill/>
        </p:spPr>
        <p:txBody>
          <a:bodyPr wrap="none" rtlCol="0">
            <a:spAutoFit/>
          </a:bodyPr>
          <a:lstStyle/>
          <a:p>
            <a:r>
              <a:rPr lang="fr-FR" b="1" dirty="0" smtClean="0"/>
              <a:t>SUIVI DES COMPÉTENCES</a:t>
            </a:r>
            <a:endParaRPr lang="fr-FR" b="1" dirty="0"/>
          </a:p>
        </p:txBody>
      </p:sp>
      <p:sp>
        <p:nvSpPr>
          <p:cNvPr id="4" name="ZoneTexte 3">
            <a:extLst>
              <a:ext uri="{FF2B5EF4-FFF2-40B4-BE49-F238E27FC236}">
                <a16:creationId xmlns:a16="http://schemas.microsoft.com/office/drawing/2014/main" id="{71CFF947-6A20-2987-501F-655D20C63CEE}"/>
              </a:ext>
            </a:extLst>
          </p:cNvPr>
          <p:cNvSpPr txBox="1"/>
          <p:nvPr/>
        </p:nvSpPr>
        <p:spPr>
          <a:xfrm>
            <a:off x="944462" y="961152"/>
            <a:ext cx="184731" cy="523220"/>
          </a:xfrm>
          <a:prstGeom prst="rect">
            <a:avLst/>
          </a:prstGeom>
          <a:noFill/>
        </p:spPr>
        <p:txBody>
          <a:bodyPr wrap="none" rtlCol="0">
            <a:spAutoFit/>
          </a:bodyPr>
          <a:lstStyle/>
          <a:p>
            <a:endParaRPr lang="fr-FR" sz="2800" b="1" dirty="0"/>
          </a:p>
        </p:txBody>
      </p:sp>
      <p:sp>
        <p:nvSpPr>
          <p:cNvPr id="11" name="ZoneTexte 10"/>
          <p:cNvSpPr txBox="1"/>
          <p:nvPr/>
        </p:nvSpPr>
        <p:spPr>
          <a:xfrm>
            <a:off x="3809380" y="996427"/>
            <a:ext cx="5334620" cy="3801041"/>
          </a:xfrm>
          <a:prstGeom prst="rect">
            <a:avLst/>
          </a:prstGeom>
          <a:noFill/>
        </p:spPr>
        <p:txBody>
          <a:bodyPr wrap="square" rtlCol="0">
            <a:spAutoFit/>
          </a:bodyPr>
          <a:lstStyle/>
          <a:p>
            <a:pPr marL="285750" indent="-285750">
              <a:lnSpc>
                <a:spcPct val="150000"/>
              </a:lnSpc>
              <a:spcBef>
                <a:spcPts val="600"/>
              </a:spcBef>
              <a:buClr>
                <a:schemeClr val="accent1"/>
              </a:buClr>
              <a:buFont typeface="Wingdings" panose="05000000000000000000" pitchFamily="2" charset="2"/>
              <a:buChar char="ü"/>
            </a:pPr>
            <a:r>
              <a:rPr lang="fr-FR" dirty="0"/>
              <a:t>Faciliter la démarche d’évaluation par compétences</a:t>
            </a:r>
          </a:p>
          <a:p>
            <a:pPr marL="285750" indent="-285750">
              <a:lnSpc>
                <a:spcPct val="150000"/>
              </a:lnSpc>
              <a:spcBef>
                <a:spcPts val="600"/>
              </a:spcBef>
              <a:buClr>
                <a:schemeClr val="accent1"/>
              </a:buClr>
              <a:buFont typeface="Wingdings" panose="05000000000000000000" pitchFamily="2" charset="2"/>
              <a:buChar char="ü"/>
            </a:pPr>
            <a:r>
              <a:rPr lang="fr-FR" dirty="0"/>
              <a:t>Concevoir en équipe les activités de formation</a:t>
            </a:r>
          </a:p>
          <a:p>
            <a:pPr marL="285750" indent="-285750">
              <a:lnSpc>
                <a:spcPct val="150000"/>
              </a:lnSpc>
              <a:spcBef>
                <a:spcPts val="600"/>
              </a:spcBef>
              <a:buClr>
                <a:schemeClr val="accent1"/>
              </a:buClr>
              <a:buFont typeface="Wingdings" panose="05000000000000000000" pitchFamily="2" charset="2"/>
              <a:buChar char="ü"/>
            </a:pPr>
            <a:r>
              <a:rPr lang="fr-FR" dirty="0"/>
              <a:t>Suivre les apprentissages et rendre visible les évolutions</a:t>
            </a:r>
          </a:p>
          <a:p>
            <a:pPr marL="285750" indent="-285750">
              <a:lnSpc>
                <a:spcPct val="150000"/>
              </a:lnSpc>
              <a:spcBef>
                <a:spcPts val="600"/>
              </a:spcBef>
              <a:buClr>
                <a:schemeClr val="accent1"/>
              </a:buClr>
              <a:buFont typeface="Wingdings" panose="05000000000000000000" pitchFamily="2" charset="2"/>
              <a:buChar char="ü"/>
            </a:pPr>
            <a:r>
              <a:rPr lang="fr-FR" dirty="0"/>
              <a:t>Exploiter collectivement les résultats pour préparer les bilans périodiques</a:t>
            </a:r>
          </a:p>
          <a:p>
            <a:pPr marL="285750" indent="-285750">
              <a:lnSpc>
                <a:spcPct val="150000"/>
              </a:lnSpc>
              <a:spcBef>
                <a:spcPts val="600"/>
              </a:spcBef>
              <a:buClr>
                <a:schemeClr val="accent1"/>
              </a:buClr>
              <a:buFont typeface="Wingdings" panose="05000000000000000000" pitchFamily="2" charset="2"/>
              <a:buChar char="ü"/>
            </a:pPr>
            <a:r>
              <a:rPr lang="fr-FR" dirty="0"/>
              <a:t>Assurer le pilotage partagé des </a:t>
            </a:r>
            <a:r>
              <a:rPr lang="fr-FR" dirty="0" smtClean="0"/>
              <a:t>parcours</a:t>
            </a:r>
          </a:p>
          <a:p>
            <a:pPr marL="285750" indent="-285750">
              <a:lnSpc>
                <a:spcPct val="150000"/>
              </a:lnSpc>
              <a:spcBef>
                <a:spcPts val="600"/>
              </a:spcBef>
              <a:buClr>
                <a:schemeClr val="accent1"/>
              </a:buClr>
              <a:buFont typeface="Wingdings" panose="05000000000000000000" pitchFamily="2" charset="2"/>
              <a:buChar char="ü"/>
            </a:pPr>
            <a:r>
              <a:rPr lang="fr-FR" dirty="0" smtClean="0"/>
              <a:t>Payant</a:t>
            </a:r>
          </a:p>
        </p:txBody>
      </p:sp>
      <p:grpSp>
        <p:nvGrpSpPr>
          <p:cNvPr id="18" name="Groupe 17"/>
          <p:cNvGrpSpPr/>
          <p:nvPr/>
        </p:nvGrpSpPr>
        <p:grpSpPr>
          <a:xfrm>
            <a:off x="111679" y="882006"/>
            <a:ext cx="2268906" cy="3385751"/>
            <a:chOff x="144780" y="1375719"/>
            <a:chExt cx="2268906" cy="3385751"/>
          </a:xfrm>
        </p:grpSpPr>
        <p:sp>
          <p:nvSpPr>
            <p:cNvPr id="19" name="Rectangle 18"/>
            <p:cNvSpPr/>
            <p:nvPr/>
          </p:nvSpPr>
          <p:spPr>
            <a:xfrm>
              <a:off x="144780" y="1375719"/>
              <a:ext cx="2268906" cy="3385751"/>
            </a:xfrm>
            <a:prstGeom prst="rect">
              <a:avLst/>
            </a:prstGeom>
            <a:solidFill>
              <a:schemeClr val="accent1">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fr-FR" b="1" dirty="0" smtClean="0">
                  <a:solidFill>
                    <a:schemeClr val="bg1"/>
                  </a:solidFill>
                </a:rPr>
                <a:t>CPRO</a:t>
              </a:r>
              <a:endParaRPr lang="fr-FR" b="1" dirty="0">
                <a:solidFill>
                  <a:schemeClr val="bg1"/>
                </a:solidFill>
              </a:endParaRPr>
            </a:p>
          </p:txBody>
        </p:sp>
        <p:sp>
          <p:nvSpPr>
            <p:cNvPr id="20" name="Rectangle 19"/>
            <p:cNvSpPr/>
            <p:nvPr/>
          </p:nvSpPr>
          <p:spPr>
            <a:xfrm>
              <a:off x="230659" y="1484372"/>
              <a:ext cx="179671" cy="179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3" name="Image 12" descr="CANOPE_NOIR_RVB.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823" y="3280625"/>
            <a:ext cx="2278762" cy="999591"/>
          </a:xfrm>
          <a:prstGeom prst="rect">
            <a:avLst/>
          </a:prstGeom>
        </p:spPr>
      </p:pic>
      <p:pic>
        <p:nvPicPr>
          <p:cNvPr id="14" name="Image 13"/>
          <p:cNvPicPr>
            <a:picLocks noChangeAspect="1"/>
          </p:cNvPicPr>
          <p:nvPr/>
        </p:nvPicPr>
        <p:blipFill>
          <a:blip r:embed="rId4"/>
          <a:stretch>
            <a:fillRect/>
          </a:stretch>
        </p:blipFill>
        <p:spPr>
          <a:xfrm>
            <a:off x="831235" y="996427"/>
            <a:ext cx="2839051" cy="1875573"/>
          </a:xfrm>
          <a:prstGeom prst="rect">
            <a:avLst/>
          </a:prstGeom>
          <a:ln w="3175" cmpd="sng">
            <a:solidFill>
              <a:sysClr val="windowText" lastClr="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6934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Props1.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2.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2790E1-966A-497A-ABBD-24ECAA34A1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d9b8819f-644e-4e2e-bf09-8a76532e681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3052</TotalTime>
  <Words>1263</Words>
  <Application>Microsoft Office PowerPoint</Application>
  <PresentationFormat>Affichage à l'écran (16:9)</PresentationFormat>
  <Paragraphs>199</Paragraphs>
  <Slides>16</Slides>
  <Notes>13</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16</vt:i4>
      </vt:variant>
    </vt:vector>
  </HeadingPairs>
  <TitlesOfParts>
    <vt:vector size="25" baseType="lpstr">
      <vt:lpstr>Arial</vt:lpstr>
      <vt:lpstr>Calibri</vt:lpstr>
      <vt:lpstr>Courier New</vt:lpstr>
      <vt:lpstr>Verdana</vt:lpstr>
      <vt:lpstr>Wingdings</vt:lpstr>
      <vt:lpstr>page de presentation et de partie</vt:lpstr>
      <vt:lpstr>2_page de presentation et de partie</vt:lpstr>
      <vt:lpstr>1_page de presentation et de partie</vt:lpstr>
      <vt:lpstr>3_page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 Matrice IGAENR 2018</dc:title>
  <dc:creator>Administrateur MEN</dc:creator>
  <cp:lastModifiedBy>PASCAL LE GUEN</cp:lastModifiedBy>
  <cp:revision>343</cp:revision>
  <cp:lastPrinted>2015-02-04T16:19:06Z</cp:lastPrinted>
  <dcterms:created xsi:type="dcterms:W3CDTF">2015-02-04T10:43:31Z</dcterms:created>
  <dcterms:modified xsi:type="dcterms:W3CDTF">2023-04-18T19:18:02Z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